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65" r:id="rId5"/>
    <p:sldId id="309" r:id="rId6"/>
    <p:sldId id="287" r:id="rId7"/>
    <p:sldId id="310" r:id="rId8"/>
    <p:sldId id="289" r:id="rId9"/>
    <p:sldId id="290" r:id="rId10"/>
    <p:sldId id="293" r:id="rId11"/>
    <p:sldId id="294" r:id="rId12"/>
    <p:sldId id="295" r:id="rId13"/>
    <p:sldId id="291" r:id="rId14"/>
    <p:sldId id="292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6" r:id="rId25"/>
    <p:sldId id="305" r:id="rId26"/>
    <p:sldId id="308" r:id="rId27"/>
    <p:sldId id="286" r:id="rId28"/>
  </p:sldIdLst>
  <p:sldSz cx="12188825" cy="6858000"/>
  <p:notesSz cx="6858000" cy="9144000"/>
  <p:custDataLst>
    <p:tags r:id="rId31"/>
  </p:custDataLst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9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575"/>
    <a:srgbClr val="FF4343"/>
    <a:srgbClr val="22372E"/>
    <a:srgbClr val="898B72"/>
    <a:srgbClr val="0A100E"/>
    <a:srgbClr val="2036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766409-42EB-481D-975B-ED4289A28BF3}" v="6" dt="2019-10-09T20:38:23.3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91657" autoAdjust="0"/>
  </p:normalViewPr>
  <p:slideViewPr>
    <p:cSldViewPr showGuides="1">
      <p:cViewPr varScale="1">
        <p:scale>
          <a:sx n="104" d="100"/>
          <a:sy n="104" d="100"/>
        </p:scale>
        <p:origin x="582" y="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90" y="24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A626DAF5-E94C-4A08-8E11-2DDB4976B68A}"/>
  </pc:docChgLst>
  <pc:docChgLst>
    <pc:chgData name="Judson Santiago" userId="ebb108da2f256286" providerId="LiveId" clId="{6B24C4E9-F0FD-4422-90AF-3A38C7E1EC46}"/>
  </pc:docChgLst>
  <pc:docChgLst>
    <pc:chgData name="Judson Santiago" userId="ebb108da2f256286" providerId="LiveId" clId="{C0766409-42EB-481D-975B-ED4289A28BF3}"/>
    <pc:docChg chg="modSld">
      <pc:chgData name="Judson Santiago" userId="ebb108da2f256286" providerId="LiveId" clId="{C0766409-42EB-481D-975B-ED4289A28BF3}" dt="2019-10-09T20:38:23.320" v="41" actId="207"/>
      <pc:docMkLst>
        <pc:docMk/>
      </pc:docMkLst>
      <pc:sldChg chg="modSp">
        <pc:chgData name="Judson Santiago" userId="ebb108da2f256286" providerId="LiveId" clId="{C0766409-42EB-481D-975B-ED4289A28BF3}" dt="2019-10-09T20:17:43.943" v="27" actId="20577"/>
        <pc:sldMkLst>
          <pc:docMk/>
          <pc:sldMk cId="2808920126" sldId="265"/>
        </pc:sldMkLst>
        <pc:spChg chg="mod">
          <ac:chgData name="Judson Santiago" userId="ebb108da2f256286" providerId="LiveId" clId="{C0766409-42EB-481D-975B-ED4289A28BF3}" dt="2019-10-09T20:17:38.778" v="15" actId="20577"/>
          <ac:spMkLst>
            <pc:docMk/>
            <pc:sldMk cId="2808920126" sldId="265"/>
            <ac:spMk id="3" creationId="{00000000-0000-0000-0000-000000000000}"/>
          </ac:spMkLst>
        </pc:spChg>
        <pc:spChg chg="mod">
          <ac:chgData name="Judson Santiago" userId="ebb108da2f256286" providerId="LiveId" clId="{C0766409-42EB-481D-975B-ED4289A28BF3}" dt="2019-10-09T20:17:43.943" v="27" actId="20577"/>
          <ac:spMkLst>
            <pc:docMk/>
            <pc:sldMk cId="2808920126" sldId="265"/>
            <ac:spMk id="4" creationId="{00000000-0000-0000-0000-000000000000}"/>
          </ac:spMkLst>
        </pc:spChg>
      </pc:sldChg>
      <pc:sldChg chg="modSp">
        <pc:chgData name="Judson Santiago" userId="ebb108da2f256286" providerId="LiveId" clId="{C0766409-42EB-481D-975B-ED4289A28BF3}" dt="2019-10-09T20:29:13.089" v="40" actId="20577"/>
        <pc:sldMkLst>
          <pc:docMk/>
          <pc:sldMk cId="2637236742" sldId="291"/>
        </pc:sldMkLst>
        <pc:spChg chg="mod">
          <ac:chgData name="Judson Santiago" userId="ebb108da2f256286" providerId="LiveId" clId="{C0766409-42EB-481D-975B-ED4289A28BF3}" dt="2019-10-09T20:29:13.089" v="40" actId="20577"/>
          <ac:spMkLst>
            <pc:docMk/>
            <pc:sldMk cId="2637236742" sldId="291"/>
            <ac:spMk id="3" creationId="{8115A647-920C-4E65-A790-8D3202C6FA01}"/>
          </ac:spMkLst>
        </pc:spChg>
      </pc:sldChg>
      <pc:sldChg chg="modSp">
        <pc:chgData name="Judson Santiago" userId="ebb108da2f256286" providerId="LiveId" clId="{C0766409-42EB-481D-975B-ED4289A28BF3}" dt="2019-10-09T20:24:27.303" v="32" actId="20577"/>
        <pc:sldMkLst>
          <pc:docMk/>
          <pc:sldMk cId="3688689528" sldId="293"/>
        </pc:sldMkLst>
        <pc:spChg chg="mod">
          <ac:chgData name="Judson Santiago" userId="ebb108da2f256286" providerId="LiveId" clId="{C0766409-42EB-481D-975B-ED4289A28BF3}" dt="2019-10-09T20:24:27.303" v="32" actId="20577"/>
          <ac:spMkLst>
            <pc:docMk/>
            <pc:sldMk cId="3688689528" sldId="293"/>
            <ac:spMk id="4" creationId="{B8EE0C55-D10B-474C-988C-644264B3B3C1}"/>
          </ac:spMkLst>
        </pc:spChg>
      </pc:sldChg>
      <pc:sldChg chg="modSp">
        <pc:chgData name="Judson Santiago" userId="ebb108da2f256286" providerId="LiveId" clId="{C0766409-42EB-481D-975B-ED4289A28BF3}" dt="2019-10-09T20:38:23.320" v="41" actId="207"/>
        <pc:sldMkLst>
          <pc:docMk/>
          <pc:sldMk cId="870900206" sldId="303"/>
        </pc:sldMkLst>
        <pc:spChg chg="mod">
          <ac:chgData name="Judson Santiago" userId="ebb108da2f256286" providerId="LiveId" clId="{C0766409-42EB-481D-975B-ED4289A28BF3}" dt="2019-10-09T20:38:23.320" v="41" actId="207"/>
          <ac:spMkLst>
            <pc:docMk/>
            <pc:sldMk cId="870900206" sldId="303"/>
            <ac:spMk id="3" creationId="{0C0A0185-D32B-4979-95B0-60446D33717D}"/>
          </ac:spMkLst>
        </pc:spChg>
      </pc:sldChg>
      <pc:sldChg chg="modSp">
        <pc:chgData name="Judson Santiago" userId="ebb108da2f256286" providerId="LiveId" clId="{C0766409-42EB-481D-975B-ED4289A28BF3}" dt="2019-10-09T20:22:00.324" v="30" actId="207"/>
        <pc:sldMkLst>
          <pc:docMk/>
          <pc:sldMk cId="3813757586" sldId="309"/>
        </pc:sldMkLst>
        <pc:spChg chg="mod">
          <ac:chgData name="Judson Santiago" userId="ebb108da2f256286" providerId="LiveId" clId="{C0766409-42EB-481D-975B-ED4289A28BF3}" dt="2019-10-09T20:22:00.324" v="30" actId="207"/>
          <ac:spMkLst>
            <pc:docMk/>
            <pc:sldMk cId="3813757586" sldId="309"/>
            <ac:spMk id="3" creationId="{02B91FA4-5F53-4CE0-98EB-457EBE8CD16E}"/>
          </ac:spMkLst>
        </pc:spChg>
      </pc:sldChg>
      <pc:sldChg chg="modSp">
        <pc:chgData name="Judson Santiago" userId="ebb108da2f256286" providerId="LiveId" clId="{C0766409-42EB-481D-975B-ED4289A28BF3}" dt="2019-10-09T20:22:08.612" v="31" actId="207"/>
        <pc:sldMkLst>
          <pc:docMk/>
          <pc:sldMk cId="3855712945" sldId="310"/>
        </pc:sldMkLst>
        <pc:spChg chg="mod">
          <ac:chgData name="Judson Santiago" userId="ebb108da2f256286" providerId="LiveId" clId="{C0766409-42EB-481D-975B-ED4289A28BF3}" dt="2019-10-09T20:22:08.612" v="31" actId="207"/>
          <ac:spMkLst>
            <pc:docMk/>
            <pc:sldMk cId="3855712945" sldId="310"/>
            <ac:spMk id="3" creationId="{11DF0816-EB0D-4989-BC39-2195AD203A90}"/>
          </ac:spMkLst>
        </pc:spChg>
      </pc:sldChg>
    </pc:docChg>
  </pc:docChgLst>
  <pc:docChgLst>
    <pc:chgData name="Judson Santiago" userId="ebb108da2f256286" providerId="LiveId" clId="{6A73DAD5-47CF-48B4-92DB-6DA0AB43F041}"/>
    <pc:docChg chg="undo custSel modSld">
      <pc:chgData name="Judson Santiago" userId="ebb108da2f256286" providerId="LiveId" clId="{6A73DAD5-47CF-48B4-92DB-6DA0AB43F041}" dt="2019-05-20T18:56:17.744" v="278"/>
      <pc:docMkLst>
        <pc:docMk/>
      </pc:docMkLst>
      <pc:sldChg chg="addSp delSp modSp">
        <pc:chgData name="Judson Santiago" userId="ebb108da2f256286" providerId="LiveId" clId="{6A73DAD5-47CF-48B4-92DB-6DA0AB43F041}" dt="2019-05-20T18:56:16.082" v="277"/>
        <pc:sldMkLst>
          <pc:docMk/>
          <pc:sldMk cId="1951711801" sldId="286"/>
        </pc:sldMkLst>
        <pc:spChg chg="mod">
          <ac:chgData name="Judson Santiago" userId="ebb108da2f256286" providerId="LiveId" clId="{6A73DAD5-47CF-48B4-92DB-6DA0AB43F041}" dt="2019-05-20T18:54:42.252" v="252" actId="20577"/>
          <ac:spMkLst>
            <pc:docMk/>
            <pc:sldMk cId="1951711801" sldId="286"/>
            <ac:spMk id="3" creationId="{35428BA3-121D-4657-AC5F-69B4980F96F0}"/>
          </ac:spMkLst>
        </pc:spChg>
        <pc:grpChg chg="add del">
          <ac:chgData name="Judson Santiago" userId="ebb108da2f256286" providerId="LiveId" clId="{6A73DAD5-47CF-48B4-92DB-6DA0AB43F041}" dt="2019-05-20T18:56:16.082" v="277"/>
          <ac:grpSpMkLst>
            <pc:docMk/>
            <pc:sldMk cId="1951711801" sldId="286"/>
            <ac:grpSpMk id="4" creationId="{692ABD90-A9BE-4746-A5BD-CAEBB0714B63}"/>
          </ac:grpSpMkLst>
        </pc:grpChg>
      </pc:sldChg>
      <pc:sldChg chg="addSp delSp modSp">
        <pc:chgData name="Judson Santiago" userId="ebb108da2f256286" providerId="LiveId" clId="{6A73DAD5-47CF-48B4-92DB-6DA0AB43F041}" dt="2019-05-20T18:10:01.086" v="52" actId="1582"/>
        <pc:sldMkLst>
          <pc:docMk/>
          <pc:sldMk cId="986620063" sldId="287"/>
        </pc:sldMkLst>
        <pc:spChg chg="mod">
          <ac:chgData name="Judson Santiago" userId="ebb108da2f256286" providerId="LiveId" clId="{6A73DAD5-47CF-48B4-92DB-6DA0AB43F041}" dt="2019-05-20T18:05:35.084" v="24" actId="20577"/>
          <ac:spMkLst>
            <pc:docMk/>
            <pc:sldMk cId="986620063" sldId="287"/>
            <ac:spMk id="3" creationId="{11DF0816-EB0D-4989-BC39-2195AD203A90}"/>
          </ac:spMkLst>
        </pc:spChg>
        <pc:spChg chg="add del mod">
          <ac:chgData name="Judson Santiago" userId="ebb108da2f256286" providerId="LiveId" clId="{6A73DAD5-47CF-48B4-92DB-6DA0AB43F041}" dt="2019-05-20T18:09:06.161" v="51" actId="478"/>
          <ac:spMkLst>
            <pc:docMk/>
            <pc:sldMk cId="986620063" sldId="287"/>
            <ac:spMk id="16" creationId="{1D829BFE-60BC-488C-BAA7-6E297D334A9E}"/>
          </ac:spMkLst>
        </pc:spChg>
        <pc:spChg chg="add del mod">
          <ac:chgData name="Judson Santiago" userId="ebb108da2f256286" providerId="LiveId" clId="{6A73DAD5-47CF-48B4-92DB-6DA0AB43F041}" dt="2019-05-20T18:09:05.027" v="50" actId="478"/>
          <ac:spMkLst>
            <pc:docMk/>
            <pc:sldMk cId="986620063" sldId="287"/>
            <ac:spMk id="17" creationId="{5B156667-7403-4814-BACE-4250F6C66A5B}"/>
          </ac:spMkLst>
        </pc:spChg>
        <pc:spChg chg="add del mod">
          <ac:chgData name="Judson Santiago" userId="ebb108da2f256286" providerId="LiveId" clId="{6A73DAD5-47CF-48B4-92DB-6DA0AB43F041}" dt="2019-05-20T18:08:58.966" v="48" actId="478"/>
          <ac:spMkLst>
            <pc:docMk/>
            <pc:sldMk cId="986620063" sldId="287"/>
            <ac:spMk id="20" creationId="{E93C389B-5BD3-44A9-A218-5F658176B415}"/>
          </ac:spMkLst>
        </pc:spChg>
        <pc:spChg chg="add del mod">
          <ac:chgData name="Judson Santiago" userId="ebb108da2f256286" providerId="LiveId" clId="{6A73DAD5-47CF-48B4-92DB-6DA0AB43F041}" dt="2019-05-20T18:09:03.774" v="49" actId="478"/>
          <ac:spMkLst>
            <pc:docMk/>
            <pc:sldMk cId="986620063" sldId="287"/>
            <ac:spMk id="23" creationId="{03112C25-338E-4C80-ACC8-FFEEAFBA2FEB}"/>
          </ac:spMkLst>
        </pc:spChg>
        <pc:cxnChg chg="mod">
          <ac:chgData name="Judson Santiago" userId="ebb108da2f256286" providerId="LiveId" clId="{6A73DAD5-47CF-48B4-92DB-6DA0AB43F041}" dt="2019-05-20T18:10:01.086" v="52" actId="1582"/>
          <ac:cxnSpMkLst>
            <pc:docMk/>
            <pc:sldMk cId="986620063" sldId="287"/>
            <ac:cxnSpMk id="9" creationId="{7D5EF1FA-851F-47B8-9016-288F339FF76B}"/>
          </ac:cxnSpMkLst>
        </pc:cxnChg>
        <pc:cxnChg chg="mod">
          <ac:chgData name="Judson Santiago" userId="ebb108da2f256286" providerId="LiveId" clId="{6A73DAD5-47CF-48B4-92DB-6DA0AB43F041}" dt="2019-05-20T18:10:01.086" v="52" actId="1582"/>
          <ac:cxnSpMkLst>
            <pc:docMk/>
            <pc:sldMk cId="986620063" sldId="287"/>
            <ac:cxnSpMk id="14" creationId="{4EFA72AB-F8E3-437E-ACA4-5057ED0766DD}"/>
          </ac:cxnSpMkLst>
        </pc:cxnChg>
        <pc:cxnChg chg="mod">
          <ac:chgData name="Judson Santiago" userId="ebb108da2f256286" providerId="LiveId" clId="{6A73DAD5-47CF-48B4-92DB-6DA0AB43F041}" dt="2019-05-20T18:10:01.086" v="52" actId="1582"/>
          <ac:cxnSpMkLst>
            <pc:docMk/>
            <pc:sldMk cId="986620063" sldId="287"/>
            <ac:cxnSpMk id="18" creationId="{2D3AB9AC-E3CB-4C4C-9E46-6F787E168DBF}"/>
          </ac:cxnSpMkLst>
        </pc:cxnChg>
        <pc:cxnChg chg="mod">
          <ac:chgData name="Judson Santiago" userId="ebb108da2f256286" providerId="LiveId" clId="{6A73DAD5-47CF-48B4-92DB-6DA0AB43F041}" dt="2019-05-20T18:10:01.086" v="52" actId="1582"/>
          <ac:cxnSpMkLst>
            <pc:docMk/>
            <pc:sldMk cId="986620063" sldId="287"/>
            <ac:cxnSpMk id="19" creationId="{9E94F644-797C-4D26-AC85-F2AB8E328408}"/>
          </ac:cxnSpMkLst>
        </pc:cxnChg>
        <pc:cxnChg chg="mod">
          <ac:chgData name="Judson Santiago" userId="ebb108da2f256286" providerId="LiveId" clId="{6A73DAD5-47CF-48B4-92DB-6DA0AB43F041}" dt="2019-05-20T18:10:01.086" v="52" actId="1582"/>
          <ac:cxnSpMkLst>
            <pc:docMk/>
            <pc:sldMk cId="986620063" sldId="287"/>
            <ac:cxnSpMk id="21" creationId="{9642833D-644F-4680-89A1-64E5180815AC}"/>
          </ac:cxnSpMkLst>
        </pc:cxnChg>
        <pc:cxnChg chg="mod">
          <ac:chgData name="Judson Santiago" userId="ebb108da2f256286" providerId="LiveId" clId="{6A73DAD5-47CF-48B4-92DB-6DA0AB43F041}" dt="2019-05-20T18:10:01.086" v="52" actId="1582"/>
          <ac:cxnSpMkLst>
            <pc:docMk/>
            <pc:sldMk cId="986620063" sldId="287"/>
            <ac:cxnSpMk id="22" creationId="{1F0CAE5F-6F8B-4A16-82D2-A21BBCB39578}"/>
          </ac:cxnSpMkLst>
        </pc:cxnChg>
      </pc:sldChg>
      <pc:sldChg chg="modSp">
        <pc:chgData name="Judson Santiago" userId="ebb108da2f256286" providerId="LiveId" clId="{6A73DAD5-47CF-48B4-92DB-6DA0AB43F041}" dt="2019-05-20T18:14:20.641" v="98" actId="20577"/>
        <pc:sldMkLst>
          <pc:docMk/>
          <pc:sldMk cId="3191359837" sldId="289"/>
        </pc:sldMkLst>
        <pc:spChg chg="mod">
          <ac:chgData name="Judson Santiago" userId="ebb108da2f256286" providerId="LiveId" clId="{6A73DAD5-47CF-48B4-92DB-6DA0AB43F041}" dt="2019-05-20T18:14:20.641" v="98" actId="20577"/>
          <ac:spMkLst>
            <pc:docMk/>
            <pc:sldMk cId="3191359837" sldId="289"/>
            <ac:spMk id="3" creationId="{DC69276B-9F34-4BF7-AE44-6CF9FBBD34FB}"/>
          </ac:spMkLst>
        </pc:spChg>
      </pc:sldChg>
      <pc:sldChg chg="modSp">
        <pc:chgData name="Judson Santiago" userId="ebb108da2f256286" providerId="LiveId" clId="{6A73DAD5-47CF-48B4-92DB-6DA0AB43F041}" dt="2019-05-20T18:29:12.472" v="137" actId="6549"/>
        <pc:sldMkLst>
          <pc:docMk/>
          <pc:sldMk cId="2637236742" sldId="291"/>
        </pc:sldMkLst>
        <pc:spChg chg="mod">
          <ac:chgData name="Judson Santiago" userId="ebb108da2f256286" providerId="LiveId" clId="{6A73DAD5-47CF-48B4-92DB-6DA0AB43F041}" dt="2019-05-20T18:29:12.472" v="137" actId="6549"/>
          <ac:spMkLst>
            <pc:docMk/>
            <pc:sldMk cId="2637236742" sldId="291"/>
            <ac:spMk id="3" creationId="{8115A647-920C-4E65-A790-8D3202C6FA01}"/>
          </ac:spMkLst>
        </pc:spChg>
      </pc:sldChg>
      <pc:sldChg chg="modSp modNotesTx">
        <pc:chgData name="Judson Santiago" userId="ebb108da2f256286" providerId="LiveId" clId="{6A73DAD5-47CF-48B4-92DB-6DA0AB43F041}" dt="2019-05-20T18:33:21.904" v="141" actId="114"/>
        <pc:sldMkLst>
          <pc:docMk/>
          <pc:sldMk cId="1046639266" sldId="292"/>
        </pc:sldMkLst>
        <pc:spChg chg="mod">
          <ac:chgData name="Judson Santiago" userId="ebb108da2f256286" providerId="LiveId" clId="{6A73DAD5-47CF-48B4-92DB-6DA0AB43F041}" dt="2019-05-20T18:33:21.904" v="141" actId="114"/>
          <ac:spMkLst>
            <pc:docMk/>
            <pc:sldMk cId="1046639266" sldId="292"/>
            <ac:spMk id="4" creationId="{0E7D24D4-558F-4D04-A751-6E155FB64D97}"/>
          </ac:spMkLst>
        </pc:spChg>
      </pc:sldChg>
      <pc:sldChg chg="modSp">
        <pc:chgData name="Judson Santiago" userId="ebb108da2f256286" providerId="LiveId" clId="{6A73DAD5-47CF-48B4-92DB-6DA0AB43F041}" dt="2019-05-20T18:26:57.849" v="119" actId="20577"/>
        <pc:sldMkLst>
          <pc:docMk/>
          <pc:sldMk cId="196716189" sldId="295"/>
        </pc:sldMkLst>
        <pc:spChg chg="mod">
          <ac:chgData name="Judson Santiago" userId="ebb108da2f256286" providerId="LiveId" clId="{6A73DAD5-47CF-48B4-92DB-6DA0AB43F041}" dt="2019-05-20T18:26:57.849" v="119" actId="20577"/>
          <ac:spMkLst>
            <pc:docMk/>
            <pc:sldMk cId="196716189" sldId="295"/>
            <ac:spMk id="3" creationId="{DF599A53-D816-4DB9-8604-31B0C12D70E4}"/>
          </ac:spMkLst>
        </pc:spChg>
      </pc:sldChg>
      <pc:sldChg chg="modSp modNotesTx">
        <pc:chgData name="Judson Santiago" userId="ebb108da2f256286" providerId="LiveId" clId="{6A73DAD5-47CF-48B4-92DB-6DA0AB43F041}" dt="2019-05-20T18:50:54.843" v="250" actId="207"/>
        <pc:sldMkLst>
          <pc:docMk/>
          <pc:sldMk cId="303541243" sldId="298"/>
        </pc:sldMkLst>
        <pc:spChg chg="mod">
          <ac:chgData name="Judson Santiago" userId="ebb108da2f256286" providerId="LiveId" clId="{6A73DAD5-47CF-48B4-92DB-6DA0AB43F041}" dt="2019-05-20T18:50:54.843" v="250" actId="207"/>
          <ac:spMkLst>
            <pc:docMk/>
            <pc:sldMk cId="303541243" sldId="298"/>
            <ac:spMk id="3" creationId="{1FA36D99-CD90-4A87-9849-CB63E62E1701}"/>
          </ac:spMkLst>
        </pc:spChg>
        <pc:spChg chg="mod">
          <ac:chgData name="Judson Santiago" userId="ebb108da2f256286" providerId="LiveId" clId="{6A73DAD5-47CF-48B4-92DB-6DA0AB43F041}" dt="2019-05-20T18:39:03.234" v="196" actId="1076"/>
          <ac:spMkLst>
            <pc:docMk/>
            <pc:sldMk cId="303541243" sldId="298"/>
            <ac:spMk id="4" creationId="{E466234D-A5EB-4C64-B0E0-E195A59FA521}"/>
          </ac:spMkLst>
        </pc:spChg>
      </pc:sldChg>
      <pc:sldChg chg="modSp">
        <pc:chgData name="Judson Santiago" userId="ebb108da2f256286" providerId="LiveId" clId="{6A73DAD5-47CF-48B4-92DB-6DA0AB43F041}" dt="2019-05-20T18:42:01.644" v="220" actId="20577"/>
        <pc:sldMkLst>
          <pc:docMk/>
          <pc:sldMk cId="924951077" sldId="299"/>
        </pc:sldMkLst>
        <pc:spChg chg="mod">
          <ac:chgData name="Judson Santiago" userId="ebb108da2f256286" providerId="LiveId" clId="{6A73DAD5-47CF-48B4-92DB-6DA0AB43F041}" dt="2019-05-20T18:42:01.644" v="220" actId="20577"/>
          <ac:spMkLst>
            <pc:docMk/>
            <pc:sldMk cId="924951077" sldId="299"/>
            <ac:spMk id="3" creationId="{CF2150EA-5875-4D6B-8835-82EC0AA55EC4}"/>
          </ac:spMkLst>
        </pc:spChg>
      </pc:sldChg>
      <pc:sldChg chg="modSp">
        <pc:chgData name="Judson Santiago" userId="ebb108da2f256286" providerId="LiveId" clId="{6A73DAD5-47CF-48B4-92DB-6DA0AB43F041}" dt="2019-05-20T18:46:47.901" v="222" actId="368"/>
        <pc:sldMkLst>
          <pc:docMk/>
          <pc:sldMk cId="1414995021" sldId="301"/>
        </pc:sldMkLst>
        <pc:spChg chg="mod">
          <ac:chgData name="Judson Santiago" userId="ebb108da2f256286" providerId="LiveId" clId="{6A73DAD5-47CF-48B4-92DB-6DA0AB43F041}" dt="2019-05-20T18:46:47.901" v="222" actId="368"/>
          <ac:spMkLst>
            <pc:docMk/>
            <pc:sldMk cId="1414995021" sldId="301"/>
            <ac:spMk id="3" creationId="{90F83A7F-4F01-444D-A615-B6373B71D37F}"/>
          </ac:spMkLst>
        </pc:spChg>
      </pc:sldChg>
      <pc:sldChg chg="modSp">
        <pc:chgData name="Judson Santiago" userId="ebb108da2f256286" providerId="LiveId" clId="{6A73DAD5-47CF-48B4-92DB-6DA0AB43F041}" dt="2019-05-20T18:48:11.651" v="245" actId="20577"/>
        <pc:sldMkLst>
          <pc:docMk/>
          <pc:sldMk cId="1382133928" sldId="302"/>
        </pc:sldMkLst>
        <pc:spChg chg="mod">
          <ac:chgData name="Judson Santiago" userId="ebb108da2f256286" providerId="LiveId" clId="{6A73DAD5-47CF-48B4-92DB-6DA0AB43F041}" dt="2019-05-20T18:48:11.651" v="245" actId="20577"/>
          <ac:spMkLst>
            <pc:docMk/>
            <pc:sldMk cId="1382133928" sldId="302"/>
            <ac:spMk id="3" creationId="{0B2AAB7F-B94B-43DC-AA71-63E5B783CB52}"/>
          </ac:spMkLst>
        </pc:spChg>
      </pc:sldChg>
      <pc:sldChg chg="addSp modNotesTx">
        <pc:chgData name="Judson Santiago" userId="ebb108da2f256286" providerId="LiveId" clId="{6A73DAD5-47CF-48B4-92DB-6DA0AB43F041}" dt="2019-05-20T18:56:17.744" v="278"/>
        <pc:sldMkLst>
          <pc:docMk/>
          <pc:sldMk cId="703241307" sldId="308"/>
        </pc:sldMkLst>
        <pc:grpChg chg="add">
          <ac:chgData name="Judson Santiago" userId="ebb108da2f256286" providerId="LiveId" clId="{6A73DAD5-47CF-48B4-92DB-6DA0AB43F041}" dt="2019-05-20T18:56:17.744" v="278"/>
          <ac:grpSpMkLst>
            <pc:docMk/>
            <pc:sldMk cId="703241307" sldId="308"/>
            <ac:grpSpMk id="13" creationId="{DBCEB263-CB5C-4309-A0BD-8CF4DA62020F}"/>
          </ac:grpSpMkLst>
        </pc:grpChg>
      </pc:sldChg>
      <pc:sldChg chg="modSp">
        <pc:chgData name="Judson Santiago" userId="ebb108da2f256286" providerId="LiveId" clId="{6A73DAD5-47CF-48B4-92DB-6DA0AB43F041}" dt="2019-05-20T18:13:22.613" v="92" actId="20577"/>
        <pc:sldMkLst>
          <pc:docMk/>
          <pc:sldMk cId="3855712945" sldId="310"/>
        </pc:sldMkLst>
        <pc:spChg chg="mod">
          <ac:chgData name="Judson Santiago" userId="ebb108da2f256286" providerId="LiveId" clId="{6A73DAD5-47CF-48B4-92DB-6DA0AB43F041}" dt="2019-05-20T18:13:22.613" v="92" actId="20577"/>
          <ac:spMkLst>
            <pc:docMk/>
            <pc:sldMk cId="3855712945" sldId="310"/>
            <ac:spMk id="3" creationId="{11DF0816-EB0D-4989-BC39-2195AD203A90}"/>
          </ac:spMkLst>
        </pc:spChg>
        <pc:spChg chg="mod">
          <ac:chgData name="Judson Santiago" userId="ebb108da2f256286" providerId="LiveId" clId="{6A73DAD5-47CF-48B4-92DB-6DA0AB43F041}" dt="2019-05-20T18:12:30.436" v="63" actId="403"/>
          <ac:spMkLst>
            <pc:docMk/>
            <pc:sldMk cId="3855712945" sldId="310"/>
            <ac:spMk id="6" creationId="{6FC24D2C-2E5E-4185-81C5-1776A26DC3F6}"/>
          </ac:spMkLst>
        </pc:spChg>
        <pc:spChg chg="mod">
          <ac:chgData name="Judson Santiago" userId="ebb108da2f256286" providerId="LiveId" clId="{6A73DAD5-47CF-48B4-92DB-6DA0AB43F041}" dt="2019-05-20T18:12:36.890" v="65" actId="1076"/>
          <ac:spMkLst>
            <pc:docMk/>
            <pc:sldMk cId="3855712945" sldId="310"/>
            <ac:spMk id="8" creationId="{1E3DE5DA-C6E2-4203-B034-C9B419F92339}"/>
          </ac:spMkLst>
        </pc:spChg>
      </pc:sldChg>
    </pc:docChg>
  </pc:docChgLst>
  <pc:docChgLst>
    <pc:chgData name="Judson Santiago" userId="ebb108da2f256286" providerId="LiveId" clId="{6460987E-0422-49ED-8524-BE8BE6357E3F}"/>
  </pc:docChgLst>
  <pc:docChgLst>
    <pc:chgData name="Judson Santiago" userId="ebb108da2f256286" providerId="LiveId" clId="{31444728-AE06-4765-A4A9-D22B07A206B6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FEDBB9-17B2-4B3E-927F-6A2C95FBF9DC}" type="datetime1">
              <a:rPr lang="pt-BR" smtClean="0"/>
              <a:t>09/10/2019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0DD202-58A1-4ABD-B068-DFFCA0C44EA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4219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CFDB409-DC9D-40CF-939D-973CAB3BAB25}" type="datetime1">
              <a:rPr lang="pt-BR" noProof="0" smtClean="0"/>
              <a:t>09/10/2019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3199CD-3E1B-4AE6-990F-76F925F5EA9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6770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Na verdade, tanto palavras-chave como identificadores são tratados como símbolos terminais. O detalhe é que palavras-chave são tratadas como identificadores especiais.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837066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Em C++ uma </a:t>
            </a:r>
            <a:r>
              <a:rPr lang="pt-BR" dirty="0" err="1"/>
              <a:t>hash</a:t>
            </a:r>
            <a:r>
              <a:rPr lang="pt-BR" dirty="0"/>
              <a:t> </a:t>
            </a:r>
            <a:r>
              <a:rPr lang="pt-BR" dirty="0" err="1"/>
              <a:t>table</a:t>
            </a:r>
            <a:r>
              <a:rPr lang="pt-BR" dirty="0"/>
              <a:t> é um </a:t>
            </a:r>
            <a:r>
              <a:rPr lang="pt-BR" dirty="0" err="1"/>
              <a:t>unordered_map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5503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dirty="0"/>
              <a:t>Mostrar a implementação do analisador léxico no material de apoio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22322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tokens vão representar as constantes, identificadores, palavras-chave e operadores.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25987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Precisamos tratar isso criando um analisador léxico para o nosso tradutor.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8304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Esquema de tradução = gramática com ações semânticas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52205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44151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compreensão do porque </a:t>
            </a:r>
            <a:r>
              <a:rPr lang="pt-BR" dirty="0" err="1"/>
              <a:t>peek</a:t>
            </a:r>
            <a:r>
              <a:rPr lang="pt-BR" dirty="0"/>
              <a:t> recebe um espaço em branco é um detalhe de implementação, e será melhor compreendido adiante.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55776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alternativa de modificar a gramática para considerar o espaço em branco não é tão fácil de implementar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75098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peek</a:t>
            </a:r>
            <a:r>
              <a:rPr lang="pt-BR" dirty="0"/>
              <a:t> é inicializado com o primeiro caractere da entrada (ou com espaço em branco)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176301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44631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Valor inteiro de um dígito pode ser obtido pelo cálculo: </a:t>
            </a:r>
            <a:r>
              <a:rPr lang="pt-BR" dirty="0" err="1"/>
              <a:t>val</a:t>
            </a:r>
            <a:r>
              <a:rPr lang="pt-BR" dirty="0"/>
              <a:t> = </a:t>
            </a:r>
            <a:r>
              <a:rPr lang="pt-BR" dirty="0" err="1"/>
              <a:t>peek</a:t>
            </a:r>
            <a:r>
              <a:rPr lang="pt-BR" dirty="0"/>
              <a:t> – '0'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86945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gradFill flip="none" rotWithShape="1">
          <a:gsLst>
            <a:gs pos="10000">
              <a:srgbClr val="06171C"/>
            </a:gs>
            <a:gs pos="100000">
              <a:srgbClr val="898B72"/>
            </a:gs>
            <a:gs pos="65000">
              <a:srgbClr val="20362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DFCDE94-EDAE-4C36-A1AF-86931690E9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53730" cy="686261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742483" y="1600200"/>
            <a:ext cx="4838331" cy="3733800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42481" y="5562599"/>
            <a:ext cx="4838332" cy="83502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 dirty="0"/>
              <a:t>Clique para editar o estilo do subtítulo Mestre</a:t>
            </a:r>
          </a:p>
        </p:txBody>
      </p:sp>
      <p:sp>
        <p:nvSpPr>
          <p:cNvPr id="8" name="Retângulo 7"/>
          <p:cNvSpPr/>
          <p:nvPr/>
        </p:nvSpPr>
        <p:spPr>
          <a:xfrm>
            <a:off x="5819264" y="4616"/>
            <a:ext cx="457200" cy="685800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E2B1C32-C63D-4BDC-B033-12A5B40F93BE}"/>
              </a:ext>
            </a:extLst>
          </p:cNvPr>
          <p:cNvSpPr txBox="1"/>
          <p:nvPr userDrawn="1"/>
        </p:nvSpPr>
        <p:spPr>
          <a:xfrm rot="16200000">
            <a:off x="4534637" y="5072205"/>
            <a:ext cx="3018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Judson Santos Santiago</a:t>
            </a:r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85819" y="609600"/>
            <a:ext cx="1981201" cy="56388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09837" y="609600"/>
            <a:ext cx="8447382" cy="5638800"/>
          </a:xfrm>
        </p:spPr>
        <p:txBody>
          <a:bodyPr vert="eaVert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86073F-07CC-4F54-983C-A08F76E2B22C}" type="datetime1">
              <a:rPr lang="pt-BR" noProof="0" smtClean="0"/>
              <a:t>09/10/2019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>
              <a:defRPr/>
            </a:lvl6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909836" y="6400800"/>
            <a:ext cx="7024609" cy="276228"/>
          </a:xfr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228011" y="6400800"/>
            <a:ext cx="1548659" cy="276228"/>
          </a:xfrm>
        </p:spPr>
        <p:txBody>
          <a:bodyPr rtlCol="0"/>
          <a:lstStyle/>
          <a:p>
            <a:pPr rtl="0"/>
            <a:fld id="{A09B9D17-E8D2-48F1-BB8E-8435624068C9}" type="datetime1">
              <a:rPr lang="pt-BR" noProof="0" smtClean="0"/>
              <a:t>09/10/2019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>
          <a:xfrm>
            <a:off x="10056811" y="6400800"/>
            <a:ext cx="1066802" cy="276228"/>
          </a:xfrm>
        </p:spPr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gradFill>
          <a:gsLst>
            <a:gs pos="10000">
              <a:srgbClr val="06171C"/>
            </a:gs>
            <a:gs pos="100000">
              <a:srgbClr val="898B72"/>
            </a:gs>
            <a:gs pos="65000">
              <a:srgbClr val="22372E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6812" y="1616074"/>
            <a:ext cx="7315198" cy="2727325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436814" y="4495800"/>
            <a:ext cx="7315198" cy="167322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C651F5-80DD-4CFE-BBBA-2C23591EF509}" type="datetime1">
              <a:rPr lang="pt-BR" noProof="0" smtClean="0"/>
              <a:t>09/10/2019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09837" y="1828800"/>
            <a:ext cx="5489376" cy="44196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04014" y="1828800"/>
            <a:ext cx="4863005" cy="44196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0F3F8A-A3F9-49EF-8A63-4F3E8648871C}" type="datetime1">
              <a:rPr lang="pt-BR" noProof="0" smtClean="0"/>
              <a:t>09/10/2019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1828800"/>
            <a:ext cx="5484738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909836" y="2743200"/>
            <a:ext cx="5484738" cy="35052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 marL="2057400">
              <a:lnSpc>
                <a:spcPct val="120000"/>
              </a:lnSpc>
              <a:defRPr sz="16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705472" y="1828800"/>
            <a:ext cx="4861548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705472" y="2743200"/>
            <a:ext cx="4861548" cy="35052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 marL="2057400">
              <a:lnSpc>
                <a:spcPct val="120000"/>
              </a:lnSpc>
              <a:defRPr sz="16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B5B092-D646-433C-8E29-1081397BD56B}" type="datetime1">
              <a:rPr lang="pt-BR" noProof="0" smtClean="0"/>
              <a:t>09/10/2019</a:t>
            </a:fld>
            <a:endParaRPr lang="pt-BR" noProof="0" dirty="0"/>
          </a:p>
        </p:txBody>
      </p:sp>
      <p:sp>
        <p:nvSpPr>
          <p:cNvPr id="9" name="Espaço reservado para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4CE6DC-A634-42A5-81DE-6C671B621413}" type="datetime1">
              <a:rPr lang="pt-BR" noProof="0" smtClean="0"/>
              <a:t>09/10/2019</a:t>
            </a:fld>
            <a:endParaRPr lang="pt-BR" noProof="0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588963"/>
            <a:ext cx="4727377" cy="2840037"/>
          </a:xfrm>
        </p:spPr>
        <p:txBody>
          <a:bodyPr rtlCol="0" anchor="b">
            <a:noAutofit/>
          </a:bodyPr>
          <a:lstStyle>
            <a:lvl1pPr algn="l">
              <a:lnSpc>
                <a:spcPct val="80000"/>
              </a:lnSpc>
              <a:defRPr sz="36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414" y="588963"/>
            <a:ext cx="5486400" cy="5580061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9836" y="3581399"/>
            <a:ext cx="4727377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212A4E-660E-4296-8499-89CF1C51321A}" type="datetime1">
              <a:rPr lang="pt-BR" noProof="0" smtClean="0"/>
              <a:t>09/10/2019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588963"/>
            <a:ext cx="4727377" cy="2840038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8" name="Retângulo 7"/>
          <p:cNvSpPr/>
          <p:nvPr/>
        </p:nvSpPr>
        <p:spPr>
          <a:xfrm>
            <a:off x="6094461" y="588963"/>
            <a:ext cx="5486352" cy="5580062"/>
          </a:xfrm>
          <a:prstGeom prst="rect">
            <a:avLst/>
          </a:prstGeom>
          <a:solidFill>
            <a:srgbClr val="2237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6307494" y="805658"/>
            <a:ext cx="5060286" cy="5146672"/>
          </a:xfrm>
          <a:solidFill>
            <a:srgbClr val="0A100E"/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9836" y="3581399"/>
            <a:ext cx="4727377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912D32-F3CE-450A-AE4E-30B99005B8FD}" type="datetime1">
              <a:rPr lang="pt-BR" noProof="0" smtClean="0"/>
              <a:t>09/10/2019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7F50BC-2F98-4AAD-BE27-6A84E4E8AC1C}" type="datetime1">
              <a:rPr lang="pt-BR" noProof="0" smtClean="0"/>
              <a:t>09/10/2019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A100E"/>
            </a:gs>
            <a:gs pos="100000">
              <a:srgbClr val="20362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909836" y="381000"/>
            <a:ext cx="10657184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1828800"/>
            <a:ext cx="10657184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909836" y="6400800"/>
            <a:ext cx="748144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671418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FCDB3FC-E508-4872-9DA3-DD0C1E84DD1A}" type="datetime1">
              <a:rPr lang="pt-BR" noProof="0" smtClean="0"/>
              <a:t>09/10/2019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4"/>
          </p:nvPr>
        </p:nvSpPr>
        <p:spPr>
          <a:xfrm>
            <a:off x="10500218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891E1E5-4FD9-46C4-B8FF-66F7AE658CE3}"/>
              </a:ext>
            </a:extLst>
          </p:cNvPr>
          <p:cNvSpPr/>
          <p:nvPr userDrawn="1"/>
        </p:nvSpPr>
        <p:spPr>
          <a:xfrm>
            <a:off x="-2283" y="-57"/>
            <a:ext cx="457201" cy="685800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>
    <p:pull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120000"/>
        </a:lnSpc>
        <a:spcBef>
          <a:spcPts val="1800"/>
        </a:spcBef>
        <a:buSzPct val="80000"/>
        <a:buFont typeface="Arial" pitchFamily="34" charset="0"/>
        <a:buChar char="•"/>
        <a:defRPr lang="pt-BR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2000" kern="1200" noProof="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800" kern="120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600" kern="1200" noProof="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6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sz="5400" dirty="0"/>
              <a:t>Análise Léxica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Compiladores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7A222A-D447-492D-8E99-500DCC101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de Espaços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15A647-920C-4E65-A790-8D3202C6F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tradutor </a:t>
            </a:r>
            <a:r>
              <a:rPr lang="pt-BR" dirty="0" err="1"/>
              <a:t>exergava</a:t>
            </a:r>
            <a:r>
              <a:rPr lang="pt-BR" dirty="0"/>
              <a:t> cada caractere da entrada</a:t>
            </a:r>
          </a:p>
          <a:p>
            <a:pPr lvl="1"/>
            <a:r>
              <a:rPr lang="pt-BR" dirty="0"/>
              <a:t>Caracteres estranhos, como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espaços em branco</a:t>
            </a:r>
            <a:r>
              <a:rPr lang="pt-BR" dirty="0"/>
              <a:t>,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causavam erros</a:t>
            </a:r>
          </a:p>
          <a:p>
            <a:pPr lvl="2"/>
            <a:r>
              <a:rPr lang="pt-BR" dirty="0">
                <a:latin typeface="Consolas" panose="020B0609020204030204" pitchFamily="49" charset="0"/>
              </a:rPr>
              <a:t>9-5+2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</a:t>
            </a:r>
          </a:p>
          <a:p>
            <a:pPr lvl="2"/>
            <a:r>
              <a:rPr lang="pt-BR" dirty="0">
                <a:latin typeface="Consolas" panose="020B0609020204030204" pitchFamily="49" charset="0"/>
              </a:rPr>
              <a:t>9 – 5 + 2 </a:t>
            </a:r>
            <a:r>
              <a:rPr lang="pt-BR" dirty="0">
                <a:solidFill>
                  <a:srgbClr val="FF0000"/>
                </a:solidFill>
                <a:latin typeface="Century Gothic" panose="020B0502020202020204" pitchFamily="34" charset="0"/>
                <a:sym typeface="Wingdings" panose="05000000000000000000" pitchFamily="2" charset="2"/>
              </a:rPr>
              <a:t>×</a:t>
            </a:r>
            <a:endParaRPr lang="pt-BR" dirty="0">
              <a:solidFill>
                <a:srgbClr val="FF0000"/>
              </a:solidFill>
            </a:endParaRPr>
          </a:p>
          <a:p>
            <a:r>
              <a:rPr lang="pt-BR" dirty="0"/>
              <a:t>A maioria das linguagens permite:</a:t>
            </a:r>
          </a:p>
          <a:p>
            <a:pPr lvl="1"/>
            <a:r>
              <a:rPr lang="pt-BR" dirty="0"/>
              <a:t>Espaços em branco, tabulações e saltos de linha</a:t>
            </a:r>
          </a:p>
          <a:p>
            <a:pPr lvl="1"/>
            <a:r>
              <a:rPr lang="pt-BR" dirty="0"/>
              <a:t>Comentários – funcionam como espaços em branco</a:t>
            </a:r>
          </a:p>
          <a:p>
            <a:r>
              <a:rPr lang="pt-BR" dirty="0"/>
              <a:t>Se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analisador léxico eliminar os espaços</a:t>
            </a:r>
            <a:r>
              <a:rPr lang="pt-BR" dirty="0"/>
              <a:t>, o analisador sintático nunca precisará considerá-lo</a:t>
            </a:r>
          </a:p>
        </p:txBody>
      </p:sp>
    </p:spTree>
    <p:extLst>
      <p:ext uri="{BB962C8B-B14F-4D97-AF65-F5344CB8AC3E}">
        <p14:creationId xmlns:p14="http://schemas.microsoft.com/office/powerpoint/2010/main" val="2637236742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80149-65F8-4564-87A9-87A60D1A0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de Espaços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2077A1-79C5-4571-AE3D-EC9A6EC4C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pseudocódigo</a:t>
            </a:r>
            <a:r>
              <a:rPr lang="pt-BR" dirty="0"/>
              <a:t> abaixo:</a:t>
            </a:r>
          </a:p>
          <a:p>
            <a:pPr lvl="1"/>
            <a:r>
              <a:rPr lang="pt-BR" dirty="0"/>
              <a:t>Ignora espaços em branco, tabulações e saltos de linha</a:t>
            </a:r>
          </a:p>
          <a:p>
            <a:pPr lvl="1"/>
            <a:r>
              <a:rPr lang="pt-BR" dirty="0"/>
              <a:t>Mantém uma contagem do número da linha</a:t>
            </a:r>
          </a:p>
          <a:p>
            <a:pPr lvl="1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E7D24D4-558F-4D04-A751-6E155FB64D97}"/>
              </a:ext>
            </a:extLst>
          </p:cNvPr>
          <p:cNvSpPr txBox="1"/>
          <p:nvPr/>
        </p:nvSpPr>
        <p:spPr>
          <a:xfrm>
            <a:off x="1629916" y="3717032"/>
            <a:ext cx="68964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</a:rPr>
              <a:t>(;; </a:t>
            </a:r>
            <a:r>
              <a:rPr lang="pt-BR" i="1" dirty="0" err="1">
                <a:latin typeface="Consolas" panose="020B0609020204030204" pitchFamily="49" charset="0"/>
              </a:rPr>
              <a:t>peek</a:t>
            </a:r>
            <a:r>
              <a:rPr lang="pt-BR" dirty="0">
                <a:latin typeface="Consolas" panose="020B0609020204030204" pitchFamily="49" charset="0"/>
              </a:rPr>
              <a:t> = próximo caractere da entrada)</a:t>
            </a:r>
          </a:p>
          <a:p>
            <a:r>
              <a:rPr lang="pt-BR" dirty="0">
                <a:latin typeface="Consolas" panose="020B0609020204030204" pitchFamily="49" charset="0"/>
              </a:rPr>
              <a:t>{</a:t>
            </a:r>
          </a:p>
          <a:p>
            <a:r>
              <a:rPr lang="pt-BR" dirty="0"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i="1" dirty="0" err="1">
                <a:latin typeface="Consolas" panose="020B0609020204030204" pitchFamily="49" charset="0"/>
              </a:rPr>
              <a:t>peek</a:t>
            </a:r>
            <a:r>
              <a:rPr lang="pt-BR" dirty="0">
                <a:latin typeface="Consolas" panose="020B0609020204030204" pitchFamily="49" charset="0"/>
              </a:rPr>
              <a:t> é espaço ou tabulação) não faz nada;</a:t>
            </a:r>
          </a:p>
          <a:p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i="1" dirty="0" err="1">
                <a:latin typeface="Consolas" panose="020B0609020204030204" pitchFamily="49" charset="0"/>
              </a:rPr>
              <a:t>peek</a:t>
            </a:r>
            <a:r>
              <a:rPr lang="pt-BR" dirty="0">
                <a:latin typeface="Consolas" panose="020B0609020204030204" pitchFamily="49" charset="0"/>
              </a:rPr>
              <a:t> é quebra de linha) </a:t>
            </a:r>
            <a:r>
              <a:rPr lang="pt-BR" dirty="0" err="1">
                <a:latin typeface="Consolas" panose="020B0609020204030204" pitchFamily="49" charset="0"/>
              </a:rPr>
              <a:t>line</a:t>
            </a:r>
            <a:r>
              <a:rPr lang="pt-BR" dirty="0">
                <a:latin typeface="Consolas" panose="020B0609020204030204" pitchFamily="49" charset="0"/>
              </a:rPr>
              <a:t> = </a:t>
            </a:r>
            <a:r>
              <a:rPr lang="pt-BR" dirty="0" err="1">
                <a:latin typeface="Consolas" panose="020B0609020204030204" pitchFamily="49" charset="0"/>
              </a:rPr>
              <a:t>line</a:t>
            </a:r>
            <a:r>
              <a:rPr lang="pt-BR" dirty="0">
                <a:latin typeface="Consolas" panose="020B0609020204030204" pitchFamily="49" charset="0"/>
              </a:rPr>
              <a:t> + 1;</a:t>
            </a:r>
          </a:p>
          <a:p>
            <a:r>
              <a:rPr lang="pt-BR" dirty="0"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break</a:t>
            </a:r>
            <a:r>
              <a:rPr lang="pt-BR" dirty="0"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latin typeface="Consolas" panose="020B0609020204030204" pitchFamily="49" charset="0"/>
              </a:rPr>
              <a:t>}</a:t>
            </a:r>
          </a:p>
          <a:p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639266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0AE906-9AA9-4BC5-A5E2-48C545695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Reconhecendo Constantes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35F176-8615-431E-9536-1C539FE51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Existem duas formas de definir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constantes inteiras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Criar um símbolo terminal, por exemplo </a:t>
            </a:r>
            <a:r>
              <a:rPr lang="pt-BR" b="1" dirty="0">
                <a:solidFill>
                  <a:srgbClr val="FF4343"/>
                </a:solidFill>
              </a:rPr>
              <a:t>num</a:t>
            </a:r>
            <a:r>
              <a:rPr lang="pt-BR" dirty="0"/>
              <a:t>, para as constantes</a:t>
            </a:r>
          </a:p>
          <a:p>
            <a:pPr lvl="1"/>
            <a:r>
              <a:rPr lang="pt-BR" dirty="0"/>
              <a:t>Incorporar a sintaxe das constantes na gramática </a:t>
            </a:r>
          </a:p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tratamento no analisador léxico </a:t>
            </a:r>
            <a:r>
              <a:rPr lang="pt-BR" dirty="0"/>
              <a:t>é mais simples</a:t>
            </a:r>
          </a:p>
          <a:p>
            <a:pPr lvl="1"/>
            <a:r>
              <a:rPr lang="pt-BR" dirty="0"/>
              <a:t>Ele também vai transformar os dígitos em números inteiros</a:t>
            </a:r>
          </a:p>
          <a:p>
            <a:pPr lvl="1"/>
            <a:r>
              <a:rPr lang="pt-BR" dirty="0"/>
              <a:t>Os números são tratados como uma única unidade:</a:t>
            </a:r>
          </a:p>
          <a:p>
            <a:pPr lvl="2"/>
            <a:r>
              <a:rPr lang="pt-BR" dirty="0"/>
              <a:t>No analisador sintático</a:t>
            </a:r>
          </a:p>
          <a:p>
            <a:pPr lvl="2"/>
            <a:r>
              <a:rPr lang="pt-BR" dirty="0"/>
              <a:t>Na tradução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7708584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DDCC58-1521-4658-97EC-B96511FEF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Reconhecendo Constantes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EA5D6E-8894-4C98-9357-61418EB48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sequência de dígitos </a:t>
            </a:r>
            <a:r>
              <a:rPr lang="pt-BR" dirty="0"/>
              <a:t>se transformará em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token</a:t>
            </a:r>
            <a:r>
              <a:rPr lang="pt-BR" dirty="0"/>
              <a:t> </a:t>
            </a:r>
          </a:p>
          <a:p>
            <a:pPr lvl="1"/>
            <a:r>
              <a:rPr lang="pt-BR" dirty="0"/>
              <a:t>Um símbolo terminal </a:t>
            </a:r>
            <a:r>
              <a:rPr lang="pt-BR" b="1" dirty="0">
                <a:solidFill>
                  <a:srgbClr val="FF4343"/>
                </a:solidFill>
              </a:rPr>
              <a:t>num</a:t>
            </a:r>
            <a:r>
              <a:rPr lang="pt-BR" dirty="0">
                <a:solidFill>
                  <a:srgbClr val="FF4343"/>
                </a:solidFill>
              </a:rPr>
              <a:t> </a:t>
            </a:r>
            <a:r>
              <a:rPr lang="pt-BR" dirty="0"/>
              <a:t>junto com um atributo de valor inteiro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3C25496-8755-430D-9389-740F72AB8FC6}"/>
              </a:ext>
            </a:extLst>
          </p:cNvPr>
          <p:cNvSpPr txBox="1"/>
          <p:nvPr/>
        </p:nvSpPr>
        <p:spPr>
          <a:xfrm>
            <a:off x="1629916" y="2924944"/>
            <a:ext cx="39998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31 + 28 - 59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&lt;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num</a:t>
            </a:r>
            <a:r>
              <a:rPr lang="pt-BR" sz="1600" dirty="0">
                <a:latin typeface="Consolas" panose="020B0609020204030204" pitchFamily="49" charset="0"/>
              </a:rPr>
              <a:t>,31&gt; &lt;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sz="1600" dirty="0">
                <a:latin typeface="Consolas" panose="020B0609020204030204" pitchFamily="49" charset="0"/>
              </a:rPr>
              <a:t>&gt; &lt;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num</a:t>
            </a:r>
            <a:r>
              <a:rPr lang="pt-BR" sz="1600" dirty="0">
                <a:latin typeface="Consolas" panose="020B0609020204030204" pitchFamily="49" charset="0"/>
              </a:rPr>
              <a:t>,28&gt; &lt;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-</a:t>
            </a:r>
            <a:r>
              <a:rPr lang="pt-BR" sz="1600" dirty="0">
                <a:latin typeface="Consolas" panose="020B0609020204030204" pitchFamily="49" charset="0"/>
              </a:rPr>
              <a:t>&gt; &lt;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num</a:t>
            </a:r>
            <a:r>
              <a:rPr lang="pt-BR" sz="1600" dirty="0">
                <a:latin typeface="Consolas" panose="020B0609020204030204" pitchFamily="49" charset="0"/>
              </a:rPr>
              <a:t>,59&gt;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02D6F45-8666-4EB3-972A-B11851049FF8}"/>
              </a:ext>
            </a:extLst>
          </p:cNvPr>
          <p:cNvSpPr txBox="1"/>
          <p:nvPr/>
        </p:nvSpPr>
        <p:spPr>
          <a:xfrm>
            <a:off x="1629916" y="3738319"/>
            <a:ext cx="5153975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i="1" dirty="0" err="1">
                <a:latin typeface="Consolas" panose="020B0609020204030204" pitchFamily="49" charset="0"/>
              </a:rPr>
              <a:t>peek</a:t>
            </a:r>
            <a:r>
              <a:rPr lang="pt-BR" sz="1400" dirty="0">
                <a:latin typeface="Consolas" panose="020B0609020204030204" pitchFamily="49" charset="0"/>
              </a:rPr>
              <a:t> é um dígito)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v = 0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do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v = v * 10 + valor inteiro do dígito </a:t>
            </a:r>
            <a:r>
              <a:rPr lang="pt-BR" sz="1400" i="1" dirty="0" err="1">
                <a:latin typeface="Consolas" panose="020B0609020204030204" pitchFamily="49" charset="0"/>
              </a:rPr>
              <a:t>peek</a:t>
            </a:r>
            <a:r>
              <a:rPr lang="pt-BR" sz="1400" i="1" dirty="0">
                <a:latin typeface="Consolas" panose="020B0609020204030204" pitchFamily="49" charset="0"/>
              </a:rPr>
              <a:t>;</a:t>
            </a:r>
          </a:p>
          <a:p>
            <a:r>
              <a:rPr lang="pt-BR" sz="1400" i="1" dirty="0">
                <a:latin typeface="Consolas" panose="020B0609020204030204" pitchFamily="49" charset="0"/>
              </a:rPr>
              <a:t>        </a:t>
            </a:r>
            <a:r>
              <a:rPr lang="pt-BR" sz="1400" i="1" dirty="0" err="1">
                <a:latin typeface="Consolas" panose="020B0609020204030204" pitchFamily="49" charset="0"/>
              </a:rPr>
              <a:t>peek</a:t>
            </a:r>
            <a:r>
              <a:rPr lang="pt-BR" sz="1400" dirty="0">
                <a:latin typeface="Consolas" panose="020B0609020204030204" pitchFamily="49" charset="0"/>
              </a:rPr>
              <a:t> = próximo caractere da entrada;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} 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pt-BR" sz="1400" dirty="0">
                <a:latin typeface="Consolas" panose="020B0609020204030204" pitchFamily="49" charset="0"/>
              </a:rPr>
              <a:t> (</a:t>
            </a:r>
            <a:r>
              <a:rPr lang="pt-BR" sz="1400" i="1" dirty="0" err="1">
                <a:latin typeface="Consolas" panose="020B0609020204030204" pitchFamily="49" charset="0"/>
              </a:rPr>
              <a:t>peek</a:t>
            </a:r>
            <a:r>
              <a:rPr lang="pt-BR" sz="1400" dirty="0">
                <a:latin typeface="Consolas" panose="020B0609020204030204" pitchFamily="49" charset="0"/>
              </a:rPr>
              <a:t> é um dígito);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token</a:t>
            </a:r>
            <a:r>
              <a:rPr lang="pt-BR" sz="1400" dirty="0">
                <a:latin typeface="Consolas" panose="020B0609020204030204" pitchFamily="49" charset="0"/>
              </a:rPr>
              <a:t> &lt;</a:t>
            </a:r>
            <a:r>
              <a:rPr lang="pt-BR" sz="1400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num</a:t>
            </a:r>
            <a:r>
              <a:rPr lang="pt-BR" sz="1400" dirty="0" err="1">
                <a:latin typeface="Consolas" panose="020B0609020204030204" pitchFamily="49" charset="0"/>
              </a:rPr>
              <a:t>,v</a:t>
            </a:r>
            <a:r>
              <a:rPr lang="pt-BR" sz="1400" dirty="0">
                <a:latin typeface="Consolas" panose="020B0609020204030204" pitchFamily="49" charset="0"/>
              </a:rPr>
              <a:t>&gt;;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6782661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0D52C-53A5-4ECB-B6DA-2E7AEDEC7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Palavras-Chave e Identificadores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A36D99-CD90-4A87-9849-CB63E62E1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sequências de caracteres da entrada podem formar: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Palavras-chaves</a:t>
            </a:r>
            <a:r>
              <a:rPr lang="pt-BR" dirty="0"/>
              <a:t>: construções das linguagens de programação</a:t>
            </a:r>
            <a:br>
              <a:rPr lang="pt-BR" dirty="0"/>
            </a:br>
            <a:r>
              <a:rPr lang="pt-BR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Ex.: </a:t>
            </a:r>
            <a:r>
              <a:rPr lang="pt-BR" sz="1800" b="1" dirty="0">
                <a:solidFill>
                  <a:srgbClr val="FF4343"/>
                </a:solidFill>
                <a:latin typeface="Consolas" panose="020B0609020204030204" pitchFamily="49" charset="0"/>
              </a:rPr>
              <a:t>for</a:t>
            </a:r>
            <a:r>
              <a:rPr lang="pt-BR" sz="1800" dirty="0"/>
              <a:t>, </a:t>
            </a:r>
            <a:r>
              <a:rPr lang="pt-BR" sz="1800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while</a:t>
            </a:r>
            <a:r>
              <a:rPr lang="pt-BR" sz="1800" dirty="0"/>
              <a:t>, </a:t>
            </a:r>
            <a:r>
              <a:rPr lang="pt-BR" sz="1800" b="1" dirty="0">
                <a:solidFill>
                  <a:srgbClr val="FF4343"/>
                </a:solidFill>
                <a:latin typeface="Consolas" panose="020B0609020204030204" pitchFamily="49" charset="0"/>
              </a:rPr>
              <a:t>do-</a:t>
            </a:r>
            <a:r>
              <a:rPr lang="pt-BR" sz="1800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while</a:t>
            </a:r>
            <a:r>
              <a:rPr lang="pt-BR" sz="1800" dirty="0"/>
              <a:t>, </a:t>
            </a:r>
            <a:r>
              <a:rPr lang="pt-BR" sz="1800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if</a:t>
            </a:r>
            <a:r>
              <a:rPr lang="pt-BR" sz="1800" dirty="0"/>
              <a:t>, etc.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Identificadores</a:t>
            </a:r>
            <a:r>
              <a:rPr lang="pt-BR" dirty="0"/>
              <a:t>: nomes utilizados no código fonte</a:t>
            </a:r>
            <a:br>
              <a:rPr lang="pt-BR" dirty="0"/>
            </a:br>
            <a:r>
              <a:rPr lang="pt-BR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Ex.: </a:t>
            </a:r>
            <a:r>
              <a:rPr lang="pt-BR" sz="1800" dirty="0"/>
              <a:t>nomes de variáveis, funções, classes, etc.</a:t>
            </a:r>
          </a:p>
          <a:p>
            <a:r>
              <a:rPr lang="pt-BR" dirty="0"/>
              <a:t>As gramáticas tratam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identificadores como símbolos terminais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466234D-A5EB-4C64-B0E0-E195A59FA521}"/>
              </a:ext>
            </a:extLst>
          </p:cNvPr>
          <p:cNvSpPr txBox="1"/>
          <p:nvPr/>
        </p:nvSpPr>
        <p:spPr>
          <a:xfrm>
            <a:off x="1485900" y="4725144"/>
            <a:ext cx="79095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contador = contador + incremento;</a:t>
            </a:r>
            <a:br>
              <a:rPr lang="pt-BR" dirty="0">
                <a:latin typeface="Consolas" panose="020B0609020204030204" pitchFamily="49" charset="0"/>
              </a:rPr>
            </a:br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&lt;</a:t>
            </a:r>
            <a:r>
              <a:rPr lang="pt-BR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dirty="0" err="1">
                <a:latin typeface="Consolas" panose="020B0609020204030204" pitchFamily="49" charset="0"/>
              </a:rPr>
              <a:t>,</a:t>
            </a:r>
            <a:r>
              <a:rPr lang="pt-BR" dirty="0" err="1">
                <a:solidFill>
                  <a:srgbClr val="FF7575"/>
                </a:solidFill>
                <a:latin typeface="Consolas" panose="020B0609020204030204" pitchFamily="49" charset="0"/>
              </a:rPr>
              <a:t>"contador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latin typeface="Consolas" panose="020B0609020204030204" pitchFamily="49" charset="0"/>
              </a:rPr>
              <a:t>&gt; &lt;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latin typeface="Consolas" panose="020B0609020204030204" pitchFamily="49" charset="0"/>
              </a:rPr>
              <a:t>&gt; &lt;</a:t>
            </a:r>
            <a:r>
              <a:rPr lang="pt-BR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dirty="0" err="1">
                <a:latin typeface="Consolas" panose="020B0609020204030204" pitchFamily="49" charset="0"/>
              </a:rPr>
              <a:t>,</a:t>
            </a:r>
            <a:r>
              <a:rPr lang="pt-BR" dirty="0" err="1">
                <a:solidFill>
                  <a:srgbClr val="FF7575"/>
                </a:solidFill>
                <a:latin typeface="Consolas" panose="020B0609020204030204" pitchFamily="49" charset="0"/>
              </a:rPr>
              <a:t>"contador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latin typeface="Consolas" panose="020B0609020204030204" pitchFamily="49" charset="0"/>
              </a:rPr>
              <a:t>&gt; &lt;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dirty="0">
                <a:latin typeface="Consolas" panose="020B0609020204030204" pitchFamily="49" charset="0"/>
              </a:rPr>
              <a:t>&gt; &lt;</a:t>
            </a:r>
            <a:r>
              <a:rPr lang="pt-BR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dirty="0" err="1">
                <a:latin typeface="Consolas" panose="020B0609020204030204" pitchFamily="49" charset="0"/>
              </a:rPr>
              <a:t>,</a:t>
            </a:r>
            <a:r>
              <a:rPr lang="pt-BR" dirty="0" err="1">
                <a:solidFill>
                  <a:srgbClr val="FF7575"/>
                </a:solidFill>
                <a:latin typeface="Consolas" panose="020B0609020204030204" pitchFamily="49" charset="0"/>
              </a:rPr>
              <a:t>"incremento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latin typeface="Consolas" panose="020B0609020204030204" pitchFamily="49" charset="0"/>
              </a:rPr>
              <a:t>&gt; &lt;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;</a:t>
            </a:r>
            <a:r>
              <a:rPr lang="pt-BR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3541243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624E1-8E28-422D-890E-6BABFBCE6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Palavras-Chave e Identificadores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2150EA-5875-4D6B-8835-82EC0AA55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palavras-chave</a:t>
            </a:r>
            <a:r>
              <a:rPr lang="pt-BR" dirty="0"/>
              <a:t> e 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identificadores</a:t>
            </a:r>
            <a:r>
              <a:rPr lang="pt-BR" dirty="0"/>
              <a:t> normalmente seguem 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mesmas regras de formação</a:t>
            </a:r>
          </a:p>
          <a:p>
            <a:pPr lvl="1"/>
            <a:r>
              <a:rPr lang="pt-BR" dirty="0"/>
              <a:t>Inicia com uma letra ou sublinhado seguido de um ou mais caracteres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r>
              <a:rPr lang="pt-BR" dirty="0"/>
              <a:t>É mais fácil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distinguir</a:t>
            </a:r>
            <a:r>
              <a:rPr lang="pt-BR" dirty="0"/>
              <a:t> usando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palavras-chave reservadas</a:t>
            </a:r>
          </a:p>
          <a:p>
            <a:pPr lvl="1"/>
            <a:r>
              <a:rPr lang="pt-BR" dirty="0"/>
              <a:t>Um lexema é um identificador apenas se não for uma palavra-chave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93584AD-6DAE-4764-8B6E-B6C751A5232F}"/>
              </a:ext>
            </a:extLst>
          </p:cNvPr>
          <p:cNvSpPr txBox="1"/>
          <p:nvPr/>
        </p:nvSpPr>
        <p:spPr>
          <a:xfrm>
            <a:off x="1629916" y="3284984"/>
            <a:ext cx="34772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abcdefghijklmnopqrstuvwxyz</a:t>
            </a:r>
          </a:p>
          <a:p>
            <a:r>
              <a:rPr lang="pt-BR" dirty="0">
                <a:latin typeface="Consolas" panose="020B0609020204030204" pitchFamily="49" charset="0"/>
              </a:rPr>
              <a:t>ABCDEFGHIJKLMNOPQRSTUVWXYZ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0123456789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924951077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B7EAD1-423E-47CF-910C-3E2F3E3EF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Palavras-Chave e Identificadores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5689A5-D428-475F-B338-4FB551191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analisador léxico pode usar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tabela </a:t>
            </a:r>
            <a:r>
              <a:rPr lang="pt-BR" dirty="0"/>
              <a:t>para armazenar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identificadores e palavras-chave</a:t>
            </a:r>
          </a:p>
          <a:p>
            <a:pPr lvl="1"/>
            <a:r>
              <a:rPr lang="pt-BR" dirty="0"/>
              <a:t>A tabela resolve vários problemas:</a:t>
            </a:r>
          </a:p>
          <a:p>
            <a:pPr lvl="2"/>
            <a:r>
              <a:rPr lang="pt-BR" dirty="0"/>
              <a:t>Isola o resto do compilador da representação em "sequência de caracteres"</a:t>
            </a:r>
          </a:p>
          <a:p>
            <a:pPr lvl="2"/>
            <a:r>
              <a:rPr lang="pt-BR" dirty="0"/>
              <a:t>As sequências podem ser acessadas por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referências ou apontadores</a:t>
            </a:r>
            <a:r>
              <a:rPr lang="pt-BR" dirty="0"/>
              <a:t> para a tabela</a:t>
            </a:r>
          </a:p>
          <a:p>
            <a:pPr lvl="2"/>
            <a:r>
              <a:rPr lang="pt-BR" dirty="0"/>
              <a:t>As palavras reservadas podem ser implementadas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inicializando a tabela</a:t>
            </a:r>
            <a:r>
              <a:rPr lang="pt-BR" dirty="0"/>
              <a:t> com 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sequências de caracteres reservadas </a:t>
            </a:r>
            <a:r>
              <a:rPr lang="pt-BR" dirty="0"/>
              <a:t>e seus </a:t>
            </a:r>
            <a:r>
              <a:rPr lang="pt-BR" dirty="0" err="1"/>
              <a:t>tokens</a:t>
            </a:r>
            <a:endParaRPr lang="pt-BR" dirty="0"/>
          </a:p>
          <a:p>
            <a:pPr lvl="1"/>
            <a:r>
              <a:rPr lang="pt-BR" dirty="0"/>
              <a:t>Essa tabela pode ser implementada por uma </a:t>
            </a:r>
            <a:r>
              <a:rPr lang="pt-BR" i="1" dirty="0" err="1"/>
              <a:t>hash</a:t>
            </a:r>
            <a:r>
              <a:rPr lang="pt-BR" i="1" dirty="0"/>
              <a:t> </a:t>
            </a:r>
            <a:r>
              <a:rPr lang="pt-BR" i="1" dirty="0" err="1"/>
              <a:t>table</a:t>
            </a:r>
            <a:endParaRPr lang="pt-BR" i="1" dirty="0"/>
          </a:p>
          <a:p>
            <a:pPr lvl="1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41D2CDF-3F20-49F8-BBFA-15088D14629B}"/>
              </a:ext>
            </a:extLst>
          </p:cNvPr>
          <p:cNvSpPr txBox="1"/>
          <p:nvPr/>
        </p:nvSpPr>
        <p:spPr>
          <a:xfrm>
            <a:off x="1989956" y="5229200"/>
            <a:ext cx="474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unordered_map</a:t>
            </a:r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strings</a:t>
            </a:r>
            <a:r>
              <a:rPr lang="pt-BR" dirty="0" err="1">
                <a:latin typeface="Consolas" panose="020B0609020204030204" pitchFamily="49" charset="0"/>
              </a:rPr>
              <a:t>,</a:t>
            </a:r>
            <a:r>
              <a:rPr lang="pt-BR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id_table</a:t>
            </a:r>
            <a:r>
              <a:rPr lang="pt-BR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3492050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12164F-3ABB-4DA4-AB68-B0B914282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Palavras-Chave e Identificadores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F83A7F-4F01-444D-A615-B6373B71D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pseudocódigo</a:t>
            </a:r>
            <a:r>
              <a:rPr lang="pt-BR" dirty="0"/>
              <a:t> transforma sequências de caracteres 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tokens</a:t>
            </a:r>
            <a:r>
              <a:rPr lang="pt-BR" dirty="0"/>
              <a:t>: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F54D1FC-0B90-42C3-AE4B-A14347381E46}"/>
              </a:ext>
            </a:extLst>
          </p:cNvPr>
          <p:cNvSpPr txBox="1"/>
          <p:nvPr/>
        </p:nvSpPr>
        <p:spPr>
          <a:xfrm>
            <a:off x="1341884" y="2708920"/>
            <a:ext cx="714169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i="1" dirty="0" err="1">
                <a:latin typeface="Consolas" panose="020B0609020204030204" pitchFamily="49" charset="0"/>
              </a:rPr>
              <a:t>peek</a:t>
            </a:r>
            <a:r>
              <a:rPr lang="pt-BR" sz="1600" dirty="0">
                <a:latin typeface="Consolas" panose="020B0609020204030204" pitchFamily="49" charset="0"/>
              </a:rPr>
              <a:t> contém uma letra)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junta letras ou dígitos em um buffer b;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s = sequência de caracteres formada pelos caracteres em b;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w = </a:t>
            </a:r>
            <a:r>
              <a:rPr lang="pt-BR" sz="1600" dirty="0" err="1">
                <a:latin typeface="Consolas" panose="020B0609020204030204" pitchFamily="49" charset="0"/>
              </a:rPr>
              <a:t>token</a:t>
            </a:r>
            <a:r>
              <a:rPr lang="pt-BR" sz="1600" dirty="0">
                <a:latin typeface="Consolas" panose="020B0609020204030204" pitchFamily="49" charset="0"/>
              </a:rPr>
              <a:t> retornado por </a:t>
            </a:r>
            <a:r>
              <a:rPr lang="pt-BR" sz="1600" dirty="0" err="1">
                <a:latin typeface="Consolas" panose="020B0609020204030204" pitchFamily="49" charset="0"/>
              </a:rPr>
              <a:t>id_table.find</a:t>
            </a:r>
            <a:r>
              <a:rPr lang="pt-BR" sz="1600" dirty="0">
                <a:latin typeface="Consolas" panose="020B0609020204030204" pitchFamily="49" charset="0"/>
              </a:rPr>
              <a:t>(s);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600" dirty="0">
                <a:latin typeface="Consolas" panose="020B0609020204030204" pitchFamily="49" charset="0"/>
              </a:rPr>
              <a:t> (w não é nulo)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  </a:t>
            </a:r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600" dirty="0">
                <a:latin typeface="Consolas" panose="020B0609020204030204" pitchFamily="49" charset="0"/>
              </a:rPr>
              <a:t> w;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else</a:t>
            </a:r>
            <a:endParaRPr lang="pt-BR" sz="1600" dirty="0">
              <a:solidFill>
                <a:schemeClr val="bg2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    {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  Entra com o par chave-valor (s, &lt;</a:t>
            </a:r>
            <a:r>
              <a:rPr lang="pt-BR" sz="1600" dirty="0" err="1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sz="1600" dirty="0" err="1">
                <a:latin typeface="Consolas" panose="020B0609020204030204" pitchFamily="49" charset="0"/>
              </a:rPr>
              <a:t>,s</a:t>
            </a:r>
            <a:r>
              <a:rPr lang="pt-BR" sz="1600" dirty="0">
                <a:latin typeface="Consolas" panose="020B0609020204030204" pitchFamily="49" charset="0"/>
              </a:rPr>
              <a:t>&gt;) em </a:t>
            </a:r>
            <a:r>
              <a:rPr lang="pt-BR" sz="1600" dirty="0" err="1">
                <a:latin typeface="Consolas" panose="020B0609020204030204" pitchFamily="49" charset="0"/>
              </a:rPr>
              <a:t>id_table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  </a:t>
            </a:r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token</a:t>
            </a:r>
            <a:r>
              <a:rPr lang="pt-BR" sz="1600" dirty="0">
                <a:latin typeface="Consolas" panose="020B0609020204030204" pitchFamily="49" charset="0"/>
              </a:rPr>
              <a:t> &lt;</a:t>
            </a:r>
            <a:r>
              <a:rPr lang="pt-BR" sz="1600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sz="1600" dirty="0" err="1">
                <a:latin typeface="Consolas" panose="020B0609020204030204" pitchFamily="49" charset="0"/>
              </a:rPr>
              <a:t>,s</a:t>
            </a:r>
            <a:r>
              <a:rPr lang="pt-BR" sz="1600" dirty="0">
                <a:latin typeface="Consolas" panose="020B0609020204030204" pitchFamily="49" charset="0"/>
              </a:rPr>
              <a:t>&gt;;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4995021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82305-6283-4853-AF7E-B601E8B4A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Analisador Léxico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2AAB7F-B94B-43DC-AA71-63E5B783C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fragmentos de pseudocódigo apresentados até agora podem ser reunidos para formar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função </a:t>
            </a:r>
            <a:r>
              <a:rPr lang="pt-BR" i="1" dirty="0" err="1">
                <a:solidFill>
                  <a:schemeClr val="accent1">
                    <a:lumMod val="75000"/>
                  </a:schemeClr>
                </a:solidFill>
              </a:rPr>
              <a:t>Scan</a:t>
            </a:r>
            <a:r>
              <a:rPr lang="pt-BR" dirty="0"/>
              <a:t>, nosso analisador léxico: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C8CC97F-FC7F-417A-89D1-1D9E68AC831C}"/>
              </a:ext>
            </a:extLst>
          </p:cNvPr>
          <p:cNvSpPr txBox="1"/>
          <p:nvPr/>
        </p:nvSpPr>
        <p:spPr>
          <a:xfrm>
            <a:off x="1269876" y="3140968"/>
            <a:ext cx="6692858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Token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Scan</a:t>
            </a:r>
            <a:r>
              <a:rPr lang="pt-BR" sz="1600" dirty="0">
                <a:latin typeface="Consolas" panose="020B0609020204030204" pitchFamily="49" charset="0"/>
              </a:rPr>
              <a:t>()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ignora os espaços em branco;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trata os números;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trata as palavras reservadas e identificadores;</a:t>
            </a:r>
          </a:p>
          <a:p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/* se chegar aqui trata o caractere lido como </a:t>
            </a:r>
            <a:r>
              <a:rPr lang="pt-BR" sz="16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token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*/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Token</a:t>
            </a:r>
            <a:r>
              <a:rPr lang="pt-BR" sz="1600" dirty="0">
                <a:latin typeface="Consolas" panose="020B0609020204030204" pitchFamily="49" charset="0"/>
              </a:rPr>
              <a:t> t = </a:t>
            </a:r>
            <a:r>
              <a:rPr lang="pt-BR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Token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i="1" dirty="0" err="1">
                <a:latin typeface="Consolas" panose="020B0609020204030204" pitchFamily="49" charset="0"/>
              </a:rPr>
              <a:t>peek</a:t>
            </a:r>
            <a:r>
              <a:rPr lang="pt-BR" sz="16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latin typeface="Consolas" panose="020B0609020204030204" pitchFamily="49" charset="0"/>
              </a:rPr>
              <a:t>peek</a:t>
            </a:r>
            <a:r>
              <a:rPr lang="pt-BR" sz="1600" dirty="0">
                <a:latin typeface="Consolas" panose="020B0609020204030204" pitchFamily="49" charset="0"/>
              </a:rPr>
              <a:t> = espaço;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600" dirty="0">
                <a:latin typeface="Consolas" panose="020B0609020204030204" pitchFamily="49" charset="0"/>
              </a:rPr>
              <a:t> t;    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2133928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EBBA6-3816-4BED-98D9-CF7EAB1B3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Analisador Léxico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0A0185-D32B-4979-95B0-60446D337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implementação do analisador léxico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representa um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token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pelas seguintes classes: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Token</a:t>
            </a:r>
            <a:r>
              <a:rPr lang="pt-BR" dirty="0"/>
              <a:t>: operadores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Ex.: 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'+'</a:t>
            </a:r>
            <a:r>
              <a:rPr lang="pt-BR" dirty="0"/>
              <a:t>, 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'-'</a:t>
            </a:r>
            <a:r>
              <a:rPr lang="pt-BR" dirty="0"/>
              <a:t>, 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'*'</a:t>
            </a:r>
            <a:r>
              <a:rPr lang="pt-BR" dirty="0"/>
              <a:t>, 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'/'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Num</a:t>
            </a:r>
            <a:r>
              <a:rPr lang="pt-BR" dirty="0"/>
              <a:t>: números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Ex.: </a:t>
            </a:r>
            <a:r>
              <a:rPr lang="pt-BR" dirty="0">
                <a:latin typeface="Consolas" panose="020B0609020204030204" pitchFamily="49" charset="0"/>
              </a:rPr>
              <a:t>25</a:t>
            </a:r>
            <a:r>
              <a:rPr lang="pt-BR" dirty="0"/>
              <a:t>, </a:t>
            </a:r>
            <a:r>
              <a:rPr lang="pt-BR" dirty="0">
                <a:latin typeface="Consolas" panose="020B0609020204030204" pitchFamily="49" charset="0"/>
              </a:rPr>
              <a:t>428</a:t>
            </a:r>
            <a:r>
              <a:rPr lang="pt-BR" dirty="0"/>
              <a:t>, </a:t>
            </a:r>
            <a:r>
              <a:rPr lang="pt-BR" dirty="0">
                <a:latin typeface="Consolas" panose="020B0609020204030204" pitchFamily="49" charset="0"/>
              </a:rPr>
              <a:t>0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Id</a:t>
            </a:r>
            <a:r>
              <a:rPr lang="pt-BR" dirty="0"/>
              <a:t>: identificadores e </a:t>
            </a:r>
            <a:br>
              <a:rPr lang="pt-BR" dirty="0"/>
            </a:br>
            <a:r>
              <a:rPr lang="pt-BR" dirty="0"/>
              <a:t>palavras-chave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Ex.: </a:t>
            </a:r>
            <a:r>
              <a:rPr lang="pt-BR" dirty="0">
                <a:latin typeface="Consolas" panose="020B0609020204030204" pitchFamily="49" charset="0"/>
              </a:rPr>
              <a:t>x</a:t>
            </a:r>
            <a:r>
              <a:rPr lang="pt-BR" dirty="0"/>
              <a:t>, </a:t>
            </a:r>
            <a:r>
              <a:rPr lang="pt-BR" dirty="0" err="1">
                <a:latin typeface="Consolas" panose="020B0609020204030204" pitchFamily="49" charset="0"/>
              </a:rPr>
              <a:t>val</a:t>
            </a:r>
            <a:r>
              <a:rPr lang="pt-BR" dirty="0"/>
              <a:t>, </a:t>
            </a:r>
            <a:r>
              <a:rPr lang="pt-BR" dirty="0" err="1">
                <a:latin typeface="Consolas" panose="020B0609020204030204" pitchFamily="49" charset="0"/>
              </a:rPr>
              <a:t>if</a:t>
            </a:r>
            <a:r>
              <a:rPr lang="pt-BR" dirty="0"/>
              <a:t>, </a:t>
            </a:r>
            <a:r>
              <a:rPr lang="pt-BR" dirty="0" err="1">
                <a:latin typeface="Consolas" panose="020B0609020204030204" pitchFamily="49" charset="0"/>
              </a:rPr>
              <a:t>while</a:t>
            </a:r>
            <a:r>
              <a:rPr lang="pt-BR" dirty="0"/>
              <a:t>, </a:t>
            </a:r>
            <a:r>
              <a:rPr lang="pt-BR" dirty="0" err="1">
                <a:latin typeface="Consolas" panose="020B0609020204030204" pitchFamily="49" charset="0"/>
              </a:rPr>
              <a:t>true</a:t>
            </a:r>
            <a:endParaRPr lang="pt-BR" dirty="0">
              <a:latin typeface="Consolas" panose="020B0609020204030204" pitchFamily="49" charset="0"/>
            </a:endParaRPr>
          </a:p>
          <a:p>
            <a:pPr lvl="1"/>
            <a:endParaRPr lang="pt-BR" dirty="0"/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46D63EB4-07C7-44D5-8404-01A158EFE3F9}"/>
              </a:ext>
            </a:extLst>
          </p:cNvPr>
          <p:cNvGrpSpPr/>
          <p:nvPr/>
        </p:nvGrpSpPr>
        <p:grpSpPr>
          <a:xfrm>
            <a:off x="6094412" y="3284984"/>
            <a:ext cx="4608512" cy="2561828"/>
            <a:chOff x="3718148" y="3140968"/>
            <a:chExt cx="4608512" cy="2561828"/>
          </a:xfrm>
        </p:grpSpPr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B1B12C68-C2BF-4F63-A385-3E03F8B84FDE}"/>
                </a:ext>
              </a:extLst>
            </p:cNvPr>
            <p:cNvGrpSpPr/>
            <p:nvPr/>
          </p:nvGrpSpPr>
          <p:grpSpPr>
            <a:xfrm>
              <a:off x="5158308" y="3140968"/>
              <a:ext cx="1656184" cy="1008112"/>
              <a:chOff x="5158308" y="3140968"/>
              <a:chExt cx="1656184" cy="1008112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5BB7089D-1B11-44E6-940F-E5D87C071EDD}"/>
                  </a:ext>
                </a:extLst>
              </p:cNvPr>
              <p:cNvSpPr/>
              <p:nvPr/>
            </p:nvSpPr>
            <p:spPr>
              <a:xfrm>
                <a:off x="5158308" y="3140968"/>
                <a:ext cx="1656184" cy="3600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Consolas" panose="020B0609020204030204" pitchFamily="49" charset="0"/>
                  </a:rPr>
                  <a:t>Token</a:t>
                </a:r>
              </a:p>
            </p:txBody>
          </p:sp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2241C618-021C-403C-A7BF-E706DE1F9935}"/>
                  </a:ext>
                </a:extLst>
              </p:cNvPr>
              <p:cNvSpPr/>
              <p:nvPr/>
            </p:nvSpPr>
            <p:spPr>
              <a:xfrm>
                <a:off x="5158308" y="3501008"/>
                <a:ext cx="1656184" cy="64807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err="1">
                    <a:solidFill>
                      <a:schemeClr val="bg2">
                        <a:lumMod val="50000"/>
                        <a:lumOff val="50000"/>
                      </a:schemeClr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pt-BR" sz="1600" dirty="0">
                    <a:latin typeface="Consolas" panose="020B0609020204030204" pitchFamily="49" charset="0"/>
                  </a:rPr>
                  <a:t> </a:t>
                </a:r>
                <a:r>
                  <a:rPr lang="pt-BR" sz="1600" dirty="0" err="1">
                    <a:latin typeface="Consolas" panose="020B0609020204030204" pitchFamily="49" charset="0"/>
                  </a:rPr>
                  <a:t>tag</a:t>
                </a:r>
                <a:r>
                  <a:rPr lang="pt-BR" sz="1600" dirty="0">
                    <a:latin typeface="Consolas" panose="020B0609020204030204" pitchFamily="49" charset="0"/>
                  </a:rPr>
                  <a:t>;</a:t>
                </a:r>
              </a:p>
            </p:txBody>
          </p:sp>
        </p:grp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08398308-1ACE-4D7F-A243-A00EC7C13F23}"/>
                </a:ext>
              </a:extLst>
            </p:cNvPr>
            <p:cNvGrpSpPr/>
            <p:nvPr/>
          </p:nvGrpSpPr>
          <p:grpSpPr>
            <a:xfrm>
              <a:off x="3718148" y="4694684"/>
              <a:ext cx="1800200" cy="1008112"/>
              <a:chOff x="5158308" y="3140968"/>
              <a:chExt cx="1800200" cy="1008112"/>
            </a:xfrm>
          </p:grpSpPr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03181D20-CA64-4807-9463-3D550305D02A}"/>
                  </a:ext>
                </a:extLst>
              </p:cNvPr>
              <p:cNvSpPr/>
              <p:nvPr/>
            </p:nvSpPr>
            <p:spPr>
              <a:xfrm>
                <a:off x="5158308" y="3140968"/>
                <a:ext cx="1800200" cy="3600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Consolas" panose="020B0609020204030204" pitchFamily="49" charset="0"/>
                  </a:rPr>
                  <a:t>Num</a:t>
                </a:r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0F46F05F-9446-44C7-A296-33E50AD4FDEA}"/>
                  </a:ext>
                </a:extLst>
              </p:cNvPr>
              <p:cNvSpPr/>
              <p:nvPr/>
            </p:nvSpPr>
            <p:spPr>
              <a:xfrm>
                <a:off x="5158308" y="3501008"/>
                <a:ext cx="1800200" cy="64807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err="1">
                    <a:solidFill>
                      <a:schemeClr val="bg2">
                        <a:lumMod val="50000"/>
                        <a:lumOff val="50000"/>
                      </a:schemeClr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pt-BR" sz="1600" dirty="0">
                    <a:latin typeface="Consolas" panose="020B0609020204030204" pitchFamily="49" charset="0"/>
                  </a:rPr>
                  <a:t> </a:t>
                </a:r>
                <a:r>
                  <a:rPr lang="pt-BR" sz="1600" dirty="0" err="1">
                    <a:latin typeface="Consolas" panose="020B0609020204030204" pitchFamily="49" charset="0"/>
                  </a:rPr>
                  <a:t>value</a:t>
                </a:r>
                <a:r>
                  <a:rPr lang="pt-BR" sz="1600" dirty="0">
                    <a:latin typeface="Consolas" panose="020B0609020204030204" pitchFamily="49" charset="0"/>
                  </a:rPr>
                  <a:t>;</a:t>
                </a:r>
              </a:p>
            </p:txBody>
          </p:sp>
        </p:grp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13748F23-B555-4513-82F5-3C8AD9890F84}"/>
                </a:ext>
              </a:extLst>
            </p:cNvPr>
            <p:cNvGrpSpPr/>
            <p:nvPr/>
          </p:nvGrpSpPr>
          <p:grpSpPr>
            <a:xfrm>
              <a:off x="6382444" y="4694684"/>
              <a:ext cx="1944216" cy="1008112"/>
              <a:chOff x="4870276" y="3140968"/>
              <a:chExt cx="1944216" cy="1008112"/>
            </a:xfrm>
          </p:grpSpPr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7699B75D-F769-43FF-AA1B-387A8CCCF546}"/>
                  </a:ext>
                </a:extLst>
              </p:cNvPr>
              <p:cNvSpPr/>
              <p:nvPr/>
            </p:nvSpPr>
            <p:spPr>
              <a:xfrm>
                <a:off x="4870276" y="3140968"/>
                <a:ext cx="1944216" cy="3600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Consolas" panose="020B0609020204030204" pitchFamily="49" charset="0"/>
                  </a:rPr>
                  <a:t>Id</a:t>
                </a:r>
              </a:p>
            </p:txBody>
          </p:sp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8ECFD499-AF9B-49DE-A728-4D96C48AF1D7}"/>
                  </a:ext>
                </a:extLst>
              </p:cNvPr>
              <p:cNvSpPr/>
              <p:nvPr/>
            </p:nvSpPr>
            <p:spPr>
              <a:xfrm>
                <a:off x="4870276" y="3501008"/>
                <a:ext cx="1944216" cy="64807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err="1">
                    <a:solidFill>
                      <a:schemeClr val="bg2">
                        <a:lumMod val="50000"/>
                        <a:lumOff val="50000"/>
                      </a:schemeClr>
                    </a:solidFill>
                    <a:latin typeface="Consolas" panose="020B0609020204030204" pitchFamily="49" charset="0"/>
                  </a:rPr>
                  <a:t>string</a:t>
                </a:r>
                <a:r>
                  <a:rPr lang="pt-BR" sz="1600" dirty="0">
                    <a:latin typeface="Consolas" panose="020B0609020204030204" pitchFamily="49" charset="0"/>
                  </a:rPr>
                  <a:t> </a:t>
                </a:r>
                <a:r>
                  <a:rPr lang="pt-BR" sz="1600" dirty="0" err="1">
                    <a:latin typeface="Consolas" panose="020B0609020204030204" pitchFamily="49" charset="0"/>
                  </a:rPr>
                  <a:t>name</a:t>
                </a:r>
                <a:r>
                  <a:rPr lang="pt-BR" sz="1600" dirty="0">
                    <a:latin typeface="Consolas" panose="020B0609020204030204" pitchFamily="49" charset="0"/>
                  </a:rPr>
                  <a:t>;</a:t>
                </a:r>
              </a:p>
            </p:txBody>
          </p:sp>
        </p:grpSp>
        <p:cxnSp>
          <p:nvCxnSpPr>
            <p:cNvPr id="14" name="Conector: Angulado 13">
              <a:extLst>
                <a:ext uri="{FF2B5EF4-FFF2-40B4-BE49-F238E27FC236}">
                  <a16:creationId xmlns:a16="http://schemas.microsoft.com/office/drawing/2014/main" id="{1FA85A16-3972-4353-92E8-FEF58B57C62E}"/>
                </a:ext>
              </a:extLst>
            </p:cNvPr>
            <p:cNvCxnSpPr>
              <a:cxnSpLocks/>
              <a:stCxn id="11" idx="0"/>
              <a:endCxn id="5" idx="2"/>
            </p:cNvCxnSpPr>
            <p:nvPr/>
          </p:nvCxnSpPr>
          <p:spPr>
            <a:xfrm rot="16200000" flipV="1">
              <a:off x="6397674" y="3737806"/>
              <a:ext cx="545604" cy="136815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: Angulado 16">
              <a:extLst>
                <a:ext uri="{FF2B5EF4-FFF2-40B4-BE49-F238E27FC236}">
                  <a16:creationId xmlns:a16="http://schemas.microsoft.com/office/drawing/2014/main" id="{A72460A6-A042-4366-AF24-9FBE2628BE79}"/>
                </a:ext>
              </a:extLst>
            </p:cNvPr>
            <p:cNvCxnSpPr>
              <a:cxnSpLocks/>
              <a:stCxn id="8" idx="0"/>
              <a:endCxn id="5" idx="2"/>
            </p:cNvCxnSpPr>
            <p:nvPr/>
          </p:nvCxnSpPr>
          <p:spPr>
            <a:xfrm rot="5400000" flipH="1" flipV="1">
              <a:off x="5029522" y="3737806"/>
              <a:ext cx="545604" cy="1368152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0900206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87A9-BE9C-44B6-AECF-669B8E859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B91FA4-5F53-4CE0-98EB-457EBE8CD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tradutor implementado </a:t>
            </a:r>
            <a:r>
              <a:rPr lang="pt-BR" dirty="0"/>
              <a:t>até agora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está incompleto</a:t>
            </a:r>
          </a:p>
          <a:p>
            <a:pPr lvl="1"/>
            <a:r>
              <a:rPr lang="pt-BR" dirty="0"/>
              <a:t>Trabalha diretamente com 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caracteres individuais</a:t>
            </a:r>
            <a:r>
              <a:rPr lang="pt-BR" dirty="0"/>
              <a:t> da entrada:</a:t>
            </a:r>
          </a:p>
          <a:p>
            <a:pPr lvl="2"/>
            <a:r>
              <a:rPr lang="pt-BR" dirty="0"/>
              <a:t>Caracteres estranhos (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ex.: </a:t>
            </a:r>
            <a:r>
              <a:rPr lang="pt-BR" dirty="0"/>
              <a:t>espaços, tabulações, etc.) provocam erros</a:t>
            </a:r>
          </a:p>
          <a:p>
            <a:pPr lvl="2"/>
            <a:r>
              <a:rPr lang="pt-BR" dirty="0"/>
              <a:t>Números com mais de um dígito (ex.: 25, 84, etc.) também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8EC72E25-16CA-4A00-A4DE-EA58C136B964}"/>
              </a:ext>
            </a:extLst>
          </p:cNvPr>
          <p:cNvGrpSpPr/>
          <p:nvPr/>
        </p:nvGrpSpPr>
        <p:grpSpPr>
          <a:xfrm>
            <a:off x="2566020" y="4155016"/>
            <a:ext cx="5574612" cy="2066694"/>
            <a:chOff x="1182853" y="3241820"/>
            <a:chExt cx="5574612" cy="2066694"/>
          </a:xfrm>
        </p:grpSpPr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7C6E212B-E4F4-4C94-9311-918986ECBA65}"/>
                </a:ext>
              </a:extLst>
            </p:cNvPr>
            <p:cNvSpPr/>
            <p:nvPr/>
          </p:nvSpPr>
          <p:spPr>
            <a:xfrm>
              <a:off x="2041034" y="3935637"/>
              <a:ext cx="1596169" cy="677791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Analisador </a:t>
              </a:r>
              <a:br>
                <a:rPr lang="pt-BR" sz="1400" dirty="0"/>
              </a:br>
              <a:r>
                <a:rPr lang="pt-BR" sz="1400" dirty="0"/>
                <a:t>Léxico</a:t>
              </a:r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F7854CB6-1486-4D5B-A2E5-61119F4B4C29}"/>
                </a:ext>
              </a:extLst>
            </p:cNvPr>
            <p:cNvSpPr/>
            <p:nvPr/>
          </p:nvSpPr>
          <p:spPr>
            <a:xfrm>
              <a:off x="4146678" y="3935637"/>
              <a:ext cx="1537514" cy="689919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Analisador</a:t>
              </a:r>
            </a:p>
            <a:p>
              <a:pPr algn="ctr"/>
              <a:r>
                <a:rPr lang="pt-BR" sz="1400" dirty="0"/>
                <a:t>Sintático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D17108BE-1D1B-4B9E-92D0-E148672702A8}"/>
                </a:ext>
              </a:extLst>
            </p:cNvPr>
            <p:cNvSpPr txBox="1"/>
            <p:nvPr/>
          </p:nvSpPr>
          <p:spPr>
            <a:xfrm>
              <a:off x="1182853" y="3253631"/>
              <a:ext cx="11352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caracteres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9BBA17C8-DDCA-4006-B020-B7A078681723}"/>
                </a:ext>
              </a:extLst>
            </p:cNvPr>
            <p:cNvSpPr txBox="1"/>
            <p:nvPr/>
          </p:nvSpPr>
          <p:spPr>
            <a:xfrm>
              <a:off x="3484489" y="5000737"/>
              <a:ext cx="7473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tokens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3E11819C-7E02-4D12-BF8F-77EC62B1DB83}"/>
                </a:ext>
              </a:extLst>
            </p:cNvPr>
            <p:cNvSpPr txBox="1"/>
            <p:nvPr/>
          </p:nvSpPr>
          <p:spPr>
            <a:xfrm>
              <a:off x="5065976" y="3241820"/>
              <a:ext cx="16914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árvore de sintaxe</a:t>
              </a:r>
            </a:p>
          </p:txBody>
        </p: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0DAFB7D9-3A77-429D-B6A1-0E25267335BB}"/>
                </a:ext>
              </a:extLst>
            </p:cNvPr>
            <p:cNvGrpSpPr/>
            <p:nvPr/>
          </p:nvGrpSpPr>
          <p:grpSpPr>
            <a:xfrm>
              <a:off x="1536978" y="3561408"/>
              <a:ext cx="504056" cy="781232"/>
              <a:chOff x="1536978" y="3777432"/>
              <a:chExt cx="504056" cy="781232"/>
            </a:xfrm>
          </p:grpSpPr>
          <p:cxnSp>
            <p:nvCxnSpPr>
              <p:cNvPr id="34" name="Conector de seta reta 51">
                <a:extLst>
                  <a:ext uri="{FF2B5EF4-FFF2-40B4-BE49-F238E27FC236}">
                    <a16:creationId xmlns:a16="http://schemas.microsoft.com/office/drawing/2014/main" id="{E2BFA585-3ADB-48ED-8FDC-AEF8509956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6978" y="4490556"/>
                <a:ext cx="504056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de seta reta 51">
                <a:extLst>
                  <a:ext uri="{FF2B5EF4-FFF2-40B4-BE49-F238E27FC236}">
                    <a16:creationId xmlns:a16="http://schemas.microsoft.com/office/drawing/2014/main" id="{67BAC7D0-3876-4931-A61C-F20D05A96DB9}"/>
                  </a:ext>
                </a:extLst>
              </p:cNvPr>
              <p:cNvCxnSpPr>
                <a:cxnSpLocks/>
                <a:stCxn id="12" idx="2"/>
                <a:endCxn id="36" idx="0"/>
              </p:cNvCxnSpPr>
              <p:nvPr/>
            </p:nvCxnSpPr>
            <p:spPr>
              <a:xfrm>
                <a:off x="1750477" y="3777432"/>
                <a:ext cx="0" cy="64330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Elipse 35">
                <a:extLst>
                  <a:ext uri="{FF2B5EF4-FFF2-40B4-BE49-F238E27FC236}">
                    <a16:creationId xmlns:a16="http://schemas.microsoft.com/office/drawing/2014/main" id="{8322365D-57BC-4CAD-AFDE-CD67E7C57E39}"/>
                  </a:ext>
                </a:extLst>
              </p:cNvPr>
              <p:cNvSpPr/>
              <p:nvPr/>
            </p:nvSpPr>
            <p:spPr>
              <a:xfrm>
                <a:off x="1682894" y="4420737"/>
                <a:ext cx="135166" cy="137927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24D151F2-CCA6-42CF-A4DE-DC9653A63845}"/>
                </a:ext>
              </a:extLst>
            </p:cNvPr>
            <p:cNvGrpSpPr/>
            <p:nvPr/>
          </p:nvGrpSpPr>
          <p:grpSpPr>
            <a:xfrm>
              <a:off x="3648971" y="4204713"/>
              <a:ext cx="504056" cy="796024"/>
              <a:chOff x="3648971" y="4420737"/>
              <a:chExt cx="504056" cy="796024"/>
            </a:xfrm>
          </p:grpSpPr>
          <p:cxnSp>
            <p:nvCxnSpPr>
              <p:cNvPr id="31" name="Conector de seta reta 51">
                <a:extLst>
                  <a:ext uri="{FF2B5EF4-FFF2-40B4-BE49-F238E27FC236}">
                    <a16:creationId xmlns:a16="http://schemas.microsoft.com/office/drawing/2014/main" id="{CF0A2260-5A64-4301-BB9E-809E03BEDC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48971" y="4490556"/>
                <a:ext cx="504056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de seta reta 51">
                <a:extLst>
                  <a:ext uri="{FF2B5EF4-FFF2-40B4-BE49-F238E27FC236}">
                    <a16:creationId xmlns:a16="http://schemas.microsoft.com/office/drawing/2014/main" id="{6841D7F8-01C9-4F81-A964-2F3C23161BD3}"/>
                  </a:ext>
                </a:extLst>
              </p:cNvPr>
              <p:cNvCxnSpPr>
                <a:cxnSpLocks/>
                <a:stCxn id="33" idx="4"/>
                <a:endCxn id="13" idx="0"/>
              </p:cNvCxnSpPr>
              <p:nvPr/>
            </p:nvCxnSpPr>
            <p:spPr>
              <a:xfrm>
                <a:off x="3858149" y="4558664"/>
                <a:ext cx="0" cy="65809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id="{F03DC4EB-9B4C-4890-B121-DE28AED73D27}"/>
                  </a:ext>
                </a:extLst>
              </p:cNvPr>
              <p:cNvSpPr/>
              <p:nvPr/>
            </p:nvSpPr>
            <p:spPr>
              <a:xfrm>
                <a:off x="3790566" y="4420737"/>
                <a:ext cx="135166" cy="137927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0409F9E8-37CE-4A29-B51B-292669C687C0}"/>
                </a:ext>
              </a:extLst>
            </p:cNvPr>
            <p:cNvGrpSpPr/>
            <p:nvPr/>
          </p:nvGrpSpPr>
          <p:grpSpPr>
            <a:xfrm>
              <a:off x="5698407" y="3549597"/>
              <a:ext cx="504056" cy="793293"/>
              <a:chOff x="5914339" y="3765371"/>
              <a:chExt cx="504056" cy="793293"/>
            </a:xfrm>
          </p:grpSpPr>
          <p:cxnSp>
            <p:nvCxnSpPr>
              <p:cNvPr id="28" name="Conector de seta reta 51">
                <a:extLst>
                  <a:ext uri="{FF2B5EF4-FFF2-40B4-BE49-F238E27FC236}">
                    <a16:creationId xmlns:a16="http://schemas.microsoft.com/office/drawing/2014/main" id="{5C8054EB-4453-4335-B569-60B8D203A0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4339" y="4490556"/>
                <a:ext cx="504056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de seta reta 51">
                <a:extLst>
                  <a:ext uri="{FF2B5EF4-FFF2-40B4-BE49-F238E27FC236}">
                    <a16:creationId xmlns:a16="http://schemas.microsoft.com/office/drawing/2014/main" id="{1DB3EE69-93DF-46E0-BEFA-A27238BAEB11}"/>
                  </a:ext>
                </a:extLst>
              </p:cNvPr>
              <p:cNvCxnSpPr>
                <a:cxnSpLocks/>
                <a:stCxn id="14" idx="2"/>
                <a:endCxn id="30" idx="0"/>
              </p:cNvCxnSpPr>
              <p:nvPr/>
            </p:nvCxnSpPr>
            <p:spPr>
              <a:xfrm>
                <a:off x="6127653" y="3765371"/>
                <a:ext cx="0" cy="65536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Elipse 29">
                <a:extLst>
                  <a:ext uri="{FF2B5EF4-FFF2-40B4-BE49-F238E27FC236}">
                    <a16:creationId xmlns:a16="http://schemas.microsoft.com/office/drawing/2014/main" id="{1D5EEC60-0697-4326-A1EE-B8B6D6B56D15}"/>
                  </a:ext>
                </a:extLst>
              </p:cNvPr>
              <p:cNvSpPr/>
              <p:nvPr/>
            </p:nvSpPr>
            <p:spPr>
              <a:xfrm>
                <a:off x="6060070" y="4420737"/>
                <a:ext cx="135166" cy="137927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13757586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EBBA6-3816-4BED-98D9-CF7EAB1B3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Analisador Léxico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0A0185-D32B-4979-95B0-60446D337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classe Token</a:t>
            </a:r>
            <a:r>
              <a:rPr lang="pt-BR" dirty="0"/>
              <a:t> será usada para representar os operadores aritméticos, que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não necessitam de atributos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B1B12C68-C2BF-4F63-A385-3E03F8B84FDE}"/>
              </a:ext>
            </a:extLst>
          </p:cNvPr>
          <p:cNvGrpSpPr/>
          <p:nvPr/>
        </p:nvGrpSpPr>
        <p:grpSpPr>
          <a:xfrm>
            <a:off x="2284942" y="3284984"/>
            <a:ext cx="1656184" cy="1008112"/>
            <a:chOff x="5158308" y="3140968"/>
            <a:chExt cx="1656184" cy="1008112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5BB7089D-1B11-44E6-940F-E5D87C071EDD}"/>
                </a:ext>
              </a:extLst>
            </p:cNvPr>
            <p:cNvSpPr/>
            <p:nvPr/>
          </p:nvSpPr>
          <p:spPr>
            <a:xfrm>
              <a:off x="5158308" y="3140968"/>
              <a:ext cx="1656184" cy="3600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Consolas" panose="020B0609020204030204" pitchFamily="49" charset="0"/>
                </a:rPr>
                <a:t>Token</a:t>
              </a: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2241C618-021C-403C-A7BF-E706DE1F9935}"/>
                </a:ext>
              </a:extLst>
            </p:cNvPr>
            <p:cNvSpPr/>
            <p:nvPr/>
          </p:nvSpPr>
          <p:spPr>
            <a:xfrm>
              <a:off x="5158308" y="3501008"/>
              <a:ext cx="1656184" cy="64807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err="1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int</a:t>
              </a:r>
              <a:r>
                <a:rPr lang="pt-BR" sz="1600" dirty="0">
                  <a:latin typeface="Consolas" panose="020B0609020204030204" pitchFamily="49" charset="0"/>
                </a:rPr>
                <a:t> </a:t>
              </a:r>
              <a:r>
                <a:rPr lang="pt-BR" sz="1600" dirty="0" err="1">
                  <a:latin typeface="Consolas" panose="020B0609020204030204" pitchFamily="49" charset="0"/>
                </a:rPr>
                <a:t>tag</a:t>
              </a:r>
              <a:r>
                <a:rPr lang="pt-BR" sz="1600" dirty="0">
                  <a:latin typeface="Consolas" panose="020B0609020204030204" pitchFamily="49" charset="0"/>
                </a:rPr>
                <a:t>;</a:t>
              </a:r>
            </a:p>
          </p:txBody>
        </p:sp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BF24BB4-75A5-464A-B2C6-5952D0420C94}"/>
              </a:ext>
            </a:extLst>
          </p:cNvPr>
          <p:cNvSpPr txBox="1"/>
          <p:nvPr/>
        </p:nvSpPr>
        <p:spPr>
          <a:xfrm>
            <a:off x="5518348" y="3291059"/>
            <a:ext cx="373050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Token</a:t>
            </a:r>
          </a:p>
          <a:p>
            <a:r>
              <a:rPr lang="pt-BR" dirty="0">
                <a:latin typeface="Consolas" panose="020B0609020204030204" pitchFamily="49" charset="0"/>
              </a:rPr>
              <a:t>{</a:t>
            </a:r>
          </a:p>
          <a:p>
            <a:r>
              <a:rPr lang="pt-BR" dirty="0"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tag</a:t>
            </a:r>
            <a:r>
              <a:rPr lang="pt-BR" dirty="0"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Token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latin typeface="Consolas" panose="020B0609020204030204" pitchFamily="49" charset="0"/>
              </a:rPr>
              <a:t> t) : </a:t>
            </a:r>
            <a:r>
              <a:rPr lang="pt-BR" dirty="0" err="1">
                <a:latin typeface="Consolas" panose="020B0609020204030204" pitchFamily="49" charset="0"/>
              </a:rPr>
              <a:t>tag</a:t>
            </a:r>
            <a:r>
              <a:rPr lang="pt-BR" dirty="0">
                <a:latin typeface="Consolas" panose="020B0609020204030204" pitchFamily="49" charset="0"/>
              </a:rPr>
              <a:t>(t) {}</a:t>
            </a:r>
          </a:p>
          <a:p>
            <a:r>
              <a:rPr lang="pt-BR" dirty="0">
                <a:latin typeface="Consolas" panose="020B0609020204030204" pitchFamily="49" charset="0"/>
              </a:rPr>
              <a:t>};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endParaRPr lang="pt-BR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Token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</a:rPr>
              <a:t>t = </a:t>
            </a:r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Token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'+'</a:t>
            </a:r>
            <a:r>
              <a:rPr lang="pt-BR" dirty="0">
                <a:latin typeface="Consolas" panose="020B0609020204030204" pitchFamily="49" charset="0"/>
              </a:rPr>
              <a:t>);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400E21E-8DB5-44E6-955D-9E778FE8EB24}"/>
              </a:ext>
            </a:extLst>
          </p:cNvPr>
          <p:cNvSpPr txBox="1"/>
          <p:nvPr/>
        </p:nvSpPr>
        <p:spPr>
          <a:xfrm>
            <a:off x="1917948" y="4839543"/>
            <a:ext cx="2383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 valor da </a:t>
            </a:r>
            <a:r>
              <a:rPr lang="pt-BR" dirty="0" err="1"/>
              <a:t>tag</a:t>
            </a:r>
            <a:r>
              <a:rPr lang="pt-BR" dirty="0"/>
              <a:t> será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código ASCII </a:t>
            </a:r>
            <a:r>
              <a:rPr lang="pt-BR" dirty="0"/>
              <a:t>do caractere</a:t>
            </a:r>
          </a:p>
        </p:txBody>
      </p:sp>
    </p:spTree>
    <p:extLst>
      <p:ext uri="{BB962C8B-B14F-4D97-AF65-F5344CB8AC3E}">
        <p14:creationId xmlns:p14="http://schemas.microsoft.com/office/powerpoint/2010/main" val="4232314344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76DF84-44DB-4055-A423-EE2E54974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Analisador Léxico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9B491A-D5C0-4D2F-911B-0562CDFBE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tag</a:t>
            </a:r>
            <a:r>
              <a:rPr lang="pt-BR" dirty="0"/>
              <a:t> dos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símbolos terminais </a:t>
            </a:r>
            <a:r>
              <a:rPr lang="pt-BR" b="1" dirty="0">
                <a:solidFill>
                  <a:srgbClr val="FF4343"/>
                </a:solidFill>
              </a:rPr>
              <a:t>num</a:t>
            </a:r>
            <a:r>
              <a:rPr lang="pt-BR" dirty="0"/>
              <a:t> e </a:t>
            </a:r>
            <a:r>
              <a:rPr lang="pt-BR" b="1" dirty="0">
                <a:solidFill>
                  <a:srgbClr val="FF4343"/>
                </a:solidFill>
              </a:rPr>
              <a:t>id</a:t>
            </a:r>
            <a:r>
              <a:rPr lang="pt-BR" dirty="0"/>
              <a:t> serão representadas por constantes inteiras</a:t>
            </a:r>
          </a:p>
          <a:p>
            <a:endParaRPr lang="pt-BR" dirty="0"/>
          </a:p>
          <a:p>
            <a:pPr lvl="1"/>
            <a:r>
              <a:rPr lang="pt-BR" dirty="0"/>
              <a:t>TRUE e FALSE estão ai para ilustrar o uso </a:t>
            </a:r>
            <a:r>
              <a:rPr lang="pt-BR"/>
              <a:t>de palavras-chave </a:t>
            </a:r>
            <a:r>
              <a:rPr lang="pt-BR" dirty="0"/>
              <a:t>reservadas</a:t>
            </a:r>
          </a:p>
          <a:p>
            <a:pPr lvl="1"/>
            <a:r>
              <a:rPr lang="pt-BR" dirty="0"/>
              <a:t>Os caracteres ASCII tem código entre 0 e 255, por isso os terminais recebem valores a partir de 256</a:t>
            </a:r>
          </a:p>
          <a:p>
            <a:pPr lvl="1"/>
            <a:r>
              <a:rPr lang="pt-BR" dirty="0"/>
              <a:t>Uso das </a:t>
            </a:r>
            <a:r>
              <a:rPr lang="pt-BR" dirty="0" err="1"/>
              <a:t>tags</a:t>
            </a:r>
            <a:r>
              <a:rPr lang="pt-BR" dirty="0"/>
              <a:t>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FC91920-DD11-477B-BBF7-E7414EA76AC5}"/>
              </a:ext>
            </a:extLst>
          </p:cNvPr>
          <p:cNvSpPr txBox="1"/>
          <p:nvPr/>
        </p:nvSpPr>
        <p:spPr>
          <a:xfrm>
            <a:off x="1413892" y="2924944"/>
            <a:ext cx="7529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enum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Tag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</a:rPr>
              <a:t>{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</a:t>
            </a:r>
            <a:r>
              <a:rPr lang="pt-BR" dirty="0">
                <a:latin typeface="Consolas" panose="020B0609020204030204" pitchFamily="49" charset="0"/>
              </a:rPr>
              <a:t> = 256,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latin typeface="Consolas" panose="020B0609020204030204" pitchFamily="49" charset="0"/>
              </a:rPr>
              <a:t> = 257,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pt-BR" dirty="0">
                <a:latin typeface="Consolas" panose="020B0609020204030204" pitchFamily="49" charset="0"/>
              </a:rPr>
              <a:t> = 258,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FALSE</a:t>
            </a:r>
            <a:r>
              <a:rPr lang="pt-BR" dirty="0">
                <a:latin typeface="Consolas" panose="020B0609020204030204" pitchFamily="49" charset="0"/>
              </a:rPr>
              <a:t> = 259 };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467E64F-B8AD-4797-BA10-3174BFCA7F76}"/>
              </a:ext>
            </a:extLst>
          </p:cNvPr>
          <p:cNvSpPr/>
          <p:nvPr/>
        </p:nvSpPr>
        <p:spPr>
          <a:xfrm>
            <a:off x="1845940" y="5157192"/>
            <a:ext cx="11977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Tag</a:t>
            </a:r>
            <a:r>
              <a:rPr lang="pt-BR" dirty="0">
                <a:latin typeface="Consolas" panose="020B0609020204030204" pitchFamily="49" charset="0"/>
              </a:rPr>
              <a:t>::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</a:t>
            </a:r>
          </a:p>
          <a:p>
            <a:r>
              <a:rPr lang="pt-BR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Tag</a:t>
            </a:r>
            <a:r>
              <a:rPr lang="pt-BR" dirty="0">
                <a:latin typeface="Consolas" panose="020B0609020204030204" pitchFamily="49" charset="0"/>
              </a:rPr>
              <a:t>::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0819003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EBBA6-3816-4BED-98D9-CF7EAB1B3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Analisador Léxico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0A0185-D32B-4979-95B0-60446D337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classe Num </a:t>
            </a:r>
            <a:r>
              <a:rPr lang="pt-BR" dirty="0"/>
              <a:t>será usada para representar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dígitos numéricos</a:t>
            </a:r>
            <a:r>
              <a:rPr lang="pt-BR" dirty="0"/>
              <a:t>, e possui um atributo para guardar o seu valor inteiro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BF24BB4-75A5-464A-B2C6-5952D0420C94}"/>
              </a:ext>
            </a:extLst>
          </p:cNvPr>
          <p:cNvSpPr txBox="1"/>
          <p:nvPr/>
        </p:nvSpPr>
        <p:spPr>
          <a:xfrm>
            <a:off x="4294212" y="3601736"/>
            <a:ext cx="588334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Num</a:t>
            </a:r>
            <a:r>
              <a:rPr lang="pt-BR" dirty="0">
                <a:latin typeface="Consolas" panose="020B0609020204030204" pitchFamily="49" charset="0"/>
              </a:rPr>
              <a:t> : 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Token</a:t>
            </a:r>
          </a:p>
          <a:p>
            <a:r>
              <a:rPr lang="pt-BR" dirty="0">
                <a:latin typeface="Consolas" panose="020B0609020204030204" pitchFamily="49" charset="0"/>
              </a:rPr>
              <a:t>{</a:t>
            </a:r>
          </a:p>
          <a:p>
            <a:r>
              <a:rPr lang="pt-BR" dirty="0"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value</a:t>
            </a:r>
            <a:r>
              <a:rPr lang="pt-BR" dirty="0"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Num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latin typeface="Consolas" panose="020B0609020204030204" pitchFamily="49" charset="0"/>
              </a:rPr>
              <a:t> v) : </a:t>
            </a:r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Token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Tag</a:t>
            </a:r>
            <a:r>
              <a:rPr lang="pt-BR" dirty="0">
                <a:latin typeface="Consolas" panose="020B0609020204030204" pitchFamily="49" charset="0"/>
              </a:rPr>
              <a:t>::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</a:t>
            </a:r>
            <a:r>
              <a:rPr lang="pt-BR" dirty="0">
                <a:latin typeface="Consolas" panose="020B0609020204030204" pitchFamily="49" charset="0"/>
              </a:rPr>
              <a:t>), </a:t>
            </a:r>
            <a:r>
              <a:rPr lang="pt-BR" dirty="0" err="1">
                <a:latin typeface="Consolas" panose="020B0609020204030204" pitchFamily="49" charset="0"/>
              </a:rPr>
              <a:t>value</a:t>
            </a:r>
            <a:r>
              <a:rPr lang="pt-BR" dirty="0">
                <a:latin typeface="Consolas" panose="020B0609020204030204" pitchFamily="49" charset="0"/>
              </a:rPr>
              <a:t>(v) {}</a:t>
            </a:r>
          </a:p>
          <a:p>
            <a:r>
              <a:rPr lang="pt-BR" dirty="0">
                <a:latin typeface="Consolas" panose="020B0609020204030204" pitchFamily="49" charset="0"/>
              </a:rPr>
              <a:t>};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Num</a:t>
            </a:r>
            <a:r>
              <a:rPr lang="pt-BR" dirty="0">
                <a:latin typeface="Consolas" panose="020B0609020204030204" pitchFamily="49" charset="0"/>
              </a:rPr>
              <a:t> n = </a:t>
            </a:r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Num</a:t>
            </a:r>
            <a:r>
              <a:rPr lang="pt-BR" dirty="0">
                <a:latin typeface="Consolas" panose="020B0609020204030204" pitchFamily="49" charset="0"/>
              </a:rPr>
              <a:t>(21);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2021C7CC-CE3B-4314-B047-BF16D1DCE2DD}"/>
              </a:ext>
            </a:extLst>
          </p:cNvPr>
          <p:cNvGrpSpPr/>
          <p:nvPr/>
        </p:nvGrpSpPr>
        <p:grpSpPr>
          <a:xfrm>
            <a:off x="1413892" y="3421716"/>
            <a:ext cx="1800200" cy="2601509"/>
            <a:chOff x="1413892" y="3421716"/>
            <a:chExt cx="1800200" cy="2601509"/>
          </a:xfrm>
        </p:grpSpPr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EC28A3BE-9193-426F-A424-6DC362908B29}"/>
                </a:ext>
              </a:extLst>
            </p:cNvPr>
            <p:cNvGrpSpPr/>
            <p:nvPr/>
          </p:nvGrpSpPr>
          <p:grpSpPr>
            <a:xfrm>
              <a:off x="1485900" y="3421716"/>
              <a:ext cx="1656184" cy="1008112"/>
              <a:chOff x="5158308" y="3140968"/>
              <a:chExt cx="1656184" cy="1008112"/>
            </a:xfrm>
          </p:grpSpPr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9F91383A-E98E-4AC2-910D-EC2F56E029F2}"/>
                  </a:ext>
                </a:extLst>
              </p:cNvPr>
              <p:cNvSpPr/>
              <p:nvPr/>
            </p:nvSpPr>
            <p:spPr>
              <a:xfrm>
                <a:off x="5158308" y="3140968"/>
                <a:ext cx="1656184" cy="3600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Consolas" panose="020B0609020204030204" pitchFamily="49" charset="0"/>
                  </a:rPr>
                  <a:t>Token</a:t>
                </a:r>
              </a:p>
            </p:txBody>
          </p:sp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733F9590-84B2-4700-8B49-E1DE44A59331}"/>
                  </a:ext>
                </a:extLst>
              </p:cNvPr>
              <p:cNvSpPr/>
              <p:nvPr/>
            </p:nvSpPr>
            <p:spPr>
              <a:xfrm>
                <a:off x="5158308" y="3501008"/>
                <a:ext cx="1656184" cy="64807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err="1">
                    <a:solidFill>
                      <a:schemeClr val="bg2">
                        <a:lumMod val="50000"/>
                        <a:lumOff val="50000"/>
                      </a:schemeClr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pt-BR" sz="1600" dirty="0">
                    <a:latin typeface="Consolas" panose="020B0609020204030204" pitchFamily="49" charset="0"/>
                  </a:rPr>
                  <a:t> </a:t>
                </a:r>
                <a:r>
                  <a:rPr lang="pt-BR" sz="1600" dirty="0" err="1">
                    <a:latin typeface="Consolas" panose="020B0609020204030204" pitchFamily="49" charset="0"/>
                  </a:rPr>
                  <a:t>tag</a:t>
                </a:r>
                <a:r>
                  <a:rPr lang="pt-BR" sz="1600" dirty="0">
                    <a:latin typeface="Consolas" panose="020B0609020204030204" pitchFamily="49" charset="0"/>
                  </a:rPr>
                  <a:t>;</a:t>
                </a:r>
              </a:p>
            </p:txBody>
          </p:sp>
        </p:grp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944511D0-E542-44DE-BE54-25F20572DBF5}"/>
                </a:ext>
              </a:extLst>
            </p:cNvPr>
            <p:cNvGrpSpPr/>
            <p:nvPr/>
          </p:nvGrpSpPr>
          <p:grpSpPr>
            <a:xfrm>
              <a:off x="1413892" y="5015113"/>
              <a:ext cx="1800200" cy="1008112"/>
              <a:chOff x="5158308" y="3140968"/>
              <a:chExt cx="1800200" cy="1008112"/>
            </a:xfrm>
          </p:grpSpPr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C220F78A-3258-4AE3-8E77-E0E1B2904A5C}"/>
                  </a:ext>
                </a:extLst>
              </p:cNvPr>
              <p:cNvSpPr/>
              <p:nvPr/>
            </p:nvSpPr>
            <p:spPr>
              <a:xfrm>
                <a:off x="5158308" y="3140968"/>
                <a:ext cx="1800200" cy="3600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Consolas" panose="020B0609020204030204" pitchFamily="49" charset="0"/>
                  </a:rPr>
                  <a:t>Num</a:t>
                </a:r>
              </a:p>
            </p:txBody>
          </p:sp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1C526C2E-6D59-439D-A309-E5BB40EEF263}"/>
                  </a:ext>
                </a:extLst>
              </p:cNvPr>
              <p:cNvSpPr/>
              <p:nvPr/>
            </p:nvSpPr>
            <p:spPr>
              <a:xfrm>
                <a:off x="5158308" y="3501008"/>
                <a:ext cx="1800200" cy="64807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err="1">
                    <a:solidFill>
                      <a:schemeClr val="bg2">
                        <a:lumMod val="50000"/>
                        <a:lumOff val="50000"/>
                      </a:schemeClr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pt-BR" sz="1600" dirty="0">
                    <a:latin typeface="Consolas" panose="020B0609020204030204" pitchFamily="49" charset="0"/>
                  </a:rPr>
                  <a:t> </a:t>
                </a:r>
                <a:r>
                  <a:rPr lang="pt-BR" sz="1600" dirty="0" err="1">
                    <a:latin typeface="Consolas" panose="020B0609020204030204" pitchFamily="49" charset="0"/>
                  </a:rPr>
                  <a:t>value</a:t>
                </a:r>
                <a:r>
                  <a:rPr lang="pt-BR" sz="1600" dirty="0">
                    <a:latin typeface="Consolas" panose="020B0609020204030204" pitchFamily="49" charset="0"/>
                  </a:rPr>
                  <a:t>;</a:t>
                </a:r>
              </a:p>
            </p:txBody>
          </p:sp>
        </p:grp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93AF7268-4A14-4791-A84C-8534B008D26A}"/>
                </a:ext>
              </a:extLst>
            </p:cNvPr>
            <p:cNvCxnSpPr>
              <a:stCxn id="16" idx="0"/>
              <a:endCxn id="19" idx="2"/>
            </p:cNvCxnSpPr>
            <p:nvPr/>
          </p:nvCxnSpPr>
          <p:spPr>
            <a:xfrm flipV="1">
              <a:off x="2313992" y="4429828"/>
              <a:ext cx="0" cy="5852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4473808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EBBA6-3816-4BED-98D9-CF7EAB1B3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Analisador Léxico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0A0185-D32B-4979-95B0-60446D337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classe Id </a:t>
            </a:r>
            <a:r>
              <a:rPr lang="pt-BR" dirty="0"/>
              <a:t>será usada para representar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identificadores e palavras-chave</a:t>
            </a:r>
            <a:r>
              <a:rPr lang="pt-BR" dirty="0"/>
              <a:t>, e possui um atributo para guardar uma </a:t>
            </a:r>
            <a:r>
              <a:rPr lang="pt-BR" dirty="0" err="1"/>
              <a:t>string</a:t>
            </a:r>
            <a:endParaRPr lang="pt-BR" dirty="0"/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9D759B7C-C1A9-474B-A0C8-A229F3EE27C9}"/>
              </a:ext>
            </a:extLst>
          </p:cNvPr>
          <p:cNvGrpSpPr/>
          <p:nvPr/>
        </p:nvGrpSpPr>
        <p:grpSpPr>
          <a:xfrm>
            <a:off x="1413892" y="3421716"/>
            <a:ext cx="1800200" cy="2601509"/>
            <a:chOff x="1269876" y="3638259"/>
            <a:chExt cx="1800200" cy="2601509"/>
          </a:xfrm>
        </p:grpSpPr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EC28A3BE-9193-426F-A424-6DC362908B29}"/>
                </a:ext>
              </a:extLst>
            </p:cNvPr>
            <p:cNvGrpSpPr/>
            <p:nvPr/>
          </p:nvGrpSpPr>
          <p:grpSpPr>
            <a:xfrm>
              <a:off x="1341884" y="3638259"/>
              <a:ext cx="1656184" cy="1008112"/>
              <a:chOff x="5158308" y="3140968"/>
              <a:chExt cx="1656184" cy="1008112"/>
            </a:xfrm>
          </p:grpSpPr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9F91383A-E98E-4AC2-910D-EC2F56E029F2}"/>
                  </a:ext>
                </a:extLst>
              </p:cNvPr>
              <p:cNvSpPr/>
              <p:nvPr/>
            </p:nvSpPr>
            <p:spPr>
              <a:xfrm>
                <a:off x="5158308" y="3140968"/>
                <a:ext cx="1656184" cy="3600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Consolas" panose="020B0609020204030204" pitchFamily="49" charset="0"/>
                  </a:rPr>
                  <a:t>Token</a:t>
                </a:r>
              </a:p>
            </p:txBody>
          </p:sp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733F9590-84B2-4700-8B49-E1DE44A59331}"/>
                  </a:ext>
                </a:extLst>
              </p:cNvPr>
              <p:cNvSpPr/>
              <p:nvPr/>
            </p:nvSpPr>
            <p:spPr>
              <a:xfrm>
                <a:off x="5158308" y="3501008"/>
                <a:ext cx="1656184" cy="64807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err="1">
                    <a:solidFill>
                      <a:schemeClr val="bg2">
                        <a:lumMod val="50000"/>
                        <a:lumOff val="50000"/>
                      </a:schemeClr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pt-BR" sz="1600" dirty="0">
                    <a:latin typeface="Consolas" panose="020B0609020204030204" pitchFamily="49" charset="0"/>
                  </a:rPr>
                  <a:t> </a:t>
                </a:r>
                <a:r>
                  <a:rPr lang="pt-BR" sz="1600" dirty="0" err="1">
                    <a:latin typeface="Consolas" panose="020B0609020204030204" pitchFamily="49" charset="0"/>
                  </a:rPr>
                  <a:t>tag</a:t>
                </a:r>
                <a:r>
                  <a:rPr lang="pt-BR" sz="1600" dirty="0">
                    <a:latin typeface="Consolas" panose="020B0609020204030204" pitchFamily="49" charset="0"/>
                  </a:rPr>
                  <a:t>;</a:t>
                </a:r>
              </a:p>
            </p:txBody>
          </p:sp>
        </p:grp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944511D0-E542-44DE-BE54-25F20572DBF5}"/>
                </a:ext>
              </a:extLst>
            </p:cNvPr>
            <p:cNvGrpSpPr/>
            <p:nvPr/>
          </p:nvGrpSpPr>
          <p:grpSpPr>
            <a:xfrm>
              <a:off x="1269876" y="5231656"/>
              <a:ext cx="1800200" cy="1008112"/>
              <a:chOff x="5158308" y="3140968"/>
              <a:chExt cx="1800200" cy="1008112"/>
            </a:xfrm>
          </p:grpSpPr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C220F78A-3258-4AE3-8E77-E0E1B2904A5C}"/>
                  </a:ext>
                </a:extLst>
              </p:cNvPr>
              <p:cNvSpPr/>
              <p:nvPr/>
            </p:nvSpPr>
            <p:spPr>
              <a:xfrm>
                <a:off x="5158308" y="3140968"/>
                <a:ext cx="1800200" cy="3600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Consolas" panose="020B0609020204030204" pitchFamily="49" charset="0"/>
                  </a:rPr>
                  <a:t>Id</a:t>
                </a:r>
              </a:p>
            </p:txBody>
          </p:sp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1C526C2E-6D59-439D-A309-E5BB40EEF263}"/>
                  </a:ext>
                </a:extLst>
              </p:cNvPr>
              <p:cNvSpPr/>
              <p:nvPr/>
            </p:nvSpPr>
            <p:spPr>
              <a:xfrm>
                <a:off x="5158308" y="3501008"/>
                <a:ext cx="1800200" cy="64807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err="1">
                    <a:solidFill>
                      <a:schemeClr val="bg2">
                        <a:lumMod val="50000"/>
                        <a:lumOff val="50000"/>
                      </a:schemeClr>
                    </a:solidFill>
                    <a:latin typeface="Consolas" panose="020B0609020204030204" pitchFamily="49" charset="0"/>
                  </a:rPr>
                  <a:t>string</a:t>
                </a:r>
                <a:r>
                  <a:rPr lang="pt-BR" sz="1600" dirty="0">
                    <a:latin typeface="Consolas" panose="020B0609020204030204" pitchFamily="49" charset="0"/>
                  </a:rPr>
                  <a:t> </a:t>
                </a:r>
                <a:r>
                  <a:rPr lang="pt-BR" sz="1600" dirty="0" err="1">
                    <a:latin typeface="Consolas" panose="020B0609020204030204" pitchFamily="49" charset="0"/>
                  </a:rPr>
                  <a:t>name</a:t>
                </a:r>
                <a:r>
                  <a:rPr lang="pt-BR" sz="1600" dirty="0">
                    <a:latin typeface="Consolas" panose="020B0609020204030204" pitchFamily="49" charset="0"/>
                  </a:rPr>
                  <a:t>;</a:t>
                </a:r>
              </a:p>
            </p:txBody>
          </p:sp>
        </p:grp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93AF7268-4A14-4791-A84C-8534B008D26A}"/>
                </a:ext>
              </a:extLst>
            </p:cNvPr>
            <p:cNvCxnSpPr>
              <a:stCxn id="16" idx="0"/>
              <a:endCxn id="19" idx="2"/>
            </p:cNvCxnSpPr>
            <p:nvPr/>
          </p:nvCxnSpPr>
          <p:spPr>
            <a:xfrm flipV="1">
              <a:off x="2169976" y="4646371"/>
              <a:ext cx="0" cy="5852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tângulo 3">
            <a:extLst>
              <a:ext uri="{FF2B5EF4-FFF2-40B4-BE49-F238E27FC236}">
                <a16:creationId xmlns:a16="http://schemas.microsoft.com/office/drawing/2014/main" id="{4CB19B4D-C803-4DD7-9D15-0EE137CC61D8}"/>
              </a:ext>
            </a:extLst>
          </p:cNvPr>
          <p:cNvSpPr/>
          <p:nvPr/>
        </p:nvSpPr>
        <p:spPr>
          <a:xfrm>
            <a:off x="4222204" y="3601736"/>
            <a:ext cx="66967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latin typeface="Consolas" panose="020B0609020204030204" pitchFamily="49" charset="0"/>
              </a:rPr>
              <a:t> : 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Token</a:t>
            </a:r>
          </a:p>
          <a:p>
            <a:r>
              <a:rPr lang="pt-BR" dirty="0">
                <a:latin typeface="Consolas" panose="020B0609020204030204" pitchFamily="49" charset="0"/>
              </a:rPr>
              <a:t>{</a:t>
            </a:r>
          </a:p>
          <a:p>
            <a:r>
              <a:rPr lang="pt-BR" dirty="0"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name</a:t>
            </a:r>
            <a:r>
              <a:rPr lang="pt-BR" dirty="0"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latin typeface="Consolas" panose="020B0609020204030204" pitchFamily="49" charset="0"/>
              </a:rPr>
              <a:t> t, 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latin typeface="Consolas" panose="020B0609020204030204" pitchFamily="49" charset="0"/>
              </a:rPr>
              <a:t> s) : </a:t>
            </a:r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Token</a:t>
            </a:r>
            <a:r>
              <a:rPr lang="pt-BR" dirty="0">
                <a:latin typeface="Consolas" panose="020B0609020204030204" pitchFamily="49" charset="0"/>
              </a:rPr>
              <a:t>(t), </a:t>
            </a:r>
            <a:r>
              <a:rPr lang="pt-BR" dirty="0" err="1">
                <a:latin typeface="Consolas" panose="020B0609020204030204" pitchFamily="49" charset="0"/>
              </a:rPr>
              <a:t>name</a:t>
            </a:r>
            <a:r>
              <a:rPr lang="pt-BR" dirty="0">
                <a:latin typeface="Consolas" panose="020B0609020204030204" pitchFamily="49" charset="0"/>
              </a:rPr>
              <a:t>(s) {}</a:t>
            </a:r>
          </a:p>
          <a:p>
            <a:r>
              <a:rPr lang="pt-BR" dirty="0">
                <a:latin typeface="Consolas" panose="020B0609020204030204" pitchFamily="49" charset="0"/>
              </a:rPr>
              <a:t>};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latin typeface="Consolas" panose="020B0609020204030204" pitchFamily="49" charset="0"/>
              </a:rPr>
              <a:t> var = </a:t>
            </a:r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Tag</a:t>
            </a:r>
            <a:r>
              <a:rPr lang="pt-BR" dirty="0">
                <a:latin typeface="Consolas" panose="020B0609020204030204" pitchFamily="49" charset="0"/>
              </a:rPr>
              <a:t>::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"contador"</a:t>
            </a:r>
            <a:r>
              <a:rPr lang="pt-BR" dirty="0">
                <a:latin typeface="Consolas" panose="020B0609020204030204" pitchFamily="49" charset="0"/>
              </a:rPr>
              <a:t>);</a:t>
            </a:r>
          </a:p>
          <a:p>
            <a:r>
              <a:rPr lang="pt-BR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pt-BR">
                <a:latin typeface="Consolas" panose="020B0609020204030204" pitchFamily="49" charset="0"/>
              </a:rPr>
              <a:t> res </a:t>
            </a:r>
            <a:r>
              <a:rPr lang="pt-BR" dirty="0">
                <a:latin typeface="Consolas" panose="020B0609020204030204" pitchFamily="49" charset="0"/>
              </a:rPr>
              <a:t>= </a:t>
            </a:r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Tag</a:t>
            </a:r>
            <a:r>
              <a:rPr lang="pt-BR" dirty="0">
                <a:latin typeface="Consolas" panose="020B0609020204030204" pitchFamily="49" charset="0"/>
              </a:rPr>
              <a:t>::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pt-BR" dirty="0"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FF7575"/>
                </a:solidFill>
                <a:latin typeface="Consolas" panose="020B0609020204030204" pitchFamily="49" charset="0"/>
              </a:rPr>
              <a:t>true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latin typeface="Consolas" panose="020B0609020204030204" pitchFamily="49" charset="0"/>
              </a:rPr>
              <a:t>);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DBCEB263-CB5C-4309-A0BD-8CF4DA62020F}"/>
              </a:ext>
            </a:extLst>
          </p:cNvPr>
          <p:cNvGrpSpPr/>
          <p:nvPr/>
        </p:nvGrpSpPr>
        <p:grpSpPr>
          <a:xfrm>
            <a:off x="11594275" y="6381328"/>
            <a:ext cx="617266" cy="495111"/>
            <a:chOff x="11582400" y="6381328"/>
            <a:chExt cx="617266" cy="495111"/>
          </a:xfrm>
        </p:grpSpPr>
        <p:sp>
          <p:nvSpPr>
            <p:cNvPr id="14" name="Triângulo isósceles 6">
              <a:extLst>
                <a:ext uri="{FF2B5EF4-FFF2-40B4-BE49-F238E27FC236}">
                  <a16:creationId xmlns:a16="http://schemas.microsoft.com/office/drawing/2014/main" id="{5D867E6D-301E-484F-9A66-BDC753CAD480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AA77E90E-FA97-43D3-9C42-04C9FE03590E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3241307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E4E87-7B3A-44F9-A8B4-602FAE8C8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428BA3-121D-4657-AC5F-69B4980F9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analisador léxico precisa tratar 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caracteres da entrada </a:t>
            </a:r>
            <a:r>
              <a:rPr lang="pt-BR" dirty="0"/>
              <a:t>de forma a convertê-los 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unidades mais simples </a:t>
            </a:r>
            <a:r>
              <a:rPr lang="pt-BR" dirty="0"/>
              <a:t>para as próximas fases da compilação</a:t>
            </a:r>
          </a:p>
          <a:p>
            <a:r>
              <a:rPr lang="pt-BR" dirty="0"/>
              <a:t>Constituem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tarefas do analisador léxico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Remover espaços em branco e comentários</a:t>
            </a:r>
          </a:p>
          <a:p>
            <a:pPr lvl="1"/>
            <a:r>
              <a:rPr lang="pt-BR" dirty="0"/>
              <a:t>Atualizar o número da linha sendo processada</a:t>
            </a:r>
          </a:p>
          <a:p>
            <a:pPr lvl="1"/>
            <a:r>
              <a:rPr lang="pt-BR" dirty="0"/>
              <a:t>Ler os caracteres da entrada e os agrupar em lexemas </a:t>
            </a:r>
          </a:p>
          <a:p>
            <a:pPr lvl="1"/>
            <a:r>
              <a:rPr lang="pt-BR" dirty="0"/>
              <a:t>Construir tokens para cada lexema</a:t>
            </a:r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1711801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0FE234-AE02-41C6-A212-2D80E8EE2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Léxica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DF0816-EB0D-4989-BC39-2195AD203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analisador léxico</a:t>
            </a:r>
            <a:r>
              <a:rPr lang="pt-BR" dirty="0"/>
              <a:t> deve realizar as seguintes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tarefas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Ler caracteres da entrada e os agrupar 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lexemas</a:t>
            </a:r>
          </a:p>
          <a:p>
            <a:pPr lvl="1"/>
            <a:r>
              <a:rPr lang="pt-BR" dirty="0"/>
              <a:t>Formar objetos, chamados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tokens</a:t>
            </a:r>
            <a:r>
              <a:rPr lang="pt-BR" dirty="0"/>
              <a:t>, que armazenam os lexemas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Ignorar espaços</a:t>
            </a:r>
            <a:r>
              <a:rPr lang="pt-BR" dirty="0"/>
              <a:t>, tabulações e saltos de linha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4791A68-9F8F-4236-A2EA-CEEB5B72B588}"/>
              </a:ext>
            </a:extLst>
          </p:cNvPr>
          <p:cNvSpPr txBox="1"/>
          <p:nvPr/>
        </p:nvSpPr>
        <p:spPr>
          <a:xfrm>
            <a:off x="6221102" y="4149080"/>
            <a:ext cx="448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&lt;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num</a:t>
            </a:r>
            <a:r>
              <a:rPr lang="pt-BR" dirty="0">
                <a:latin typeface="Consolas" panose="020B0609020204030204" pitchFamily="49" charset="0"/>
              </a:rPr>
              <a:t>,25&gt; &lt;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dirty="0">
                <a:latin typeface="Consolas" panose="020B0609020204030204" pitchFamily="49" charset="0"/>
              </a:rPr>
              <a:t>&gt; &lt;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num</a:t>
            </a:r>
            <a:r>
              <a:rPr lang="pt-BR" dirty="0">
                <a:latin typeface="Consolas" panose="020B0609020204030204" pitchFamily="49" charset="0"/>
              </a:rPr>
              <a:t>,12&gt; &lt;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-</a:t>
            </a:r>
            <a:r>
              <a:rPr lang="pt-BR" dirty="0">
                <a:latin typeface="Consolas" panose="020B0609020204030204" pitchFamily="49" charset="0"/>
              </a:rPr>
              <a:t>&gt; &lt;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num</a:t>
            </a:r>
            <a:r>
              <a:rPr lang="pt-BR" dirty="0">
                <a:latin typeface="Consolas" panose="020B0609020204030204" pitchFamily="49" charset="0"/>
              </a:rPr>
              <a:t>,7&gt;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17CD142B-A3C4-42AD-835B-0377198A7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81223"/>
              </p:ext>
            </p:extLst>
          </p:nvPr>
        </p:nvGraphicFramePr>
        <p:xfrm>
          <a:off x="1773932" y="4149080"/>
          <a:ext cx="3509715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065">
                  <a:extLst>
                    <a:ext uri="{9D8B030D-6E8A-4147-A177-3AD203B41FA5}">
                      <a16:colId xmlns:a16="http://schemas.microsoft.com/office/drawing/2014/main" val="71319096"/>
                    </a:ext>
                  </a:extLst>
                </a:gridCol>
                <a:gridCol w="319065">
                  <a:extLst>
                    <a:ext uri="{9D8B030D-6E8A-4147-A177-3AD203B41FA5}">
                      <a16:colId xmlns:a16="http://schemas.microsoft.com/office/drawing/2014/main" val="3170034770"/>
                    </a:ext>
                  </a:extLst>
                </a:gridCol>
                <a:gridCol w="319065">
                  <a:extLst>
                    <a:ext uri="{9D8B030D-6E8A-4147-A177-3AD203B41FA5}">
                      <a16:colId xmlns:a16="http://schemas.microsoft.com/office/drawing/2014/main" val="1810332582"/>
                    </a:ext>
                  </a:extLst>
                </a:gridCol>
                <a:gridCol w="319065">
                  <a:extLst>
                    <a:ext uri="{9D8B030D-6E8A-4147-A177-3AD203B41FA5}">
                      <a16:colId xmlns:a16="http://schemas.microsoft.com/office/drawing/2014/main" val="3872245294"/>
                    </a:ext>
                  </a:extLst>
                </a:gridCol>
                <a:gridCol w="319065">
                  <a:extLst>
                    <a:ext uri="{9D8B030D-6E8A-4147-A177-3AD203B41FA5}">
                      <a16:colId xmlns:a16="http://schemas.microsoft.com/office/drawing/2014/main" val="56873496"/>
                    </a:ext>
                  </a:extLst>
                </a:gridCol>
                <a:gridCol w="319065">
                  <a:extLst>
                    <a:ext uri="{9D8B030D-6E8A-4147-A177-3AD203B41FA5}">
                      <a16:colId xmlns:a16="http://schemas.microsoft.com/office/drawing/2014/main" val="3445961280"/>
                    </a:ext>
                  </a:extLst>
                </a:gridCol>
                <a:gridCol w="319065">
                  <a:extLst>
                    <a:ext uri="{9D8B030D-6E8A-4147-A177-3AD203B41FA5}">
                      <a16:colId xmlns:a16="http://schemas.microsoft.com/office/drawing/2014/main" val="2646565411"/>
                    </a:ext>
                  </a:extLst>
                </a:gridCol>
                <a:gridCol w="319065">
                  <a:extLst>
                    <a:ext uri="{9D8B030D-6E8A-4147-A177-3AD203B41FA5}">
                      <a16:colId xmlns:a16="http://schemas.microsoft.com/office/drawing/2014/main" val="1513279910"/>
                    </a:ext>
                  </a:extLst>
                </a:gridCol>
                <a:gridCol w="319065">
                  <a:extLst>
                    <a:ext uri="{9D8B030D-6E8A-4147-A177-3AD203B41FA5}">
                      <a16:colId xmlns:a16="http://schemas.microsoft.com/office/drawing/2014/main" val="2645643161"/>
                    </a:ext>
                  </a:extLst>
                </a:gridCol>
                <a:gridCol w="319065">
                  <a:extLst>
                    <a:ext uri="{9D8B030D-6E8A-4147-A177-3AD203B41FA5}">
                      <a16:colId xmlns:a16="http://schemas.microsoft.com/office/drawing/2014/main" val="406388992"/>
                    </a:ext>
                  </a:extLst>
                </a:gridCol>
                <a:gridCol w="319065">
                  <a:extLst>
                    <a:ext uri="{9D8B030D-6E8A-4147-A177-3AD203B41FA5}">
                      <a16:colId xmlns:a16="http://schemas.microsoft.com/office/drawing/2014/main" val="159641923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rgbClr val="FF4343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rgbClr val="FF4343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8421992"/>
                  </a:ext>
                </a:extLst>
              </a:tr>
            </a:tbl>
          </a:graphicData>
        </a:graphic>
      </p:graphicFrame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7D5EF1FA-851F-47B8-9016-288F339FF76B}"/>
              </a:ext>
            </a:extLst>
          </p:cNvPr>
          <p:cNvCxnSpPr>
            <a:cxnSpLocks/>
          </p:cNvCxnSpPr>
          <p:nvPr/>
        </p:nvCxnSpPr>
        <p:spPr>
          <a:xfrm>
            <a:off x="1773931" y="4653136"/>
            <a:ext cx="648073" cy="0"/>
          </a:xfrm>
          <a:prstGeom prst="line">
            <a:avLst/>
          </a:prstGeom>
          <a:ln w="1905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AA7A062-5424-4D7D-AECD-CD47CC97DCF8}"/>
              </a:ext>
            </a:extLst>
          </p:cNvPr>
          <p:cNvSpPr txBox="1"/>
          <p:nvPr/>
        </p:nvSpPr>
        <p:spPr>
          <a:xfrm>
            <a:off x="1589654" y="4737074"/>
            <a:ext cx="1016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lexema</a:t>
            </a:r>
            <a:br>
              <a:rPr lang="pt-BR" dirty="0"/>
            </a:b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"25"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EFA72AB-F8E3-437E-ACA4-5057ED0766DD}"/>
              </a:ext>
            </a:extLst>
          </p:cNvPr>
          <p:cNvCxnSpPr>
            <a:cxnSpLocks/>
          </p:cNvCxnSpPr>
          <p:nvPr/>
        </p:nvCxnSpPr>
        <p:spPr>
          <a:xfrm>
            <a:off x="6454452" y="4640561"/>
            <a:ext cx="792088" cy="0"/>
          </a:xfrm>
          <a:prstGeom prst="line">
            <a:avLst/>
          </a:prstGeom>
          <a:ln w="1905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4A53A19-DB18-4863-8203-956B57B255A7}"/>
              </a:ext>
            </a:extLst>
          </p:cNvPr>
          <p:cNvSpPr txBox="1"/>
          <p:nvPr/>
        </p:nvSpPr>
        <p:spPr>
          <a:xfrm>
            <a:off x="6439966" y="4693011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token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2D3AB9AC-E3CB-4C4C-9E46-6F787E168DBF}"/>
              </a:ext>
            </a:extLst>
          </p:cNvPr>
          <p:cNvCxnSpPr>
            <a:cxnSpLocks/>
          </p:cNvCxnSpPr>
          <p:nvPr/>
        </p:nvCxnSpPr>
        <p:spPr>
          <a:xfrm>
            <a:off x="3358108" y="4653136"/>
            <a:ext cx="648073" cy="0"/>
          </a:xfrm>
          <a:prstGeom prst="line">
            <a:avLst/>
          </a:prstGeom>
          <a:ln w="1905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9E94F644-797C-4D26-AC85-F2AB8E328408}"/>
              </a:ext>
            </a:extLst>
          </p:cNvPr>
          <p:cNvCxnSpPr>
            <a:cxnSpLocks/>
          </p:cNvCxnSpPr>
          <p:nvPr/>
        </p:nvCxnSpPr>
        <p:spPr>
          <a:xfrm>
            <a:off x="4959610" y="4653136"/>
            <a:ext cx="324037" cy="0"/>
          </a:xfrm>
          <a:prstGeom prst="line">
            <a:avLst/>
          </a:prstGeom>
          <a:ln w="1905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9642833D-644F-4680-89A1-64E5180815AC}"/>
              </a:ext>
            </a:extLst>
          </p:cNvPr>
          <p:cNvCxnSpPr>
            <a:cxnSpLocks/>
          </p:cNvCxnSpPr>
          <p:nvPr/>
        </p:nvCxnSpPr>
        <p:spPr>
          <a:xfrm>
            <a:off x="4322787" y="4653136"/>
            <a:ext cx="324037" cy="0"/>
          </a:xfrm>
          <a:prstGeom prst="line">
            <a:avLst/>
          </a:prstGeom>
          <a:ln w="1905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F0CAE5F-6F8B-4A16-82D2-A21BBCB39578}"/>
              </a:ext>
            </a:extLst>
          </p:cNvPr>
          <p:cNvCxnSpPr>
            <a:cxnSpLocks/>
          </p:cNvCxnSpPr>
          <p:nvPr/>
        </p:nvCxnSpPr>
        <p:spPr>
          <a:xfrm>
            <a:off x="2710036" y="4653136"/>
            <a:ext cx="324037" cy="0"/>
          </a:xfrm>
          <a:prstGeom prst="line">
            <a:avLst/>
          </a:prstGeom>
          <a:ln w="1905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620063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0FE234-AE02-41C6-A212-2D80E8EE2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Léxica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DF0816-EB0D-4989-BC39-2195AD203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lexema</a:t>
            </a:r>
            <a:r>
              <a:rPr lang="pt-BR" dirty="0"/>
              <a:t> é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sequência de caracteres da entrada</a:t>
            </a:r>
            <a:endParaRPr lang="pt-BR" dirty="0"/>
          </a:p>
          <a:p>
            <a:pPr lvl="1"/>
            <a:r>
              <a:rPr lang="pt-BR" dirty="0"/>
              <a:t>O analisador léxico encontra os lexemas e constrói os tokens</a:t>
            </a:r>
          </a:p>
          <a:p>
            <a:pPr lvl="1"/>
            <a:r>
              <a:rPr lang="pt-BR" dirty="0"/>
              <a:t>O analisador sintático trabalha com tokens</a:t>
            </a:r>
          </a:p>
          <a:p>
            <a:endParaRPr lang="pt-BR" dirty="0"/>
          </a:p>
          <a:p>
            <a:r>
              <a:rPr lang="pt-BR" dirty="0"/>
              <a:t>Um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token</a:t>
            </a:r>
            <a:r>
              <a:rPr lang="pt-BR" dirty="0"/>
              <a:t> é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símbolo terminal</a:t>
            </a:r>
            <a:r>
              <a:rPr lang="pt-BR" dirty="0"/>
              <a:t> da gramática</a:t>
            </a:r>
          </a:p>
          <a:p>
            <a:pPr lvl="1"/>
            <a:r>
              <a:rPr lang="pt-BR" dirty="0"/>
              <a:t>Possui atributos com informações adicionais sobre o símbolo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Ex.: </a:t>
            </a:r>
            <a:r>
              <a:rPr lang="pt-BR" dirty="0"/>
              <a:t>valor, tipo, escopo, etc.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C24D2C-2E5E-4185-81C5-1776A26DC3F6}"/>
              </a:ext>
            </a:extLst>
          </p:cNvPr>
          <p:cNvSpPr txBox="1"/>
          <p:nvPr/>
        </p:nvSpPr>
        <p:spPr>
          <a:xfrm>
            <a:off x="1629916" y="551723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&lt;</a:t>
            </a:r>
            <a:r>
              <a:rPr lang="pt-BR" sz="2000" b="1" dirty="0">
                <a:solidFill>
                  <a:srgbClr val="FF4343"/>
                </a:solidFill>
                <a:latin typeface="Consolas" panose="020B0609020204030204" pitchFamily="49" charset="0"/>
              </a:rPr>
              <a:t>num</a:t>
            </a:r>
            <a:r>
              <a:rPr lang="pt-BR" sz="2000" dirty="0">
                <a:latin typeface="Consolas" panose="020B0609020204030204" pitchFamily="49" charset="0"/>
              </a:rPr>
              <a:t>,25&gt;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E3DE5DA-C6E2-4203-B034-C9B419F92339}"/>
              </a:ext>
            </a:extLst>
          </p:cNvPr>
          <p:cNvSpPr/>
          <p:nvPr/>
        </p:nvSpPr>
        <p:spPr>
          <a:xfrm>
            <a:off x="1629916" y="3356992"/>
            <a:ext cx="7489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solidFill>
                  <a:srgbClr val="FF7575"/>
                </a:solidFill>
                <a:latin typeface="Consolas" panose="020B0609020204030204" pitchFamily="49" charset="0"/>
              </a:rPr>
              <a:t>"25"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855712945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000F04-AAC7-484F-991E-C241730DA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Tradutor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69276B-9F34-4BF7-AE44-6CF9FBBD3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tradutor</a:t>
            </a:r>
            <a:r>
              <a:rPr lang="pt-BR" dirty="0"/>
              <a:t> trabalhava com: </a:t>
            </a:r>
          </a:p>
          <a:p>
            <a:pPr lvl="1"/>
            <a:r>
              <a:rPr lang="pt-BR" dirty="0"/>
              <a:t>Soma e Subtração de dígitos individuais</a:t>
            </a:r>
          </a:p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analisador léxico</a:t>
            </a:r>
            <a:r>
              <a:rPr lang="pt-BR" dirty="0"/>
              <a:t> permitirá processar:</a:t>
            </a:r>
          </a:p>
          <a:p>
            <a:pPr lvl="1"/>
            <a:r>
              <a:rPr lang="pt-BR" dirty="0"/>
              <a:t>Números e identificadores</a:t>
            </a:r>
          </a:p>
          <a:p>
            <a:pPr lvl="1"/>
            <a:r>
              <a:rPr lang="pt-BR" dirty="0"/>
              <a:t>Espaços em branco (espaços, tabulações e saltos de linha)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dirty="0"/>
              <a:t>Ele será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estendido</a:t>
            </a:r>
            <a:r>
              <a:rPr lang="pt-BR" dirty="0"/>
              <a:t> para considerar também:</a:t>
            </a:r>
          </a:p>
          <a:p>
            <a:pPr lvl="1"/>
            <a:r>
              <a:rPr lang="pt-BR" dirty="0"/>
              <a:t>Multiplicação</a:t>
            </a:r>
          </a:p>
          <a:p>
            <a:pPr lvl="1"/>
            <a:r>
              <a:rPr lang="pt-BR" dirty="0"/>
              <a:t>Divisão</a:t>
            </a:r>
          </a:p>
        </p:txBody>
      </p:sp>
    </p:spTree>
    <p:extLst>
      <p:ext uri="{BB962C8B-B14F-4D97-AF65-F5344CB8AC3E}">
        <p14:creationId xmlns:p14="http://schemas.microsoft.com/office/powerpoint/2010/main" val="3191359837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F7653-3D97-469A-A903-A96A5DD67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Gramática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FD4E75-239A-48DE-81BA-A03D81EC1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esquema de tradução </a:t>
            </a:r>
            <a:r>
              <a:rPr lang="pt-BR" dirty="0"/>
              <a:t>estendido é mostrado abaixo: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507DDB0-72A5-4AB3-B31A-6BCF49EF7D0A}"/>
              </a:ext>
            </a:extLst>
          </p:cNvPr>
          <p:cNvSpPr/>
          <p:nvPr/>
        </p:nvSpPr>
        <p:spPr>
          <a:xfrm>
            <a:off x="1413892" y="2636912"/>
            <a:ext cx="4897495" cy="28007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i="1" dirty="0" err="1">
                <a:latin typeface="Consolas" panose="020B0609020204030204" pitchFamily="49" charset="0"/>
              </a:rPr>
              <a:t>expr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	</a:t>
            </a:r>
            <a:r>
              <a:rPr lang="pt-BR" sz="1600" i="1" dirty="0" err="1">
                <a:latin typeface="Consolas" panose="020B0609020204030204" pitchFamily="49" charset="0"/>
              </a:rPr>
              <a:t>expr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i="1" dirty="0">
                <a:latin typeface="Consolas" panose="020B0609020204030204" pitchFamily="49" charset="0"/>
              </a:rPr>
              <a:t>   </a:t>
            </a:r>
            <a:r>
              <a:rPr lang="pt-BR" sz="1600" dirty="0">
                <a:latin typeface="Consolas" panose="020B0609020204030204" pitchFamily="49" charset="0"/>
              </a:rPr>
              <a:t>{ </a:t>
            </a:r>
            <a:r>
              <a:rPr lang="pt-BR" sz="1600" dirty="0" err="1">
                <a:latin typeface="Consolas" panose="020B0609020204030204" pitchFamily="49" charset="0"/>
              </a:rPr>
              <a:t>print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'+'</a:t>
            </a:r>
            <a:r>
              <a:rPr lang="pt-BR" sz="1600" dirty="0">
                <a:latin typeface="Consolas" panose="020B0609020204030204" pitchFamily="49" charset="0"/>
              </a:rPr>
              <a:t>) }</a:t>
            </a:r>
          </a:p>
          <a:p>
            <a:r>
              <a:rPr lang="pt-BR" sz="1600" i="1" dirty="0">
                <a:latin typeface="Consolas" panose="020B0609020204030204" pitchFamily="49" charset="0"/>
              </a:rPr>
              <a:t>    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|	</a:t>
            </a:r>
            <a:r>
              <a:rPr lang="pt-BR" sz="1600" i="1" dirty="0" err="1">
                <a:latin typeface="Consolas" panose="020B0609020204030204" pitchFamily="49" charset="0"/>
              </a:rPr>
              <a:t>expr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-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i="1" dirty="0">
                <a:latin typeface="Consolas" panose="020B0609020204030204" pitchFamily="49" charset="0"/>
              </a:rPr>
              <a:t>   </a:t>
            </a:r>
            <a:r>
              <a:rPr lang="pt-BR" sz="1600" dirty="0">
                <a:latin typeface="Consolas" panose="020B0609020204030204" pitchFamily="49" charset="0"/>
              </a:rPr>
              <a:t>{ </a:t>
            </a:r>
            <a:r>
              <a:rPr lang="pt-BR" sz="1600" dirty="0" err="1">
                <a:latin typeface="Consolas" panose="020B0609020204030204" pitchFamily="49" charset="0"/>
              </a:rPr>
              <a:t>print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'-'</a:t>
            </a:r>
            <a:r>
              <a:rPr lang="pt-BR" sz="1600" dirty="0">
                <a:latin typeface="Consolas" panose="020B0609020204030204" pitchFamily="49" charset="0"/>
              </a:rPr>
              <a:t>)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|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	</a:t>
            </a:r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</a:p>
          <a:p>
            <a:endParaRPr lang="pt-BR" sz="1600" i="1" dirty="0">
              <a:latin typeface="Consolas" panose="020B0609020204030204" pitchFamily="49" charset="0"/>
            </a:endParaRPr>
          </a:p>
          <a:p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	</a:t>
            </a:r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*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i="1" dirty="0" err="1">
                <a:latin typeface="Consolas" panose="020B0609020204030204" pitchFamily="49" charset="0"/>
              </a:rPr>
              <a:t>fact</a:t>
            </a:r>
            <a:r>
              <a:rPr lang="pt-BR" sz="1600" i="1" dirty="0">
                <a:latin typeface="Consolas" panose="020B0609020204030204" pitchFamily="49" charset="0"/>
              </a:rPr>
              <a:t>   </a:t>
            </a:r>
            <a:r>
              <a:rPr lang="pt-BR" sz="1600" dirty="0">
                <a:latin typeface="Consolas" panose="020B0609020204030204" pitchFamily="49" charset="0"/>
              </a:rPr>
              <a:t>{ print(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'*'</a:t>
            </a:r>
            <a:r>
              <a:rPr lang="pt-BR" sz="1600" dirty="0">
                <a:latin typeface="Consolas" panose="020B0609020204030204" pitchFamily="49" charset="0"/>
              </a:rPr>
              <a:t>) }</a:t>
            </a:r>
          </a:p>
          <a:p>
            <a:r>
              <a:rPr lang="pt-BR" sz="1600" i="1" dirty="0">
                <a:latin typeface="Consolas" panose="020B0609020204030204" pitchFamily="49" charset="0"/>
              </a:rPr>
              <a:t>     </a:t>
            </a:r>
            <a:r>
              <a:rPr lang="pt-BR" sz="1600" dirty="0">
                <a:latin typeface="Consolas" panose="020B0609020204030204" pitchFamily="49" charset="0"/>
              </a:rPr>
              <a:t>|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	</a:t>
            </a:r>
            <a:r>
              <a:rPr lang="pt-BR" sz="1600" i="1" dirty="0" err="1">
                <a:latin typeface="Consolas" panose="020B0609020204030204" pitchFamily="49" charset="0"/>
                <a:sym typeface="Wingdings 3" panose="05040102010807070707" pitchFamily="18" charset="2"/>
              </a:rPr>
              <a:t>term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/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 </a:t>
            </a:r>
            <a:r>
              <a:rPr lang="pt-BR" sz="1600" i="1" dirty="0" err="1">
                <a:latin typeface="Consolas" panose="020B0609020204030204" pitchFamily="49" charset="0"/>
                <a:sym typeface="Wingdings 3" panose="05040102010807070707" pitchFamily="18" charset="2"/>
              </a:rPr>
              <a:t>fact</a:t>
            </a:r>
            <a:r>
              <a:rPr lang="pt-BR" sz="1600" i="1" dirty="0">
                <a:latin typeface="Consolas" panose="020B0609020204030204" pitchFamily="49" charset="0"/>
              </a:rPr>
              <a:t>   </a:t>
            </a:r>
            <a:r>
              <a:rPr lang="pt-BR" sz="1600" dirty="0">
                <a:latin typeface="Consolas" panose="020B0609020204030204" pitchFamily="49" charset="0"/>
              </a:rPr>
              <a:t>{ print(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'/'</a:t>
            </a:r>
            <a:r>
              <a:rPr lang="pt-BR" sz="1600" dirty="0">
                <a:latin typeface="Consolas" panose="020B0609020204030204" pitchFamily="49" charset="0"/>
              </a:rPr>
              <a:t>)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|  </a:t>
            </a:r>
            <a:r>
              <a:rPr lang="pt-BR" sz="1600" i="1" dirty="0" err="1">
                <a:latin typeface="Consolas" panose="020B0609020204030204" pitchFamily="49" charset="0"/>
              </a:rPr>
              <a:t>fact</a:t>
            </a:r>
            <a:endParaRPr lang="pt-BR" sz="1600" i="1" dirty="0">
              <a:latin typeface="Consolas" panose="020B0609020204030204" pitchFamily="49" charset="0"/>
            </a:endParaRPr>
          </a:p>
          <a:p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i="1" dirty="0" err="1">
                <a:latin typeface="Consolas" panose="020B0609020204030204" pitchFamily="49" charset="0"/>
              </a:rPr>
              <a:t>fact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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(</a:t>
            </a:r>
            <a:r>
              <a:rPr lang="pt-BR" sz="1600" i="1" dirty="0" err="1">
                <a:latin typeface="Consolas" panose="020B0609020204030204" pitchFamily="49" charset="0"/>
              </a:rPr>
              <a:t>expr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| 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num</a:t>
            </a:r>
            <a:r>
              <a:rPr lang="pt-BR" sz="1600" i="1" dirty="0">
                <a:latin typeface="Consolas" panose="020B0609020204030204" pitchFamily="49" charset="0"/>
              </a:rPr>
              <a:t>           </a:t>
            </a:r>
            <a:r>
              <a:rPr lang="pt-BR" sz="1600" dirty="0">
                <a:latin typeface="Consolas" panose="020B0609020204030204" pitchFamily="49" charset="0"/>
              </a:rPr>
              <a:t>{ print(</a:t>
            </a:r>
            <a:r>
              <a:rPr lang="pt-BR" sz="1600" dirty="0" err="1">
                <a:latin typeface="Consolas" panose="020B0609020204030204" pitchFamily="49" charset="0"/>
              </a:rPr>
              <a:t>num.valor</a:t>
            </a:r>
            <a:r>
              <a:rPr lang="pt-BR" sz="1600" dirty="0">
                <a:latin typeface="Consolas" panose="020B0609020204030204" pitchFamily="49" charset="0"/>
              </a:rPr>
              <a:t>)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| 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sz="1600" i="1" dirty="0">
                <a:latin typeface="Consolas" panose="020B0609020204030204" pitchFamily="49" charset="0"/>
              </a:rPr>
              <a:t>            </a:t>
            </a:r>
            <a:r>
              <a:rPr lang="pt-BR" sz="1600" dirty="0">
                <a:latin typeface="Consolas" panose="020B0609020204030204" pitchFamily="49" charset="0"/>
              </a:rPr>
              <a:t>{ print(</a:t>
            </a:r>
            <a:r>
              <a:rPr lang="pt-BR" sz="1600" dirty="0" err="1">
                <a:latin typeface="Consolas" panose="020B0609020204030204" pitchFamily="49" charset="0"/>
              </a:rPr>
              <a:t>id.nome</a:t>
            </a:r>
            <a:r>
              <a:rPr lang="pt-BR" sz="1600" dirty="0">
                <a:latin typeface="Consolas" panose="020B0609020204030204" pitchFamily="49" charset="0"/>
              </a:rPr>
              <a:t>) 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057A57C-FC71-49EE-80B7-1D2F08B6B367}"/>
              </a:ext>
            </a:extLst>
          </p:cNvPr>
          <p:cNvSpPr txBox="1"/>
          <p:nvPr/>
        </p:nvSpPr>
        <p:spPr>
          <a:xfrm>
            <a:off x="7303120" y="3575630"/>
            <a:ext cx="33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Consolas" panose="020B0609020204030204" pitchFamily="49" charset="0"/>
              </a:rPr>
              <a:t>num.valor</a:t>
            </a:r>
            <a:r>
              <a:rPr lang="pt-BR" dirty="0"/>
              <a:t> e </a:t>
            </a:r>
            <a:r>
              <a:rPr lang="pt-BR" dirty="0" err="1">
                <a:latin typeface="Consolas" panose="020B0609020204030204" pitchFamily="49" charset="0"/>
              </a:rPr>
              <a:t>id.nome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são atributos dos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tokens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(símbolos terminais)</a:t>
            </a:r>
          </a:p>
        </p:txBody>
      </p:sp>
    </p:spTree>
    <p:extLst>
      <p:ext uri="{BB962C8B-B14F-4D97-AF65-F5344CB8AC3E}">
        <p14:creationId xmlns:p14="http://schemas.microsoft.com/office/powerpoint/2010/main" val="568964643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AF2C60-E8EF-4EE7-82AE-4B13C0ED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da Entrada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0F6D0E-C6E0-4971-9283-A706C080A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analisador léxico precisa sempre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ler um caractere adiante </a:t>
            </a:r>
            <a:r>
              <a:rPr lang="pt-BR" dirty="0"/>
              <a:t>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decidir sobre o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token</a:t>
            </a:r>
            <a:r>
              <a:rPr lang="pt-BR" dirty="0"/>
              <a:t> reconhecido:</a:t>
            </a:r>
          </a:p>
          <a:p>
            <a:pPr lvl="1"/>
            <a:r>
              <a:rPr lang="pt-BR" dirty="0"/>
              <a:t>Se o caractere 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'&gt;'</a:t>
            </a:r>
            <a:r>
              <a:rPr lang="pt-BR" dirty="0"/>
              <a:t> for encontrado, é preciso ler adiante:</a:t>
            </a:r>
          </a:p>
          <a:p>
            <a:pPr lvl="2"/>
            <a:r>
              <a:rPr lang="pt-BR" dirty="0"/>
              <a:t>Se for achado um 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'='</a:t>
            </a:r>
            <a:r>
              <a:rPr lang="pt-BR" dirty="0"/>
              <a:t> temos o </a:t>
            </a:r>
            <a:r>
              <a:rPr lang="pt-BR" dirty="0" err="1"/>
              <a:t>token</a:t>
            </a:r>
            <a:r>
              <a:rPr lang="pt-BR" dirty="0"/>
              <a:t> </a:t>
            </a:r>
            <a:r>
              <a:rPr lang="pt-BR" dirty="0">
                <a:solidFill>
                  <a:srgbClr val="FF7575"/>
                </a:solidFill>
              </a:rPr>
              <a:t>"maior ou igual a"</a:t>
            </a:r>
          </a:p>
          <a:p>
            <a:pPr lvl="2"/>
            <a:r>
              <a:rPr lang="pt-BR" dirty="0"/>
              <a:t>Se for achado outro caractere temos o </a:t>
            </a:r>
            <a:r>
              <a:rPr lang="pt-BR" dirty="0" err="1"/>
              <a:t>token</a:t>
            </a:r>
            <a:r>
              <a:rPr lang="pt-BR" dirty="0"/>
              <a:t> </a:t>
            </a:r>
            <a:r>
              <a:rPr lang="pt-BR" dirty="0">
                <a:solidFill>
                  <a:srgbClr val="FF7575"/>
                </a:solidFill>
              </a:rPr>
              <a:t>"maior"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Nesse processo, o analisar muitas vezes lerá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um caractere além </a:t>
            </a:r>
            <a:r>
              <a:rPr lang="pt-BR" dirty="0"/>
              <a:t>do </a:t>
            </a:r>
            <a:r>
              <a:rPr lang="pt-BR" dirty="0" err="1"/>
              <a:t>token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8EE0C55-D10B-474C-988C-644264B3B3C1}"/>
              </a:ext>
            </a:extLst>
          </p:cNvPr>
          <p:cNvSpPr txBox="1"/>
          <p:nvPr/>
        </p:nvSpPr>
        <p:spPr>
          <a:xfrm>
            <a:off x="2133972" y="4293096"/>
            <a:ext cx="1577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latin typeface="Consolas" panose="020B0609020204030204" pitchFamily="49" charset="0"/>
              </a:rPr>
              <a:t> (x &gt;= 5)</a:t>
            </a:r>
          </a:p>
          <a:p>
            <a:r>
              <a:rPr lang="pt-BR" dirty="0">
                <a:latin typeface="Consolas" panose="020B0609020204030204" pitchFamily="49" charset="0"/>
              </a:rPr>
              <a:t>{ </a:t>
            </a:r>
          </a:p>
          <a:p>
            <a:r>
              <a:rPr lang="pt-B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8689528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679C6-E5F1-4A51-9C9D-FAB566AA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da Entrada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CC6AAA-D740-45B0-B32B-CF13DC13D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técnica para implementar a leitura da entrada é usar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buffer de entrada </a:t>
            </a:r>
            <a:r>
              <a:rPr lang="pt-BR" dirty="0"/>
              <a:t>que permita</a:t>
            </a:r>
          </a:p>
          <a:p>
            <a:pPr lvl="1"/>
            <a:r>
              <a:rPr lang="pt-BR" dirty="0"/>
              <a:t>ler caracteres</a:t>
            </a:r>
          </a:p>
          <a:p>
            <a:pPr lvl="1"/>
            <a:r>
              <a:rPr lang="pt-BR" dirty="0"/>
              <a:t>colocar caracteres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 volta </a:t>
            </a:r>
            <a:r>
              <a:rPr lang="pt-BR" dirty="0"/>
              <a:t>no buffer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E4D24C9-BEB9-4693-A0E2-DA456726AF52}"/>
              </a:ext>
            </a:extLst>
          </p:cNvPr>
          <p:cNvSpPr txBox="1"/>
          <p:nvPr/>
        </p:nvSpPr>
        <p:spPr>
          <a:xfrm>
            <a:off x="1629916" y="4068618"/>
            <a:ext cx="23374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sv-SE" dirty="0">
                <a:latin typeface="Consolas" panose="020B0609020204030204" pitchFamily="49" charset="0"/>
              </a:rPr>
              <a:t> val;</a:t>
            </a:r>
          </a:p>
          <a:p>
            <a:r>
              <a:rPr lang="sv-SE" dirty="0">
                <a:latin typeface="Consolas" panose="020B0609020204030204" pitchFamily="49" charset="0"/>
              </a:rPr>
              <a:t>cin &gt;&gt; val;</a:t>
            </a:r>
          </a:p>
          <a:p>
            <a:endParaRPr lang="sv-SE" dirty="0">
              <a:latin typeface="Consolas" panose="020B0609020204030204" pitchFamily="49" charset="0"/>
            </a:endParaRPr>
          </a:p>
          <a:p>
            <a:r>
              <a:rPr lang="sv-SE" dirty="0">
                <a:latin typeface="Consolas" panose="020B0609020204030204" pitchFamily="49" charset="0"/>
              </a:rPr>
              <a:t>cin.unget();</a:t>
            </a:r>
          </a:p>
          <a:p>
            <a:r>
              <a:rPr lang="sv-SE" dirty="0">
                <a:latin typeface="Consolas" panose="020B0609020204030204" pitchFamily="49" charset="0"/>
              </a:rPr>
              <a:t>cin.putback(</a:t>
            </a:r>
            <a:r>
              <a:rPr lang="sv-SE" dirty="0">
                <a:solidFill>
                  <a:srgbClr val="FF7575"/>
                </a:solidFill>
                <a:latin typeface="Consolas" panose="020B0609020204030204" pitchFamily="49" charset="0"/>
              </a:rPr>
              <a:t>'1'</a:t>
            </a:r>
            <a:r>
              <a:rPr lang="sv-SE" dirty="0">
                <a:latin typeface="Consolas" panose="020B0609020204030204" pitchFamily="49" charset="0"/>
              </a:rPr>
              <a:t>);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BFBD8F9-FD02-4FB5-8A97-C681B9D3C1B8}"/>
              </a:ext>
            </a:extLst>
          </p:cNvPr>
          <p:cNvSpPr/>
          <p:nvPr/>
        </p:nvSpPr>
        <p:spPr>
          <a:xfrm>
            <a:off x="5086300" y="4207117"/>
            <a:ext cx="41044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Em C++ a função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unget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pt-BR" dirty="0"/>
              <a:t> coloca de volta o último caractere lido e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putback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(char)</a:t>
            </a:r>
            <a:r>
              <a:rPr lang="pt-BR" dirty="0"/>
              <a:t> coloca de volta o caractere passado como parâmetro</a:t>
            </a:r>
          </a:p>
        </p:txBody>
      </p:sp>
    </p:spTree>
    <p:extLst>
      <p:ext uri="{BB962C8B-B14F-4D97-AF65-F5344CB8AC3E}">
        <p14:creationId xmlns:p14="http://schemas.microsoft.com/office/powerpoint/2010/main" val="4199838892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690A71-F30D-4FA3-AF4B-C36DCEFD8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da Entrada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599A53-D816-4DB9-8604-31B0C12D7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alternativa mais simples </a:t>
            </a:r>
            <a:r>
              <a:rPr lang="pt-BR" dirty="0"/>
              <a:t>é usar uma variável </a:t>
            </a:r>
            <a:r>
              <a:rPr lang="pt-BR" b="1" i="1" dirty="0" err="1"/>
              <a:t>peek</a:t>
            </a:r>
            <a:endParaRPr lang="pt-BR" b="1" i="1" dirty="0"/>
          </a:p>
          <a:p>
            <a:pPr lvl="1"/>
            <a:r>
              <a:rPr lang="pt-BR" dirty="0"/>
              <a:t>A leitura de um caractere adiante normalmente é suficiente</a:t>
            </a:r>
          </a:p>
          <a:p>
            <a:pPr lvl="1"/>
            <a:r>
              <a:rPr lang="pt-BR" dirty="0"/>
              <a:t>A variável contém o caractere seguinte da entrada</a:t>
            </a:r>
            <a:endParaRPr lang="pt-BR" i="1" dirty="0"/>
          </a:p>
          <a:p>
            <a:r>
              <a:rPr lang="pt-BR" dirty="0"/>
              <a:t>O analisador léxico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lê adiante apenas quando necessário</a:t>
            </a:r>
          </a:p>
          <a:p>
            <a:pPr lvl="1"/>
            <a:r>
              <a:rPr lang="pt-BR" dirty="0"/>
              <a:t>O operador 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'*'</a:t>
            </a:r>
            <a:r>
              <a:rPr lang="pt-BR" dirty="0"/>
              <a:t> pode ser identificado sem ler o próximo caractere</a:t>
            </a:r>
          </a:p>
          <a:p>
            <a:pPr lvl="1"/>
            <a:r>
              <a:rPr lang="pt-BR" dirty="0"/>
              <a:t>Nesse caso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variável </a:t>
            </a:r>
            <a:r>
              <a:rPr lang="pt-BR" i="1" dirty="0" err="1">
                <a:solidFill>
                  <a:schemeClr val="accent1">
                    <a:lumMod val="75000"/>
                  </a:schemeClr>
                </a:solidFill>
              </a:rPr>
              <a:t>peek</a:t>
            </a:r>
            <a:r>
              <a:rPr lang="pt-BR" dirty="0"/>
              <a:t> receberá um espaço em branco</a:t>
            </a:r>
          </a:p>
          <a:p>
            <a:pPr lvl="2"/>
            <a:r>
              <a:rPr lang="pt-BR" dirty="0"/>
              <a:t>Depois de identificarmos um </a:t>
            </a:r>
            <a:r>
              <a:rPr lang="pt-BR" dirty="0" err="1"/>
              <a:t>token</a:t>
            </a:r>
            <a:r>
              <a:rPr lang="pt-BR" dirty="0"/>
              <a:t>, </a:t>
            </a:r>
            <a:r>
              <a:rPr lang="pt-BR" i="1" dirty="0" err="1"/>
              <a:t>peek</a:t>
            </a:r>
            <a:r>
              <a:rPr lang="pt-BR" dirty="0"/>
              <a:t> conterá:</a:t>
            </a:r>
          </a:p>
          <a:p>
            <a:pPr lvl="3"/>
            <a:r>
              <a:rPr lang="pt-BR" dirty="0"/>
              <a:t>O caractere além do lexema</a:t>
            </a:r>
          </a:p>
          <a:p>
            <a:pPr lvl="3"/>
            <a:r>
              <a:rPr lang="pt-BR" dirty="0"/>
              <a:t>Um espaço em branco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716189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ndas do mar 16:9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20115_TF02901025.potx" id="{F8CC4974-6780-4393-9052-41EA6E7BC588}" vid="{C17B3D96-28E5-440B-B51C-15310927D2DE}"/>
    </a:ext>
  </a:extLst>
</a:theme>
</file>

<file path=ppt/theme/theme2.xml><?xml version="1.0" encoding="utf-8"?>
<a:theme xmlns:a="http://schemas.openxmlformats.org/drawingml/2006/main" name="Tema do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5C5BB1-9D2C-412A-AE6C-0FC75190A4CE}">
  <ds:schemaRefs>
    <ds:schemaRef ds:uri="http://schemas.microsoft.com/office/2006/metadata/properties"/>
    <ds:schemaRef ds:uri="http://schemas.microsoft.com/office/infopath/2007/PartnerControls"/>
    <ds:schemaRef ds:uri="40262f94-9f35-4ac3-9a90-690165a166b7"/>
  </ds:schemaRefs>
</ds:datastoreItem>
</file>

<file path=customXml/itemProps2.xml><?xml version="1.0" encoding="utf-8"?>
<ds:datastoreItem xmlns:ds="http://schemas.openxmlformats.org/officeDocument/2006/customXml" ds:itemID="{E6A2223A-9182-462D-922F-5606A5A907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B6DE00F-F2BC-4082-AB87-D0D78777DE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natureza de ondas do mar (widescreen)</Template>
  <TotalTime>4443</TotalTime>
  <Words>1621</Words>
  <Application>Microsoft Office PowerPoint</Application>
  <PresentationFormat>Personalizar</PresentationFormat>
  <Paragraphs>282</Paragraphs>
  <Slides>24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8" baseType="lpstr">
      <vt:lpstr>Arial</vt:lpstr>
      <vt:lpstr>Century Gothic</vt:lpstr>
      <vt:lpstr>Consolas</vt:lpstr>
      <vt:lpstr>Ondas do mar 16:9</vt:lpstr>
      <vt:lpstr>Análise Léxica</vt:lpstr>
      <vt:lpstr>Introdução</vt:lpstr>
      <vt:lpstr>Análise Léxica</vt:lpstr>
      <vt:lpstr>Análise Léxica</vt:lpstr>
      <vt:lpstr>Tradutor</vt:lpstr>
      <vt:lpstr>Gramática</vt:lpstr>
      <vt:lpstr>Leitura da Entrada</vt:lpstr>
      <vt:lpstr>Leitura da Entrada</vt:lpstr>
      <vt:lpstr>Leitura da Entrada</vt:lpstr>
      <vt:lpstr>Remoção de Espaços</vt:lpstr>
      <vt:lpstr>Remoção de Espaços</vt:lpstr>
      <vt:lpstr>Reconhecendo Constantes</vt:lpstr>
      <vt:lpstr>Reconhecendo Constantes</vt:lpstr>
      <vt:lpstr>Palavras-Chave e Identificadores</vt:lpstr>
      <vt:lpstr>Palavras-Chave e Identificadores</vt:lpstr>
      <vt:lpstr>Palavras-Chave e Identificadores</vt:lpstr>
      <vt:lpstr>Palavras-Chave e Identificadores</vt:lpstr>
      <vt:lpstr>Analisador Léxico</vt:lpstr>
      <vt:lpstr>Analisador Léxico</vt:lpstr>
      <vt:lpstr>Analisador Léxico</vt:lpstr>
      <vt:lpstr>Analisador Léxico</vt:lpstr>
      <vt:lpstr>Analisador Léxico</vt:lpstr>
      <vt:lpstr>Analisador Léxico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Semântica</dc:title>
  <dc:creator>Judson Santiago</dc:creator>
  <cp:keywords>Compiladores;Tradutor;Sintaxe</cp:keywords>
  <cp:lastModifiedBy>Judson Santiago</cp:lastModifiedBy>
  <cp:revision>11</cp:revision>
  <dcterms:created xsi:type="dcterms:W3CDTF">2017-12-04T02:17:29Z</dcterms:created>
  <dcterms:modified xsi:type="dcterms:W3CDTF">2019-10-09T20:38:34Z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