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65" r:id="rId5"/>
    <p:sldId id="316" r:id="rId6"/>
    <p:sldId id="309" r:id="rId7"/>
    <p:sldId id="289" r:id="rId8"/>
    <p:sldId id="290" r:id="rId9"/>
    <p:sldId id="317" r:id="rId10"/>
    <p:sldId id="310" r:id="rId11"/>
    <p:sldId id="312" r:id="rId12"/>
    <p:sldId id="319" r:id="rId13"/>
    <p:sldId id="318" r:id="rId14"/>
    <p:sldId id="321" r:id="rId15"/>
    <p:sldId id="320" r:id="rId16"/>
  </p:sldIdLst>
  <p:sldSz cx="12188825" cy="6858000"/>
  <p:notesSz cx="6858000" cy="9144000"/>
  <p:custDataLst>
    <p:tags r:id="rId19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343"/>
    <a:srgbClr val="FF7575"/>
    <a:srgbClr val="22372E"/>
    <a:srgbClr val="898B72"/>
    <a:srgbClr val="0A100E"/>
    <a:srgbClr val="203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5B72F-CA5C-4F80-9AF2-D0CCBB77D02A}" v="17" dt="2019-10-14T17:42:57.9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1657" autoAdjust="0"/>
  </p:normalViewPr>
  <p:slideViewPr>
    <p:cSldViewPr showGuides="1">
      <p:cViewPr>
        <p:scale>
          <a:sx n="100" d="100"/>
          <a:sy n="100" d="100"/>
        </p:scale>
        <p:origin x="702" y="18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90" y="2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0495B72F-CA5C-4F80-9AF2-D0CCBB77D02A}"/>
    <pc:docChg chg="custSel modSld">
      <pc:chgData name="Judson Santiago" userId="ebb108da2f256286" providerId="LiveId" clId="{0495B72F-CA5C-4F80-9AF2-D0CCBB77D02A}" dt="2019-10-14T17:46:07.847" v="426" actId="20577"/>
      <pc:docMkLst>
        <pc:docMk/>
      </pc:docMkLst>
      <pc:sldChg chg="modSp">
        <pc:chgData name="Judson Santiago" userId="ebb108da2f256286" providerId="LiveId" clId="{0495B72F-CA5C-4F80-9AF2-D0CCBB77D02A}" dt="2019-10-14T17:27:45.554" v="31" actId="20577"/>
        <pc:sldMkLst>
          <pc:docMk/>
          <pc:sldMk cId="3191359837" sldId="289"/>
        </pc:sldMkLst>
        <pc:spChg chg="mod">
          <ac:chgData name="Judson Santiago" userId="ebb108da2f256286" providerId="LiveId" clId="{0495B72F-CA5C-4F80-9AF2-D0CCBB77D02A}" dt="2019-10-14T17:27:45.554" v="31" actId="20577"/>
          <ac:spMkLst>
            <pc:docMk/>
            <pc:sldMk cId="3191359837" sldId="289"/>
            <ac:spMk id="3" creationId="{DC69276B-9F34-4BF7-AE44-6CF9FBBD34FB}"/>
          </ac:spMkLst>
        </pc:spChg>
      </pc:sldChg>
      <pc:sldChg chg="modSp">
        <pc:chgData name="Judson Santiago" userId="ebb108da2f256286" providerId="LiveId" clId="{0495B72F-CA5C-4F80-9AF2-D0CCBB77D02A}" dt="2019-10-14T17:30:25.716" v="164" actId="113"/>
        <pc:sldMkLst>
          <pc:docMk/>
          <pc:sldMk cId="568964643" sldId="290"/>
        </pc:sldMkLst>
        <pc:spChg chg="mod">
          <ac:chgData name="Judson Santiago" userId="ebb108da2f256286" providerId="LiveId" clId="{0495B72F-CA5C-4F80-9AF2-D0CCBB77D02A}" dt="2019-10-14T17:30:25.716" v="164" actId="113"/>
          <ac:spMkLst>
            <pc:docMk/>
            <pc:sldMk cId="568964643" sldId="290"/>
            <ac:spMk id="5" creationId="{A057A57C-FC71-49EE-80B7-1D2F08B6B367}"/>
          </ac:spMkLst>
        </pc:spChg>
      </pc:sldChg>
      <pc:sldChg chg="modSp">
        <pc:chgData name="Judson Santiago" userId="ebb108da2f256286" providerId="LiveId" clId="{0495B72F-CA5C-4F80-9AF2-D0CCBB77D02A}" dt="2019-10-14T17:36:36.729" v="274" actId="1035"/>
        <pc:sldMkLst>
          <pc:docMk/>
          <pc:sldMk cId="507351443" sldId="310"/>
        </pc:sldMkLst>
        <pc:spChg chg="mod">
          <ac:chgData name="Judson Santiago" userId="ebb108da2f256286" providerId="LiveId" clId="{0495B72F-CA5C-4F80-9AF2-D0CCBB77D02A}" dt="2019-10-14T17:36:09.855" v="269" actId="20577"/>
          <ac:spMkLst>
            <pc:docMk/>
            <pc:sldMk cId="507351443" sldId="310"/>
            <ac:spMk id="3" creationId="{90C45C7C-00C2-4852-8D32-18F1589AC3D8}"/>
          </ac:spMkLst>
        </pc:spChg>
        <pc:grpChg chg="mod">
          <ac:chgData name="Judson Santiago" userId="ebb108da2f256286" providerId="LiveId" clId="{0495B72F-CA5C-4F80-9AF2-D0CCBB77D02A}" dt="2019-10-14T17:36:36.729" v="274" actId="1035"/>
          <ac:grpSpMkLst>
            <pc:docMk/>
            <pc:sldMk cId="507351443" sldId="310"/>
            <ac:grpSpMk id="4" creationId="{6BF4317A-8061-4D78-A6AC-96A6E693BF11}"/>
          </ac:grpSpMkLst>
        </pc:grpChg>
      </pc:sldChg>
      <pc:sldChg chg="delSp modSp">
        <pc:chgData name="Judson Santiago" userId="ebb108da2f256286" providerId="LiveId" clId="{0495B72F-CA5C-4F80-9AF2-D0CCBB77D02A}" dt="2019-10-14T17:41:52.555" v="337" actId="114"/>
        <pc:sldMkLst>
          <pc:docMk/>
          <pc:sldMk cId="2109239216" sldId="312"/>
        </pc:sldMkLst>
        <pc:spChg chg="mod">
          <ac:chgData name="Judson Santiago" userId="ebb108da2f256286" providerId="LiveId" clId="{0495B72F-CA5C-4F80-9AF2-D0CCBB77D02A}" dt="2019-10-14T17:41:52.555" v="337" actId="114"/>
          <ac:spMkLst>
            <pc:docMk/>
            <pc:sldMk cId="2109239216" sldId="312"/>
            <ac:spMk id="3" creationId="{705CBFFA-1B87-4979-BAFC-B479825A0E6B}"/>
          </ac:spMkLst>
        </pc:spChg>
        <pc:spChg chg="del">
          <ac:chgData name="Judson Santiago" userId="ebb108da2f256286" providerId="LiveId" clId="{0495B72F-CA5C-4F80-9AF2-D0CCBB77D02A}" dt="2019-10-14T17:38:51.650" v="277" actId="478"/>
          <ac:spMkLst>
            <pc:docMk/>
            <pc:sldMk cId="2109239216" sldId="312"/>
            <ac:spMk id="14" creationId="{51A24BCE-8CE8-4EA7-85B3-E9877294CF0F}"/>
          </ac:spMkLst>
        </pc:spChg>
        <pc:grpChg chg="mod">
          <ac:chgData name="Judson Santiago" userId="ebb108da2f256286" providerId="LiveId" clId="{0495B72F-CA5C-4F80-9AF2-D0CCBB77D02A}" dt="2019-10-14T17:39:00.149" v="278" actId="1076"/>
          <ac:grpSpMkLst>
            <pc:docMk/>
            <pc:sldMk cId="2109239216" sldId="312"/>
            <ac:grpSpMk id="10" creationId="{EB2A6341-48D8-40DF-9270-9BAD40E3EFD1}"/>
          </ac:grpSpMkLst>
        </pc:grpChg>
      </pc:sldChg>
      <pc:sldChg chg="modSp">
        <pc:chgData name="Judson Santiago" userId="ebb108da2f256286" providerId="LiveId" clId="{0495B72F-CA5C-4F80-9AF2-D0CCBB77D02A}" dt="2019-10-14T17:26:04.089" v="16" actId="368"/>
        <pc:sldMkLst>
          <pc:docMk/>
          <pc:sldMk cId="183492160" sldId="316"/>
        </pc:sldMkLst>
        <pc:spChg chg="mod">
          <ac:chgData name="Judson Santiago" userId="ebb108da2f256286" providerId="LiveId" clId="{0495B72F-CA5C-4F80-9AF2-D0CCBB77D02A}" dt="2019-10-14T17:26:04.089" v="16" actId="368"/>
          <ac:spMkLst>
            <pc:docMk/>
            <pc:sldMk cId="183492160" sldId="316"/>
            <ac:spMk id="3" creationId="{35428BA3-121D-4657-AC5F-69B4980F96F0}"/>
          </ac:spMkLst>
        </pc:spChg>
      </pc:sldChg>
      <pc:sldChg chg="addSp modSp">
        <pc:chgData name="Judson Santiago" userId="ebb108da2f256286" providerId="LiveId" clId="{0495B72F-CA5C-4F80-9AF2-D0CCBB77D02A}" dt="2019-10-14T17:34:48.695" v="239" actId="164"/>
        <pc:sldMkLst>
          <pc:docMk/>
          <pc:sldMk cId="1145972585" sldId="317"/>
        </pc:sldMkLst>
        <pc:spChg chg="mod ord">
          <ac:chgData name="Judson Santiago" userId="ebb108da2f256286" providerId="LiveId" clId="{0495B72F-CA5C-4F80-9AF2-D0CCBB77D02A}" dt="2019-10-14T17:32:51.982" v="205" actId="167"/>
          <ac:spMkLst>
            <pc:docMk/>
            <pc:sldMk cId="1145972585" sldId="317"/>
            <ac:spMk id="9" creationId="{6DC9291F-0E3E-4C49-BD13-99B1C8659D62}"/>
          </ac:spMkLst>
        </pc:spChg>
        <pc:grpChg chg="add mod">
          <ac:chgData name="Judson Santiago" userId="ebb108da2f256286" providerId="LiveId" clId="{0495B72F-CA5C-4F80-9AF2-D0CCBB77D02A}" dt="2019-10-14T17:34:48.695" v="239" actId="164"/>
          <ac:grpSpMkLst>
            <pc:docMk/>
            <pc:sldMk cId="1145972585" sldId="317"/>
            <ac:grpSpMk id="21" creationId="{D67649D9-C8D5-4A6F-AF57-A781D37B110D}"/>
          </ac:grpSpMkLst>
        </pc:grpChg>
        <pc:graphicFrameChg chg="mod">
          <ac:chgData name="Judson Santiago" userId="ebb108da2f256286" providerId="LiveId" clId="{0495B72F-CA5C-4F80-9AF2-D0CCBB77D02A}" dt="2019-10-14T17:34:31.877" v="238" actId="1038"/>
          <ac:graphicFrameMkLst>
            <pc:docMk/>
            <pc:sldMk cId="1145972585" sldId="317"/>
            <ac:graphicFrameMk id="4" creationId="{24D2109A-4C3A-4CE8-88FE-8BF1E2CA5890}"/>
          </ac:graphicFrameMkLst>
        </pc:graphicFrameChg>
        <pc:graphicFrameChg chg="mod">
          <ac:chgData name="Judson Santiago" userId="ebb108da2f256286" providerId="LiveId" clId="{0495B72F-CA5C-4F80-9AF2-D0CCBB77D02A}" dt="2019-10-14T17:34:23.574" v="237" actId="1037"/>
          <ac:graphicFrameMkLst>
            <pc:docMk/>
            <pc:sldMk cId="1145972585" sldId="317"/>
            <ac:graphicFrameMk id="6" creationId="{17053D69-D7B6-4B97-9800-F7902519ABB5}"/>
          </ac:graphicFrameMkLst>
        </pc:graphicFrameChg>
        <pc:graphicFrameChg chg="mod">
          <ac:chgData name="Judson Santiago" userId="ebb108da2f256286" providerId="LiveId" clId="{0495B72F-CA5C-4F80-9AF2-D0CCBB77D02A}" dt="2019-10-14T17:31:26.854" v="195" actId="1036"/>
          <ac:graphicFrameMkLst>
            <pc:docMk/>
            <pc:sldMk cId="1145972585" sldId="317"/>
            <ac:graphicFrameMk id="10" creationId="{B8414297-C849-43CE-B9EA-E0B87A7E79F9}"/>
          </ac:graphicFrameMkLst>
        </pc:graphicFrameChg>
        <pc:graphicFrameChg chg="mod">
          <ac:chgData name="Judson Santiago" userId="ebb108da2f256286" providerId="LiveId" clId="{0495B72F-CA5C-4F80-9AF2-D0CCBB77D02A}" dt="2019-10-14T17:31:26.854" v="195" actId="1036"/>
          <ac:graphicFrameMkLst>
            <pc:docMk/>
            <pc:sldMk cId="1145972585" sldId="317"/>
            <ac:graphicFrameMk id="13" creationId="{D33008EB-D8E5-4B76-AD6F-8420E2250009}"/>
          </ac:graphicFrameMkLst>
        </pc:graphicFrameChg>
        <pc:cxnChg chg="mod">
          <ac:chgData name="Judson Santiago" userId="ebb108da2f256286" providerId="LiveId" clId="{0495B72F-CA5C-4F80-9AF2-D0CCBB77D02A}" dt="2019-10-14T17:34:48.695" v="239" actId="164"/>
          <ac:cxnSpMkLst>
            <pc:docMk/>
            <pc:sldMk cId="1145972585" sldId="317"/>
            <ac:cxnSpMk id="5" creationId="{9F03DCB4-7A1F-441D-AEA1-B2CDE8909F5E}"/>
          </ac:cxnSpMkLst>
        </pc:cxnChg>
        <pc:cxnChg chg="add mod">
          <ac:chgData name="Judson Santiago" userId="ebb108da2f256286" providerId="LiveId" clId="{0495B72F-CA5C-4F80-9AF2-D0CCBB77D02A}" dt="2019-10-14T17:34:48.695" v="239" actId="164"/>
          <ac:cxnSpMkLst>
            <pc:docMk/>
            <pc:sldMk cId="1145972585" sldId="317"/>
            <ac:cxnSpMk id="8" creationId="{020AE613-B21A-4417-AB50-4D571E75A0FC}"/>
          </ac:cxnSpMkLst>
        </pc:cxnChg>
        <pc:cxnChg chg="add mod">
          <ac:chgData name="Judson Santiago" userId="ebb108da2f256286" providerId="LiveId" clId="{0495B72F-CA5C-4F80-9AF2-D0CCBB77D02A}" dt="2019-10-14T17:34:48.695" v="239" actId="164"/>
          <ac:cxnSpMkLst>
            <pc:docMk/>
            <pc:sldMk cId="1145972585" sldId="317"/>
            <ac:cxnSpMk id="12" creationId="{6D7A48F6-2782-4503-926B-C7E62B72EE30}"/>
          </ac:cxnSpMkLst>
        </pc:cxnChg>
        <pc:cxnChg chg="add mod">
          <ac:chgData name="Judson Santiago" userId="ebb108da2f256286" providerId="LiveId" clId="{0495B72F-CA5C-4F80-9AF2-D0CCBB77D02A}" dt="2019-10-14T17:34:48.695" v="239" actId="164"/>
          <ac:cxnSpMkLst>
            <pc:docMk/>
            <pc:sldMk cId="1145972585" sldId="317"/>
            <ac:cxnSpMk id="19" creationId="{3763CD92-670C-4E4F-B2C3-64ADFA643652}"/>
          </ac:cxnSpMkLst>
        </pc:cxnChg>
        <pc:cxnChg chg="add mod">
          <ac:chgData name="Judson Santiago" userId="ebb108da2f256286" providerId="LiveId" clId="{0495B72F-CA5C-4F80-9AF2-D0CCBB77D02A}" dt="2019-10-14T17:34:48.695" v="239" actId="164"/>
          <ac:cxnSpMkLst>
            <pc:docMk/>
            <pc:sldMk cId="1145972585" sldId="317"/>
            <ac:cxnSpMk id="20" creationId="{334B4671-A4E8-4D61-A3AC-E76D32D4D42A}"/>
          </ac:cxnSpMkLst>
        </pc:cxnChg>
      </pc:sldChg>
      <pc:sldChg chg="modSp">
        <pc:chgData name="Judson Santiago" userId="ebb108da2f256286" providerId="LiveId" clId="{0495B72F-CA5C-4F80-9AF2-D0CCBB77D02A}" dt="2019-10-14T17:42:50.129" v="386" actId="207"/>
        <pc:sldMkLst>
          <pc:docMk/>
          <pc:sldMk cId="618812027" sldId="318"/>
        </pc:sldMkLst>
        <pc:spChg chg="mod">
          <ac:chgData name="Judson Santiago" userId="ebb108da2f256286" providerId="LiveId" clId="{0495B72F-CA5C-4F80-9AF2-D0CCBB77D02A}" dt="2019-10-14T17:42:50.129" v="386" actId="207"/>
          <ac:spMkLst>
            <pc:docMk/>
            <pc:sldMk cId="618812027" sldId="318"/>
            <ac:spMk id="3" creationId="{705CBFFA-1B87-4979-BAFC-B479825A0E6B}"/>
          </ac:spMkLst>
        </pc:spChg>
      </pc:sldChg>
      <pc:sldChg chg="delSp modSp">
        <pc:chgData name="Judson Santiago" userId="ebb108da2f256286" providerId="LiveId" clId="{0495B72F-CA5C-4F80-9AF2-D0CCBB77D02A}" dt="2019-10-14T17:42:57.965" v="387" actId="207"/>
        <pc:sldMkLst>
          <pc:docMk/>
          <pc:sldMk cId="3262075555" sldId="319"/>
        </pc:sldMkLst>
        <pc:spChg chg="mod">
          <ac:chgData name="Judson Santiago" userId="ebb108da2f256286" providerId="LiveId" clId="{0495B72F-CA5C-4F80-9AF2-D0CCBB77D02A}" dt="2019-10-14T17:42:57.965" v="387" actId="207"/>
          <ac:spMkLst>
            <pc:docMk/>
            <pc:sldMk cId="3262075555" sldId="319"/>
            <ac:spMk id="3" creationId="{705CBFFA-1B87-4979-BAFC-B479825A0E6B}"/>
          </ac:spMkLst>
        </pc:spChg>
        <pc:spChg chg="del">
          <ac:chgData name="Judson Santiago" userId="ebb108da2f256286" providerId="LiveId" clId="{0495B72F-CA5C-4F80-9AF2-D0CCBB77D02A}" dt="2019-10-14T17:40:42.722" v="288" actId="478"/>
          <ac:spMkLst>
            <pc:docMk/>
            <pc:sldMk cId="3262075555" sldId="319"/>
            <ac:spMk id="14" creationId="{51A24BCE-8CE8-4EA7-85B3-E9877294CF0F}"/>
          </ac:spMkLst>
        </pc:spChg>
      </pc:sldChg>
      <pc:sldChg chg="modSp">
        <pc:chgData name="Judson Santiago" userId="ebb108da2f256286" providerId="LiveId" clId="{0495B72F-CA5C-4F80-9AF2-D0CCBB77D02A}" dt="2019-10-14T17:46:07.847" v="426" actId="20577"/>
        <pc:sldMkLst>
          <pc:docMk/>
          <pc:sldMk cId="3434984176" sldId="320"/>
        </pc:sldMkLst>
        <pc:spChg chg="mod">
          <ac:chgData name="Judson Santiago" userId="ebb108da2f256286" providerId="LiveId" clId="{0495B72F-CA5C-4F80-9AF2-D0CCBB77D02A}" dt="2019-10-14T17:46:07.847" v="426" actId="20577"/>
          <ac:spMkLst>
            <pc:docMk/>
            <pc:sldMk cId="3434984176" sldId="320"/>
            <ac:spMk id="3" creationId="{35428BA3-121D-4657-AC5F-69B4980F96F0}"/>
          </ac:spMkLst>
        </pc:spChg>
      </pc:sldChg>
      <pc:sldChg chg="modSp">
        <pc:chgData name="Judson Santiago" userId="ebb108da2f256286" providerId="LiveId" clId="{0495B72F-CA5C-4F80-9AF2-D0CCBB77D02A}" dt="2019-10-14T17:45:10.392" v="423" actId="2711"/>
        <pc:sldMkLst>
          <pc:docMk/>
          <pc:sldMk cId="552975885" sldId="321"/>
        </pc:sldMkLst>
        <pc:spChg chg="mod">
          <ac:chgData name="Judson Santiago" userId="ebb108da2f256286" providerId="LiveId" clId="{0495B72F-CA5C-4F80-9AF2-D0CCBB77D02A}" dt="2019-10-14T17:45:10.392" v="423" actId="2711"/>
          <ac:spMkLst>
            <pc:docMk/>
            <pc:sldMk cId="552975885" sldId="321"/>
            <ac:spMk id="3" creationId="{F8656F88-7B98-4AA9-A00A-8B121AD896C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EDBB9-17B2-4B3E-927F-6A2C95FBF9DC}" type="datetime1">
              <a:rPr lang="pt-BR" smtClean="0"/>
              <a:t>14/10/2019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DD202-58A1-4ABD-B068-DFFCA0C44EA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FDB409-DC9D-40CF-939D-973CAB3BAB25}" type="datetime1">
              <a:rPr lang="pt-BR" noProof="0" smtClean="0"/>
              <a:t>14/10/2019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70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Precisamos tratar isso criando um analisador léxico para o nosso tradutor.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8304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Esquema de tradução = gramática com ações semânticas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52205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i="1" dirty="0" err="1"/>
              <a:t>lookahead</a:t>
            </a:r>
            <a:r>
              <a:rPr lang="pt-BR" dirty="0"/>
              <a:t> e a função match agora terão que lidar com tokens e não mais com caracteres.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03236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81146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58125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dirty="0"/>
              <a:t>Mostrar a implementação do tradutor no Material de Apoio 7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23470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9051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10000">
              <a:srgbClr val="06171C"/>
            </a:gs>
            <a:gs pos="100000">
              <a:srgbClr val="898B72"/>
            </a:gs>
            <a:gs pos="65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DFCDE94-EDAE-4C36-A1AF-86931690E9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3730" cy="68626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42481" y="5562599"/>
            <a:ext cx="4838332" cy="83502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  <p:sp>
        <p:nvSpPr>
          <p:cNvPr id="8" name="Retângulo 7"/>
          <p:cNvSpPr/>
          <p:nvPr/>
        </p:nvSpPr>
        <p:spPr>
          <a:xfrm>
            <a:off x="5819264" y="4616"/>
            <a:ext cx="457200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2B1C32-C63D-4BDC-B033-12A5B40F93BE}"/>
              </a:ext>
            </a:extLst>
          </p:cNvPr>
          <p:cNvSpPr txBox="1"/>
          <p:nvPr userDrawn="1"/>
        </p:nvSpPr>
        <p:spPr>
          <a:xfrm rot="16200000">
            <a:off x="4534637" y="5072205"/>
            <a:ext cx="301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85819" y="609600"/>
            <a:ext cx="1981201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09837" y="609600"/>
            <a:ext cx="8447382" cy="5638800"/>
          </a:xfrm>
        </p:spPr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6073F-07CC-4F54-983C-A08F76E2B22C}" type="datetime1">
              <a:rPr lang="pt-BR" noProof="0" smtClean="0"/>
              <a:t>14/10/2019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/>
            </a:lvl6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09836" y="6400800"/>
            <a:ext cx="7024609" cy="276228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 rtlCol="0"/>
          <a:lstStyle/>
          <a:p>
            <a:pPr rtl="0"/>
            <a:fld id="{A09B9D17-E8D2-48F1-BB8E-8435624068C9}" type="datetime1">
              <a:rPr lang="pt-BR" noProof="0" smtClean="0"/>
              <a:t>14/10/2019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>
          <a:gsLst>
            <a:gs pos="10000">
              <a:srgbClr val="06171C"/>
            </a:gs>
            <a:gs pos="100000">
              <a:srgbClr val="898B72"/>
            </a:gs>
            <a:gs pos="65000">
              <a:srgbClr val="22372E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651F5-80DD-4CFE-BBBA-2C23591EF509}" type="datetime1">
              <a:rPr lang="pt-BR" noProof="0" smtClean="0"/>
              <a:t>14/10/2019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7" y="1828800"/>
            <a:ext cx="5489376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04014" y="1828800"/>
            <a:ext cx="4863005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F3F8A-A3F9-49EF-8A63-4F3E8648871C}" type="datetime1">
              <a:rPr lang="pt-BR" noProof="0" smtClean="0"/>
              <a:t>14/10/2019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548473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09836" y="2743200"/>
            <a:ext cx="548473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86154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86154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5B092-D646-433C-8E29-1081397BD56B}" type="datetime1">
              <a:rPr lang="pt-BR" noProof="0" smtClean="0"/>
              <a:t>14/10/2019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4CE6DC-A634-42A5-81DE-6C671B621413}" type="datetime1">
              <a:rPr lang="pt-BR" noProof="0" smtClean="0"/>
              <a:t>14/10/2019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12A4E-660E-4296-8499-89CF1C51321A}" type="datetime1">
              <a:rPr lang="pt-BR" noProof="0" smtClean="0"/>
              <a:t>14/10/2019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2237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rgbClr val="0A100E"/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912D32-F3CE-450A-AE4E-30B99005B8FD}" type="datetime1">
              <a:rPr lang="pt-BR" noProof="0" smtClean="0"/>
              <a:t>14/10/2019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F50BC-2F98-4AAD-BE27-6A84E4E8AC1C}" type="datetime1">
              <a:rPr lang="pt-BR" noProof="0" smtClean="0"/>
              <a:t>14/10/2019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A100E"/>
            </a:gs>
            <a:gs pos="100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10657184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09836" y="6400800"/>
            <a:ext cx="748144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71418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CDB3FC-E508-4872-9DA3-DD0C1E84DD1A}" type="datetime1">
              <a:rPr lang="pt-BR" noProof="0" smtClean="0"/>
              <a:t>14/10/2019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500218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91E1E5-4FD9-46C4-B8FF-66F7AE658CE3}"/>
              </a:ext>
            </a:extLst>
          </p:cNvPr>
          <p:cNvSpPr/>
          <p:nvPr userDrawn="1"/>
        </p:nvSpPr>
        <p:spPr>
          <a:xfrm>
            <a:off x="-2283" y="-57"/>
            <a:ext cx="457201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120000"/>
        </a:lnSpc>
        <a:spcBef>
          <a:spcPts val="1800"/>
        </a:spcBef>
        <a:buSzPct val="80000"/>
        <a:buFont typeface="Arial" pitchFamily="34" charset="0"/>
        <a:buChar char="•"/>
        <a:defRPr lang="pt-BR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2000" kern="1200" noProof="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800" kern="120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5400" dirty="0"/>
              <a:t>Expansão </a:t>
            </a:r>
            <a:br>
              <a:rPr lang="pt-BR" sz="5400" dirty="0"/>
            </a:br>
            <a:r>
              <a:rPr lang="pt-BR" sz="5400" dirty="0"/>
              <a:t>do Tradutor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Compiladores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7352A-832D-4AC3-AC71-17B6B530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Tradutor Dirigido por Sintaxe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5CBFFA-1B87-4979-BAFC-B479825A0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tokens </a:t>
            </a:r>
            <a:r>
              <a:rPr lang="pt-BR" b="1" dirty="0">
                <a:latin typeface="Consolas" panose="020B0609020204030204" pitchFamily="49" charset="0"/>
              </a:rPr>
              <a:t>num</a:t>
            </a:r>
            <a:r>
              <a:rPr lang="pt-BR" dirty="0"/>
              <a:t> e </a:t>
            </a:r>
            <a:r>
              <a:rPr lang="pt-BR" b="1" dirty="0">
                <a:latin typeface="Consolas" panose="020B0609020204030204" pitchFamily="49" charset="0"/>
              </a:rPr>
              <a:t>id</a:t>
            </a:r>
            <a:r>
              <a:rPr lang="pt-BR" dirty="0"/>
              <a:t> possuem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atributos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EB2A6341-48D8-40DF-9270-9BAD40E3EFD1}"/>
              </a:ext>
            </a:extLst>
          </p:cNvPr>
          <p:cNvGrpSpPr/>
          <p:nvPr/>
        </p:nvGrpSpPr>
        <p:grpSpPr>
          <a:xfrm>
            <a:off x="6526460" y="2478121"/>
            <a:ext cx="4897494" cy="3863998"/>
            <a:chOff x="6526460" y="2478121"/>
            <a:chExt cx="4897494" cy="3863998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FF6A47C0-BC52-4462-A6C6-E1CD604D5513}"/>
                </a:ext>
              </a:extLst>
            </p:cNvPr>
            <p:cNvSpPr/>
            <p:nvPr/>
          </p:nvSpPr>
          <p:spPr>
            <a:xfrm>
              <a:off x="6526460" y="2756388"/>
              <a:ext cx="4897494" cy="3585731"/>
            </a:xfrm>
            <a:prstGeom prst="round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2BE25E6F-F7E3-4E97-8348-2396C1408117}"/>
                </a:ext>
              </a:extLst>
            </p:cNvPr>
            <p:cNvSpPr/>
            <p:nvPr/>
          </p:nvSpPr>
          <p:spPr>
            <a:xfrm>
              <a:off x="6958508" y="2902648"/>
              <a:ext cx="4224233" cy="32932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expr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  <a:sym typeface="Wingdings 3" panose="05040102010807070707" pitchFamily="18" charset="2"/>
                </a:rPr>
                <a:t>	</a:t>
              </a:r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i="1" dirty="0" err="1">
                  <a:latin typeface="Consolas" panose="020B0609020204030204" pitchFamily="49" charset="0"/>
                </a:rPr>
                <a:t>add</a:t>
              </a:r>
              <a:endParaRPr lang="pt-BR" sz="1600" i="1" dirty="0">
                <a:latin typeface="Consolas" panose="020B0609020204030204" pitchFamily="49" charset="0"/>
              </a:endParaRPr>
            </a:p>
            <a:p>
              <a:r>
                <a:rPr lang="pt-BR" sz="1600" i="1" dirty="0" err="1">
                  <a:latin typeface="Consolas" panose="020B0609020204030204" pitchFamily="49" charset="0"/>
                </a:rPr>
                <a:t>add</a:t>
              </a:r>
              <a:r>
                <a:rPr lang="pt-BR" sz="1600" i="1" dirty="0">
                  <a:latin typeface="Consolas" panose="020B0609020204030204" pitchFamily="49" charset="0"/>
                </a:rPr>
                <a:t>  </a:t>
              </a:r>
              <a:r>
                <a:rPr lang="pt-BR" sz="1600" dirty="0">
                  <a:latin typeface="Consolas" panose="020B0609020204030204" pitchFamily="49" charset="0"/>
                  <a:sym typeface="Wingdings 3" panose="05040102010807070707" pitchFamily="18" charset="2"/>
                </a:rPr>
                <a:t>	</a:t>
              </a:r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</a:rPr>
                <a:t>{ print(</a:t>
              </a:r>
              <a:r>
                <a:rPr lang="pt-BR" sz="1600" dirty="0">
                  <a:solidFill>
                    <a:srgbClr val="FF7575"/>
                  </a:solidFill>
                  <a:latin typeface="Consolas" panose="020B0609020204030204" pitchFamily="49" charset="0"/>
                </a:rPr>
                <a:t>'+'</a:t>
              </a:r>
              <a:r>
                <a:rPr lang="pt-BR" sz="1600" dirty="0">
                  <a:latin typeface="Consolas" panose="020B0609020204030204" pitchFamily="49" charset="0"/>
                </a:rPr>
                <a:t>) } </a:t>
              </a:r>
              <a:r>
                <a:rPr lang="pt-BR" sz="1600" i="1" dirty="0" err="1">
                  <a:latin typeface="Consolas" panose="020B0609020204030204" pitchFamily="49" charset="0"/>
                </a:rPr>
                <a:t>add</a:t>
              </a:r>
              <a:endParaRPr lang="pt-BR" sz="1600" i="1" dirty="0">
                <a:latin typeface="Consolas" panose="020B0609020204030204" pitchFamily="49" charset="0"/>
              </a:endParaRPr>
            </a:p>
            <a:p>
              <a:r>
                <a:rPr lang="pt-BR" sz="1600" i="1" dirty="0">
                  <a:latin typeface="Consolas" panose="020B0609020204030204" pitchFamily="49" charset="0"/>
                </a:rPr>
                <a:t>    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  <a:sym typeface="Wingdings 3" panose="05040102010807070707" pitchFamily="18" charset="2"/>
                </a:rPr>
                <a:t>|	</a:t>
              </a:r>
              <a:r>
                <a:rPr lang="pt-BR" sz="1600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-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</a:rPr>
                <a:t>{ print(</a:t>
              </a:r>
              <a:r>
                <a:rPr lang="pt-BR" sz="1600" dirty="0">
                  <a:solidFill>
                    <a:srgbClr val="FF7575"/>
                  </a:solidFill>
                  <a:latin typeface="Consolas" panose="020B0609020204030204" pitchFamily="49" charset="0"/>
                </a:rPr>
                <a:t>'-'</a:t>
              </a:r>
              <a:r>
                <a:rPr lang="pt-BR" sz="1600" dirty="0">
                  <a:latin typeface="Consolas" panose="020B0609020204030204" pitchFamily="49" charset="0"/>
                </a:rPr>
                <a:t>) } </a:t>
              </a:r>
              <a:r>
                <a:rPr lang="pt-BR" sz="1600" i="1" dirty="0" err="1">
                  <a:latin typeface="Consolas" panose="020B0609020204030204" pitchFamily="49" charset="0"/>
                </a:rPr>
                <a:t>add</a:t>
              </a:r>
              <a:endParaRPr lang="pt-BR" sz="1600" i="1" dirty="0">
                <a:latin typeface="Consolas" panose="020B0609020204030204" pitchFamily="49" charset="0"/>
              </a:endParaRPr>
            </a:p>
            <a:p>
              <a:r>
                <a:rPr lang="pt-BR" sz="1600" dirty="0">
                  <a:latin typeface="Consolas" panose="020B0609020204030204" pitchFamily="49" charset="0"/>
                </a:rPr>
                <a:t>     |</a:t>
              </a:r>
              <a:r>
                <a:rPr lang="pt-BR" sz="1600" dirty="0">
                  <a:latin typeface="Consolas" panose="020B0609020204030204" pitchFamily="49" charset="0"/>
                  <a:sym typeface="Wingdings 3" panose="05040102010807070707" pitchFamily="18" charset="2"/>
                </a:rPr>
                <a:t>	</a:t>
              </a:r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rPr>
                <a:t> ϵ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</a:p>
            <a:p>
              <a:br>
                <a:rPr lang="pt-BR" sz="1600" i="1" dirty="0">
                  <a:latin typeface="Consolas" panose="020B0609020204030204" pitchFamily="49" charset="0"/>
                </a:rPr>
              </a:br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  <a:sym typeface="Wingdings 3" panose="05040102010807070707" pitchFamily="18" charset="2"/>
                </a:rPr>
                <a:t>	</a:t>
              </a:r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i="1" dirty="0" err="1">
                  <a:latin typeface="Consolas" panose="020B0609020204030204" pitchFamily="49" charset="0"/>
                </a:rPr>
                <a:t>mult</a:t>
              </a:r>
              <a:endParaRPr lang="pt-BR" sz="1600" i="1" dirty="0">
                <a:latin typeface="Consolas" panose="020B0609020204030204" pitchFamily="49" charset="0"/>
              </a:endParaRPr>
            </a:p>
            <a:p>
              <a:r>
                <a:rPr lang="pt-BR" sz="1600" i="1" dirty="0" err="1">
                  <a:latin typeface="Consolas" panose="020B0609020204030204" pitchFamily="49" charset="0"/>
                </a:rPr>
                <a:t>mult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  <a:sym typeface="Wingdings 3" panose="05040102010807070707" pitchFamily="18" charset="2"/>
                </a:rPr>
                <a:t>	</a:t>
              </a:r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*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</a:rPr>
                <a:t>{ print(</a:t>
              </a:r>
              <a:r>
                <a:rPr lang="pt-BR" sz="1600" dirty="0">
                  <a:solidFill>
                    <a:srgbClr val="FF7575"/>
                  </a:solidFill>
                  <a:latin typeface="Consolas" panose="020B0609020204030204" pitchFamily="49" charset="0"/>
                </a:rPr>
                <a:t>'*'</a:t>
              </a:r>
              <a:r>
                <a:rPr lang="pt-BR" sz="1600" dirty="0">
                  <a:latin typeface="Consolas" panose="020B0609020204030204" pitchFamily="49" charset="0"/>
                </a:rPr>
                <a:t>) } </a:t>
              </a:r>
              <a:r>
                <a:rPr lang="pt-BR" sz="1600" i="1" dirty="0" err="1">
                  <a:latin typeface="Consolas" panose="020B0609020204030204" pitchFamily="49" charset="0"/>
                </a:rPr>
                <a:t>mult</a:t>
              </a:r>
              <a:endParaRPr lang="pt-BR" sz="1600" i="1" dirty="0">
                <a:latin typeface="Consolas" panose="020B0609020204030204" pitchFamily="49" charset="0"/>
              </a:endParaRPr>
            </a:p>
            <a:p>
              <a:r>
                <a:rPr lang="pt-BR" sz="1600" i="1" dirty="0">
                  <a:latin typeface="Consolas" panose="020B0609020204030204" pitchFamily="49" charset="0"/>
                </a:rPr>
                <a:t>    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  <a:sym typeface="Wingdings 3" panose="05040102010807070707" pitchFamily="18" charset="2"/>
                </a:rPr>
                <a:t>|	</a:t>
              </a:r>
              <a:r>
                <a:rPr lang="pt-BR" sz="1600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/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</a:rPr>
                <a:t>{ print(</a:t>
              </a:r>
              <a:r>
                <a:rPr lang="pt-BR" sz="1600" dirty="0">
                  <a:solidFill>
                    <a:srgbClr val="FF7575"/>
                  </a:solidFill>
                  <a:latin typeface="Consolas" panose="020B0609020204030204" pitchFamily="49" charset="0"/>
                </a:rPr>
                <a:t>'-'</a:t>
              </a:r>
              <a:r>
                <a:rPr lang="pt-BR" sz="1600" dirty="0">
                  <a:latin typeface="Consolas" panose="020B0609020204030204" pitchFamily="49" charset="0"/>
                </a:rPr>
                <a:t>) } </a:t>
              </a:r>
              <a:r>
                <a:rPr lang="pt-BR" sz="1600" i="1" dirty="0" err="1">
                  <a:latin typeface="Consolas" panose="020B0609020204030204" pitchFamily="49" charset="0"/>
                </a:rPr>
                <a:t>mult</a:t>
              </a:r>
              <a:endParaRPr lang="pt-BR" sz="1600" i="1" dirty="0">
                <a:latin typeface="Consolas" panose="020B0609020204030204" pitchFamily="49" charset="0"/>
              </a:endParaRPr>
            </a:p>
            <a:p>
              <a:r>
                <a:rPr lang="pt-BR" sz="1600" dirty="0">
                  <a:latin typeface="Consolas" panose="020B0609020204030204" pitchFamily="49" charset="0"/>
                </a:rPr>
                <a:t>     |</a:t>
              </a:r>
              <a:r>
                <a:rPr lang="pt-BR" sz="1600" dirty="0">
                  <a:latin typeface="Consolas" panose="020B0609020204030204" pitchFamily="49" charset="0"/>
                  <a:sym typeface="Wingdings 3" panose="05040102010807070707" pitchFamily="18" charset="2"/>
                </a:rPr>
                <a:t>	</a:t>
              </a:r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rPr>
                <a:t> ϵ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</a:p>
            <a:p>
              <a:endParaRPr lang="pt-BR" sz="1600" i="1" dirty="0">
                <a:latin typeface="Consolas" panose="020B0609020204030204" pitchFamily="49" charset="0"/>
              </a:endParaRPr>
            </a:p>
            <a:p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  <a:sym typeface="Wingdings 3" panose="05040102010807070707" pitchFamily="18" charset="2"/>
                </a:rPr>
                <a:t> </a:t>
              </a:r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(</a:t>
              </a:r>
              <a:r>
                <a:rPr lang="pt-BR" sz="1600" i="1" dirty="0" err="1">
                  <a:latin typeface="Consolas" panose="020B0609020204030204" pitchFamily="49" charset="0"/>
                </a:rPr>
                <a:t>expr</a:t>
              </a:r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pt-BR" sz="1600" dirty="0">
                  <a:latin typeface="Consolas" panose="020B0609020204030204" pitchFamily="49" charset="0"/>
                </a:rPr>
                <a:t>     |  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num</a:t>
              </a:r>
              <a:r>
                <a:rPr lang="pt-BR" sz="1600" i="1" dirty="0">
                  <a:latin typeface="Consolas" panose="020B0609020204030204" pitchFamily="49" charset="0"/>
                </a:rPr>
                <a:t>    </a:t>
              </a:r>
              <a:r>
                <a:rPr lang="pt-BR" sz="1600" dirty="0">
                  <a:latin typeface="Consolas" panose="020B0609020204030204" pitchFamily="49" charset="0"/>
                </a:rPr>
                <a:t>{ print(</a:t>
              </a:r>
              <a:r>
                <a:rPr lang="pt-BR" sz="1600" dirty="0" err="1">
                  <a:latin typeface="Consolas" panose="020B0609020204030204" pitchFamily="49" charset="0"/>
                </a:rPr>
                <a:t>num.valor</a:t>
              </a:r>
              <a:r>
                <a:rPr lang="pt-BR" sz="1600" dirty="0">
                  <a:latin typeface="Consolas" panose="020B0609020204030204" pitchFamily="49" charset="0"/>
                </a:rPr>
                <a:t>) }</a:t>
              </a:r>
            </a:p>
            <a:p>
              <a:r>
                <a:rPr lang="pt-BR" sz="1600" dirty="0">
                  <a:latin typeface="Consolas" panose="020B0609020204030204" pitchFamily="49" charset="0"/>
                </a:rPr>
                <a:t>     |  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r>
                <a:rPr lang="pt-BR" sz="1600" i="1" dirty="0">
                  <a:latin typeface="Consolas" panose="020B0609020204030204" pitchFamily="49" charset="0"/>
                </a:rPr>
                <a:t>     </a:t>
              </a:r>
              <a:r>
                <a:rPr lang="pt-BR" sz="1600" dirty="0">
                  <a:latin typeface="Consolas" panose="020B0609020204030204" pitchFamily="49" charset="0"/>
                </a:rPr>
                <a:t>{ print(</a:t>
              </a:r>
              <a:r>
                <a:rPr lang="pt-BR" sz="1600" dirty="0" err="1">
                  <a:latin typeface="Consolas" panose="020B0609020204030204" pitchFamily="49" charset="0"/>
                </a:rPr>
                <a:t>id.nome</a:t>
              </a:r>
              <a:r>
                <a:rPr lang="pt-BR" sz="1600" dirty="0">
                  <a:latin typeface="Consolas" panose="020B0609020204030204" pitchFamily="49" charset="0"/>
                </a:rPr>
                <a:t>) }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51A24BCE-8CE8-4EA7-85B3-E9877294CF0F}"/>
                </a:ext>
              </a:extLst>
            </p:cNvPr>
            <p:cNvSpPr/>
            <p:nvPr/>
          </p:nvSpPr>
          <p:spPr>
            <a:xfrm>
              <a:off x="7787234" y="2478121"/>
              <a:ext cx="2376264" cy="278267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solidFill>
                    <a:schemeClr val="bg1"/>
                  </a:solidFill>
                </a:rPr>
                <a:t>Esquema de Tradução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5C1BC4D-FC37-4356-BAAB-1EA6960E9741}"/>
              </a:ext>
            </a:extLst>
          </p:cNvPr>
          <p:cNvSpPr txBox="1"/>
          <p:nvPr/>
        </p:nvSpPr>
        <p:spPr>
          <a:xfrm>
            <a:off x="1341884" y="2756388"/>
            <a:ext cx="406072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fact</a:t>
            </a:r>
            <a:r>
              <a:rPr lang="pt-BR" sz="1400" dirty="0"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latin typeface="Consolas" panose="020B0609020204030204" pitchFamily="49" charset="0"/>
              </a:rPr>
              <a:t> (</a:t>
            </a:r>
            <a:r>
              <a:rPr lang="pt-BR" sz="1400" dirty="0" err="1">
                <a:latin typeface="Consolas" panose="020B0609020204030204" pitchFamily="49" charset="0"/>
              </a:rPr>
              <a:t>lookahead</a:t>
            </a:r>
            <a:r>
              <a:rPr lang="pt-BR" sz="1400" dirty="0">
                <a:latin typeface="Consolas" panose="020B0609020204030204" pitchFamily="49" charset="0"/>
              </a:rPr>
              <a:t> == 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&lt;(&gt;</a:t>
            </a:r>
            <a:r>
              <a:rPr lang="pt-BR" sz="1400" dirty="0">
                <a:latin typeface="Consolas" panose="020B0609020204030204" pitchFamily="49" charset="0"/>
              </a:rPr>
              <a:t>)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{   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match(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&lt;(&gt;</a:t>
            </a:r>
            <a:r>
              <a:rPr lang="pt-BR" sz="1400" dirty="0">
                <a:latin typeface="Consolas" panose="020B0609020204030204" pitchFamily="49" charset="0"/>
              </a:rPr>
              <a:t>); </a:t>
            </a:r>
            <a:r>
              <a:rPr lang="pt-BR" sz="1400" dirty="0" err="1">
                <a:latin typeface="Consolas" panose="020B0609020204030204" pitchFamily="49" charset="0"/>
              </a:rPr>
              <a:t>expr</a:t>
            </a:r>
            <a:r>
              <a:rPr lang="pt-BR" sz="1400" dirty="0">
                <a:latin typeface="Consolas" panose="020B0609020204030204" pitchFamily="49" charset="0"/>
              </a:rPr>
              <a:t>(); match(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')'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} </a:t>
            </a:r>
            <a:br>
              <a:rPr lang="pt-BR" sz="1400" dirty="0">
                <a:latin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</a:rPr>
              <a:t>lookahead</a:t>
            </a:r>
            <a:r>
              <a:rPr lang="pt-BR" sz="1400" dirty="0">
                <a:latin typeface="Consolas" panose="020B0609020204030204" pitchFamily="49" charset="0"/>
              </a:rPr>
              <a:t> == 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&lt;num&gt;</a:t>
            </a:r>
            <a:r>
              <a:rPr lang="pt-BR" sz="1400" dirty="0">
                <a:latin typeface="Consolas" panose="020B0609020204030204" pitchFamily="49" charset="0"/>
              </a:rPr>
              <a:t>)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match(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&lt;num&gt;</a:t>
            </a:r>
            <a:r>
              <a:rPr lang="pt-BR" sz="1400" dirty="0">
                <a:latin typeface="Consolas" panose="020B0609020204030204" pitchFamily="49" charset="0"/>
              </a:rPr>
              <a:t>); print(</a:t>
            </a:r>
            <a:r>
              <a:rPr lang="pt-BR" sz="1400" dirty="0" err="1">
                <a:latin typeface="Consolas" panose="020B0609020204030204" pitchFamily="49" charset="0"/>
              </a:rPr>
              <a:t>num.valor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  <a:br>
              <a:rPr lang="pt-BR" sz="1400" dirty="0">
                <a:latin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</a:rPr>
              <a:t>lookahead</a:t>
            </a:r>
            <a:r>
              <a:rPr lang="pt-BR" sz="1400" dirty="0">
                <a:latin typeface="Consolas" panose="020B0609020204030204" pitchFamily="49" charset="0"/>
              </a:rPr>
              <a:t> == 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&lt;id&gt;</a:t>
            </a:r>
            <a:r>
              <a:rPr lang="pt-BR" sz="1400" dirty="0">
                <a:latin typeface="Consolas" panose="020B0609020204030204" pitchFamily="49" charset="0"/>
              </a:rPr>
              <a:t>)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match(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&lt;id&gt;</a:t>
            </a:r>
            <a:r>
              <a:rPr lang="pt-BR" sz="1400" dirty="0">
                <a:latin typeface="Consolas" panose="020B0609020204030204" pitchFamily="49" charset="0"/>
              </a:rPr>
              <a:t>); print(</a:t>
            </a:r>
            <a:r>
              <a:rPr lang="pt-BR" sz="1400" dirty="0" err="1">
                <a:latin typeface="Consolas" panose="020B0609020204030204" pitchFamily="49" charset="0"/>
              </a:rPr>
              <a:t>id.nome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881202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FDEA7-EC90-497D-A3F5-2D63445C5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Integração do Analisador Léxico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656F88-7B98-4AA9-A00A-8B121AD89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analisador léxico </a:t>
            </a:r>
            <a:r>
              <a:rPr lang="pt-BR" dirty="0"/>
              <a:t>será responsável por:</a:t>
            </a:r>
          </a:p>
          <a:p>
            <a:pPr lvl="1"/>
            <a:r>
              <a:rPr lang="pt-BR" dirty="0"/>
              <a:t>Ler caracteres da entrada</a:t>
            </a:r>
          </a:p>
          <a:p>
            <a:pPr lvl="1"/>
            <a:r>
              <a:rPr lang="pt-BR" dirty="0"/>
              <a:t>Retornar tokens que podem conter atributos</a:t>
            </a:r>
          </a:p>
          <a:p>
            <a:pPr lvl="1"/>
            <a:r>
              <a:rPr lang="pt-BR" dirty="0"/>
              <a:t>Ignorar espaços, tabulações e saltos de linha </a:t>
            </a:r>
          </a:p>
          <a:p>
            <a:r>
              <a:rPr lang="pt-BR" dirty="0"/>
              <a:t>O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analisador sintático </a:t>
            </a:r>
            <a:r>
              <a:rPr lang="pt-BR" dirty="0"/>
              <a:t>sofrerá algumas alterações:</a:t>
            </a:r>
          </a:p>
          <a:p>
            <a:pPr lvl="1"/>
            <a:r>
              <a:rPr lang="pt-BR" dirty="0"/>
              <a:t>Deverá usar a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função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scan</a:t>
            </a:r>
            <a:r>
              <a:rPr lang="pt-BR" dirty="0"/>
              <a:t>, no lugar de ler caracteres da entrada</a:t>
            </a:r>
          </a:p>
          <a:p>
            <a:pPr lvl="1"/>
            <a:r>
              <a:rPr lang="pt-BR" dirty="0"/>
              <a:t>O símbolo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lookahead</a:t>
            </a:r>
            <a:r>
              <a:rPr lang="pt-BR" dirty="0"/>
              <a:t> será um token e não um caractere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função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match</a:t>
            </a:r>
            <a:r>
              <a:rPr lang="pt-BR" dirty="0"/>
              <a:t> deve casar tokens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98ECA07-3CF5-424B-8F00-FBC381EE39C5}"/>
              </a:ext>
            </a:extLst>
          </p:cNvPr>
          <p:cNvGrpSpPr/>
          <p:nvPr/>
        </p:nvGrpSpPr>
        <p:grpSpPr>
          <a:xfrm>
            <a:off x="11592063" y="6383540"/>
            <a:ext cx="617266" cy="495111"/>
            <a:chOff x="11582400" y="6381328"/>
            <a:chExt cx="617266" cy="495111"/>
          </a:xfrm>
        </p:grpSpPr>
        <p:sp>
          <p:nvSpPr>
            <p:cNvPr id="5" name="Triângulo isósceles 6">
              <a:extLst>
                <a:ext uri="{FF2B5EF4-FFF2-40B4-BE49-F238E27FC236}">
                  <a16:creationId xmlns:a16="http://schemas.microsoft.com/office/drawing/2014/main" id="{D8040F8C-1B95-4A61-87FB-2F934F58C3EC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DC65FE47-00A5-42CA-80B8-70277483A015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2975885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E4E87-7B3A-44F9-A8B4-602FAE8C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428BA3-121D-4657-AC5F-69B4980F9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tradutor</a:t>
            </a:r>
            <a:r>
              <a:rPr lang="pt-BR" dirty="0"/>
              <a:t> mais completo pode ser obtido: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Escrevendo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gramática</a:t>
            </a:r>
            <a:r>
              <a:rPr lang="pt-BR" dirty="0"/>
              <a:t> para a linguagem fonte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Criando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esquema de tradução</a:t>
            </a:r>
            <a:r>
              <a:rPr lang="pt-BR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pt-BR" dirty="0"/>
              <a:t>para a linguagem destino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Adaptando o esquema para um analisador preditivo:</a:t>
            </a:r>
          </a:p>
          <a:p>
            <a:pPr lvl="2"/>
            <a:r>
              <a:rPr lang="pt-BR" dirty="0"/>
              <a:t>Removendo recursão à esquerda</a:t>
            </a:r>
          </a:p>
          <a:p>
            <a:pPr lvl="2"/>
            <a:r>
              <a:rPr lang="pt-BR" dirty="0"/>
              <a:t>Garantindo que os conjuntos FIRST sejam disjuntos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Implementando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 léxico 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Implementando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 sintático preditivo</a:t>
            </a:r>
          </a:p>
        </p:txBody>
      </p:sp>
    </p:spTree>
    <p:extLst>
      <p:ext uri="{BB962C8B-B14F-4D97-AF65-F5344CB8AC3E}">
        <p14:creationId xmlns:p14="http://schemas.microsoft.com/office/powerpoint/2010/main" val="343498417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E4E87-7B3A-44F9-A8B4-602FAE8C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428BA3-121D-4657-AC5F-69B4980F9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esquema de tradução dirigido por sintaxe</a:t>
            </a:r>
            <a:r>
              <a:rPr lang="pt-BR" dirty="0"/>
              <a:t> pode ser usado para construir um tradutor: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Usando análise sintática descendente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percorre a árvore de derivação de cima para baixo</a:t>
            </a:r>
          </a:p>
          <a:p>
            <a:pPr lvl="1"/>
            <a:r>
              <a:rPr lang="pt-BR" dirty="0"/>
              <a:t>Através de um analisador sintático preditivo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evita o processo de tentativa e erro</a:t>
            </a:r>
          </a:p>
          <a:p>
            <a:pPr lvl="1"/>
            <a:r>
              <a:rPr lang="pt-BR" dirty="0"/>
              <a:t>Trabalhando com uma gramática apropriada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sem recursão à esquerda e usando conjuntos FIRST disjuntos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/>
              <a:t>Essa técnica é ideal para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construção manual </a:t>
            </a:r>
            <a:r>
              <a:rPr lang="pt-BR" dirty="0"/>
              <a:t>de um tradutor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49216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87A9-BE9C-44B6-AECF-669B8E85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B91FA4-5F53-4CE0-98EB-457EBE8CD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tradutor implementado </a:t>
            </a:r>
            <a:r>
              <a:rPr lang="pt-BR" dirty="0"/>
              <a:t>anteriormente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está incompleto</a:t>
            </a:r>
          </a:p>
          <a:p>
            <a:pPr lvl="1"/>
            <a:r>
              <a:rPr lang="pt-BR" dirty="0"/>
              <a:t>Trabalha diretamente com 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caracteres individuais</a:t>
            </a:r>
            <a:r>
              <a:rPr lang="pt-BR" dirty="0"/>
              <a:t> da entrada:</a:t>
            </a:r>
          </a:p>
          <a:p>
            <a:pPr lvl="2"/>
            <a:r>
              <a:rPr lang="pt-BR" dirty="0"/>
              <a:t>Caracteres estranhos (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dirty="0"/>
              <a:t>espaços, tabulações, etc.) provocam erros</a:t>
            </a:r>
          </a:p>
          <a:p>
            <a:pPr lvl="2"/>
            <a:r>
              <a:rPr lang="pt-BR" dirty="0"/>
              <a:t>Números com mais de um dígito (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</a:t>
            </a:r>
            <a:r>
              <a:rPr lang="pt-BR" dirty="0"/>
              <a:t> 25, 84, etc.) também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8EC72E25-16CA-4A00-A4DE-EA58C136B964}"/>
              </a:ext>
            </a:extLst>
          </p:cNvPr>
          <p:cNvGrpSpPr/>
          <p:nvPr/>
        </p:nvGrpSpPr>
        <p:grpSpPr>
          <a:xfrm>
            <a:off x="2566020" y="4155016"/>
            <a:ext cx="5574612" cy="2066694"/>
            <a:chOff x="1182853" y="3241820"/>
            <a:chExt cx="5574612" cy="2066694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7C6E212B-E4F4-4C94-9311-918986ECBA65}"/>
                </a:ext>
              </a:extLst>
            </p:cNvPr>
            <p:cNvSpPr/>
            <p:nvPr/>
          </p:nvSpPr>
          <p:spPr>
            <a:xfrm>
              <a:off x="2041034" y="3935637"/>
              <a:ext cx="1596169" cy="677791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Analisador </a:t>
              </a:r>
              <a:br>
                <a:rPr lang="pt-BR" sz="1400" dirty="0"/>
              </a:br>
              <a:r>
                <a:rPr lang="pt-BR" sz="1400" dirty="0"/>
                <a:t>Léxico</a:t>
              </a:r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F7854CB6-1486-4D5B-A2E5-61119F4B4C29}"/>
                </a:ext>
              </a:extLst>
            </p:cNvPr>
            <p:cNvSpPr/>
            <p:nvPr/>
          </p:nvSpPr>
          <p:spPr>
            <a:xfrm>
              <a:off x="4146678" y="3935637"/>
              <a:ext cx="1537514" cy="689919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Analisador</a:t>
              </a:r>
            </a:p>
            <a:p>
              <a:pPr algn="ctr"/>
              <a:r>
                <a:rPr lang="pt-BR" sz="1400" dirty="0"/>
                <a:t>Sintático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D17108BE-1D1B-4B9E-92D0-E148672702A8}"/>
                </a:ext>
              </a:extLst>
            </p:cNvPr>
            <p:cNvSpPr txBox="1"/>
            <p:nvPr/>
          </p:nvSpPr>
          <p:spPr>
            <a:xfrm>
              <a:off x="1182853" y="3253631"/>
              <a:ext cx="1135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caracteres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9BBA17C8-DDCA-4006-B020-B7A078681723}"/>
                </a:ext>
              </a:extLst>
            </p:cNvPr>
            <p:cNvSpPr txBox="1"/>
            <p:nvPr/>
          </p:nvSpPr>
          <p:spPr>
            <a:xfrm>
              <a:off x="3484489" y="5000737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tokens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E11819C-7E02-4D12-BF8F-77EC62B1DB83}"/>
                </a:ext>
              </a:extLst>
            </p:cNvPr>
            <p:cNvSpPr txBox="1"/>
            <p:nvPr/>
          </p:nvSpPr>
          <p:spPr>
            <a:xfrm>
              <a:off x="5065976" y="3241820"/>
              <a:ext cx="16914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árvore de sintaxe</a:t>
              </a:r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0DAFB7D9-3A77-429D-B6A1-0E25267335BB}"/>
                </a:ext>
              </a:extLst>
            </p:cNvPr>
            <p:cNvGrpSpPr/>
            <p:nvPr/>
          </p:nvGrpSpPr>
          <p:grpSpPr>
            <a:xfrm>
              <a:off x="1536978" y="3561408"/>
              <a:ext cx="504056" cy="781232"/>
              <a:chOff x="1536978" y="3777432"/>
              <a:chExt cx="504056" cy="781232"/>
            </a:xfrm>
          </p:grpSpPr>
          <p:cxnSp>
            <p:nvCxnSpPr>
              <p:cNvPr id="34" name="Conector de seta reta 51">
                <a:extLst>
                  <a:ext uri="{FF2B5EF4-FFF2-40B4-BE49-F238E27FC236}">
                    <a16:creationId xmlns:a16="http://schemas.microsoft.com/office/drawing/2014/main" id="{E2BFA585-3ADB-48ED-8FDC-AEF8509956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978" y="4490556"/>
                <a:ext cx="50405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de seta reta 51">
                <a:extLst>
                  <a:ext uri="{FF2B5EF4-FFF2-40B4-BE49-F238E27FC236}">
                    <a16:creationId xmlns:a16="http://schemas.microsoft.com/office/drawing/2014/main" id="{67BAC7D0-3876-4931-A61C-F20D05A96DB9}"/>
                  </a:ext>
                </a:extLst>
              </p:cNvPr>
              <p:cNvCxnSpPr>
                <a:cxnSpLocks/>
                <a:stCxn id="12" idx="2"/>
                <a:endCxn id="36" idx="0"/>
              </p:cNvCxnSpPr>
              <p:nvPr/>
            </p:nvCxnSpPr>
            <p:spPr>
              <a:xfrm>
                <a:off x="1750477" y="3777432"/>
                <a:ext cx="0" cy="64330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8322365D-57BC-4CAD-AFDE-CD67E7C57E39}"/>
                  </a:ext>
                </a:extLst>
              </p:cNvPr>
              <p:cNvSpPr/>
              <p:nvPr/>
            </p:nvSpPr>
            <p:spPr>
              <a:xfrm>
                <a:off x="1682894" y="4420737"/>
                <a:ext cx="135166" cy="13792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24D151F2-CCA6-42CF-A4DE-DC9653A63845}"/>
                </a:ext>
              </a:extLst>
            </p:cNvPr>
            <p:cNvGrpSpPr/>
            <p:nvPr/>
          </p:nvGrpSpPr>
          <p:grpSpPr>
            <a:xfrm>
              <a:off x="3648971" y="4204713"/>
              <a:ext cx="504056" cy="796024"/>
              <a:chOff x="3648971" y="4420737"/>
              <a:chExt cx="504056" cy="796024"/>
            </a:xfrm>
          </p:grpSpPr>
          <p:cxnSp>
            <p:nvCxnSpPr>
              <p:cNvPr id="31" name="Conector de seta reta 51">
                <a:extLst>
                  <a:ext uri="{FF2B5EF4-FFF2-40B4-BE49-F238E27FC236}">
                    <a16:creationId xmlns:a16="http://schemas.microsoft.com/office/drawing/2014/main" id="{CF0A2260-5A64-4301-BB9E-809E03BEDC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8971" y="4490556"/>
                <a:ext cx="50405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de seta reta 51">
                <a:extLst>
                  <a:ext uri="{FF2B5EF4-FFF2-40B4-BE49-F238E27FC236}">
                    <a16:creationId xmlns:a16="http://schemas.microsoft.com/office/drawing/2014/main" id="{6841D7F8-01C9-4F81-A964-2F3C23161BD3}"/>
                  </a:ext>
                </a:extLst>
              </p:cNvPr>
              <p:cNvCxnSpPr>
                <a:cxnSpLocks/>
                <a:stCxn id="33" idx="4"/>
                <a:endCxn id="13" idx="0"/>
              </p:cNvCxnSpPr>
              <p:nvPr/>
            </p:nvCxnSpPr>
            <p:spPr>
              <a:xfrm>
                <a:off x="3858149" y="4558664"/>
                <a:ext cx="0" cy="65809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F03DC4EB-9B4C-4890-B121-DE28AED73D27}"/>
                  </a:ext>
                </a:extLst>
              </p:cNvPr>
              <p:cNvSpPr/>
              <p:nvPr/>
            </p:nvSpPr>
            <p:spPr>
              <a:xfrm>
                <a:off x="3790566" y="4420737"/>
                <a:ext cx="135166" cy="13792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0409F9E8-37CE-4A29-B51B-292669C687C0}"/>
                </a:ext>
              </a:extLst>
            </p:cNvPr>
            <p:cNvGrpSpPr/>
            <p:nvPr/>
          </p:nvGrpSpPr>
          <p:grpSpPr>
            <a:xfrm>
              <a:off x="5698407" y="3549597"/>
              <a:ext cx="504056" cy="793293"/>
              <a:chOff x="5914339" y="3765371"/>
              <a:chExt cx="504056" cy="793293"/>
            </a:xfrm>
          </p:grpSpPr>
          <p:cxnSp>
            <p:nvCxnSpPr>
              <p:cNvPr id="28" name="Conector de seta reta 51">
                <a:extLst>
                  <a:ext uri="{FF2B5EF4-FFF2-40B4-BE49-F238E27FC236}">
                    <a16:creationId xmlns:a16="http://schemas.microsoft.com/office/drawing/2014/main" id="{5C8054EB-4453-4335-B569-60B8D203A0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4339" y="4490556"/>
                <a:ext cx="50405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de seta reta 51">
                <a:extLst>
                  <a:ext uri="{FF2B5EF4-FFF2-40B4-BE49-F238E27FC236}">
                    <a16:creationId xmlns:a16="http://schemas.microsoft.com/office/drawing/2014/main" id="{1DB3EE69-93DF-46E0-BEFA-A27238BAEB11}"/>
                  </a:ext>
                </a:extLst>
              </p:cNvPr>
              <p:cNvCxnSpPr>
                <a:cxnSpLocks/>
                <a:stCxn id="14" idx="2"/>
                <a:endCxn id="30" idx="0"/>
              </p:cNvCxnSpPr>
              <p:nvPr/>
            </p:nvCxnSpPr>
            <p:spPr>
              <a:xfrm>
                <a:off x="6127653" y="3765371"/>
                <a:ext cx="0" cy="6553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1D5EEC60-0697-4326-A1EE-B8B6D6B56D15}"/>
                  </a:ext>
                </a:extLst>
              </p:cNvPr>
              <p:cNvSpPr/>
              <p:nvPr/>
            </p:nvSpPr>
            <p:spPr>
              <a:xfrm>
                <a:off x="6060070" y="4420737"/>
                <a:ext cx="135166" cy="13792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375758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00F04-AAC7-484F-991E-C241730D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69276B-9F34-4BF7-AE44-6CF9FBBD3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 léxico</a:t>
            </a:r>
            <a:r>
              <a:rPr lang="pt-BR" dirty="0"/>
              <a:t> implementado permite processar:</a:t>
            </a:r>
          </a:p>
          <a:p>
            <a:pPr lvl="1"/>
            <a:r>
              <a:rPr lang="pt-BR" dirty="0"/>
              <a:t>Números com qualquer quantidade de dígitos</a:t>
            </a:r>
          </a:p>
          <a:p>
            <a:pPr lvl="1"/>
            <a:r>
              <a:rPr lang="pt-BR" dirty="0"/>
              <a:t>Identificadores e palavras-chave </a:t>
            </a:r>
          </a:p>
          <a:p>
            <a:pPr lvl="1"/>
            <a:r>
              <a:rPr lang="pt-BR" dirty="0"/>
              <a:t>Espaços em branco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AD69B56-ABF2-4A5A-BFC3-61ECCAAE6DB8}"/>
              </a:ext>
            </a:extLst>
          </p:cNvPr>
          <p:cNvGrpSpPr/>
          <p:nvPr/>
        </p:nvGrpSpPr>
        <p:grpSpPr>
          <a:xfrm>
            <a:off x="2566020" y="4155016"/>
            <a:ext cx="5574612" cy="2066694"/>
            <a:chOff x="1182853" y="3241820"/>
            <a:chExt cx="5574612" cy="2066694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71EF1477-A18B-4A5E-BBD8-F4F1DDD46CB8}"/>
                </a:ext>
              </a:extLst>
            </p:cNvPr>
            <p:cNvSpPr/>
            <p:nvPr/>
          </p:nvSpPr>
          <p:spPr>
            <a:xfrm>
              <a:off x="2041034" y="3935637"/>
              <a:ext cx="1596169" cy="677791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Analisador </a:t>
              </a:r>
              <a:br>
                <a:rPr lang="pt-BR" sz="1400" dirty="0"/>
              </a:br>
              <a:r>
                <a:rPr lang="pt-BR" sz="1400" dirty="0"/>
                <a:t>Léxico</a:t>
              </a: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8AD5F78E-6CE7-4CA6-ADDA-0D66F36292B5}"/>
                </a:ext>
              </a:extLst>
            </p:cNvPr>
            <p:cNvSpPr/>
            <p:nvPr/>
          </p:nvSpPr>
          <p:spPr>
            <a:xfrm>
              <a:off x="4146678" y="3935637"/>
              <a:ext cx="1537514" cy="689919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Analisador</a:t>
              </a:r>
            </a:p>
            <a:p>
              <a:pPr algn="ctr"/>
              <a:r>
                <a:rPr lang="pt-BR" sz="1400" dirty="0"/>
                <a:t>Sintático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94EC5A5D-136B-409F-ACFF-5EA15CA3F59B}"/>
                </a:ext>
              </a:extLst>
            </p:cNvPr>
            <p:cNvSpPr txBox="1"/>
            <p:nvPr/>
          </p:nvSpPr>
          <p:spPr>
            <a:xfrm>
              <a:off x="1182853" y="3253631"/>
              <a:ext cx="1135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caracteres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BE6A943E-8505-46E4-8919-C0E464AF01B6}"/>
                </a:ext>
              </a:extLst>
            </p:cNvPr>
            <p:cNvSpPr txBox="1"/>
            <p:nvPr/>
          </p:nvSpPr>
          <p:spPr>
            <a:xfrm>
              <a:off x="3484489" y="5000737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tokens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0AF4E22-8D81-4272-814D-F77767E47B7B}"/>
                </a:ext>
              </a:extLst>
            </p:cNvPr>
            <p:cNvSpPr txBox="1"/>
            <p:nvPr/>
          </p:nvSpPr>
          <p:spPr>
            <a:xfrm>
              <a:off x="5065976" y="3241820"/>
              <a:ext cx="16914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árvore de sintaxe</a:t>
              </a:r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9905A33F-0884-4970-B288-DC96EFD0228B}"/>
                </a:ext>
              </a:extLst>
            </p:cNvPr>
            <p:cNvGrpSpPr/>
            <p:nvPr/>
          </p:nvGrpSpPr>
          <p:grpSpPr>
            <a:xfrm>
              <a:off x="1536978" y="3561408"/>
              <a:ext cx="504056" cy="781232"/>
              <a:chOff x="1536978" y="3777432"/>
              <a:chExt cx="504056" cy="781232"/>
            </a:xfrm>
          </p:grpSpPr>
          <p:cxnSp>
            <p:nvCxnSpPr>
              <p:cNvPr id="19" name="Conector de seta reta 51">
                <a:extLst>
                  <a:ext uri="{FF2B5EF4-FFF2-40B4-BE49-F238E27FC236}">
                    <a16:creationId xmlns:a16="http://schemas.microsoft.com/office/drawing/2014/main" id="{D156E0E5-2297-4C1C-9EE2-558BA0688A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978" y="4490556"/>
                <a:ext cx="50405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51">
                <a:extLst>
                  <a:ext uri="{FF2B5EF4-FFF2-40B4-BE49-F238E27FC236}">
                    <a16:creationId xmlns:a16="http://schemas.microsoft.com/office/drawing/2014/main" id="{7250D40D-BA47-4459-B4B4-BE0A719759A5}"/>
                  </a:ext>
                </a:extLst>
              </p:cNvPr>
              <p:cNvCxnSpPr>
                <a:cxnSpLocks/>
                <a:stCxn id="7" idx="2"/>
                <a:endCxn id="21" idx="0"/>
              </p:cNvCxnSpPr>
              <p:nvPr/>
            </p:nvCxnSpPr>
            <p:spPr>
              <a:xfrm>
                <a:off x="1750477" y="3777432"/>
                <a:ext cx="0" cy="64330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D0CE4C1C-F86E-4A3D-98FA-770AE24CDF9E}"/>
                  </a:ext>
                </a:extLst>
              </p:cNvPr>
              <p:cNvSpPr/>
              <p:nvPr/>
            </p:nvSpPr>
            <p:spPr>
              <a:xfrm>
                <a:off x="1682894" y="4420737"/>
                <a:ext cx="135166" cy="13792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E6BE6F46-DBB3-4910-9DD2-94584A0D5ED6}"/>
                </a:ext>
              </a:extLst>
            </p:cNvPr>
            <p:cNvGrpSpPr/>
            <p:nvPr/>
          </p:nvGrpSpPr>
          <p:grpSpPr>
            <a:xfrm>
              <a:off x="3648971" y="4204713"/>
              <a:ext cx="504056" cy="796024"/>
              <a:chOff x="3648971" y="4420737"/>
              <a:chExt cx="504056" cy="796024"/>
            </a:xfrm>
          </p:grpSpPr>
          <p:cxnSp>
            <p:nvCxnSpPr>
              <p:cNvPr id="16" name="Conector de seta reta 51">
                <a:extLst>
                  <a:ext uri="{FF2B5EF4-FFF2-40B4-BE49-F238E27FC236}">
                    <a16:creationId xmlns:a16="http://schemas.microsoft.com/office/drawing/2014/main" id="{C3BACC3E-8FCA-4865-A9FB-B1E7AAA58C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8971" y="4490556"/>
                <a:ext cx="50405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de seta reta 51">
                <a:extLst>
                  <a:ext uri="{FF2B5EF4-FFF2-40B4-BE49-F238E27FC236}">
                    <a16:creationId xmlns:a16="http://schemas.microsoft.com/office/drawing/2014/main" id="{0055D3B5-204F-4C79-8E42-E6D674E5CA5A}"/>
                  </a:ext>
                </a:extLst>
              </p:cNvPr>
              <p:cNvCxnSpPr>
                <a:cxnSpLocks/>
                <a:stCxn id="18" idx="4"/>
                <a:endCxn id="8" idx="0"/>
              </p:cNvCxnSpPr>
              <p:nvPr/>
            </p:nvCxnSpPr>
            <p:spPr>
              <a:xfrm>
                <a:off x="3858149" y="4558664"/>
                <a:ext cx="0" cy="65809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8FD477E3-7E4C-49F8-BFB0-57340B707413}"/>
                  </a:ext>
                </a:extLst>
              </p:cNvPr>
              <p:cNvSpPr/>
              <p:nvPr/>
            </p:nvSpPr>
            <p:spPr>
              <a:xfrm>
                <a:off x="3790566" y="4420737"/>
                <a:ext cx="135166" cy="13792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79EAD541-E96A-4417-82AC-5236023C0E0E}"/>
                </a:ext>
              </a:extLst>
            </p:cNvPr>
            <p:cNvGrpSpPr/>
            <p:nvPr/>
          </p:nvGrpSpPr>
          <p:grpSpPr>
            <a:xfrm>
              <a:off x="5698407" y="3549597"/>
              <a:ext cx="504056" cy="793293"/>
              <a:chOff x="5914339" y="3765371"/>
              <a:chExt cx="504056" cy="793293"/>
            </a:xfrm>
          </p:grpSpPr>
          <p:cxnSp>
            <p:nvCxnSpPr>
              <p:cNvPr id="13" name="Conector de seta reta 51">
                <a:extLst>
                  <a:ext uri="{FF2B5EF4-FFF2-40B4-BE49-F238E27FC236}">
                    <a16:creationId xmlns:a16="http://schemas.microsoft.com/office/drawing/2014/main" id="{B0CB3D82-2974-4039-98E2-75E7F6B6A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4339" y="4490556"/>
                <a:ext cx="50405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de seta reta 51">
                <a:extLst>
                  <a:ext uri="{FF2B5EF4-FFF2-40B4-BE49-F238E27FC236}">
                    <a16:creationId xmlns:a16="http://schemas.microsoft.com/office/drawing/2014/main" id="{C25EFDB6-C9D3-430D-8067-1A1E6BF0B3A9}"/>
                  </a:ext>
                </a:extLst>
              </p:cNvPr>
              <p:cNvCxnSpPr>
                <a:cxnSpLocks/>
                <a:stCxn id="9" idx="2"/>
                <a:endCxn id="15" idx="0"/>
              </p:cNvCxnSpPr>
              <p:nvPr/>
            </p:nvCxnSpPr>
            <p:spPr>
              <a:xfrm>
                <a:off x="6127653" y="3765371"/>
                <a:ext cx="0" cy="6553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9F740081-3800-45F2-B184-A33408600DDB}"/>
                  </a:ext>
                </a:extLst>
              </p:cNvPr>
              <p:cNvSpPr/>
              <p:nvPr/>
            </p:nvSpPr>
            <p:spPr>
              <a:xfrm>
                <a:off x="6060070" y="4420737"/>
                <a:ext cx="135166" cy="13792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135983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F7653-3D97-469A-A903-A96A5DD6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Gramática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FD4E75-239A-48DE-81BA-A03D81EC1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expandir o tradutor </a:t>
            </a:r>
            <a:r>
              <a:rPr lang="pt-BR" dirty="0"/>
              <a:t>usando um analisador léxico e o esquema de tradução mostrado abaixo: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507DDB0-72A5-4AB3-B31A-6BCF49EF7D0A}"/>
              </a:ext>
            </a:extLst>
          </p:cNvPr>
          <p:cNvSpPr/>
          <p:nvPr/>
        </p:nvSpPr>
        <p:spPr>
          <a:xfrm>
            <a:off x="1657731" y="3098576"/>
            <a:ext cx="4897495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	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i="1" dirty="0">
                <a:latin typeface="Consolas" panose="020B0609020204030204" pitchFamily="49" charset="0"/>
              </a:rPr>
              <a:t>   </a:t>
            </a:r>
            <a:r>
              <a:rPr lang="pt-BR" sz="1600" dirty="0">
                <a:latin typeface="Consolas" panose="020B0609020204030204" pitchFamily="49" charset="0"/>
              </a:rPr>
              <a:t>{ </a:t>
            </a:r>
            <a:r>
              <a:rPr lang="pt-BR" sz="1600" dirty="0" err="1">
                <a:latin typeface="Consolas" panose="020B0609020204030204" pitchFamily="49" charset="0"/>
              </a:rPr>
              <a:t>print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'+'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i="1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|	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-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i="1" dirty="0">
                <a:latin typeface="Consolas" panose="020B0609020204030204" pitchFamily="49" charset="0"/>
              </a:rPr>
              <a:t>   </a:t>
            </a:r>
            <a:r>
              <a:rPr lang="pt-BR" sz="1600" dirty="0">
                <a:latin typeface="Consolas" panose="020B0609020204030204" pitchFamily="49" charset="0"/>
              </a:rPr>
              <a:t>{ </a:t>
            </a:r>
            <a:r>
              <a:rPr lang="pt-BR" sz="1600" dirty="0" err="1">
                <a:latin typeface="Consolas" panose="020B0609020204030204" pitchFamily="49" charset="0"/>
              </a:rPr>
              <a:t>print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'-'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|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	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</a:p>
          <a:p>
            <a:endParaRPr lang="pt-BR" sz="1600" i="1" dirty="0">
              <a:latin typeface="Consolas" panose="020B0609020204030204" pitchFamily="49" charset="0"/>
            </a:endParaRPr>
          </a:p>
          <a:p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	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r>
              <a:rPr lang="pt-BR" sz="1600" i="1" dirty="0">
                <a:latin typeface="Consolas" panose="020B0609020204030204" pitchFamily="49" charset="0"/>
              </a:rPr>
              <a:t>   </a:t>
            </a:r>
            <a:r>
              <a:rPr lang="pt-BR" sz="1600" dirty="0">
                <a:latin typeface="Consolas" panose="020B0609020204030204" pitchFamily="49" charset="0"/>
              </a:rPr>
              <a:t>{ print(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'*'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i="1" dirty="0">
                <a:latin typeface="Consolas" panose="020B0609020204030204" pitchFamily="49" charset="0"/>
              </a:rPr>
              <a:t>     </a:t>
            </a:r>
            <a:r>
              <a:rPr lang="pt-BR" sz="1600" dirty="0">
                <a:latin typeface="Consolas" panose="020B0609020204030204" pitchFamily="49" charset="0"/>
              </a:rPr>
              <a:t>|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	</a:t>
            </a:r>
            <a:r>
              <a:rPr lang="pt-BR" sz="1600" i="1" dirty="0" err="1">
                <a:latin typeface="Consolas" panose="020B0609020204030204" pitchFamily="49" charset="0"/>
                <a:sym typeface="Wingdings 3" panose="05040102010807070707" pitchFamily="18" charset="2"/>
              </a:rPr>
              <a:t>term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  <a:sym typeface="Wingdings 3" panose="05040102010807070707" pitchFamily="18" charset="2"/>
              </a:rPr>
              <a:t>fact</a:t>
            </a:r>
            <a:r>
              <a:rPr lang="pt-BR" sz="1600" i="1" dirty="0">
                <a:latin typeface="Consolas" panose="020B0609020204030204" pitchFamily="49" charset="0"/>
              </a:rPr>
              <a:t>   </a:t>
            </a:r>
            <a:r>
              <a:rPr lang="pt-BR" sz="1600" dirty="0">
                <a:latin typeface="Consolas" panose="020B0609020204030204" pitchFamily="49" charset="0"/>
              </a:rPr>
              <a:t>{ print(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'/'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|  </a:t>
            </a:r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endParaRPr lang="pt-BR" sz="1600" i="1" dirty="0">
              <a:latin typeface="Consolas" panose="020B0609020204030204" pitchFamily="49" charset="0"/>
            </a:endParaRP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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| 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num</a:t>
            </a:r>
            <a:r>
              <a:rPr lang="pt-BR" sz="1600" i="1" dirty="0">
                <a:latin typeface="Consolas" panose="020B0609020204030204" pitchFamily="49" charset="0"/>
              </a:rPr>
              <a:t>           </a:t>
            </a:r>
            <a:r>
              <a:rPr lang="pt-BR" sz="1600" dirty="0">
                <a:latin typeface="Consolas" panose="020B0609020204030204" pitchFamily="49" charset="0"/>
              </a:rPr>
              <a:t>{ print(</a:t>
            </a:r>
            <a:r>
              <a:rPr lang="pt-BR" sz="1600" dirty="0" err="1">
                <a:latin typeface="Consolas" panose="020B0609020204030204" pitchFamily="49" charset="0"/>
              </a:rPr>
              <a:t>num.valor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| 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sz="1600" i="1" dirty="0">
                <a:latin typeface="Consolas" panose="020B0609020204030204" pitchFamily="49" charset="0"/>
              </a:rPr>
              <a:t>            </a:t>
            </a:r>
            <a:r>
              <a:rPr lang="pt-BR" sz="1600" dirty="0">
                <a:latin typeface="Consolas" panose="020B0609020204030204" pitchFamily="49" charset="0"/>
              </a:rPr>
              <a:t>{ print(</a:t>
            </a:r>
            <a:r>
              <a:rPr lang="pt-BR" sz="1600" dirty="0" err="1">
                <a:latin typeface="Consolas" panose="020B0609020204030204" pitchFamily="49" charset="0"/>
              </a:rPr>
              <a:t>id.nome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057A57C-FC71-49EE-80B7-1D2F08B6B367}"/>
              </a:ext>
            </a:extLst>
          </p:cNvPr>
          <p:cNvSpPr txBox="1"/>
          <p:nvPr/>
        </p:nvSpPr>
        <p:spPr>
          <a:xfrm>
            <a:off x="6814492" y="3789040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esquema de tradução foi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ampliado</a:t>
            </a:r>
            <a:r>
              <a:rPr lang="pt-BR" dirty="0"/>
              <a:t> com multiplicação, divisão e expressões entre parênteses</a:t>
            </a:r>
          </a:p>
        </p:txBody>
      </p:sp>
    </p:spTree>
    <p:extLst>
      <p:ext uri="{BB962C8B-B14F-4D97-AF65-F5344CB8AC3E}">
        <p14:creationId xmlns:p14="http://schemas.microsoft.com/office/powerpoint/2010/main" val="56896464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6DC9291F-0E3E-4C49-BD13-99B1C8659D62}"/>
              </a:ext>
            </a:extLst>
          </p:cNvPr>
          <p:cNvSpPr/>
          <p:nvPr/>
        </p:nvSpPr>
        <p:spPr>
          <a:xfrm>
            <a:off x="1341884" y="2625874"/>
            <a:ext cx="4249881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	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i="1" dirty="0">
                <a:latin typeface="Consolas" panose="020B0609020204030204" pitchFamily="49" charset="0"/>
              </a:rPr>
              <a:t>   </a:t>
            </a:r>
            <a:r>
              <a:rPr lang="pt-BR" sz="1600" dirty="0">
                <a:latin typeface="Consolas" panose="020B0609020204030204" pitchFamily="49" charset="0"/>
              </a:rPr>
              <a:t>{ </a:t>
            </a:r>
            <a:r>
              <a:rPr lang="pt-BR" sz="1600" dirty="0" err="1">
                <a:latin typeface="Consolas" panose="020B0609020204030204" pitchFamily="49" charset="0"/>
              </a:rPr>
              <a:t>print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'+'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i="1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|	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-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i="1" dirty="0">
                <a:latin typeface="Consolas" panose="020B0609020204030204" pitchFamily="49" charset="0"/>
              </a:rPr>
              <a:t>   </a:t>
            </a:r>
            <a:r>
              <a:rPr lang="pt-BR" sz="1600" dirty="0">
                <a:latin typeface="Consolas" panose="020B0609020204030204" pitchFamily="49" charset="0"/>
              </a:rPr>
              <a:t>{ </a:t>
            </a:r>
            <a:r>
              <a:rPr lang="pt-BR" sz="1600" dirty="0" err="1">
                <a:latin typeface="Consolas" panose="020B0609020204030204" pitchFamily="49" charset="0"/>
              </a:rPr>
              <a:t>print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'-'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|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	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</a:p>
          <a:p>
            <a:endParaRPr lang="pt-BR" sz="1600" i="1" dirty="0">
              <a:latin typeface="Consolas" panose="020B0609020204030204" pitchFamily="49" charset="0"/>
            </a:endParaRPr>
          </a:p>
          <a:p>
            <a:endParaRPr lang="pt-BR" sz="1600" i="1" dirty="0">
              <a:latin typeface="Consolas" panose="020B0609020204030204" pitchFamily="49" charset="0"/>
            </a:endParaRPr>
          </a:p>
          <a:p>
            <a:endParaRPr lang="pt-BR" sz="1600" i="1" dirty="0">
              <a:latin typeface="Consolas" panose="020B0609020204030204" pitchFamily="49" charset="0"/>
            </a:endParaRPr>
          </a:p>
          <a:p>
            <a:endParaRPr lang="pt-BR" sz="1600" i="1" dirty="0">
              <a:latin typeface="Consolas" panose="020B0609020204030204" pitchFamily="49" charset="0"/>
            </a:endParaRPr>
          </a:p>
          <a:p>
            <a:endParaRPr lang="pt-BR" sz="1600" i="1" dirty="0">
              <a:latin typeface="Consolas" panose="020B0609020204030204" pitchFamily="49" charset="0"/>
            </a:endParaRPr>
          </a:p>
          <a:p>
            <a:endParaRPr lang="pt-BR" sz="1600" i="1" dirty="0">
              <a:latin typeface="Consolas" panose="020B0609020204030204" pitchFamily="49" charset="0"/>
            </a:endParaRPr>
          </a:p>
          <a:p>
            <a:endParaRPr lang="pt-BR" sz="1600" i="1" dirty="0">
              <a:latin typeface="Consolas" panose="020B0609020204030204" pitchFamily="49" charset="0"/>
            </a:endParaRPr>
          </a:p>
          <a:p>
            <a:endParaRPr lang="pt-BR" sz="1600" i="1" dirty="0">
              <a:latin typeface="Consolas" panose="020B0609020204030204" pitchFamily="49" charset="0"/>
            </a:endParaRPr>
          </a:p>
          <a:p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	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r>
              <a:rPr lang="pt-BR" sz="1600" i="1" dirty="0">
                <a:latin typeface="Consolas" panose="020B0609020204030204" pitchFamily="49" charset="0"/>
              </a:rPr>
              <a:t>   </a:t>
            </a:r>
            <a:r>
              <a:rPr lang="pt-BR" sz="1600" dirty="0">
                <a:latin typeface="Consolas" panose="020B0609020204030204" pitchFamily="49" charset="0"/>
              </a:rPr>
              <a:t>{ print(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'*'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i="1" dirty="0">
                <a:latin typeface="Consolas" panose="020B0609020204030204" pitchFamily="49" charset="0"/>
              </a:rPr>
              <a:t>     </a:t>
            </a:r>
            <a:r>
              <a:rPr lang="pt-BR" sz="1600" dirty="0">
                <a:latin typeface="Consolas" panose="020B0609020204030204" pitchFamily="49" charset="0"/>
              </a:rPr>
              <a:t>|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	</a:t>
            </a:r>
            <a:r>
              <a:rPr lang="pt-BR" sz="1600" i="1" dirty="0" err="1">
                <a:latin typeface="Consolas" panose="020B0609020204030204" pitchFamily="49" charset="0"/>
                <a:sym typeface="Wingdings 3" panose="05040102010807070707" pitchFamily="18" charset="2"/>
              </a:rPr>
              <a:t>term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  <a:sym typeface="Wingdings 3" panose="05040102010807070707" pitchFamily="18" charset="2"/>
              </a:rPr>
              <a:t>fact</a:t>
            </a:r>
            <a:r>
              <a:rPr lang="pt-BR" sz="1600" i="1" dirty="0">
                <a:latin typeface="Consolas" panose="020B0609020204030204" pitchFamily="49" charset="0"/>
              </a:rPr>
              <a:t>   </a:t>
            </a:r>
            <a:r>
              <a:rPr lang="pt-BR" sz="1600" dirty="0">
                <a:latin typeface="Consolas" panose="020B0609020204030204" pitchFamily="49" charset="0"/>
              </a:rPr>
              <a:t>{ print(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'/'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|  </a:t>
            </a:r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endParaRPr lang="pt-BR" sz="1600" i="1" dirty="0">
              <a:latin typeface="Consolas" panose="020B0609020204030204" pitchFamily="49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E8A362-49D6-4D75-A41C-ACD46CA4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Recursão à Esquerda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313948-78E3-4C6A-B6B4-72C4F513C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recursões à esquerda </a:t>
            </a:r>
            <a:r>
              <a:rPr lang="pt-BR" dirty="0"/>
              <a:t>precisam ser eliminadas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4D2109A-4C3A-4CE8-88FE-8BF1E2CA5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6187"/>
              </p:ext>
            </p:extLst>
          </p:nvPr>
        </p:nvGraphicFramePr>
        <p:xfrm>
          <a:off x="1906004" y="3786835"/>
          <a:ext cx="1399896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31">
                  <a:extLst>
                    <a:ext uri="{9D8B030D-6E8A-4147-A177-3AD203B41FA5}">
                      <a16:colId xmlns:a16="http://schemas.microsoft.com/office/drawing/2014/main" val="338326429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806947008"/>
                    </a:ext>
                  </a:extLst>
                </a:gridCol>
                <a:gridCol w="751825">
                  <a:extLst>
                    <a:ext uri="{9D8B030D-6E8A-4147-A177-3AD203B41FA5}">
                      <a16:colId xmlns:a16="http://schemas.microsoft.com/office/drawing/2014/main" val="282072533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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063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|</a:t>
                      </a:r>
                      <a:endParaRPr lang="pt-BR" sz="16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A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54999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|</a:t>
                      </a:r>
                      <a:endParaRPr lang="pt-BR" sz="16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ym typeface="Symbol" panose="05050102010706020507" pitchFamily="18" charset="2"/>
                        </a:rPr>
                        <a:t>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4383587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17053D69-D7B6-4B97-9800-F7902519A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599601"/>
              </p:ext>
            </p:extLst>
          </p:nvPr>
        </p:nvGraphicFramePr>
        <p:xfrm>
          <a:off x="3874533" y="3787445"/>
          <a:ext cx="1272664" cy="108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560">
                  <a:extLst>
                    <a:ext uri="{9D8B030D-6E8A-4147-A177-3AD203B41FA5}">
                      <a16:colId xmlns:a16="http://schemas.microsoft.com/office/drawing/2014/main" val="338326429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8069470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820725331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ym typeface="Symbol" panose="05050102010706020507" pitchFamily="18" charset="2"/>
                        </a:rPr>
                        <a:t></a:t>
                      </a:r>
                      <a:r>
                        <a:rPr lang="pt-BR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R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06338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R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549997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R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94657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600" i="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6617485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B8414297-C849-43CE-B9EA-E0B87A7E7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319466"/>
              </p:ext>
            </p:extLst>
          </p:nvPr>
        </p:nvGraphicFramePr>
        <p:xfrm>
          <a:off x="6565836" y="2625874"/>
          <a:ext cx="3096344" cy="1341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31">
                  <a:extLst>
                    <a:ext uri="{9D8B030D-6E8A-4147-A177-3AD203B41FA5}">
                      <a16:colId xmlns:a16="http://schemas.microsoft.com/office/drawing/2014/main" val="3069355326"/>
                    </a:ext>
                  </a:extLst>
                </a:gridCol>
                <a:gridCol w="2808313">
                  <a:extLst>
                    <a:ext uri="{9D8B030D-6E8A-4147-A177-3AD203B41FA5}">
                      <a16:colId xmlns:a16="http://schemas.microsoft.com/office/drawing/2014/main" val="2049318182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=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31083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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=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'+'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 }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24102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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=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'-'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857967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r>
                        <a:rPr lang="pt-BR" sz="1600" dirty="0">
                          <a:sym typeface="Symbol" panose="05050102010706020507" pitchFamily="18" charset="2"/>
                        </a:rPr>
                        <a:t>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=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term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491692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D33008EB-D8E5-4B76-AD6F-8420E2250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007235"/>
              </p:ext>
            </p:extLst>
          </p:nvPr>
        </p:nvGraphicFramePr>
        <p:xfrm>
          <a:off x="6565836" y="4388202"/>
          <a:ext cx="3096344" cy="1341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31">
                  <a:extLst>
                    <a:ext uri="{9D8B030D-6E8A-4147-A177-3AD203B41FA5}">
                      <a16:colId xmlns:a16="http://schemas.microsoft.com/office/drawing/2014/main" val="3069355326"/>
                    </a:ext>
                  </a:extLst>
                </a:gridCol>
                <a:gridCol w="2808313">
                  <a:extLst>
                    <a:ext uri="{9D8B030D-6E8A-4147-A177-3AD203B41FA5}">
                      <a16:colId xmlns:a16="http://schemas.microsoft.com/office/drawing/2014/main" val="2049318182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=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31083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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=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{ print(</a:t>
                      </a:r>
                      <a:r>
                        <a:rPr lang="pt-BR" sz="16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'*'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 }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24102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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=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{ print(</a:t>
                      </a:r>
                      <a:r>
                        <a:rPr lang="pt-BR" sz="16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'/'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857967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r>
                        <a:rPr lang="pt-BR" sz="1600" dirty="0">
                          <a:sym typeface="Symbol" panose="05050102010706020507" pitchFamily="18" charset="2"/>
                        </a:rPr>
                        <a:t>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=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fact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491692"/>
                  </a:ext>
                </a:extLst>
              </a:tr>
            </a:tbl>
          </a:graphicData>
        </a:graphic>
      </p:graphicFrame>
      <p:grpSp>
        <p:nvGrpSpPr>
          <p:cNvPr id="21" name="Agrupar 20">
            <a:extLst>
              <a:ext uri="{FF2B5EF4-FFF2-40B4-BE49-F238E27FC236}">
                <a16:creationId xmlns:a16="http://schemas.microsoft.com/office/drawing/2014/main" id="{D67649D9-C8D5-4A6F-AF57-A781D37B110D}"/>
              </a:ext>
            </a:extLst>
          </p:cNvPr>
          <p:cNvGrpSpPr/>
          <p:nvPr/>
        </p:nvGrpSpPr>
        <p:grpSpPr>
          <a:xfrm>
            <a:off x="1610300" y="3714767"/>
            <a:ext cx="3836040" cy="1226401"/>
            <a:chOff x="1610300" y="3714767"/>
            <a:chExt cx="3836040" cy="1226401"/>
          </a:xfrm>
        </p:grpSpPr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9F03DCB4-7A1F-441D-AEA1-B2CDE8909F5E}"/>
                </a:ext>
              </a:extLst>
            </p:cNvPr>
            <p:cNvCxnSpPr>
              <a:cxnSpLocks/>
            </p:cNvCxnSpPr>
            <p:nvPr/>
          </p:nvCxnSpPr>
          <p:spPr>
            <a:xfrm>
              <a:off x="3439904" y="3717032"/>
              <a:ext cx="0" cy="1224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020AE613-B21A-4417-AB50-4D571E75A0FC}"/>
                </a:ext>
              </a:extLst>
            </p:cNvPr>
            <p:cNvCxnSpPr>
              <a:cxnSpLocks/>
            </p:cNvCxnSpPr>
            <p:nvPr/>
          </p:nvCxnSpPr>
          <p:spPr>
            <a:xfrm>
              <a:off x="1610300" y="3717032"/>
              <a:ext cx="3836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6D7A48F6-2782-4503-926B-C7E62B72EE30}"/>
                </a:ext>
              </a:extLst>
            </p:cNvPr>
            <p:cNvCxnSpPr>
              <a:cxnSpLocks/>
            </p:cNvCxnSpPr>
            <p:nvPr/>
          </p:nvCxnSpPr>
          <p:spPr>
            <a:xfrm>
              <a:off x="1610300" y="4941168"/>
              <a:ext cx="3836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3763CD92-670C-4E4F-B2C3-64ADFA643652}"/>
                </a:ext>
              </a:extLst>
            </p:cNvPr>
            <p:cNvCxnSpPr>
              <a:cxnSpLocks/>
            </p:cNvCxnSpPr>
            <p:nvPr/>
          </p:nvCxnSpPr>
          <p:spPr>
            <a:xfrm>
              <a:off x="1610300" y="3714767"/>
              <a:ext cx="0" cy="1224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334B4671-A4E8-4D61-A3AC-E76D32D4D42A}"/>
                </a:ext>
              </a:extLst>
            </p:cNvPr>
            <p:cNvCxnSpPr>
              <a:cxnSpLocks/>
            </p:cNvCxnSpPr>
            <p:nvPr/>
          </p:nvCxnSpPr>
          <p:spPr>
            <a:xfrm>
              <a:off x="5436458" y="3714767"/>
              <a:ext cx="0" cy="1224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597258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2713B-3A6C-4C91-B49F-1402BAB07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Recursão à Esquerda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C45C7C-00C2-4852-8D32-18F1589AC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Resultado da eliminação: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077FC2B-4976-4DC1-91A1-C0FDCBB45D31}"/>
              </a:ext>
            </a:extLst>
          </p:cNvPr>
          <p:cNvSpPr/>
          <p:nvPr/>
        </p:nvSpPr>
        <p:spPr>
          <a:xfrm>
            <a:off x="1196917" y="2902648"/>
            <a:ext cx="4897495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	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i="1" dirty="0">
                <a:latin typeface="Consolas" panose="020B0609020204030204" pitchFamily="49" charset="0"/>
              </a:rPr>
              <a:t>   </a:t>
            </a:r>
            <a:r>
              <a:rPr lang="pt-BR" sz="1600" dirty="0">
                <a:latin typeface="Consolas" panose="020B0609020204030204" pitchFamily="49" charset="0"/>
              </a:rPr>
              <a:t>{ </a:t>
            </a:r>
            <a:r>
              <a:rPr lang="pt-BR" sz="1600" dirty="0" err="1">
                <a:latin typeface="Consolas" panose="020B0609020204030204" pitchFamily="49" charset="0"/>
              </a:rPr>
              <a:t>print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'+'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i="1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|	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-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i="1" dirty="0">
                <a:latin typeface="Consolas" panose="020B0609020204030204" pitchFamily="49" charset="0"/>
              </a:rPr>
              <a:t>   </a:t>
            </a:r>
            <a:r>
              <a:rPr lang="pt-BR" sz="1600" dirty="0">
                <a:latin typeface="Consolas" panose="020B0609020204030204" pitchFamily="49" charset="0"/>
              </a:rPr>
              <a:t>{ </a:t>
            </a:r>
            <a:r>
              <a:rPr lang="pt-BR" sz="1600" dirty="0" err="1">
                <a:latin typeface="Consolas" panose="020B0609020204030204" pitchFamily="49" charset="0"/>
              </a:rPr>
              <a:t>print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'-'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|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	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</a:p>
          <a:p>
            <a:endParaRPr lang="pt-BR" sz="1600" i="1" dirty="0">
              <a:latin typeface="Consolas" panose="020B0609020204030204" pitchFamily="49" charset="0"/>
            </a:endParaRPr>
          </a:p>
          <a:p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	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r>
              <a:rPr lang="pt-BR" sz="1600" i="1" dirty="0">
                <a:latin typeface="Consolas" panose="020B0609020204030204" pitchFamily="49" charset="0"/>
              </a:rPr>
              <a:t>   </a:t>
            </a:r>
            <a:r>
              <a:rPr lang="pt-BR" sz="1600" dirty="0">
                <a:latin typeface="Consolas" panose="020B0609020204030204" pitchFamily="49" charset="0"/>
              </a:rPr>
              <a:t>{ print(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'*'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i="1" dirty="0">
                <a:latin typeface="Consolas" panose="020B0609020204030204" pitchFamily="49" charset="0"/>
              </a:rPr>
              <a:t>     </a:t>
            </a:r>
            <a:r>
              <a:rPr lang="pt-BR" sz="1600" dirty="0">
                <a:latin typeface="Consolas" panose="020B0609020204030204" pitchFamily="49" charset="0"/>
              </a:rPr>
              <a:t>|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	</a:t>
            </a:r>
            <a:r>
              <a:rPr lang="pt-BR" sz="1600" i="1" dirty="0" err="1">
                <a:latin typeface="Consolas" panose="020B0609020204030204" pitchFamily="49" charset="0"/>
                <a:sym typeface="Wingdings 3" panose="05040102010807070707" pitchFamily="18" charset="2"/>
              </a:rPr>
              <a:t>term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  <a:sym typeface="Wingdings 3" panose="05040102010807070707" pitchFamily="18" charset="2"/>
              </a:rPr>
              <a:t>fact</a:t>
            </a:r>
            <a:r>
              <a:rPr lang="pt-BR" sz="1600" i="1" dirty="0">
                <a:latin typeface="Consolas" panose="020B0609020204030204" pitchFamily="49" charset="0"/>
              </a:rPr>
              <a:t>   </a:t>
            </a:r>
            <a:r>
              <a:rPr lang="pt-BR" sz="1600" dirty="0">
                <a:latin typeface="Consolas" panose="020B0609020204030204" pitchFamily="49" charset="0"/>
              </a:rPr>
              <a:t>{ print(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'/'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|  </a:t>
            </a:r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endParaRPr lang="pt-BR" sz="1600" i="1" dirty="0">
              <a:latin typeface="Consolas" panose="020B0609020204030204" pitchFamily="49" charset="0"/>
            </a:endParaRP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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| 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num</a:t>
            </a:r>
            <a:r>
              <a:rPr lang="pt-BR" sz="1600" i="1" dirty="0">
                <a:latin typeface="Consolas" panose="020B0609020204030204" pitchFamily="49" charset="0"/>
              </a:rPr>
              <a:t>           </a:t>
            </a:r>
            <a:r>
              <a:rPr lang="pt-BR" sz="1600" dirty="0">
                <a:latin typeface="Consolas" panose="020B0609020204030204" pitchFamily="49" charset="0"/>
              </a:rPr>
              <a:t>{ print(</a:t>
            </a:r>
            <a:r>
              <a:rPr lang="pt-BR" sz="1600" dirty="0" err="1">
                <a:latin typeface="Consolas" panose="020B0609020204030204" pitchFamily="49" charset="0"/>
              </a:rPr>
              <a:t>num.valor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| 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sz="1600" i="1" dirty="0">
                <a:latin typeface="Consolas" panose="020B0609020204030204" pitchFamily="49" charset="0"/>
              </a:rPr>
              <a:t>            </a:t>
            </a:r>
            <a:r>
              <a:rPr lang="pt-BR" sz="1600" dirty="0">
                <a:latin typeface="Consolas" panose="020B0609020204030204" pitchFamily="49" charset="0"/>
              </a:rPr>
              <a:t>{ print(</a:t>
            </a:r>
            <a:r>
              <a:rPr lang="pt-BR" sz="1600" dirty="0" err="1">
                <a:latin typeface="Consolas" panose="020B0609020204030204" pitchFamily="49" charset="0"/>
              </a:rPr>
              <a:t>id.nome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9396E832-63C1-45F1-A7F1-6955F1B2B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769148"/>
              </p:ext>
            </p:extLst>
          </p:nvPr>
        </p:nvGraphicFramePr>
        <p:xfrm>
          <a:off x="10198868" y="515880"/>
          <a:ext cx="1272664" cy="108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560">
                  <a:extLst>
                    <a:ext uri="{9D8B030D-6E8A-4147-A177-3AD203B41FA5}">
                      <a16:colId xmlns:a16="http://schemas.microsoft.com/office/drawing/2014/main" val="338326429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8069470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820725331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ym typeface="Symbol" panose="05050102010706020507" pitchFamily="18" charset="2"/>
                        </a:rPr>
                        <a:t></a:t>
                      </a:r>
                      <a:r>
                        <a:rPr lang="pt-BR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R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06338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R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549997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R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94657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600" i="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6617485"/>
                  </a:ext>
                </a:extLst>
              </a:tr>
            </a:tbl>
          </a:graphicData>
        </a:graphic>
      </p:graphicFrame>
      <p:grpSp>
        <p:nvGrpSpPr>
          <p:cNvPr id="4" name="Agrupar 3">
            <a:extLst>
              <a:ext uri="{FF2B5EF4-FFF2-40B4-BE49-F238E27FC236}">
                <a16:creationId xmlns:a16="http://schemas.microsoft.com/office/drawing/2014/main" id="{6BF4317A-8061-4D78-A6AC-96A6E693BF11}"/>
              </a:ext>
            </a:extLst>
          </p:cNvPr>
          <p:cNvGrpSpPr/>
          <p:nvPr/>
        </p:nvGrpSpPr>
        <p:grpSpPr>
          <a:xfrm>
            <a:off x="6526460" y="2132856"/>
            <a:ext cx="4897494" cy="3863998"/>
            <a:chOff x="6526460" y="2478121"/>
            <a:chExt cx="4897494" cy="3863998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0AC1A744-18B3-4C52-AD1A-3993EC254EAB}"/>
                </a:ext>
              </a:extLst>
            </p:cNvPr>
            <p:cNvSpPr/>
            <p:nvPr/>
          </p:nvSpPr>
          <p:spPr>
            <a:xfrm>
              <a:off x="6526460" y="2756388"/>
              <a:ext cx="4897494" cy="3585731"/>
            </a:xfrm>
            <a:prstGeom prst="round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C94869BD-DA9E-43A3-99F0-E05CC64ED8CF}"/>
                </a:ext>
              </a:extLst>
            </p:cNvPr>
            <p:cNvSpPr/>
            <p:nvPr/>
          </p:nvSpPr>
          <p:spPr>
            <a:xfrm>
              <a:off x="6958508" y="2902648"/>
              <a:ext cx="4224233" cy="32932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expr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  <a:sym typeface="Wingdings 3" panose="05040102010807070707" pitchFamily="18" charset="2"/>
                </a:rPr>
                <a:t>	</a:t>
              </a:r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i="1" dirty="0" err="1">
                  <a:latin typeface="Consolas" panose="020B0609020204030204" pitchFamily="49" charset="0"/>
                </a:rPr>
                <a:t>add</a:t>
              </a:r>
              <a:endParaRPr lang="pt-BR" sz="1600" i="1" dirty="0">
                <a:latin typeface="Consolas" panose="020B0609020204030204" pitchFamily="49" charset="0"/>
              </a:endParaRPr>
            </a:p>
            <a:p>
              <a:r>
                <a:rPr lang="pt-BR" sz="1600" i="1" dirty="0" err="1">
                  <a:latin typeface="Consolas" panose="020B0609020204030204" pitchFamily="49" charset="0"/>
                </a:rPr>
                <a:t>add</a:t>
              </a:r>
              <a:r>
                <a:rPr lang="pt-BR" sz="1600" i="1" dirty="0">
                  <a:latin typeface="Consolas" panose="020B0609020204030204" pitchFamily="49" charset="0"/>
                </a:rPr>
                <a:t>  </a:t>
              </a:r>
              <a:r>
                <a:rPr lang="pt-BR" sz="1600" dirty="0">
                  <a:latin typeface="Consolas" panose="020B0609020204030204" pitchFamily="49" charset="0"/>
                  <a:sym typeface="Wingdings 3" panose="05040102010807070707" pitchFamily="18" charset="2"/>
                </a:rPr>
                <a:t>	</a:t>
              </a:r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</a:rPr>
                <a:t>{ print(</a:t>
              </a:r>
              <a:r>
                <a:rPr lang="pt-BR" sz="1600" dirty="0">
                  <a:solidFill>
                    <a:srgbClr val="FF7575"/>
                  </a:solidFill>
                  <a:latin typeface="Consolas" panose="020B0609020204030204" pitchFamily="49" charset="0"/>
                </a:rPr>
                <a:t>'+'</a:t>
              </a:r>
              <a:r>
                <a:rPr lang="pt-BR" sz="1600" dirty="0">
                  <a:latin typeface="Consolas" panose="020B0609020204030204" pitchFamily="49" charset="0"/>
                </a:rPr>
                <a:t>) } </a:t>
              </a:r>
              <a:r>
                <a:rPr lang="pt-BR" sz="1600" i="1" dirty="0" err="1">
                  <a:latin typeface="Consolas" panose="020B0609020204030204" pitchFamily="49" charset="0"/>
                </a:rPr>
                <a:t>add</a:t>
              </a:r>
              <a:endParaRPr lang="pt-BR" sz="1600" i="1" dirty="0">
                <a:latin typeface="Consolas" panose="020B0609020204030204" pitchFamily="49" charset="0"/>
              </a:endParaRPr>
            </a:p>
            <a:p>
              <a:r>
                <a:rPr lang="pt-BR" sz="1600" i="1" dirty="0">
                  <a:latin typeface="Consolas" panose="020B0609020204030204" pitchFamily="49" charset="0"/>
                </a:rPr>
                <a:t>    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  <a:sym typeface="Wingdings 3" panose="05040102010807070707" pitchFamily="18" charset="2"/>
                </a:rPr>
                <a:t>|	</a:t>
              </a:r>
              <a:r>
                <a:rPr lang="pt-BR" sz="1600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-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</a:rPr>
                <a:t>{ print(</a:t>
              </a:r>
              <a:r>
                <a:rPr lang="pt-BR" sz="1600" dirty="0">
                  <a:solidFill>
                    <a:srgbClr val="FF7575"/>
                  </a:solidFill>
                  <a:latin typeface="Consolas" panose="020B0609020204030204" pitchFamily="49" charset="0"/>
                </a:rPr>
                <a:t>'-'</a:t>
              </a:r>
              <a:r>
                <a:rPr lang="pt-BR" sz="1600" dirty="0">
                  <a:latin typeface="Consolas" panose="020B0609020204030204" pitchFamily="49" charset="0"/>
                </a:rPr>
                <a:t>) } </a:t>
              </a:r>
              <a:r>
                <a:rPr lang="pt-BR" sz="1600" i="1" dirty="0" err="1">
                  <a:latin typeface="Consolas" panose="020B0609020204030204" pitchFamily="49" charset="0"/>
                </a:rPr>
                <a:t>add</a:t>
              </a:r>
              <a:endParaRPr lang="pt-BR" sz="1600" i="1" dirty="0">
                <a:latin typeface="Consolas" panose="020B0609020204030204" pitchFamily="49" charset="0"/>
              </a:endParaRPr>
            </a:p>
            <a:p>
              <a:r>
                <a:rPr lang="pt-BR" sz="1600" dirty="0">
                  <a:latin typeface="Consolas" panose="020B0609020204030204" pitchFamily="49" charset="0"/>
                </a:rPr>
                <a:t>     |</a:t>
              </a:r>
              <a:r>
                <a:rPr lang="pt-BR" sz="1600" dirty="0">
                  <a:latin typeface="Consolas" panose="020B0609020204030204" pitchFamily="49" charset="0"/>
                  <a:sym typeface="Wingdings 3" panose="05040102010807070707" pitchFamily="18" charset="2"/>
                </a:rPr>
                <a:t>	</a:t>
              </a:r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rPr>
                <a:t> ϵ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</a:p>
            <a:p>
              <a:br>
                <a:rPr lang="pt-BR" sz="1600" i="1" dirty="0">
                  <a:latin typeface="Consolas" panose="020B0609020204030204" pitchFamily="49" charset="0"/>
                </a:rPr>
              </a:br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  <a:sym typeface="Wingdings 3" panose="05040102010807070707" pitchFamily="18" charset="2"/>
                </a:rPr>
                <a:t>	</a:t>
              </a:r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i="1" dirty="0" err="1">
                  <a:latin typeface="Consolas" panose="020B0609020204030204" pitchFamily="49" charset="0"/>
                </a:rPr>
                <a:t>mult</a:t>
              </a:r>
              <a:endParaRPr lang="pt-BR" sz="1600" i="1" dirty="0">
                <a:latin typeface="Consolas" panose="020B0609020204030204" pitchFamily="49" charset="0"/>
              </a:endParaRPr>
            </a:p>
            <a:p>
              <a:r>
                <a:rPr lang="pt-BR" sz="1600" i="1" dirty="0" err="1">
                  <a:latin typeface="Consolas" panose="020B0609020204030204" pitchFamily="49" charset="0"/>
                </a:rPr>
                <a:t>mult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  <a:sym typeface="Wingdings 3" panose="05040102010807070707" pitchFamily="18" charset="2"/>
                </a:rPr>
                <a:t>	</a:t>
              </a:r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*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</a:rPr>
                <a:t>{ print(</a:t>
              </a:r>
              <a:r>
                <a:rPr lang="pt-BR" sz="1600" dirty="0">
                  <a:solidFill>
                    <a:srgbClr val="FF7575"/>
                  </a:solidFill>
                  <a:latin typeface="Consolas" panose="020B0609020204030204" pitchFamily="49" charset="0"/>
                </a:rPr>
                <a:t>'*'</a:t>
              </a:r>
              <a:r>
                <a:rPr lang="pt-BR" sz="1600" dirty="0">
                  <a:latin typeface="Consolas" panose="020B0609020204030204" pitchFamily="49" charset="0"/>
                </a:rPr>
                <a:t>) } </a:t>
              </a:r>
              <a:r>
                <a:rPr lang="pt-BR" sz="1600" i="1" dirty="0" err="1">
                  <a:latin typeface="Consolas" panose="020B0609020204030204" pitchFamily="49" charset="0"/>
                </a:rPr>
                <a:t>mult</a:t>
              </a:r>
              <a:endParaRPr lang="pt-BR" sz="1600" i="1" dirty="0">
                <a:latin typeface="Consolas" panose="020B0609020204030204" pitchFamily="49" charset="0"/>
              </a:endParaRPr>
            </a:p>
            <a:p>
              <a:r>
                <a:rPr lang="pt-BR" sz="1600" i="1" dirty="0">
                  <a:latin typeface="Consolas" panose="020B0609020204030204" pitchFamily="49" charset="0"/>
                </a:rPr>
                <a:t>    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  <a:sym typeface="Wingdings 3" panose="05040102010807070707" pitchFamily="18" charset="2"/>
                </a:rPr>
                <a:t>|	</a:t>
              </a:r>
              <a:r>
                <a:rPr lang="pt-BR" sz="1600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/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</a:rPr>
                <a:t>{ print(</a:t>
              </a:r>
              <a:r>
                <a:rPr lang="pt-BR" sz="1600" dirty="0">
                  <a:solidFill>
                    <a:srgbClr val="FF7575"/>
                  </a:solidFill>
                  <a:latin typeface="Consolas" panose="020B0609020204030204" pitchFamily="49" charset="0"/>
                </a:rPr>
                <a:t>'-'</a:t>
              </a:r>
              <a:r>
                <a:rPr lang="pt-BR" sz="1600" dirty="0">
                  <a:latin typeface="Consolas" panose="020B0609020204030204" pitchFamily="49" charset="0"/>
                </a:rPr>
                <a:t>) } </a:t>
              </a:r>
              <a:r>
                <a:rPr lang="pt-BR" sz="1600" i="1" dirty="0" err="1">
                  <a:latin typeface="Consolas" panose="020B0609020204030204" pitchFamily="49" charset="0"/>
                </a:rPr>
                <a:t>mult</a:t>
              </a:r>
              <a:endParaRPr lang="pt-BR" sz="1600" i="1" dirty="0">
                <a:latin typeface="Consolas" panose="020B0609020204030204" pitchFamily="49" charset="0"/>
              </a:endParaRPr>
            </a:p>
            <a:p>
              <a:r>
                <a:rPr lang="pt-BR" sz="1600" dirty="0">
                  <a:latin typeface="Consolas" panose="020B0609020204030204" pitchFamily="49" charset="0"/>
                </a:rPr>
                <a:t>     |</a:t>
              </a:r>
              <a:r>
                <a:rPr lang="pt-BR" sz="1600" dirty="0">
                  <a:latin typeface="Consolas" panose="020B0609020204030204" pitchFamily="49" charset="0"/>
                  <a:sym typeface="Wingdings 3" panose="05040102010807070707" pitchFamily="18" charset="2"/>
                </a:rPr>
                <a:t>	</a:t>
              </a:r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rPr>
                <a:t> ϵ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</a:p>
            <a:p>
              <a:endParaRPr lang="pt-BR" sz="1600" i="1" dirty="0">
                <a:latin typeface="Consolas" panose="020B0609020204030204" pitchFamily="49" charset="0"/>
              </a:endParaRPr>
            </a:p>
            <a:p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  <a:sym typeface="Wingdings 3" panose="05040102010807070707" pitchFamily="18" charset="2"/>
                </a:rPr>
                <a:t> </a:t>
              </a:r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(</a:t>
              </a:r>
              <a:r>
                <a:rPr lang="pt-BR" sz="1600" i="1" dirty="0" err="1">
                  <a:latin typeface="Consolas" panose="020B0609020204030204" pitchFamily="49" charset="0"/>
                </a:rPr>
                <a:t>expr</a:t>
              </a:r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pt-BR" sz="1600" dirty="0">
                  <a:latin typeface="Consolas" panose="020B0609020204030204" pitchFamily="49" charset="0"/>
                </a:rPr>
                <a:t>     |  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num</a:t>
              </a:r>
              <a:r>
                <a:rPr lang="pt-BR" sz="1600" i="1" dirty="0">
                  <a:latin typeface="Consolas" panose="020B0609020204030204" pitchFamily="49" charset="0"/>
                </a:rPr>
                <a:t>    </a:t>
              </a:r>
              <a:r>
                <a:rPr lang="pt-BR" sz="1600" dirty="0">
                  <a:latin typeface="Consolas" panose="020B0609020204030204" pitchFamily="49" charset="0"/>
                </a:rPr>
                <a:t>{ print(</a:t>
              </a:r>
              <a:r>
                <a:rPr lang="pt-BR" sz="1600" dirty="0" err="1">
                  <a:latin typeface="Consolas" panose="020B0609020204030204" pitchFamily="49" charset="0"/>
                </a:rPr>
                <a:t>num.valor</a:t>
              </a:r>
              <a:r>
                <a:rPr lang="pt-BR" sz="1600" dirty="0">
                  <a:latin typeface="Consolas" panose="020B0609020204030204" pitchFamily="49" charset="0"/>
                </a:rPr>
                <a:t>) }</a:t>
              </a:r>
            </a:p>
            <a:p>
              <a:r>
                <a:rPr lang="pt-BR" sz="1600" dirty="0">
                  <a:latin typeface="Consolas" panose="020B0609020204030204" pitchFamily="49" charset="0"/>
                </a:rPr>
                <a:t>     |  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r>
                <a:rPr lang="pt-BR" sz="1600" i="1" dirty="0">
                  <a:latin typeface="Consolas" panose="020B0609020204030204" pitchFamily="49" charset="0"/>
                </a:rPr>
                <a:t>     </a:t>
              </a:r>
              <a:r>
                <a:rPr lang="pt-BR" sz="1600" dirty="0">
                  <a:latin typeface="Consolas" panose="020B0609020204030204" pitchFamily="49" charset="0"/>
                </a:rPr>
                <a:t>{ print(</a:t>
              </a:r>
              <a:r>
                <a:rPr lang="pt-BR" sz="1600" dirty="0" err="1">
                  <a:latin typeface="Consolas" panose="020B0609020204030204" pitchFamily="49" charset="0"/>
                </a:rPr>
                <a:t>id.nome</a:t>
              </a:r>
              <a:r>
                <a:rPr lang="pt-BR" sz="1600" dirty="0">
                  <a:latin typeface="Consolas" panose="020B0609020204030204" pitchFamily="49" charset="0"/>
                </a:rPr>
                <a:t>) }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63F7B45F-AB80-4F9A-AD10-E46274435850}"/>
                </a:ext>
              </a:extLst>
            </p:cNvPr>
            <p:cNvSpPr/>
            <p:nvPr/>
          </p:nvSpPr>
          <p:spPr>
            <a:xfrm>
              <a:off x="7787234" y="2478121"/>
              <a:ext cx="2376264" cy="278267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solidFill>
                    <a:schemeClr val="bg1"/>
                  </a:solidFill>
                </a:rPr>
                <a:t>Esquema de Tradução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735144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7352A-832D-4AC3-AC71-17B6B530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Tradutor Dirigido por Sintaxe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5CBFFA-1B87-4979-BAFC-B479825A0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b="1" dirty="0" err="1">
                <a:latin typeface="Consolas" panose="020B0609020204030204" pitchFamily="49" charset="0"/>
              </a:rPr>
              <a:t>lookahead</a:t>
            </a:r>
            <a:r>
              <a:rPr lang="pt-BR" dirty="0"/>
              <a:t> e a função </a:t>
            </a:r>
            <a:r>
              <a:rPr lang="pt-BR" b="1" dirty="0">
                <a:latin typeface="Consolas" panose="020B0609020204030204" pitchFamily="49" charset="0"/>
              </a:rPr>
              <a:t>match</a:t>
            </a:r>
            <a:r>
              <a:rPr lang="pt-BR" dirty="0"/>
              <a:t> agora terão que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lidar com tokens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EB2A6341-48D8-40DF-9270-9BAD40E3EFD1}"/>
              </a:ext>
            </a:extLst>
          </p:cNvPr>
          <p:cNvGrpSpPr/>
          <p:nvPr/>
        </p:nvGrpSpPr>
        <p:grpSpPr>
          <a:xfrm>
            <a:off x="6129782" y="2727283"/>
            <a:ext cx="4897494" cy="3585731"/>
            <a:chOff x="6526460" y="2756388"/>
            <a:chExt cx="4897494" cy="3585731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FF6A47C0-BC52-4462-A6C6-E1CD604D5513}"/>
                </a:ext>
              </a:extLst>
            </p:cNvPr>
            <p:cNvSpPr/>
            <p:nvPr/>
          </p:nvSpPr>
          <p:spPr>
            <a:xfrm>
              <a:off x="6526460" y="2756388"/>
              <a:ext cx="4897494" cy="3585731"/>
            </a:xfrm>
            <a:prstGeom prst="round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2BE25E6F-F7E3-4E97-8348-2396C1408117}"/>
                </a:ext>
              </a:extLst>
            </p:cNvPr>
            <p:cNvSpPr/>
            <p:nvPr/>
          </p:nvSpPr>
          <p:spPr>
            <a:xfrm>
              <a:off x="6958508" y="2902648"/>
              <a:ext cx="4224233" cy="32932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expr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  <a:sym typeface="Wingdings 3" panose="05040102010807070707" pitchFamily="18" charset="2"/>
                </a:rPr>
                <a:t>	</a:t>
              </a:r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i="1" dirty="0" err="1">
                  <a:latin typeface="Consolas" panose="020B0609020204030204" pitchFamily="49" charset="0"/>
                </a:rPr>
                <a:t>add</a:t>
              </a:r>
              <a:endParaRPr lang="pt-BR" sz="1600" i="1" dirty="0">
                <a:latin typeface="Consolas" panose="020B0609020204030204" pitchFamily="49" charset="0"/>
              </a:endParaRPr>
            </a:p>
            <a:p>
              <a:r>
                <a:rPr lang="pt-BR" sz="1600" i="1" dirty="0" err="1">
                  <a:latin typeface="Consolas" panose="020B0609020204030204" pitchFamily="49" charset="0"/>
                </a:rPr>
                <a:t>add</a:t>
              </a:r>
              <a:r>
                <a:rPr lang="pt-BR" sz="1600" i="1" dirty="0">
                  <a:latin typeface="Consolas" panose="020B0609020204030204" pitchFamily="49" charset="0"/>
                </a:rPr>
                <a:t>  </a:t>
              </a:r>
              <a:r>
                <a:rPr lang="pt-BR" sz="1600" dirty="0">
                  <a:latin typeface="Consolas" panose="020B0609020204030204" pitchFamily="49" charset="0"/>
                  <a:sym typeface="Wingdings 3" panose="05040102010807070707" pitchFamily="18" charset="2"/>
                </a:rPr>
                <a:t>	</a:t>
              </a:r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</a:rPr>
                <a:t>{ print(</a:t>
              </a:r>
              <a:r>
                <a:rPr lang="pt-BR" sz="1600" dirty="0">
                  <a:solidFill>
                    <a:srgbClr val="FF7575"/>
                  </a:solidFill>
                  <a:latin typeface="Consolas" panose="020B0609020204030204" pitchFamily="49" charset="0"/>
                </a:rPr>
                <a:t>'+'</a:t>
              </a:r>
              <a:r>
                <a:rPr lang="pt-BR" sz="1600" dirty="0">
                  <a:latin typeface="Consolas" panose="020B0609020204030204" pitchFamily="49" charset="0"/>
                </a:rPr>
                <a:t>) } </a:t>
              </a:r>
              <a:r>
                <a:rPr lang="pt-BR" sz="1600" i="1" dirty="0" err="1">
                  <a:latin typeface="Consolas" panose="020B0609020204030204" pitchFamily="49" charset="0"/>
                </a:rPr>
                <a:t>add</a:t>
              </a:r>
              <a:endParaRPr lang="pt-BR" sz="1600" i="1" dirty="0">
                <a:latin typeface="Consolas" panose="020B0609020204030204" pitchFamily="49" charset="0"/>
              </a:endParaRPr>
            </a:p>
            <a:p>
              <a:r>
                <a:rPr lang="pt-BR" sz="1600" i="1" dirty="0">
                  <a:latin typeface="Consolas" panose="020B0609020204030204" pitchFamily="49" charset="0"/>
                </a:rPr>
                <a:t>    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  <a:sym typeface="Wingdings 3" panose="05040102010807070707" pitchFamily="18" charset="2"/>
                </a:rPr>
                <a:t>|	</a:t>
              </a:r>
              <a:r>
                <a:rPr lang="pt-BR" sz="1600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-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</a:rPr>
                <a:t>{ print(</a:t>
              </a:r>
              <a:r>
                <a:rPr lang="pt-BR" sz="1600" dirty="0">
                  <a:solidFill>
                    <a:srgbClr val="FF7575"/>
                  </a:solidFill>
                  <a:latin typeface="Consolas" panose="020B0609020204030204" pitchFamily="49" charset="0"/>
                </a:rPr>
                <a:t>'-'</a:t>
              </a:r>
              <a:r>
                <a:rPr lang="pt-BR" sz="1600" dirty="0">
                  <a:latin typeface="Consolas" panose="020B0609020204030204" pitchFamily="49" charset="0"/>
                </a:rPr>
                <a:t>) } </a:t>
              </a:r>
              <a:r>
                <a:rPr lang="pt-BR" sz="1600" i="1" dirty="0" err="1">
                  <a:latin typeface="Consolas" panose="020B0609020204030204" pitchFamily="49" charset="0"/>
                </a:rPr>
                <a:t>add</a:t>
              </a:r>
              <a:endParaRPr lang="pt-BR" sz="1600" i="1" dirty="0">
                <a:latin typeface="Consolas" panose="020B0609020204030204" pitchFamily="49" charset="0"/>
              </a:endParaRPr>
            </a:p>
            <a:p>
              <a:r>
                <a:rPr lang="pt-BR" sz="1600" dirty="0">
                  <a:latin typeface="Consolas" panose="020B0609020204030204" pitchFamily="49" charset="0"/>
                </a:rPr>
                <a:t>     |</a:t>
              </a:r>
              <a:r>
                <a:rPr lang="pt-BR" sz="1600" dirty="0">
                  <a:latin typeface="Consolas" panose="020B0609020204030204" pitchFamily="49" charset="0"/>
                  <a:sym typeface="Wingdings 3" panose="05040102010807070707" pitchFamily="18" charset="2"/>
                </a:rPr>
                <a:t>	</a:t>
              </a:r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rPr>
                <a:t> ϵ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</a:p>
            <a:p>
              <a:br>
                <a:rPr lang="pt-BR" sz="1600" i="1" dirty="0">
                  <a:latin typeface="Consolas" panose="020B0609020204030204" pitchFamily="49" charset="0"/>
                </a:rPr>
              </a:br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  <a:sym typeface="Wingdings 3" panose="05040102010807070707" pitchFamily="18" charset="2"/>
                </a:rPr>
                <a:t>	</a:t>
              </a:r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i="1" dirty="0" err="1">
                  <a:latin typeface="Consolas" panose="020B0609020204030204" pitchFamily="49" charset="0"/>
                </a:rPr>
                <a:t>mult</a:t>
              </a:r>
              <a:endParaRPr lang="pt-BR" sz="1600" i="1" dirty="0">
                <a:latin typeface="Consolas" panose="020B0609020204030204" pitchFamily="49" charset="0"/>
              </a:endParaRPr>
            </a:p>
            <a:p>
              <a:r>
                <a:rPr lang="pt-BR" sz="1600" i="1" dirty="0" err="1">
                  <a:latin typeface="Consolas" panose="020B0609020204030204" pitchFamily="49" charset="0"/>
                </a:rPr>
                <a:t>mult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  <a:sym typeface="Wingdings 3" panose="05040102010807070707" pitchFamily="18" charset="2"/>
                </a:rPr>
                <a:t>	</a:t>
              </a:r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*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</a:rPr>
                <a:t>{ print(</a:t>
              </a:r>
              <a:r>
                <a:rPr lang="pt-BR" sz="1600" dirty="0">
                  <a:solidFill>
                    <a:srgbClr val="FF7575"/>
                  </a:solidFill>
                  <a:latin typeface="Consolas" panose="020B0609020204030204" pitchFamily="49" charset="0"/>
                </a:rPr>
                <a:t>'*'</a:t>
              </a:r>
              <a:r>
                <a:rPr lang="pt-BR" sz="1600" dirty="0">
                  <a:latin typeface="Consolas" panose="020B0609020204030204" pitchFamily="49" charset="0"/>
                </a:rPr>
                <a:t>) } </a:t>
              </a:r>
              <a:r>
                <a:rPr lang="pt-BR" sz="1600" i="1" dirty="0" err="1">
                  <a:latin typeface="Consolas" panose="020B0609020204030204" pitchFamily="49" charset="0"/>
                </a:rPr>
                <a:t>mult</a:t>
              </a:r>
              <a:endParaRPr lang="pt-BR" sz="1600" i="1" dirty="0">
                <a:latin typeface="Consolas" panose="020B0609020204030204" pitchFamily="49" charset="0"/>
              </a:endParaRPr>
            </a:p>
            <a:p>
              <a:r>
                <a:rPr lang="pt-BR" sz="1600" i="1" dirty="0">
                  <a:latin typeface="Consolas" panose="020B0609020204030204" pitchFamily="49" charset="0"/>
                </a:rPr>
                <a:t>    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  <a:sym typeface="Wingdings 3" panose="05040102010807070707" pitchFamily="18" charset="2"/>
                </a:rPr>
                <a:t>|	</a:t>
              </a:r>
              <a:r>
                <a:rPr lang="pt-BR" sz="1600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/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</a:rPr>
                <a:t>{ print(</a:t>
              </a:r>
              <a:r>
                <a:rPr lang="pt-BR" sz="1600" dirty="0">
                  <a:solidFill>
                    <a:srgbClr val="FF7575"/>
                  </a:solidFill>
                  <a:latin typeface="Consolas" panose="020B0609020204030204" pitchFamily="49" charset="0"/>
                </a:rPr>
                <a:t>'-'</a:t>
              </a:r>
              <a:r>
                <a:rPr lang="pt-BR" sz="1600" dirty="0">
                  <a:latin typeface="Consolas" panose="020B0609020204030204" pitchFamily="49" charset="0"/>
                </a:rPr>
                <a:t>) } </a:t>
              </a:r>
              <a:r>
                <a:rPr lang="pt-BR" sz="1600" i="1" dirty="0" err="1">
                  <a:latin typeface="Consolas" panose="020B0609020204030204" pitchFamily="49" charset="0"/>
                </a:rPr>
                <a:t>mult</a:t>
              </a:r>
              <a:endParaRPr lang="pt-BR" sz="1600" i="1" dirty="0">
                <a:latin typeface="Consolas" panose="020B0609020204030204" pitchFamily="49" charset="0"/>
              </a:endParaRPr>
            </a:p>
            <a:p>
              <a:r>
                <a:rPr lang="pt-BR" sz="1600" dirty="0">
                  <a:latin typeface="Consolas" panose="020B0609020204030204" pitchFamily="49" charset="0"/>
                </a:rPr>
                <a:t>     |</a:t>
              </a:r>
              <a:r>
                <a:rPr lang="pt-BR" sz="1600" dirty="0">
                  <a:latin typeface="Consolas" panose="020B0609020204030204" pitchFamily="49" charset="0"/>
                  <a:sym typeface="Wingdings 3" panose="05040102010807070707" pitchFamily="18" charset="2"/>
                </a:rPr>
                <a:t>	</a:t>
              </a:r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rPr>
                <a:t> ϵ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</a:p>
            <a:p>
              <a:endParaRPr lang="pt-BR" sz="1600" i="1" dirty="0">
                <a:latin typeface="Consolas" panose="020B0609020204030204" pitchFamily="49" charset="0"/>
              </a:endParaRPr>
            </a:p>
            <a:p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  <a:sym typeface="Wingdings 3" panose="05040102010807070707" pitchFamily="18" charset="2"/>
                </a:rPr>
                <a:t> </a:t>
              </a:r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(</a:t>
              </a:r>
              <a:r>
                <a:rPr lang="pt-BR" sz="1600" i="1" dirty="0" err="1">
                  <a:latin typeface="Consolas" panose="020B0609020204030204" pitchFamily="49" charset="0"/>
                </a:rPr>
                <a:t>expr</a:t>
              </a:r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pt-BR" sz="1600" dirty="0">
                  <a:latin typeface="Consolas" panose="020B0609020204030204" pitchFamily="49" charset="0"/>
                </a:rPr>
                <a:t>     |  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num</a:t>
              </a:r>
              <a:r>
                <a:rPr lang="pt-BR" sz="1600" i="1" dirty="0">
                  <a:latin typeface="Consolas" panose="020B0609020204030204" pitchFamily="49" charset="0"/>
                </a:rPr>
                <a:t>    </a:t>
              </a:r>
              <a:r>
                <a:rPr lang="pt-BR" sz="1600" dirty="0">
                  <a:latin typeface="Consolas" panose="020B0609020204030204" pitchFamily="49" charset="0"/>
                </a:rPr>
                <a:t>{ print(</a:t>
              </a:r>
              <a:r>
                <a:rPr lang="pt-BR" sz="1600" dirty="0" err="1">
                  <a:latin typeface="Consolas" panose="020B0609020204030204" pitchFamily="49" charset="0"/>
                </a:rPr>
                <a:t>num.valor</a:t>
              </a:r>
              <a:r>
                <a:rPr lang="pt-BR" sz="1600" dirty="0">
                  <a:latin typeface="Consolas" panose="020B0609020204030204" pitchFamily="49" charset="0"/>
                </a:rPr>
                <a:t>) }</a:t>
              </a:r>
            </a:p>
            <a:p>
              <a:r>
                <a:rPr lang="pt-BR" sz="1600" dirty="0">
                  <a:latin typeface="Consolas" panose="020B0609020204030204" pitchFamily="49" charset="0"/>
                </a:rPr>
                <a:t>     |  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r>
                <a:rPr lang="pt-BR" sz="1600" i="1" dirty="0">
                  <a:latin typeface="Consolas" panose="020B0609020204030204" pitchFamily="49" charset="0"/>
                </a:rPr>
                <a:t>     </a:t>
              </a:r>
              <a:r>
                <a:rPr lang="pt-BR" sz="1600" dirty="0">
                  <a:latin typeface="Consolas" panose="020B0609020204030204" pitchFamily="49" charset="0"/>
                </a:rPr>
                <a:t>{ print(</a:t>
              </a:r>
              <a:r>
                <a:rPr lang="pt-BR" sz="1600" dirty="0" err="1">
                  <a:latin typeface="Consolas" panose="020B0609020204030204" pitchFamily="49" charset="0"/>
                </a:rPr>
                <a:t>id.nome</a:t>
              </a:r>
              <a:r>
                <a:rPr lang="pt-BR" sz="1600" dirty="0">
                  <a:latin typeface="Consolas" panose="020B0609020204030204" pitchFamily="49" charset="0"/>
                </a:rPr>
                <a:t>) }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5C1BC4D-FC37-4356-BAAB-1EA6960E9741}"/>
              </a:ext>
            </a:extLst>
          </p:cNvPr>
          <p:cNvSpPr txBox="1"/>
          <p:nvPr/>
        </p:nvSpPr>
        <p:spPr>
          <a:xfrm>
            <a:off x="1290673" y="2558140"/>
            <a:ext cx="4458272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expr</a:t>
            </a:r>
            <a:r>
              <a:rPr lang="pt-BR" sz="1400" dirty="0"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</a:rPr>
              <a:t>term</a:t>
            </a:r>
            <a:r>
              <a:rPr lang="pt-BR" sz="1400" dirty="0">
                <a:latin typeface="Consolas" panose="020B0609020204030204" pitchFamily="49" charset="0"/>
              </a:rPr>
              <a:t>();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pt-BR" sz="14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{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</a:rPr>
              <a:t>lookahead</a:t>
            </a:r>
            <a:r>
              <a:rPr lang="pt-BR" sz="1400" dirty="0">
                <a:latin typeface="Consolas" panose="020B0609020204030204" pitchFamily="49" charset="0"/>
              </a:rPr>
              <a:t> == 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&lt;+&gt;</a:t>
            </a:r>
            <a:r>
              <a:rPr lang="pt-BR" sz="1400" dirty="0">
                <a:latin typeface="Consolas" panose="020B0609020204030204" pitchFamily="49" charset="0"/>
              </a:rPr>
              <a:t>)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{   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    match(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&lt;+&gt;</a:t>
            </a:r>
            <a:r>
              <a:rPr lang="pt-BR" sz="1400" dirty="0">
                <a:latin typeface="Consolas" panose="020B0609020204030204" pitchFamily="49" charset="0"/>
              </a:rPr>
              <a:t>); </a:t>
            </a:r>
            <a:r>
              <a:rPr lang="pt-BR" sz="1400" dirty="0" err="1">
                <a:latin typeface="Consolas" panose="020B0609020204030204" pitchFamily="49" charset="0"/>
              </a:rPr>
              <a:t>term</a:t>
            </a:r>
            <a:r>
              <a:rPr lang="pt-BR" sz="1400" dirty="0">
                <a:latin typeface="Consolas" panose="020B0609020204030204" pitchFamily="49" charset="0"/>
              </a:rPr>
              <a:t>(); print(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'+'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</a:rPr>
              <a:t>lookahead</a:t>
            </a:r>
            <a:r>
              <a:rPr lang="pt-BR" sz="1400" dirty="0">
                <a:latin typeface="Consolas" panose="020B0609020204030204" pitchFamily="49" charset="0"/>
              </a:rPr>
              <a:t> == 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&lt;-&gt;</a:t>
            </a:r>
            <a:r>
              <a:rPr lang="pt-BR" sz="1400" dirty="0">
                <a:latin typeface="Consolas" panose="020B0609020204030204" pitchFamily="49" charset="0"/>
              </a:rPr>
              <a:t>)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    match(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&lt;-&gt;</a:t>
            </a:r>
            <a:r>
              <a:rPr lang="pt-BR" sz="1400" dirty="0">
                <a:latin typeface="Consolas" panose="020B0609020204030204" pitchFamily="49" charset="0"/>
              </a:rPr>
              <a:t>); </a:t>
            </a:r>
            <a:r>
              <a:rPr lang="pt-BR" sz="1400" dirty="0" err="1">
                <a:latin typeface="Consolas" panose="020B0609020204030204" pitchFamily="49" charset="0"/>
              </a:rPr>
              <a:t>term</a:t>
            </a:r>
            <a:r>
              <a:rPr lang="pt-BR" sz="1400" dirty="0">
                <a:latin typeface="Consolas" panose="020B0609020204030204" pitchFamily="49" charset="0"/>
              </a:rPr>
              <a:t>(); print(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'-'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}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;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vazio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9239216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7352A-832D-4AC3-AC71-17B6B530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Tradutor Dirigido por Sintaxe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5CBFFA-1B87-4979-BAFC-B479825A0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função </a:t>
            </a:r>
            <a:r>
              <a:rPr lang="pt-BR" b="1" i="1" dirty="0" err="1">
                <a:latin typeface="Consolas" panose="020B0609020204030204" pitchFamily="49" charset="0"/>
              </a:rPr>
              <a:t>term</a:t>
            </a:r>
            <a:r>
              <a:rPr lang="pt-BR" dirty="0"/>
              <a:t> possui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mesma estrutura </a:t>
            </a:r>
            <a:r>
              <a:rPr lang="pt-BR" dirty="0"/>
              <a:t>da função </a:t>
            </a:r>
            <a:r>
              <a:rPr lang="pt-BR" b="1" i="1" dirty="0" err="1">
                <a:latin typeface="Consolas" panose="020B0609020204030204" pitchFamily="49" charset="0"/>
              </a:rPr>
              <a:t>expr</a:t>
            </a:r>
            <a:endParaRPr lang="pt-BR" b="1" i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EB2A6341-48D8-40DF-9270-9BAD40E3EFD1}"/>
              </a:ext>
            </a:extLst>
          </p:cNvPr>
          <p:cNvGrpSpPr/>
          <p:nvPr/>
        </p:nvGrpSpPr>
        <p:grpSpPr>
          <a:xfrm>
            <a:off x="6526460" y="2756388"/>
            <a:ext cx="4897494" cy="3585731"/>
            <a:chOff x="6526460" y="2756388"/>
            <a:chExt cx="4897494" cy="3585731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FF6A47C0-BC52-4462-A6C6-E1CD604D5513}"/>
                </a:ext>
              </a:extLst>
            </p:cNvPr>
            <p:cNvSpPr/>
            <p:nvPr/>
          </p:nvSpPr>
          <p:spPr>
            <a:xfrm>
              <a:off x="6526460" y="2756388"/>
              <a:ext cx="4897494" cy="3585731"/>
            </a:xfrm>
            <a:prstGeom prst="round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2BE25E6F-F7E3-4E97-8348-2396C1408117}"/>
                </a:ext>
              </a:extLst>
            </p:cNvPr>
            <p:cNvSpPr/>
            <p:nvPr/>
          </p:nvSpPr>
          <p:spPr>
            <a:xfrm>
              <a:off x="6958508" y="2902648"/>
              <a:ext cx="4224233" cy="32932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expr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  <a:sym typeface="Wingdings 3" panose="05040102010807070707" pitchFamily="18" charset="2"/>
                </a:rPr>
                <a:t>	</a:t>
              </a:r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i="1" dirty="0" err="1">
                  <a:latin typeface="Consolas" panose="020B0609020204030204" pitchFamily="49" charset="0"/>
                </a:rPr>
                <a:t>add</a:t>
              </a:r>
              <a:endParaRPr lang="pt-BR" sz="1600" i="1" dirty="0">
                <a:latin typeface="Consolas" panose="020B0609020204030204" pitchFamily="49" charset="0"/>
              </a:endParaRPr>
            </a:p>
            <a:p>
              <a:r>
                <a:rPr lang="pt-BR" sz="1600" i="1" dirty="0" err="1">
                  <a:latin typeface="Consolas" panose="020B0609020204030204" pitchFamily="49" charset="0"/>
                </a:rPr>
                <a:t>add</a:t>
              </a:r>
              <a:r>
                <a:rPr lang="pt-BR" sz="1600" i="1" dirty="0">
                  <a:latin typeface="Consolas" panose="020B0609020204030204" pitchFamily="49" charset="0"/>
                </a:rPr>
                <a:t>  </a:t>
              </a:r>
              <a:r>
                <a:rPr lang="pt-BR" sz="1600" dirty="0">
                  <a:latin typeface="Consolas" panose="020B0609020204030204" pitchFamily="49" charset="0"/>
                  <a:sym typeface="Wingdings 3" panose="05040102010807070707" pitchFamily="18" charset="2"/>
                </a:rPr>
                <a:t>	</a:t>
              </a:r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</a:rPr>
                <a:t>{ print(</a:t>
              </a:r>
              <a:r>
                <a:rPr lang="pt-BR" sz="1600" dirty="0">
                  <a:solidFill>
                    <a:srgbClr val="FF7575"/>
                  </a:solidFill>
                  <a:latin typeface="Consolas" panose="020B0609020204030204" pitchFamily="49" charset="0"/>
                </a:rPr>
                <a:t>'+'</a:t>
              </a:r>
              <a:r>
                <a:rPr lang="pt-BR" sz="1600" dirty="0">
                  <a:latin typeface="Consolas" panose="020B0609020204030204" pitchFamily="49" charset="0"/>
                </a:rPr>
                <a:t>) } </a:t>
              </a:r>
              <a:r>
                <a:rPr lang="pt-BR" sz="1600" i="1" dirty="0" err="1">
                  <a:latin typeface="Consolas" panose="020B0609020204030204" pitchFamily="49" charset="0"/>
                </a:rPr>
                <a:t>add</a:t>
              </a:r>
              <a:endParaRPr lang="pt-BR" sz="1600" i="1" dirty="0">
                <a:latin typeface="Consolas" panose="020B0609020204030204" pitchFamily="49" charset="0"/>
              </a:endParaRPr>
            </a:p>
            <a:p>
              <a:r>
                <a:rPr lang="pt-BR" sz="1600" i="1" dirty="0">
                  <a:latin typeface="Consolas" panose="020B0609020204030204" pitchFamily="49" charset="0"/>
                </a:rPr>
                <a:t>    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  <a:sym typeface="Wingdings 3" panose="05040102010807070707" pitchFamily="18" charset="2"/>
                </a:rPr>
                <a:t>|	</a:t>
              </a:r>
              <a:r>
                <a:rPr lang="pt-BR" sz="1600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-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</a:rPr>
                <a:t>{ print(</a:t>
              </a:r>
              <a:r>
                <a:rPr lang="pt-BR" sz="1600" dirty="0">
                  <a:solidFill>
                    <a:srgbClr val="FF7575"/>
                  </a:solidFill>
                  <a:latin typeface="Consolas" panose="020B0609020204030204" pitchFamily="49" charset="0"/>
                </a:rPr>
                <a:t>'-'</a:t>
              </a:r>
              <a:r>
                <a:rPr lang="pt-BR" sz="1600" dirty="0">
                  <a:latin typeface="Consolas" panose="020B0609020204030204" pitchFamily="49" charset="0"/>
                </a:rPr>
                <a:t>) } </a:t>
              </a:r>
              <a:r>
                <a:rPr lang="pt-BR" sz="1600" i="1" dirty="0" err="1">
                  <a:latin typeface="Consolas" panose="020B0609020204030204" pitchFamily="49" charset="0"/>
                </a:rPr>
                <a:t>add</a:t>
              </a:r>
              <a:endParaRPr lang="pt-BR" sz="1600" i="1" dirty="0">
                <a:latin typeface="Consolas" panose="020B0609020204030204" pitchFamily="49" charset="0"/>
              </a:endParaRPr>
            </a:p>
            <a:p>
              <a:r>
                <a:rPr lang="pt-BR" sz="1600" dirty="0">
                  <a:latin typeface="Consolas" panose="020B0609020204030204" pitchFamily="49" charset="0"/>
                </a:rPr>
                <a:t>     |</a:t>
              </a:r>
              <a:r>
                <a:rPr lang="pt-BR" sz="1600" dirty="0">
                  <a:latin typeface="Consolas" panose="020B0609020204030204" pitchFamily="49" charset="0"/>
                  <a:sym typeface="Wingdings 3" panose="05040102010807070707" pitchFamily="18" charset="2"/>
                </a:rPr>
                <a:t>	</a:t>
              </a:r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rPr>
                <a:t> ϵ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</a:p>
            <a:p>
              <a:br>
                <a:rPr lang="pt-BR" sz="1600" i="1" dirty="0">
                  <a:latin typeface="Consolas" panose="020B0609020204030204" pitchFamily="49" charset="0"/>
                </a:rPr>
              </a:br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  <a:sym typeface="Wingdings 3" panose="05040102010807070707" pitchFamily="18" charset="2"/>
                </a:rPr>
                <a:t>	</a:t>
              </a:r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i="1" dirty="0" err="1">
                  <a:latin typeface="Consolas" panose="020B0609020204030204" pitchFamily="49" charset="0"/>
                </a:rPr>
                <a:t>mult</a:t>
              </a:r>
              <a:endParaRPr lang="pt-BR" sz="1600" i="1" dirty="0">
                <a:latin typeface="Consolas" panose="020B0609020204030204" pitchFamily="49" charset="0"/>
              </a:endParaRPr>
            </a:p>
            <a:p>
              <a:r>
                <a:rPr lang="pt-BR" sz="1600" i="1" dirty="0" err="1">
                  <a:latin typeface="Consolas" panose="020B0609020204030204" pitchFamily="49" charset="0"/>
                </a:rPr>
                <a:t>mult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  <a:sym typeface="Wingdings 3" panose="05040102010807070707" pitchFamily="18" charset="2"/>
                </a:rPr>
                <a:t>	</a:t>
              </a:r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*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</a:rPr>
                <a:t>{ print(</a:t>
              </a:r>
              <a:r>
                <a:rPr lang="pt-BR" sz="1600" dirty="0">
                  <a:solidFill>
                    <a:srgbClr val="FF7575"/>
                  </a:solidFill>
                  <a:latin typeface="Consolas" panose="020B0609020204030204" pitchFamily="49" charset="0"/>
                </a:rPr>
                <a:t>'*'</a:t>
              </a:r>
              <a:r>
                <a:rPr lang="pt-BR" sz="1600" dirty="0">
                  <a:latin typeface="Consolas" panose="020B0609020204030204" pitchFamily="49" charset="0"/>
                </a:rPr>
                <a:t>) } </a:t>
              </a:r>
              <a:r>
                <a:rPr lang="pt-BR" sz="1600" i="1" dirty="0" err="1">
                  <a:latin typeface="Consolas" panose="020B0609020204030204" pitchFamily="49" charset="0"/>
                </a:rPr>
                <a:t>mult</a:t>
              </a:r>
              <a:endParaRPr lang="pt-BR" sz="1600" i="1" dirty="0">
                <a:latin typeface="Consolas" panose="020B0609020204030204" pitchFamily="49" charset="0"/>
              </a:endParaRPr>
            </a:p>
            <a:p>
              <a:r>
                <a:rPr lang="pt-BR" sz="1600" i="1" dirty="0">
                  <a:latin typeface="Consolas" panose="020B0609020204030204" pitchFamily="49" charset="0"/>
                </a:rPr>
                <a:t>    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  <a:sym typeface="Wingdings 3" panose="05040102010807070707" pitchFamily="18" charset="2"/>
                </a:rPr>
                <a:t>|	</a:t>
              </a:r>
              <a:r>
                <a:rPr lang="pt-BR" sz="1600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/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</a:rPr>
                <a:t>{ print(</a:t>
              </a:r>
              <a:r>
                <a:rPr lang="pt-BR" sz="1600" dirty="0">
                  <a:solidFill>
                    <a:srgbClr val="FF7575"/>
                  </a:solidFill>
                  <a:latin typeface="Consolas" panose="020B0609020204030204" pitchFamily="49" charset="0"/>
                </a:rPr>
                <a:t>'-'</a:t>
              </a:r>
              <a:r>
                <a:rPr lang="pt-BR" sz="1600" dirty="0">
                  <a:latin typeface="Consolas" panose="020B0609020204030204" pitchFamily="49" charset="0"/>
                </a:rPr>
                <a:t>) } </a:t>
              </a:r>
              <a:r>
                <a:rPr lang="pt-BR" sz="1600" i="1" dirty="0" err="1">
                  <a:latin typeface="Consolas" panose="020B0609020204030204" pitchFamily="49" charset="0"/>
                </a:rPr>
                <a:t>mult</a:t>
              </a:r>
              <a:endParaRPr lang="pt-BR" sz="1600" i="1" dirty="0">
                <a:latin typeface="Consolas" panose="020B0609020204030204" pitchFamily="49" charset="0"/>
              </a:endParaRPr>
            </a:p>
            <a:p>
              <a:r>
                <a:rPr lang="pt-BR" sz="1600" dirty="0">
                  <a:latin typeface="Consolas" panose="020B0609020204030204" pitchFamily="49" charset="0"/>
                </a:rPr>
                <a:t>     |</a:t>
              </a:r>
              <a:r>
                <a:rPr lang="pt-BR" sz="1600" dirty="0">
                  <a:latin typeface="Consolas" panose="020B0609020204030204" pitchFamily="49" charset="0"/>
                  <a:sym typeface="Wingdings 3" panose="05040102010807070707" pitchFamily="18" charset="2"/>
                </a:rPr>
                <a:t>	</a:t>
              </a:r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rPr>
                <a:t> ϵ</a:t>
              </a:r>
              <a:r>
                <a:rPr lang="pt-BR" sz="1600" i="1" dirty="0">
                  <a:latin typeface="Consolas" panose="020B0609020204030204" pitchFamily="49" charset="0"/>
                </a:rPr>
                <a:t> </a:t>
              </a:r>
            </a:p>
            <a:p>
              <a:endParaRPr lang="pt-BR" sz="1600" i="1" dirty="0">
                <a:latin typeface="Consolas" panose="020B0609020204030204" pitchFamily="49" charset="0"/>
              </a:endParaRPr>
            </a:p>
            <a:p>
              <a:r>
                <a:rPr lang="pt-BR" sz="1600" i="1" dirty="0" err="1">
                  <a:latin typeface="Consolas" panose="020B0609020204030204" pitchFamily="49" charset="0"/>
                </a:rPr>
                <a:t>fact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latin typeface="Consolas" panose="020B0609020204030204" pitchFamily="49" charset="0"/>
                  <a:sym typeface="Wingdings 3" panose="05040102010807070707" pitchFamily="18" charset="2"/>
                </a:rPr>
                <a:t> </a:t>
              </a:r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(</a:t>
              </a:r>
              <a:r>
                <a:rPr lang="pt-BR" sz="1600" i="1" dirty="0" err="1">
                  <a:latin typeface="Consolas" panose="020B0609020204030204" pitchFamily="49" charset="0"/>
                </a:rPr>
                <a:t>expr</a:t>
              </a:r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pt-BR" sz="1600" dirty="0">
                  <a:latin typeface="Consolas" panose="020B0609020204030204" pitchFamily="49" charset="0"/>
                </a:rPr>
                <a:t>     |  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num</a:t>
              </a:r>
              <a:r>
                <a:rPr lang="pt-BR" sz="1600" i="1" dirty="0">
                  <a:latin typeface="Consolas" panose="020B0609020204030204" pitchFamily="49" charset="0"/>
                </a:rPr>
                <a:t>    </a:t>
              </a:r>
              <a:r>
                <a:rPr lang="pt-BR" sz="1600" dirty="0">
                  <a:latin typeface="Consolas" panose="020B0609020204030204" pitchFamily="49" charset="0"/>
                </a:rPr>
                <a:t>{ print(</a:t>
              </a:r>
              <a:r>
                <a:rPr lang="pt-BR" sz="1600" dirty="0" err="1">
                  <a:latin typeface="Consolas" panose="020B0609020204030204" pitchFamily="49" charset="0"/>
                </a:rPr>
                <a:t>num.valor</a:t>
              </a:r>
              <a:r>
                <a:rPr lang="pt-BR" sz="1600" dirty="0">
                  <a:latin typeface="Consolas" panose="020B0609020204030204" pitchFamily="49" charset="0"/>
                </a:rPr>
                <a:t>) }</a:t>
              </a:r>
            </a:p>
            <a:p>
              <a:r>
                <a:rPr lang="pt-BR" sz="1600" dirty="0">
                  <a:latin typeface="Consolas" panose="020B0609020204030204" pitchFamily="49" charset="0"/>
                </a:rPr>
                <a:t>     |  </a:t>
              </a:r>
              <a:r>
                <a:rPr lang="pt-BR" sz="1600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r>
                <a:rPr lang="pt-BR" sz="1600" i="1" dirty="0">
                  <a:latin typeface="Consolas" panose="020B0609020204030204" pitchFamily="49" charset="0"/>
                </a:rPr>
                <a:t>     </a:t>
              </a:r>
              <a:r>
                <a:rPr lang="pt-BR" sz="1600" dirty="0">
                  <a:latin typeface="Consolas" panose="020B0609020204030204" pitchFamily="49" charset="0"/>
                </a:rPr>
                <a:t>{ print(</a:t>
              </a:r>
              <a:r>
                <a:rPr lang="pt-BR" sz="1600" dirty="0" err="1">
                  <a:latin typeface="Consolas" panose="020B0609020204030204" pitchFamily="49" charset="0"/>
                </a:rPr>
                <a:t>id.nome</a:t>
              </a:r>
              <a:r>
                <a:rPr lang="pt-BR" sz="1600" dirty="0">
                  <a:latin typeface="Consolas" panose="020B0609020204030204" pitchFamily="49" charset="0"/>
                </a:rPr>
                <a:t>) }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5C1BC4D-FC37-4356-BAAB-1EA6960E9741}"/>
              </a:ext>
            </a:extLst>
          </p:cNvPr>
          <p:cNvSpPr txBox="1"/>
          <p:nvPr/>
        </p:nvSpPr>
        <p:spPr>
          <a:xfrm>
            <a:off x="1290673" y="2564904"/>
            <a:ext cx="4458272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term</a:t>
            </a:r>
            <a:r>
              <a:rPr lang="pt-BR" sz="1400" dirty="0"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</a:rPr>
              <a:t>fact</a:t>
            </a:r>
            <a:r>
              <a:rPr lang="pt-BR" sz="1400" dirty="0">
                <a:latin typeface="Consolas" panose="020B0609020204030204" pitchFamily="49" charset="0"/>
              </a:rPr>
              <a:t>();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pt-BR" sz="14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{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</a:rPr>
              <a:t>lookahead</a:t>
            </a:r>
            <a:r>
              <a:rPr lang="pt-BR" sz="1400" dirty="0">
                <a:latin typeface="Consolas" panose="020B0609020204030204" pitchFamily="49" charset="0"/>
              </a:rPr>
              <a:t> == 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&lt;*&gt;</a:t>
            </a:r>
            <a:r>
              <a:rPr lang="pt-BR" sz="1400" dirty="0">
                <a:latin typeface="Consolas" panose="020B0609020204030204" pitchFamily="49" charset="0"/>
              </a:rPr>
              <a:t>)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{   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    match(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&lt;*&gt;</a:t>
            </a:r>
            <a:r>
              <a:rPr lang="pt-BR" sz="1400" dirty="0">
                <a:latin typeface="Consolas" panose="020B0609020204030204" pitchFamily="49" charset="0"/>
              </a:rPr>
              <a:t>); </a:t>
            </a:r>
            <a:r>
              <a:rPr lang="pt-BR" sz="1400" dirty="0" err="1">
                <a:latin typeface="Consolas" panose="020B0609020204030204" pitchFamily="49" charset="0"/>
              </a:rPr>
              <a:t>fact</a:t>
            </a:r>
            <a:r>
              <a:rPr lang="pt-BR" sz="1400" dirty="0">
                <a:latin typeface="Consolas" panose="020B0609020204030204" pitchFamily="49" charset="0"/>
              </a:rPr>
              <a:t>(); print(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'*'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</a:rPr>
              <a:t>lookahead</a:t>
            </a:r>
            <a:r>
              <a:rPr lang="pt-BR" sz="1400" dirty="0">
                <a:latin typeface="Consolas" panose="020B0609020204030204" pitchFamily="49" charset="0"/>
              </a:rPr>
              <a:t> == 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'/'</a:t>
            </a:r>
            <a:r>
              <a:rPr lang="pt-BR" sz="1400" dirty="0">
                <a:latin typeface="Consolas" panose="020B0609020204030204" pitchFamily="49" charset="0"/>
              </a:rPr>
              <a:t>)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    match(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&lt;/&gt;</a:t>
            </a:r>
            <a:r>
              <a:rPr lang="pt-BR" sz="1400" dirty="0">
                <a:latin typeface="Consolas" panose="020B0609020204030204" pitchFamily="49" charset="0"/>
              </a:rPr>
              <a:t>); </a:t>
            </a:r>
            <a:r>
              <a:rPr lang="pt-BR" sz="1400" dirty="0" err="1">
                <a:latin typeface="Consolas" panose="020B0609020204030204" pitchFamily="49" charset="0"/>
              </a:rPr>
              <a:t>fact</a:t>
            </a:r>
            <a:r>
              <a:rPr lang="pt-BR" sz="1400" dirty="0">
                <a:latin typeface="Consolas" panose="020B0609020204030204" pitchFamily="49" charset="0"/>
              </a:rPr>
              <a:t>(); print(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'/'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}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;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vazio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2075555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ndas do mar 16: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20115_TF02901025.potx" id="{F8CC4974-6780-4393-9052-41EA6E7BC588}" vid="{C17B3D96-28E5-440B-B51C-15310927D2DE}"/>
    </a:ext>
  </a:extLst>
</a:theme>
</file>

<file path=ppt/theme/theme2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5C5BB1-9D2C-412A-AE6C-0FC75190A4CE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natureza de ondas do mar (widescreen)</Template>
  <TotalTime>4613</TotalTime>
  <Words>604</Words>
  <Application>Microsoft Office PowerPoint</Application>
  <PresentationFormat>Personalizar</PresentationFormat>
  <Paragraphs>251</Paragraphs>
  <Slides>12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Cambria Math</vt:lpstr>
      <vt:lpstr>Century Gothic</vt:lpstr>
      <vt:lpstr>Consolas</vt:lpstr>
      <vt:lpstr>Symbol</vt:lpstr>
      <vt:lpstr>Ondas do mar 16:9</vt:lpstr>
      <vt:lpstr>Expansão  do Tradutor</vt:lpstr>
      <vt:lpstr>Introdução</vt:lpstr>
      <vt:lpstr>Introdução</vt:lpstr>
      <vt:lpstr>Introdução</vt:lpstr>
      <vt:lpstr>Gramática</vt:lpstr>
      <vt:lpstr>Recursão à Esquerda</vt:lpstr>
      <vt:lpstr>Recursão à Esquerda</vt:lpstr>
      <vt:lpstr>Tradutor Dirigido por Sintaxe</vt:lpstr>
      <vt:lpstr>Tradutor Dirigido por Sintaxe</vt:lpstr>
      <vt:lpstr>Tradutor Dirigido por Sintaxe</vt:lpstr>
      <vt:lpstr>Integração do Analisador Léxico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Semântica</dc:title>
  <dc:creator>Judson Santiago</dc:creator>
  <cp:keywords>Compiladores;Tradutor;Sintaxe</cp:keywords>
  <cp:lastModifiedBy>Judson Santiago</cp:lastModifiedBy>
  <cp:revision>23</cp:revision>
  <dcterms:created xsi:type="dcterms:W3CDTF">2017-12-04T02:17:29Z</dcterms:created>
  <dcterms:modified xsi:type="dcterms:W3CDTF">2019-10-14T17:46:17Z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