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5" r:id="rId5"/>
    <p:sldId id="310" r:id="rId6"/>
    <p:sldId id="287" r:id="rId7"/>
    <p:sldId id="313" r:id="rId8"/>
    <p:sldId id="304" r:id="rId9"/>
    <p:sldId id="315" r:id="rId10"/>
    <p:sldId id="305" r:id="rId11"/>
    <p:sldId id="306" r:id="rId12"/>
    <p:sldId id="297" r:id="rId13"/>
    <p:sldId id="307" r:id="rId14"/>
    <p:sldId id="309" r:id="rId15"/>
    <p:sldId id="308" r:id="rId16"/>
    <p:sldId id="298" r:id="rId17"/>
    <p:sldId id="299" r:id="rId18"/>
    <p:sldId id="314" r:id="rId19"/>
    <p:sldId id="286" r:id="rId20"/>
  </p:sldIdLst>
  <p:sldSz cx="12188825" cy="6858000"/>
  <p:notesSz cx="6858000" cy="9144000"/>
  <p:custDataLst>
    <p:tags r:id="rId23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92EC59-6129-4182-8653-D0A96670072E}" v="2" dt="2019-06-15T21:27:22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1657" autoAdjust="0"/>
  </p:normalViewPr>
  <p:slideViewPr>
    <p:cSldViewPr showGuides="1">
      <p:cViewPr varScale="1">
        <p:scale>
          <a:sx n="78" d="100"/>
          <a:sy n="78" d="100"/>
        </p:scale>
        <p:origin x="739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047594F6-5759-486A-94F5-F0938091A1B0}"/>
  </pc:docChgLst>
  <pc:docChgLst>
    <pc:chgData name="Judson Santiago" userId="ebb108da2f256286" providerId="LiveId" clId="{9592EC59-6129-4182-8653-D0A96670072E}"/>
    <pc:docChg chg="modSld">
      <pc:chgData name="Judson Santiago" userId="ebb108da2f256286" providerId="LiveId" clId="{9592EC59-6129-4182-8653-D0A96670072E}" dt="2019-06-15T21:27:22.348" v="1"/>
      <pc:docMkLst>
        <pc:docMk/>
      </pc:docMkLst>
      <pc:sldChg chg="modSp">
        <pc:chgData name="Judson Santiago" userId="ebb108da2f256286" providerId="LiveId" clId="{9592EC59-6129-4182-8653-D0A96670072E}" dt="2019-06-15T21:27:22.348" v="1"/>
        <pc:sldMkLst>
          <pc:docMk/>
          <pc:sldMk cId="2467566659" sldId="297"/>
        </pc:sldMkLst>
        <pc:spChg chg="mod">
          <ac:chgData name="Judson Santiago" userId="ebb108da2f256286" providerId="LiveId" clId="{9592EC59-6129-4182-8653-D0A96670072E}" dt="2019-06-15T21:27:22.348" v="1"/>
          <ac:spMkLst>
            <pc:docMk/>
            <pc:sldMk cId="2467566659" sldId="297"/>
            <ac:spMk id="4" creationId="{DAD89A35-EC5C-408F-B5AD-193A25BAED39}"/>
          </ac:spMkLst>
        </pc:spChg>
      </pc:sldChg>
    </pc:docChg>
  </pc:docChgLst>
  <pc:docChgLst>
    <pc:chgData name="Judson Santiago" userId="ebb108da2f256286" providerId="LiveId" clId="{DB34E3C9-76BA-44DE-9AC2-E30112D49CE7}"/>
  </pc:docChgLst>
  <pc:docChgLst>
    <pc:chgData name="Judson Santiago" userId="ebb108da2f256286" providerId="LiveId" clId="{988D9A2C-7A28-4654-AEF0-EA2F69F0AB1B}"/>
    <pc:docChg chg="modSld sldOrd">
      <pc:chgData name="Judson Santiago" userId="ebb108da2f256286" providerId="LiveId" clId="{988D9A2C-7A28-4654-AEF0-EA2F69F0AB1B}" dt="2019-06-05T18:30:12.875" v="499" actId="20577"/>
      <pc:docMkLst>
        <pc:docMk/>
      </pc:docMkLst>
      <pc:sldChg chg="modSp">
        <pc:chgData name="Judson Santiago" userId="ebb108da2f256286" providerId="LiveId" clId="{988D9A2C-7A28-4654-AEF0-EA2F69F0AB1B}" dt="2019-06-05T18:30:12.875" v="499" actId="20577"/>
        <pc:sldMkLst>
          <pc:docMk/>
          <pc:sldMk cId="1951711801" sldId="286"/>
        </pc:sldMkLst>
        <pc:spChg chg="mod">
          <ac:chgData name="Judson Santiago" userId="ebb108da2f256286" providerId="LiveId" clId="{988D9A2C-7A28-4654-AEF0-EA2F69F0AB1B}" dt="2019-06-05T18:30:12.875" v="499" actId="20577"/>
          <ac:spMkLst>
            <pc:docMk/>
            <pc:sldMk cId="1951711801" sldId="286"/>
            <ac:spMk id="3" creationId="{35428BA3-121D-4657-AC5F-69B4980F96F0}"/>
          </ac:spMkLst>
        </pc:spChg>
      </pc:sldChg>
      <pc:sldChg chg="modNotesTx">
        <pc:chgData name="Judson Santiago" userId="ebb108da2f256286" providerId="LiveId" clId="{988D9A2C-7A28-4654-AEF0-EA2F69F0AB1B}" dt="2019-06-05T17:43:36.021" v="389" actId="20577"/>
        <pc:sldMkLst>
          <pc:docMk/>
          <pc:sldMk cId="986620063" sldId="287"/>
        </pc:sldMkLst>
      </pc:sldChg>
      <pc:sldChg chg="modSp">
        <pc:chgData name="Judson Santiago" userId="ebb108da2f256286" providerId="LiveId" clId="{988D9A2C-7A28-4654-AEF0-EA2F69F0AB1B}" dt="2019-06-05T17:57:06.335" v="390" actId="20577"/>
        <pc:sldMkLst>
          <pc:docMk/>
          <pc:sldMk cId="786108215" sldId="304"/>
        </pc:sldMkLst>
        <pc:spChg chg="mod">
          <ac:chgData name="Judson Santiago" userId="ebb108da2f256286" providerId="LiveId" clId="{988D9A2C-7A28-4654-AEF0-EA2F69F0AB1B}" dt="2019-06-05T17:57:06.335" v="390" actId="20577"/>
          <ac:spMkLst>
            <pc:docMk/>
            <pc:sldMk cId="786108215" sldId="304"/>
            <ac:spMk id="3" creationId="{C86DFA47-E729-429D-B748-427D0BDA12A5}"/>
          </ac:spMkLst>
        </pc:spChg>
      </pc:sldChg>
      <pc:sldChg chg="modSp">
        <pc:chgData name="Judson Santiago" userId="ebb108da2f256286" providerId="LiveId" clId="{988D9A2C-7A28-4654-AEF0-EA2F69F0AB1B}" dt="2019-06-05T18:01:03.040" v="398" actId="20577"/>
        <pc:sldMkLst>
          <pc:docMk/>
          <pc:sldMk cId="1162424441" sldId="306"/>
        </pc:sldMkLst>
        <pc:spChg chg="mod">
          <ac:chgData name="Judson Santiago" userId="ebb108da2f256286" providerId="LiveId" clId="{988D9A2C-7A28-4654-AEF0-EA2F69F0AB1B}" dt="2019-06-05T18:01:03.040" v="398" actId="20577"/>
          <ac:spMkLst>
            <pc:docMk/>
            <pc:sldMk cId="1162424441" sldId="306"/>
            <ac:spMk id="7" creationId="{F33E22AB-F65F-4F1D-BC73-6033F4FF6C07}"/>
          </ac:spMkLst>
        </pc:spChg>
        <pc:spChg chg="mod">
          <ac:chgData name="Judson Santiago" userId="ebb108da2f256286" providerId="LiveId" clId="{988D9A2C-7A28-4654-AEF0-EA2F69F0AB1B}" dt="2019-06-05T18:00:58.586" v="394" actId="20577"/>
          <ac:spMkLst>
            <pc:docMk/>
            <pc:sldMk cId="1162424441" sldId="306"/>
            <ac:spMk id="13" creationId="{80921079-8F4A-46E2-B06E-D4DFA29FF005}"/>
          </ac:spMkLst>
        </pc:spChg>
      </pc:sldChg>
      <pc:sldChg chg="modSp modNotesTx">
        <pc:chgData name="Judson Santiago" userId="ebb108da2f256286" providerId="LiveId" clId="{988D9A2C-7A28-4654-AEF0-EA2F69F0AB1B}" dt="2019-06-05T18:10:23.525" v="487" actId="20577"/>
        <pc:sldMkLst>
          <pc:docMk/>
          <pc:sldMk cId="1250701463" sldId="307"/>
        </pc:sldMkLst>
        <pc:spChg chg="mod">
          <ac:chgData name="Judson Santiago" userId="ebb108da2f256286" providerId="LiveId" clId="{988D9A2C-7A28-4654-AEF0-EA2F69F0AB1B}" dt="2019-06-05T18:09:50.367" v="422" actId="20577"/>
          <ac:spMkLst>
            <pc:docMk/>
            <pc:sldMk cId="1250701463" sldId="307"/>
            <ac:spMk id="3" creationId="{FC187988-0A87-48FB-9B0B-F43505993E39}"/>
          </ac:spMkLst>
        </pc:spChg>
      </pc:sldChg>
      <pc:sldChg chg="ord">
        <pc:chgData name="Judson Santiago" userId="ebb108da2f256286" providerId="LiveId" clId="{988D9A2C-7A28-4654-AEF0-EA2F69F0AB1B}" dt="2019-06-05T18:19:07.653" v="488"/>
        <pc:sldMkLst>
          <pc:docMk/>
          <pc:sldMk cId="2600313420" sldId="309"/>
        </pc:sldMkLst>
      </pc:sldChg>
      <pc:sldChg chg="modNotesTx">
        <pc:chgData name="Judson Santiago" userId="ebb108da2f256286" providerId="LiveId" clId="{988D9A2C-7A28-4654-AEF0-EA2F69F0AB1B}" dt="2019-06-05T17:40:56.849" v="22" actId="20577"/>
        <pc:sldMkLst>
          <pc:docMk/>
          <pc:sldMk cId="3813757586" sldId="31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06/11/2019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06/11/2019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exemplo, ao processar o nó </a:t>
            </a:r>
            <a:r>
              <a:rPr lang="pt-BR" dirty="0" err="1"/>
              <a:t>Assign</a:t>
            </a:r>
            <a:r>
              <a:rPr lang="pt-BR" dirty="0"/>
              <a:t>, o compilador vai chamar </a:t>
            </a:r>
            <a:r>
              <a:rPr lang="pt-BR" dirty="0" err="1"/>
              <a:t>lvalue</a:t>
            </a:r>
            <a:r>
              <a:rPr lang="pt-BR" dirty="0"/>
              <a:t> (k) e </a:t>
            </a:r>
            <a:r>
              <a:rPr lang="pt-BR" dirty="0" err="1"/>
              <a:t>rvalue</a:t>
            </a:r>
            <a:r>
              <a:rPr lang="pt-BR" dirty="0"/>
              <a:t>(+)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3240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Access é subclasse de </a:t>
            </a:r>
            <a:r>
              <a:rPr lang="pt-BR" dirty="0" err="1"/>
              <a:t>Expr</a:t>
            </a:r>
            <a:r>
              <a:rPr lang="pt-BR" dirty="0"/>
              <a:t>, y representa o nome do arranjo e z o índice do elemento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7684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Construir árvore para o exemplo: a raiz é um </a:t>
            </a:r>
            <a:r>
              <a:rPr lang="pt-BR" dirty="0" err="1"/>
              <a:t>Assign</a:t>
            </a:r>
            <a:r>
              <a:rPr lang="pt-BR" dirty="0"/>
              <a:t> com argumentos para a[i] e para 2*a[j-k].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92171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09565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árvore sintática é necessária para a análise semântica. O código de três endereços é uma representação necessária para as fases de síntese: otimização e geração de código objeto.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902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Ele não precisa obrigatoriamente construir a árvore para fazer isso.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21762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61015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5596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88802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Cada classe possui um construtor e um método </a:t>
            </a:r>
            <a:r>
              <a:rPr lang="pt-BR" dirty="0" err="1"/>
              <a:t>Gen</a:t>
            </a:r>
            <a:r>
              <a:rPr lang="pt-BR" dirty="0"/>
              <a:t> para gerar código de três endereços.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035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declarações são colocadas na tabela de símbolos.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8493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06/11/2019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06/11/2019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06/11/2019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06/11/2019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06/11/2019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06/11/2019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06/11/2019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06/11/2019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06/11/2019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06/11/2019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4800" dirty="0"/>
              <a:t>Representação Intermediária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80FD8-59F0-472C-A222-A58DC507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Três Endereços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187988-0A87-48FB-9B0B-F43505993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preciso gerar código de três endereços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para cada nó</a:t>
            </a:r>
            <a:r>
              <a:rPr lang="pt-BR" dirty="0"/>
              <a:t> da árvore sintática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que represente uma instrução ou expressão</a:t>
            </a:r>
          </a:p>
          <a:p>
            <a:pPr lvl="1"/>
            <a:r>
              <a:rPr lang="pt-BR" dirty="0"/>
              <a:t>Nenhum código é gerado para declarações de variáveis e constantes</a:t>
            </a:r>
          </a:p>
          <a:p>
            <a:pPr lvl="1"/>
            <a:r>
              <a:rPr lang="pt-BR" dirty="0"/>
              <a:t>O resultado de operações são colocados em nomes temporários </a:t>
            </a:r>
            <a:br>
              <a:rPr lang="pt-BR" dirty="0"/>
            </a:br>
            <a:r>
              <a:rPr lang="pt-BR" dirty="0"/>
              <a:t>(gerados pelo compilador)</a:t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C569D64-2BCC-4BF1-9EDC-D0CBF932E30B}"/>
              </a:ext>
            </a:extLst>
          </p:cNvPr>
          <p:cNvSpPr/>
          <p:nvPr/>
        </p:nvSpPr>
        <p:spPr>
          <a:xfrm>
            <a:off x="2061964" y="4509120"/>
            <a:ext cx="33922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i – j + k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/>
              <a:t>é traduzido para: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t1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i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–</a:t>
            </a:r>
            <a:r>
              <a:rPr lang="pt-BR" dirty="0">
                <a:latin typeface="Consolas" panose="020B0609020204030204" pitchFamily="49" charset="0"/>
              </a:rPr>
              <a:t> j</a:t>
            </a:r>
          </a:p>
          <a:p>
            <a:r>
              <a:rPr lang="pt-BR" dirty="0">
                <a:latin typeface="Consolas" panose="020B0609020204030204" pitchFamily="49" charset="0"/>
              </a:rPr>
              <a:t>t2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t1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k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84E34C5-0062-4F7E-A9E1-C72E2D35E84D}"/>
              </a:ext>
            </a:extLst>
          </p:cNvPr>
          <p:cNvGrpSpPr/>
          <p:nvPr/>
        </p:nvGrpSpPr>
        <p:grpSpPr>
          <a:xfrm>
            <a:off x="6734587" y="4437112"/>
            <a:ext cx="2172138" cy="1970320"/>
            <a:chOff x="7312039" y="4509120"/>
            <a:chExt cx="2172138" cy="197032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91BC04A-5AE4-47EE-977B-E7652EE2A596}"/>
                </a:ext>
              </a:extLst>
            </p:cNvPr>
            <p:cNvSpPr txBox="1"/>
            <p:nvPr/>
          </p:nvSpPr>
          <p:spPr>
            <a:xfrm>
              <a:off x="8470676" y="450912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CF6BBD3-5E8D-47EF-B269-568E17F3F0CC}"/>
                </a:ext>
              </a:extLst>
            </p:cNvPr>
            <p:cNvSpPr txBox="1"/>
            <p:nvPr/>
          </p:nvSpPr>
          <p:spPr>
            <a:xfrm>
              <a:off x="9171271" y="52983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k</a:t>
              </a:r>
              <a:endParaRPr lang="pt-BR" baseline="-25000" dirty="0">
                <a:latin typeface="Consolas" panose="020B0609020204030204" pitchFamily="49" charset="0"/>
              </a:endParaRP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D1670140-90B8-4260-B7E0-40F3F057BC73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8051065" y="4878452"/>
              <a:ext cx="580873" cy="436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393B3E49-7BA3-42E6-8A96-8D2916CD27A1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8631938" y="4878452"/>
              <a:ext cx="695786" cy="419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39B325E-4ACB-46FD-8EF3-CD40F6426DF3}"/>
                </a:ext>
              </a:extLst>
            </p:cNvPr>
            <p:cNvSpPr txBox="1"/>
            <p:nvPr/>
          </p:nvSpPr>
          <p:spPr>
            <a:xfrm>
              <a:off x="7889803" y="53145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131D87C-7143-4182-9B2F-A609FB027450}"/>
                </a:ext>
              </a:extLst>
            </p:cNvPr>
            <p:cNvSpPr txBox="1"/>
            <p:nvPr/>
          </p:nvSpPr>
          <p:spPr>
            <a:xfrm>
              <a:off x="7312039" y="61101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i</a:t>
              </a:r>
              <a:endParaRPr lang="pt-BR" baseline="-25000" dirty="0">
                <a:latin typeface="Consolas" panose="020B0609020204030204" pitchFamily="49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BCCF4F7-CFBD-4506-86E6-FE00415DE13B}"/>
                </a:ext>
              </a:extLst>
            </p:cNvPr>
            <p:cNvSpPr txBox="1"/>
            <p:nvPr/>
          </p:nvSpPr>
          <p:spPr>
            <a:xfrm>
              <a:off x="8588698" y="60938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j</a:t>
              </a:r>
              <a:endParaRPr lang="pt-BR" baseline="-25000" dirty="0">
                <a:latin typeface="Consolas" panose="020B0609020204030204" pitchFamily="49" charset="0"/>
              </a:endParaRP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554A899-8A82-4393-B3B2-C8AAC1EAA598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 flipH="1">
              <a:off x="7468492" y="5683907"/>
              <a:ext cx="582573" cy="426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9F2C1A61-84DA-442E-BA09-28027EF1179C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8051065" y="5683907"/>
              <a:ext cx="694086" cy="409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9D8A3433-F44D-4E47-9E15-CBFDDBA627D9}"/>
              </a:ext>
            </a:extLst>
          </p:cNvPr>
          <p:cNvSpPr/>
          <p:nvPr/>
        </p:nvSpPr>
        <p:spPr>
          <a:xfrm>
            <a:off x="7088516" y="4027136"/>
            <a:ext cx="193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Árvore sintática</a:t>
            </a:r>
          </a:p>
        </p:txBody>
      </p:sp>
    </p:spTree>
    <p:extLst>
      <p:ext uri="{BB962C8B-B14F-4D97-AF65-F5344CB8AC3E}">
        <p14:creationId xmlns:p14="http://schemas.microsoft.com/office/powerpoint/2010/main" val="125070146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0BE99-D075-4D56-B000-2038CD03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Três Endereços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2A2A0D-B36D-49F6-A57E-E1F8D377F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técnica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para atribuições </a:t>
            </a:r>
            <a:r>
              <a:rPr lang="pt-BR" dirty="0"/>
              <a:t>usa duas funções </a:t>
            </a:r>
            <a:r>
              <a:rPr lang="pt-BR" b="1" dirty="0" err="1">
                <a:latin typeface="Consolas" panose="020B0609020204030204" pitchFamily="49" charset="0"/>
              </a:rPr>
              <a:t>lvalue</a:t>
            </a:r>
            <a:r>
              <a:rPr lang="pt-BR" dirty="0"/>
              <a:t> e </a:t>
            </a:r>
            <a:r>
              <a:rPr lang="pt-BR" b="1" dirty="0" err="1">
                <a:latin typeface="Consolas" panose="020B0609020204030204" pitchFamily="49" charset="0"/>
              </a:rPr>
              <a:t>rvalue</a:t>
            </a:r>
            <a:endParaRPr lang="pt-BR" dirty="0"/>
          </a:p>
          <a:p>
            <a:pPr lvl="1"/>
            <a:r>
              <a:rPr lang="pt-BR" dirty="0"/>
              <a:t>Quando aplicadas a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nó n</a:t>
            </a:r>
            <a:r>
              <a:rPr lang="pt-BR" dirty="0"/>
              <a:t>, a função:</a:t>
            </a:r>
            <a:endParaRPr lang="pt-BR" i="1" dirty="0">
              <a:latin typeface="Consolas" panose="020B0609020204030204" pitchFamily="49" charset="0"/>
            </a:endParaRPr>
          </a:p>
          <a:p>
            <a:pPr lvl="2"/>
            <a:r>
              <a:rPr lang="pt-BR" b="1" dirty="0" err="1">
                <a:latin typeface="Consolas" panose="020B0609020204030204" pitchFamily="49" charset="0"/>
              </a:rPr>
              <a:t>rvalue</a:t>
            </a:r>
            <a:r>
              <a:rPr lang="pt-BR" dirty="0"/>
              <a:t>: gera instruções para calcular n em um </a:t>
            </a:r>
            <a:br>
              <a:rPr lang="pt-BR" dirty="0"/>
            </a:br>
            <a:r>
              <a:rPr lang="pt-BR" dirty="0"/>
              <a:t>temporário e retorna um novo nó </a:t>
            </a:r>
            <a:br>
              <a:rPr lang="pt-BR" dirty="0"/>
            </a:br>
            <a:r>
              <a:rPr lang="pt-BR" dirty="0"/>
              <a:t>representando o temporário</a:t>
            </a:r>
          </a:p>
          <a:p>
            <a:pPr lvl="2"/>
            <a:endParaRPr lang="pt-BR" dirty="0"/>
          </a:p>
          <a:p>
            <a:pPr lvl="2"/>
            <a:r>
              <a:rPr lang="pt-BR" b="1" dirty="0" err="1">
                <a:latin typeface="Consolas" panose="020B0609020204030204" pitchFamily="49" charset="0"/>
              </a:rPr>
              <a:t>lvalue</a:t>
            </a:r>
            <a:r>
              <a:rPr lang="pt-BR" dirty="0"/>
              <a:t>: gera instruções para calcular as </a:t>
            </a:r>
            <a:r>
              <a:rPr lang="pt-BR" dirty="0" err="1"/>
              <a:t>sub-árvores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abaixo de n e retorna um nó representando o  </a:t>
            </a:r>
            <a:br>
              <a:rPr lang="pt-BR" dirty="0"/>
            </a:br>
            <a:r>
              <a:rPr lang="pt-BR" dirty="0"/>
              <a:t>"local de armazenamento" para n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BC7801-9340-44FB-8408-FC8ED02777BC}"/>
              </a:ext>
            </a:extLst>
          </p:cNvPr>
          <p:cNvSpPr/>
          <p:nvPr/>
        </p:nvSpPr>
        <p:spPr>
          <a:xfrm>
            <a:off x="2059982" y="386317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t1 = i + j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3476A782-99FB-40D7-8C3D-F03C348DCF8F}"/>
              </a:ext>
            </a:extLst>
          </p:cNvPr>
          <p:cNvGrpSpPr/>
          <p:nvPr/>
        </p:nvGrpSpPr>
        <p:grpSpPr>
          <a:xfrm>
            <a:off x="9190756" y="3655937"/>
            <a:ext cx="2205128" cy="1694415"/>
            <a:chOff x="9438067" y="4739739"/>
            <a:chExt cx="2205128" cy="1694415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306817E-EA5E-4342-85B3-C168CFA6859A}"/>
                </a:ext>
              </a:extLst>
            </p:cNvPr>
            <p:cNvSpPr txBox="1"/>
            <p:nvPr/>
          </p:nvSpPr>
          <p:spPr>
            <a:xfrm>
              <a:off x="10629694" y="536416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2F54D9E-A428-4E8D-B086-F752F0BEDB50}"/>
                </a:ext>
              </a:extLst>
            </p:cNvPr>
            <p:cNvSpPr txBox="1"/>
            <p:nvPr/>
          </p:nvSpPr>
          <p:spPr>
            <a:xfrm>
              <a:off x="11330289" y="60485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j</a:t>
              </a:r>
              <a:endParaRPr lang="pt-BR" baseline="-25000" dirty="0">
                <a:latin typeface="Consolas" panose="020B0609020204030204" pitchFamily="49" charset="0"/>
              </a:endParaRP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A6883F3E-F221-4EF6-8639-2DF85CEE4F19}"/>
                </a:ext>
              </a:extLst>
            </p:cNvPr>
            <p:cNvCxnSpPr>
              <a:cxnSpLocks/>
              <a:stCxn id="12" idx="2"/>
              <a:endCxn id="17" idx="0"/>
            </p:cNvCxnSpPr>
            <p:nvPr/>
          </p:nvCxnSpPr>
          <p:spPr>
            <a:xfrm flipH="1">
              <a:off x="10210083" y="5733500"/>
              <a:ext cx="580873" cy="3313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CD801E12-5AB0-4044-BA04-425A279843A6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10790956" y="5733500"/>
              <a:ext cx="695786" cy="3150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460192D-9B63-434F-B83A-BA58598AFC46}"/>
                </a:ext>
              </a:extLst>
            </p:cNvPr>
            <p:cNvSpPr txBox="1"/>
            <p:nvPr/>
          </p:nvSpPr>
          <p:spPr>
            <a:xfrm>
              <a:off x="10048821" y="606482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A22BE1C-A724-4370-919B-7B457BE3134B}"/>
                </a:ext>
              </a:extLst>
            </p:cNvPr>
            <p:cNvSpPr txBox="1"/>
            <p:nvPr/>
          </p:nvSpPr>
          <p:spPr>
            <a:xfrm>
              <a:off x="9971594" y="473973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=</a:t>
              </a: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3ACD81AB-A458-4AF1-A810-DA74FC15DC78}"/>
                </a:ext>
              </a:extLst>
            </p:cNvPr>
            <p:cNvCxnSpPr>
              <a:cxnSpLocks/>
              <a:stCxn id="18" idx="2"/>
              <a:endCxn id="22" idx="0"/>
            </p:cNvCxnSpPr>
            <p:nvPr/>
          </p:nvCxnSpPr>
          <p:spPr>
            <a:xfrm flipH="1">
              <a:off x="9599329" y="5109071"/>
              <a:ext cx="533527" cy="258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92A0C1C3-BA77-4079-A33C-97B245AD4455}"/>
                </a:ext>
              </a:extLst>
            </p:cNvPr>
            <p:cNvCxnSpPr>
              <a:cxnSpLocks/>
              <a:stCxn id="18" idx="2"/>
              <a:endCxn id="12" idx="0"/>
            </p:cNvCxnSpPr>
            <p:nvPr/>
          </p:nvCxnSpPr>
          <p:spPr>
            <a:xfrm>
              <a:off x="10132856" y="5109071"/>
              <a:ext cx="658100" cy="2550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B695FE8-5114-40E4-AE7D-C7D23BE46430}"/>
                </a:ext>
              </a:extLst>
            </p:cNvPr>
            <p:cNvSpPr txBox="1"/>
            <p:nvPr/>
          </p:nvSpPr>
          <p:spPr>
            <a:xfrm>
              <a:off x="9438067" y="536766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Consolas" panose="020B0609020204030204" pitchFamily="49" charset="0"/>
                </a:rPr>
                <a:t>k</a:t>
              </a:r>
            </a:p>
          </p:txBody>
        </p: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C169A6DB-BAF3-4F57-AADD-916C9FB5640D}"/>
              </a:ext>
            </a:extLst>
          </p:cNvPr>
          <p:cNvSpPr/>
          <p:nvPr/>
        </p:nvSpPr>
        <p:spPr>
          <a:xfrm>
            <a:off x="2059982" y="5373216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k = t1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9411A2A-0EA1-4FEC-B4EA-68DDBF9457BF}"/>
              </a:ext>
            </a:extLst>
          </p:cNvPr>
          <p:cNvSpPr txBox="1"/>
          <p:nvPr/>
        </p:nvSpPr>
        <p:spPr>
          <a:xfrm>
            <a:off x="8914492" y="2832731"/>
            <a:ext cx="1931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Árvore sintática</a:t>
            </a:r>
            <a:br>
              <a:rPr lang="pt-BR" dirty="0"/>
            </a:br>
            <a:r>
              <a:rPr lang="pt-BR" dirty="0">
                <a:latin typeface="Consolas" panose="020B0609020204030204" pitchFamily="49" charset="0"/>
              </a:rPr>
              <a:t>k = i + j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9679B4D5-4723-4AF5-B554-EEE3AE3D0322}"/>
              </a:ext>
            </a:extLst>
          </p:cNvPr>
          <p:cNvSpPr/>
          <p:nvPr/>
        </p:nvSpPr>
        <p:spPr>
          <a:xfrm>
            <a:off x="10179325" y="3652443"/>
            <a:ext cx="903653" cy="36933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Consolas" panose="020B0609020204030204" pitchFamily="49" charset="0"/>
              </a:rPr>
              <a:t>rvalue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1A6A366F-7394-46F1-91E0-E1D4F5164499}"/>
              </a:ext>
            </a:extLst>
          </p:cNvPr>
          <p:cNvSpPr/>
          <p:nvPr/>
        </p:nvSpPr>
        <p:spPr>
          <a:xfrm>
            <a:off x="8688112" y="3655937"/>
            <a:ext cx="903653" cy="36933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Consolas" panose="020B0609020204030204" pitchFamily="49" charset="0"/>
              </a:rPr>
              <a:t>lvalue</a:t>
            </a:r>
            <a:endParaRPr lang="pt-B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31342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5FB12-1A65-4718-81F4-1AA140D0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Três Endereços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9A4BBE-8D35-4F90-93FD-99E3EA90F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acessos a arranjos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atribuições</a:t>
            </a:r>
            <a:r>
              <a:rPr lang="pt-BR" dirty="0"/>
              <a:t> é preciso distinguir entre </a:t>
            </a:r>
            <a:br>
              <a:rPr lang="pt-BR" dirty="0"/>
            </a:br>
            <a:r>
              <a:rPr lang="pt-BR" dirty="0">
                <a:latin typeface="Consolas" panose="020B0609020204030204" pitchFamily="49" charset="0"/>
              </a:rPr>
              <a:t>valores-l</a:t>
            </a:r>
            <a:r>
              <a:rPr lang="pt-BR" dirty="0"/>
              <a:t> e </a:t>
            </a:r>
            <a:r>
              <a:rPr lang="pt-BR" dirty="0">
                <a:latin typeface="Consolas" panose="020B0609020204030204" pitchFamily="49" charset="0"/>
              </a:rPr>
              <a:t>valores-r</a:t>
            </a:r>
          </a:p>
          <a:p>
            <a:pPr lvl="1"/>
            <a:r>
              <a:rPr lang="pt-BR" dirty="0"/>
              <a:t>A expressão </a:t>
            </a:r>
            <a:r>
              <a:rPr lang="pt-BR" dirty="0">
                <a:latin typeface="Consolas" panose="020B0609020204030204" pitchFamily="49" charset="0"/>
              </a:rPr>
              <a:t>2*a[i]</a:t>
            </a:r>
            <a:r>
              <a:rPr lang="pt-BR" dirty="0"/>
              <a:t> pode ser traduzida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calculando o valor-r</a:t>
            </a:r>
            <a:r>
              <a:rPr lang="pt-BR" dirty="0"/>
              <a:t> de </a:t>
            </a:r>
            <a:r>
              <a:rPr lang="pt-BR" dirty="0">
                <a:latin typeface="Consolas" panose="020B0609020204030204" pitchFamily="49" charset="0"/>
              </a:rPr>
              <a:t>a[i]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um temporário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dirty="0"/>
              <a:t>No entanto se </a:t>
            </a:r>
            <a:r>
              <a:rPr lang="pt-BR" dirty="0">
                <a:latin typeface="Consolas" panose="020B0609020204030204" pitchFamily="49" charset="0"/>
              </a:rPr>
              <a:t>a[i]</a:t>
            </a:r>
            <a:r>
              <a:rPr lang="pt-BR" dirty="0"/>
              <a:t> aparecer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no lado esquerdo</a:t>
            </a:r>
            <a:r>
              <a:rPr lang="pt-BR" dirty="0"/>
              <a:t> da expressão não se pode usar um temporário no lugar do arranjo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6AF0660-FE32-424E-9241-735127E1A098}"/>
              </a:ext>
            </a:extLst>
          </p:cNvPr>
          <p:cNvSpPr/>
          <p:nvPr/>
        </p:nvSpPr>
        <p:spPr>
          <a:xfrm>
            <a:off x="1629916" y="3573016"/>
            <a:ext cx="1577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t1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a[i]</a:t>
            </a:r>
          </a:p>
          <a:p>
            <a:r>
              <a:rPr lang="pt-BR" dirty="0">
                <a:latin typeface="Consolas" panose="020B0609020204030204" pitchFamily="49" charset="0"/>
              </a:rPr>
              <a:t>t2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2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t1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8DDC65-BF82-425D-8EB5-DFB767344303}"/>
              </a:ext>
            </a:extLst>
          </p:cNvPr>
          <p:cNvSpPr/>
          <p:nvPr/>
        </p:nvSpPr>
        <p:spPr>
          <a:xfrm>
            <a:off x="1638845" y="5157192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a[i] = 2 * 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05403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EED1-A4CE-46BD-9961-6CB861A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Três Endereços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11A352-94BA-4C6A-ACEC-68790C5F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b="1" dirty="0" err="1"/>
              <a:t>lvalue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Retorna n se ele for um simples identificador</a:t>
            </a:r>
          </a:p>
          <a:p>
            <a:pPr lvl="1"/>
            <a:r>
              <a:rPr lang="pt-BR" dirty="0"/>
              <a:t>Retorna um novo nó Access se ele for um arranjo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D89A35-EC5C-408F-B5AD-193A25BAED39}"/>
              </a:ext>
            </a:extLst>
          </p:cNvPr>
          <p:cNvSpPr txBox="1"/>
          <p:nvPr/>
        </p:nvSpPr>
        <p:spPr>
          <a:xfrm>
            <a:off x="1485900" y="3789040"/>
            <a:ext cx="590738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600" dirty="0">
                <a:latin typeface="Consolas" panose="020B0609020204030204" pitchFamily="49" charset="0"/>
              </a:rPr>
              <a:t>(n: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</a:t>
            </a:r>
            <a:endParaRPr lang="pt-BR" sz="16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(n é um nó </a:t>
            </a:r>
            <a:r>
              <a:rPr lang="pt-BR" sz="1600" i="1" dirty="0"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) </a:t>
            </a:r>
            <a:r>
              <a:rPr lang="pt-BR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(n é um nó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y,z</a:t>
            </a:r>
            <a:r>
              <a:rPr lang="pt-BR" sz="1600" dirty="0">
                <a:latin typeface="Consolas" panose="020B0609020204030204" pitchFamily="49" charset="0"/>
              </a:rPr>
              <a:t>) e y é um nó Id)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600" dirty="0">
                <a:latin typeface="Consolas" panose="020B0609020204030204" pitchFamily="49" charset="0"/>
              </a:rPr>
              <a:t>(y, </a:t>
            </a:r>
            <a:r>
              <a:rPr lang="pt-BR" sz="16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600" dirty="0">
                <a:latin typeface="Consolas" panose="020B0609020204030204" pitchFamily="49" charset="0"/>
              </a:rPr>
              <a:t>(z));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6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   </a:t>
            </a:r>
            <a:r>
              <a:rPr lang="pt-BR" sz="1600" dirty="0" err="1">
                <a:latin typeface="Consolas" panose="020B0609020204030204" pitchFamily="49" charset="0"/>
              </a:rPr>
              <a:t>SyntaxError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DD4E3C6-C20B-4009-BC04-42FAEBA4B238}"/>
              </a:ext>
            </a:extLst>
          </p:cNvPr>
          <p:cNvSpPr/>
          <p:nvPr/>
        </p:nvSpPr>
        <p:spPr>
          <a:xfrm>
            <a:off x="7952090" y="4038600"/>
            <a:ext cx="3240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se </a:t>
            </a:r>
            <a:r>
              <a:rPr lang="pt-BR" dirty="0">
                <a:latin typeface="Consolas" panose="020B0609020204030204" pitchFamily="49" charset="0"/>
              </a:rPr>
              <a:t>n</a:t>
            </a:r>
            <a:r>
              <a:rPr lang="pt-BR" dirty="0"/>
              <a:t> representa </a:t>
            </a:r>
            <a:r>
              <a:rPr lang="pt-BR" dirty="0">
                <a:latin typeface="Consolas" panose="020B0609020204030204" pitchFamily="49" charset="0"/>
              </a:rPr>
              <a:t>a[2*k]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a função gera </a:t>
            </a:r>
            <a:r>
              <a:rPr lang="pt-BR" dirty="0">
                <a:latin typeface="Consolas" panose="020B0609020204030204" pitchFamily="49" charset="0"/>
              </a:rPr>
              <a:t>t = 2*k </a:t>
            </a:r>
            <a:r>
              <a:rPr lang="pt-BR" dirty="0"/>
              <a:t>e</a:t>
            </a:r>
          </a:p>
          <a:p>
            <a:pPr algn="ctr"/>
            <a:r>
              <a:rPr lang="pt-BR" dirty="0"/>
              <a:t>retorna um novo nó </a:t>
            </a:r>
            <a:br>
              <a:rPr lang="pt-BR" dirty="0"/>
            </a:br>
            <a:r>
              <a:rPr lang="pt-BR" dirty="0"/>
              <a:t>para </a:t>
            </a:r>
            <a:r>
              <a:rPr lang="pt-BR" dirty="0">
                <a:latin typeface="Consolas" panose="020B0609020204030204" pitchFamily="49" charset="0"/>
              </a:rPr>
              <a:t>a[t] </a:t>
            </a:r>
          </a:p>
        </p:txBody>
      </p:sp>
    </p:spTree>
    <p:extLst>
      <p:ext uri="{BB962C8B-B14F-4D97-AF65-F5344CB8AC3E}">
        <p14:creationId xmlns:p14="http://schemas.microsoft.com/office/powerpoint/2010/main" val="116367375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EED1-A4CE-46BD-9961-6CB861A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Três Endereços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11A352-94BA-4C6A-ACEC-68790C5F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b="1" dirty="0" err="1"/>
              <a:t>rvalue</a:t>
            </a:r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D89A35-EC5C-408F-B5AD-193A25BAED39}"/>
              </a:ext>
            </a:extLst>
          </p:cNvPr>
          <p:cNvSpPr txBox="1"/>
          <p:nvPr/>
        </p:nvSpPr>
        <p:spPr>
          <a:xfrm>
            <a:off x="4582639" y="1706463"/>
            <a:ext cx="669285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600" dirty="0">
                <a:latin typeface="Consolas" panose="020B0609020204030204" pitchFamily="49" charset="0"/>
              </a:rPr>
              <a:t>(n: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</a:t>
            </a:r>
            <a:endParaRPr lang="pt-BR" sz="16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(n é um </a:t>
            </a:r>
            <a:r>
              <a:rPr lang="pt-BR" sz="1600" i="1" dirty="0">
                <a:latin typeface="Consolas" panose="020B0609020204030204" pitchFamily="49" charset="0"/>
              </a:rPr>
              <a:t>Id </a:t>
            </a:r>
            <a:r>
              <a:rPr lang="pt-BR" sz="1600" dirty="0">
                <a:latin typeface="Consolas" panose="020B0609020204030204" pitchFamily="49" charset="0"/>
              </a:rPr>
              <a:t>ou um nó </a:t>
            </a:r>
            <a:r>
              <a:rPr lang="pt-BR" sz="1600" i="1" dirty="0">
                <a:latin typeface="Consolas" panose="020B0609020204030204" pitchFamily="49" charset="0"/>
              </a:rPr>
              <a:t>Constant</a:t>
            </a:r>
            <a:r>
              <a:rPr lang="pt-BR" sz="1600" dirty="0">
                <a:latin typeface="Consolas" panose="020B0609020204030204" pitchFamily="49" charset="0"/>
              </a:rPr>
              <a:t>) </a:t>
            </a:r>
            <a:r>
              <a:rPr lang="pt-BR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(n é um nó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Ari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FF4343"/>
                </a:solidFill>
                <a:latin typeface="Consolas" panose="020B0609020204030204" pitchFamily="49" charset="0"/>
              </a:rPr>
              <a:t>op</a:t>
            </a:r>
            <a:r>
              <a:rPr lang="pt-BR" sz="1600" dirty="0" err="1">
                <a:latin typeface="Consolas" panose="020B0609020204030204" pitchFamily="49" charset="0"/>
              </a:rPr>
              <a:t>,y,z</a:t>
            </a:r>
            <a:r>
              <a:rPr lang="pt-BR" sz="1600" dirty="0">
                <a:latin typeface="Consolas" panose="020B0609020204030204" pitchFamily="49" charset="0"/>
              </a:rPr>
              <a:t>) ou um nó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FF4343"/>
                </a:solidFill>
                <a:latin typeface="Consolas" panose="020B0609020204030204" pitchFamily="49" charset="0"/>
              </a:rPr>
              <a:t>op</a:t>
            </a:r>
            <a:r>
              <a:rPr lang="pt-BR" sz="1600" dirty="0" err="1">
                <a:latin typeface="Consolas" panose="020B0609020204030204" pitchFamily="49" charset="0"/>
              </a:rPr>
              <a:t>,y,z</a:t>
            </a:r>
            <a:r>
              <a:rPr lang="pt-BR" sz="16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emite string para t = </a:t>
            </a:r>
            <a:r>
              <a:rPr lang="pt-BR" sz="16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600" dirty="0">
                <a:latin typeface="Consolas" panose="020B0609020204030204" pitchFamily="49" charset="0"/>
              </a:rPr>
              <a:t>(y)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op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600" dirty="0">
                <a:latin typeface="Consolas" panose="020B0609020204030204" pitchFamily="49" charset="0"/>
              </a:rPr>
              <a:t>(z);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(n é um nó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y,z</a:t>
            </a:r>
            <a:r>
              <a:rPr lang="pt-BR" sz="16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chame </a:t>
            </a:r>
            <a:r>
              <a:rPr lang="pt-BR" sz="16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600" dirty="0">
                <a:latin typeface="Consolas" panose="020B0609020204030204" pitchFamily="49" charset="0"/>
              </a:rPr>
              <a:t>(n), que retorna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y,z</a:t>
            </a:r>
            <a:r>
              <a:rPr lang="pt-BR" sz="1600" dirty="0">
                <a:latin typeface="Consolas" panose="020B0609020204030204" pitchFamily="49" charset="0"/>
              </a:rPr>
              <a:t>');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emite </a:t>
            </a:r>
            <a:r>
              <a:rPr lang="pt-BR" sz="1600" dirty="0" err="1">
                <a:latin typeface="Consolas" panose="020B0609020204030204" pitchFamily="49" charset="0"/>
              </a:rPr>
              <a:t>string</a:t>
            </a:r>
            <a:r>
              <a:rPr lang="pt-BR" sz="1600" dirty="0">
                <a:latin typeface="Consolas" panose="020B0609020204030204" pitchFamily="49" charset="0"/>
              </a:rPr>
              <a:t> para t =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y,z</a:t>
            </a:r>
            <a:r>
              <a:rPr lang="pt-BR" sz="1600" dirty="0">
                <a:latin typeface="Consolas" panose="020B0609020204030204" pitchFamily="49" charset="0"/>
              </a:rPr>
              <a:t>');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(n é um nó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Assign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y,z</a:t>
            </a:r>
            <a:r>
              <a:rPr lang="pt-BR" sz="16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emite </a:t>
            </a:r>
            <a:r>
              <a:rPr lang="pt-BR" sz="1600" dirty="0" err="1">
                <a:latin typeface="Consolas" panose="020B0609020204030204" pitchFamily="49" charset="0"/>
              </a:rPr>
              <a:t>string</a:t>
            </a:r>
            <a:r>
              <a:rPr lang="pt-BR" sz="1600" dirty="0">
                <a:latin typeface="Consolas" panose="020B0609020204030204" pitchFamily="49" charset="0"/>
              </a:rPr>
              <a:t> para </a:t>
            </a:r>
            <a:r>
              <a:rPr lang="pt-BR" sz="16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600" dirty="0">
                <a:latin typeface="Consolas" panose="020B0609020204030204" pitchFamily="49" charset="0"/>
              </a:rPr>
              <a:t>(y) = </a:t>
            </a:r>
            <a:r>
              <a:rPr lang="pt-BR" sz="16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600" dirty="0">
                <a:latin typeface="Consolas" panose="020B0609020204030204" pitchFamily="49" charset="0"/>
              </a:rPr>
              <a:t>(z);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z';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E75407-D785-4E6E-8C22-28C84CB5DAA9}"/>
              </a:ext>
            </a:extLst>
          </p:cNvPr>
          <p:cNvSpPr txBox="1"/>
          <p:nvPr/>
        </p:nvSpPr>
        <p:spPr>
          <a:xfrm>
            <a:off x="1269876" y="3068960"/>
            <a:ext cx="20842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a[i] = 2*a[j-k]</a:t>
            </a:r>
          </a:p>
          <a:p>
            <a:r>
              <a:rPr lang="pt-BR" dirty="0">
                <a:latin typeface="Consolas" panose="020B0609020204030204" pitchFamily="49" charset="0"/>
              </a:rPr>
              <a:t>---------------</a:t>
            </a:r>
          </a:p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1:</a:t>
            </a:r>
            <a:r>
              <a:rPr lang="pt-BR" dirty="0">
                <a:latin typeface="Consolas" panose="020B0609020204030204" pitchFamily="49" charset="0"/>
              </a:rPr>
              <a:t> t3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j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pt-BR" dirty="0">
                <a:latin typeface="Consolas" panose="020B0609020204030204" pitchFamily="49" charset="0"/>
              </a:rPr>
              <a:t> k</a:t>
            </a:r>
          </a:p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2: </a:t>
            </a:r>
            <a:r>
              <a:rPr lang="pt-BR" dirty="0">
                <a:latin typeface="Consolas" panose="020B0609020204030204" pitchFamily="49" charset="0"/>
              </a:rPr>
              <a:t>t2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a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latin typeface="Consolas" panose="020B0609020204030204" pitchFamily="49" charset="0"/>
              </a:rPr>
              <a:t>t3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3: </a:t>
            </a:r>
            <a:r>
              <a:rPr lang="pt-BR" dirty="0">
                <a:latin typeface="Consolas" panose="020B0609020204030204" pitchFamily="49" charset="0"/>
              </a:rPr>
              <a:t>t1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2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t2</a:t>
            </a:r>
          </a:p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4: </a:t>
            </a:r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t1</a:t>
            </a:r>
          </a:p>
        </p:txBody>
      </p:sp>
    </p:spTree>
    <p:extLst>
      <p:ext uri="{BB962C8B-B14F-4D97-AF65-F5344CB8AC3E}">
        <p14:creationId xmlns:p14="http://schemas.microsoft.com/office/powerpoint/2010/main" val="414562145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9A5A4-9F57-43EE-8B5F-F85D1B45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47EBB7-7A27-4B92-90EF-ED2381B9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construção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formatos intermediários </a:t>
            </a:r>
            <a:r>
              <a:rPr lang="pt-BR" dirty="0"/>
              <a:t>permite a realização de tarefas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síntese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Árvores de sintaxe </a:t>
            </a:r>
          </a:p>
          <a:p>
            <a:pPr lvl="2"/>
            <a:r>
              <a:rPr lang="pt-BR" dirty="0"/>
              <a:t>Permitem a execução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verificações estáticas</a:t>
            </a:r>
            <a:r>
              <a:rPr lang="pt-BR" dirty="0"/>
              <a:t> sobre o programa:</a:t>
            </a:r>
          </a:p>
          <a:p>
            <a:pPr lvl="3"/>
            <a:r>
              <a:rPr lang="pt-BR" dirty="0"/>
              <a:t>Verificações sintáticas</a:t>
            </a:r>
          </a:p>
          <a:p>
            <a:pPr lvl="3"/>
            <a:r>
              <a:rPr lang="pt-BR" dirty="0"/>
              <a:t>Verificações de tipo</a:t>
            </a:r>
          </a:p>
          <a:p>
            <a:pPr lvl="1"/>
            <a:r>
              <a:rPr lang="pt-BR" dirty="0"/>
              <a:t>Códigos de três endereços </a:t>
            </a:r>
          </a:p>
          <a:p>
            <a:pPr lvl="2"/>
            <a:r>
              <a:rPr lang="pt-BR" dirty="0"/>
              <a:t>Criados a partir das árvores de sintaxe</a:t>
            </a:r>
          </a:p>
          <a:p>
            <a:pPr lvl="2"/>
            <a:r>
              <a:rPr lang="pt-BR" dirty="0"/>
              <a:t>Permitem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otimização</a:t>
            </a:r>
            <a:r>
              <a:rPr lang="pt-BR" dirty="0"/>
              <a:t> antes da geração de código objeto</a:t>
            </a:r>
          </a:p>
          <a:p>
            <a:pPr lvl="3"/>
            <a:r>
              <a:rPr lang="pt-BR" dirty="0"/>
              <a:t>Através de uma representação de mais baixo nível do programa</a:t>
            </a:r>
          </a:p>
          <a:p>
            <a:pPr lvl="3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13999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4E87-7B3A-44F9-A8B4-602FAE8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28BA3-121D-4657-AC5F-69B4980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 dirigido por sintaxe </a:t>
            </a:r>
            <a:r>
              <a:rPr lang="pt-BR" dirty="0"/>
              <a:t>parte de uma gramática</a:t>
            </a:r>
          </a:p>
          <a:p>
            <a:pPr lvl="1"/>
            <a:r>
              <a:rPr lang="pt-BR" dirty="0"/>
              <a:t>Uma gramática descreve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estrutura hierárquica </a:t>
            </a:r>
            <a:r>
              <a:rPr lang="pt-BR" dirty="0"/>
              <a:t>dos programas</a:t>
            </a:r>
          </a:p>
          <a:p>
            <a:pPr lvl="2"/>
            <a:r>
              <a:rPr lang="pt-BR" dirty="0"/>
              <a:t>Ela é definida em termos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símbolos</a:t>
            </a:r>
            <a:r>
              <a:rPr lang="pt-BR" dirty="0"/>
              <a:t> </a:t>
            </a:r>
          </a:p>
          <a:p>
            <a:pPr lvl="3"/>
            <a:r>
              <a:rPr lang="pt-BR" dirty="0"/>
              <a:t>Terminais (tokens) e não-terminais (variáveis sintáticas)</a:t>
            </a:r>
          </a:p>
          <a:p>
            <a:pPr lvl="1"/>
            <a:r>
              <a:rPr lang="pt-BR" dirty="0"/>
              <a:t>Analisadores sintáticos eficientes podem ser desenvolvidos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à mão</a:t>
            </a:r>
          </a:p>
          <a:p>
            <a:pPr lvl="2"/>
            <a:r>
              <a:rPr lang="pt-BR" dirty="0"/>
              <a:t>Através de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reconhecedor sintático preditivo</a:t>
            </a:r>
          </a:p>
          <a:p>
            <a:pPr lvl="2"/>
            <a:r>
              <a:rPr lang="pt-BR" dirty="0"/>
              <a:t>Usando um analisador léxico</a:t>
            </a:r>
          </a:p>
          <a:p>
            <a:pPr lvl="3"/>
            <a:r>
              <a:rPr lang="pt-BR" dirty="0"/>
              <a:t>Ignora espaços e comentários, diferencia identificadores e palavras-chave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E uma tabela de símbolos</a:t>
            </a:r>
          </a:p>
          <a:p>
            <a:pPr lvl="3"/>
            <a:r>
              <a:rPr lang="pt-BR" dirty="0"/>
              <a:t>Trata declarações e usos de variáveis em blocos aninhados</a:t>
            </a:r>
          </a:p>
        </p:txBody>
      </p:sp>
    </p:spTree>
    <p:extLst>
      <p:ext uri="{BB962C8B-B14F-4D97-AF65-F5344CB8AC3E}">
        <p14:creationId xmlns:p14="http://schemas.microsoft.com/office/powerpoint/2010/main" val="19517118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87A9-BE9C-44B6-AECF-669B8E85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91FA4-5F53-4CE0-98EB-457EBE8CD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 implementado </a:t>
            </a:r>
            <a:r>
              <a:rPr lang="pt-BR" dirty="0"/>
              <a:t>até agora suporta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Análise léxica, sintática e semântica</a:t>
            </a:r>
          </a:p>
          <a:p>
            <a:pPr lvl="1"/>
            <a:r>
              <a:rPr lang="pt-BR" dirty="0"/>
              <a:t>Tabela de símbolos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469316D-0A3B-417E-991B-18FBF8E8A719}"/>
              </a:ext>
            </a:extLst>
          </p:cNvPr>
          <p:cNvGrpSpPr/>
          <p:nvPr/>
        </p:nvGrpSpPr>
        <p:grpSpPr>
          <a:xfrm>
            <a:off x="1341884" y="3501008"/>
            <a:ext cx="9961763" cy="2419586"/>
            <a:chOff x="1341884" y="3961742"/>
            <a:chExt cx="9961763" cy="2419586"/>
          </a:xfrm>
        </p:grpSpPr>
        <p:sp>
          <p:nvSpPr>
            <p:cNvPr id="23" name="Seta: de Cima para Baixo 22">
              <a:extLst>
                <a:ext uri="{FF2B5EF4-FFF2-40B4-BE49-F238E27FC236}">
                  <a16:creationId xmlns:a16="http://schemas.microsoft.com/office/drawing/2014/main" id="{3D6ECF99-0BCC-4AD1-BF05-C8CA458E23E8}"/>
                </a:ext>
              </a:extLst>
            </p:cNvPr>
            <p:cNvSpPr/>
            <p:nvPr/>
          </p:nvSpPr>
          <p:spPr>
            <a:xfrm>
              <a:off x="5499868" y="5545810"/>
              <a:ext cx="171328" cy="228600"/>
            </a:xfrm>
            <a:prstGeom prst="upDownArrow">
              <a:avLst/>
            </a:prstGeom>
            <a:no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B1CAC3A5-90B6-4231-9FF1-8F33AE5FB842}"/>
                </a:ext>
              </a:extLst>
            </p:cNvPr>
            <p:cNvSpPr/>
            <p:nvPr/>
          </p:nvSpPr>
          <p:spPr>
            <a:xfrm>
              <a:off x="4787447" y="5809030"/>
              <a:ext cx="1596170" cy="57229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Tabela de Símbolos</a:t>
              </a: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165AB86-AC8C-4483-9A57-D3161CD90791}"/>
                </a:ext>
              </a:extLst>
            </p:cNvPr>
            <p:cNvSpPr/>
            <p:nvPr/>
          </p:nvSpPr>
          <p:spPr>
            <a:xfrm>
              <a:off x="2200065" y="4855891"/>
              <a:ext cx="1596169" cy="67779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 </a:t>
              </a:r>
              <a:br>
                <a:rPr lang="pt-BR" sz="1400" dirty="0"/>
              </a:br>
              <a:r>
                <a:rPr lang="pt-BR" sz="1400" dirty="0"/>
                <a:t>Léxico</a:t>
              </a:r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C77E3A32-9257-4B05-96BC-C3409F9F0F75}"/>
                </a:ext>
              </a:extLst>
            </p:cNvPr>
            <p:cNvSpPr/>
            <p:nvPr/>
          </p:nvSpPr>
          <p:spPr>
            <a:xfrm>
              <a:off x="4305709" y="4855891"/>
              <a:ext cx="1537514" cy="68991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Sintático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3DE1B73-926C-4120-86F6-04B8A5F63CAE}"/>
                </a:ext>
              </a:extLst>
            </p:cNvPr>
            <p:cNvSpPr txBox="1"/>
            <p:nvPr/>
          </p:nvSpPr>
          <p:spPr>
            <a:xfrm>
              <a:off x="1341884" y="4173885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caracteres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90D0ADF-C96A-4B7F-AB1A-DFD6FFE5BB6A}"/>
                </a:ext>
              </a:extLst>
            </p:cNvPr>
            <p:cNvSpPr txBox="1"/>
            <p:nvPr/>
          </p:nvSpPr>
          <p:spPr>
            <a:xfrm>
              <a:off x="3643520" y="5920991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tokens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E94C8CD3-E91F-4693-AB20-78D77920771F}"/>
                </a:ext>
              </a:extLst>
            </p:cNvPr>
            <p:cNvSpPr txBox="1"/>
            <p:nvPr/>
          </p:nvSpPr>
          <p:spPr>
            <a:xfrm>
              <a:off x="5239727" y="4162074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cxnSp>
          <p:nvCxnSpPr>
            <p:cNvPr id="48" name="Conector de seta reta 51">
              <a:extLst>
                <a:ext uri="{FF2B5EF4-FFF2-40B4-BE49-F238E27FC236}">
                  <a16:creationId xmlns:a16="http://schemas.microsoft.com/office/drawing/2014/main" id="{4A7CCF6B-C1F7-4E1E-B0CE-8EBAAEEBBDA7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00" y="5194752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51">
              <a:extLst>
                <a:ext uri="{FF2B5EF4-FFF2-40B4-BE49-F238E27FC236}">
                  <a16:creationId xmlns:a16="http://schemas.microsoft.com/office/drawing/2014/main" id="{E0868FDA-2D5E-4FDA-9623-80EBE3EE333A}"/>
                </a:ext>
              </a:extLst>
            </p:cNvPr>
            <p:cNvCxnSpPr>
              <a:cxnSpLocks/>
              <a:stCxn id="27" idx="2"/>
              <a:endCxn id="50" idx="0"/>
            </p:cNvCxnSpPr>
            <p:nvPr/>
          </p:nvCxnSpPr>
          <p:spPr>
            <a:xfrm flipH="1">
              <a:off x="1906799" y="4481662"/>
              <a:ext cx="2709" cy="6432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B80811F6-9D90-4E20-B304-CD461D85BF8B}"/>
                </a:ext>
              </a:extLst>
            </p:cNvPr>
            <p:cNvSpPr/>
            <p:nvPr/>
          </p:nvSpPr>
          <p:spPr>
            <a:xfrm>
              <a:off x="1839216" y="5124933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5" name="Conector de seta reta 51">
              <a:extLst>
                <a:ext uri="{FF2B5EF4-FFF2-40B4-BE49-F238E27FC236}">
                  <a16:creationId xmlns:a16="http://schemas.microsoft.com/office/drawing/2014/main" id="{C1DED073-1519-436E-8647-A62D660184EE}"/>
                </a:ext>
              </a:extLst>
            </p:cNvPr>
            <p:cNvCxnSpPr>
              <a:cxnSpLocks/>
            </p:cNvCxnSpPr>
            <p:nvPr/>
          </p:nvCxnSpPr>
          <p:spPr>
            <a:xfrm>
              <a:off x="3808002" y="5194786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51">
              <a:extLst>
                <a:ext uri="{FF2B5EF4-FFF2-40B4-BE49-F238E27FC236}">
                  <a16:creationId xmlns:a16="http://schemas.microsoft.com/office/drawing/2014/main" id="{4FEF9B34-8D6A-42F2-8BBF-39FC69B146F1}"/>
                </a:ext>
              </a:extLst>
            </p:cNvPr>
            <p:cNvCxnSpPr>
              <a:cxnSpLocks/>
              <a:stCxn id="47" idx="4"/>
              <a:endCxn id="37" idx="0"/>
            </p:cNvCxnSpPr>
            <p:nvPr/>
          </p:nvCxnSpPr>
          <p:spPr>
            <a:xfrm>
              <a:off x="4017180" y="5262894"/>
              <a:ext cx="0" cy="73010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79BA36E5-B424-4F55-8149-B4EA0EF3E5FA}"/>
                </a:ext>
              </a:extLst>
            </p:cNvPr>
            <p:cNvSpPr/>
            <p:nvPr/>
          </p:nvSpPr>
          <p:spPr>
            <a:xfrm>
              <a:off x="3949597" y="5124967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2" name="Conector de seta reta 51">
              <a:extLst>
                <a:ext uri="{FF2B5EF4-FFF2-40B4-BE49-F238E27FC236}">
                  <a16:creationId xmlns:a16="http://schemas.microsoft.com/office/drawing/2014/main" id="{27E4521F-BD42-49B9-B6C3-145069D95BB5}"/>
                </a:ext>
              </a:extLst>
            </p:cNvPr>
            <p:cNvCxnSpPr>
              <a:cxnSpLocks/>
            </p:cNvCxnSpPr>
            <p:nvPr/>
          </p:nvCxnSpPr>
          <p:spPr>
            <a:xfrm>
              <a:off x="5872158" y="5200623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51">
              <a:extLst>
                <a:ext uri="{FF2B5EF4-FFF2-40B4-BE49-F238E27FC236}">
                  <a16:creationId xmlns:a16="http://schemas.microsoft.com/office/drawing/2014/main" id="{EEAEB0A4-1719-468D-8F01-876DDFD150E5}"/>
                </a:ext>
              </a:extLst>
            </p:cNvPr>
            <p:cNvCxnSpPr>
              <a:cxnSpLocks/>
              <a:stCxn id="38" idx="2"/>
              <a:endCxn id="44" idx="0"/>
            </p:cNvCxnSpPr>
            <p:nvPr/>
          </p:nvCxnSpPr>
          <p:spPr>
            <a:xfrm>
              <a:off x="6085472" y="4469851"/>
              <a:ext cx="0" cy="66095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E377B729-FEFE-4F94-93E4-1C8246CCA45D}"/>
                </a:ext>
              </a:extLst>
            </p:cNvPr>
            <p:cNvSpPr/>
            <p:nvPr/>
          </p:nvSpPr>
          <p:spPr>
            <a:xfrm>
              <a:off x="6017889" y="5130804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EDAC5D92-30C4-45DF-B8D8-58D7CE72C801}"/>
                </a:ext>
              </a:extLst>
            </p:cNvPr>
            <p:cNvSpPr/>
            <p:nvPr/>
          </p:nvSpPr>
          <p:spPr>
            <a:xfrm>
              <a:off x="6365864" y="4869729"/>
              <a:ext cx="1596170" cy="67608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Semântico</a:t>
              </a:r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A15D0038-2862-478A-ADAE-9E10140D2D24}"/>
                </a:ext>
              </a:extLst>
            </p:cNvPr>
            <p:cNvSpPr/>
            <p:nvPr/>
          </p:nvSpPr>
          <p:spPr>
            <a:xfrm>
              <a:off x="8484675" y="4869729"/>
              <a:ext cx="1849089" cy="689919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Gerador de Código Intermediário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EA37EC17-6F77-44BA-A4C9-6CCD2B7DE2FC}"/>
                </a:ext>
              </a:extLst>
            </p:cNvPr>
            <p:cNvSpPr txBox="1"/>
            <p:nvPr/>
          </p:nvSpPr>
          <p:spPr>
            <a:xfrm>
              <a:off x="7331507" y="6071565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cxnSp>
          <p:nvCxnSpPr>
            <p:cNvPr id="68" name="Conector de seta reta 51">
              <a:extLst>
                <a:ext uri="{FF2B5EF4-FFF2-40B4-BE49-F238E27FC236}">
                  <a16:creationId xmlns:a16="http://schemas.microsoft.com/office/drawing/2014/main" id="{90F6CD8A-CDB8-40C5-85EB-86E4CBCA0236}"/>
                </a:ext>
              </a:extLst>
            </p:cNvPr>
            <p:cNvCxnSpPr>
              <a:cxnSpLocks/>
            </p:cNvCxnSpPr>
            <p:nvPr/>
          </p:nvCxnSpPr>
          <p:spPr>
            <a:xfrm>
              <a:off x="10342884" y="5194753"/>
              <a:ext cx="5254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51">
              <a:extLst>
                <a:ext uri="{FF2B5EF4-FFF2-40B4-BE49-F238E27FC236}">
                  <a16:creationId xmlns:a16="http://schemas.microsoft.com/office/drawing/2014/main" id="{13E2BAD0-FF82-403B-8E88-52950C471712}"/>
                </a:ext>
              </a:extLst>
            </p:cNvPr>
            <p:cNvCxnSpPr>
              <a:cxnSpLocks/>
            </p:cNvCxnSpPr>
            <p:nvPr/>
          </p:nvCxnSpPr>
          <p:spPr>
            <a:xfrm>
              <a:off x="10561296" y="4469851"/>
              <a:ext cx="0" cy="6460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51">
              <a:extLst>
                <a:ext uri="{FF2B5EF4-FFF2-40B4-BE49-F238E27FC236}">
                  <a16:creationId xmlns:a16="http://schemas.microsoft.com/office/drawing/2014/main" id="{9EE70296-EB07-43B7-9D76-1094D422ACA1}"/>
                </a:ext>
              </a:extLst>
            </p:cNvPr>
            <p:cNvCxnSpPr>
              <a:cxnSpLocks/>
            </p:cNvCxnSpPr>
            <p:nvPr/>
          </p:nvCxnSpPr>
          <p:spPr>
            <a:xfrm>
              <a:off x="7966236" y="5194753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51">
              <a:extLst>
                <a:ext uri="{FF2B5EF4-FFF2-40B4-BE49-F238E27FC236}">
                  <a16:creationId xmlns:a16="http://schemas.microsoft.com/office/drawing/2014/main" id="{817DDBB6-5FDB-4DCF-81A8-DA70E1129668}"/>
                </a:ext>
              </a:extLst>
            </p:cNvPr>
            <p:cNvCxnSpPr>
              <a:cxnSpLocks/>
            </p:cNvCxnSpPr>
            <p:nvPr/>
          </p:nvCxnSpPr>
          <p:spPr>
            <a:xfrm>
              <a:off x="8175414" y="5262861"/>
              <a:ext cx="0" cy="80900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33ED129C-4111-4F01-905F-1A76E5FCC58E}"/>
                </a:ext>
              </a:extLst>
            </p:cNvPr>
            <p:cNvSpPr txBox="1"/>
            <p:nvPr/>
          </p:nvSpPr>
          <p:spPr>
            <a:xfrm>
              <a:off x="9818945" y="3961742"/>
              <a:ext cx="1484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representação</a:t>
              </a:r>
            </a:p>
            <a:p>
              <a:pPr algn="ctr"/>
              <a:r>
                <a:rPr lang="pt-BR" sz="1400" dirty="0"/>
                <a:t>intermediária</a:t>
              </a: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9032DFF3-9B15-4E5C-A90A-FBAA55D16C46}"/>
                </a:ext>
              </a:extLst>
            </p:cNvPr>
            <p:cNvSpPr/>
            <p:nvPr/>
          </p:nvSpPr>
          <p:spPr>
            <a:xfrm>
              <a:off x="8104567" y="5128463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9593937-AD89-475E-B3D0-FF8220A9407A}"/>
                </a:ext>
              </a:extLst>
            </p:cNvPr>
            <p:cNvSpPr/>
            <p:nvPr/>
          </p:nvSpPr>
          <p:spPr>
            <a:xfrm>
              <a:off x="10495525" y="5124933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1375758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FE234-AE02-41C6-A212-2D80E8EE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F0816-EB0D-4989-BC39-2195AD20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i="1" dirty="0"/>
              <a:t>front-</a:t>
            </a:r>
            <a:r>
              <a:rPr lang="pt-BR" i="1" dirty="0" err="1"/>
              <a:t>end</a:t>
            </a:r>
            <a:r>
              <a:rPr lang="pt-BR" dirty="0"/>
              <a:t> de um compilador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verifica </a:t>
            </a:r>
            <a:r>
              <a:rPr lang="pt-BR" dirty="0"/>
              <a:t>se o programa segue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 regras sintáticas e semânticas</a:t>
            </a:r>
            <a:r>
              <a:rPr lang="pt-BR" dirty="0"/>
              <a:t> da linguagem</a:t>
            </a:r>
          </a:p>
          <a:p>
            <a:pPr lvl="1"/>
            <a:r>
              <a:rPr lang="pt-BR" dirty="0"/>
              <a:t>Para isso ele constrói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representação intermediária </a:t>
            </a:r>
            <a:r>
              <a:rPr lang="pt-BR" dirty="0"/>
              <a:t>do </a:t>
            </a:r>
            <a:br>
              <a:rPr lang="pt-BR" dirty="0"/>
            </a:br>
            <a:r>
              <a:rPr lang="pt-BR" dirty="0"/>
              <a:t>programa fonte</a:t>
            </a:r>
          </a:p>
          <a:p>
            <a:r>
              <a:rPr lang="pt-BR" dirty="0"/>
              <a:t>As duas representações intermediárias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mais importantes </a:t>
            </a:r>
            <a:r>
              <a:rPr lang="pt-BR" dirty="0"/>
              <a:t>são:</a:t>
            </a:r>
          </a:p>
          <a:p>
            <a:pPr lvl="1"/>
            <a:r>
              <a:rPr lang="pt-BR" dirty="0"/>
              <a:t>Árvores </a:t>
            </a:r>
            <a:br>
              <a:rPr lang="pt-BR" dirty="0"/>
            </a:b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Árvores sintáticas (ou árvores de sintaxe)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dirty="0"/>
              <a:t>Representações lineares</a:t>
            </a:r>
            <a:br>
              <a:rPr lang="pt-BR" dirty="0"/>
            </a:b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Código de três endereços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2006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2F497-ADB5-484A-80E5-51AB878F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Três Endereços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D82C57-4B6E-4F88-9039-A3B8C4836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vez realizada a análise semântica, o compilador pode gerar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representação intermediária </a:t>
            </a:r>
            <a:r>
              <a:rPr lang="pt-BR" dirty="0"/>
              <a:t>em formato de código de três endereços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4965E18-1766-4340-8400-29A59F4D36D5}"/>
              </a:ext>
            </a:extLst>
          </p:cNvPr>
          <p:cNvGrpSpPr/>
          <p:nvPr/>
        </p:nvGrpSpPr>
        <p:grpSpPr>
          <a:xfrm>
            <a:off x="2133972" y="3356992"/>
            <a:ext cx="7660127" cy="2417600"/>
            <a:chOff x="3643520" y="3961742"/>
            <a:chExt cx="7660127" cy="2417600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A42C1AC4-41C9-4C30-8F1F-34E0A0875CA7}"/>
                </a:ext>
              </a:extLst>
            </p:cNvPr>
            <p:cNvSpPr/>
            <p:nvPr/>
          </p:nvSpPr>
          <p:spPr>
            <a:xfrm>
              <a:off x="4305709" y="4855891"/>
              <a:ext cx="1537514" cy="68991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Sintático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E991E2CF-32EE-4FF4-8F2A-10E15F081253}"/>
                </a:ext>
              </a:extLst>
            </p:cNvPr>
            <p:cNvSpPr txBox="1"/>
            <p:nvPr/>
          </p:nvSpPr>
          <p:spPr>
            <a:xfrm>
              <a:off x="3643520" y="5920991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tokens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C006FF5-B0E7-442C-AD08-5A86E0C6FA92}"/>
                </a:ext>
              </a:extLst>
            </p:cNvPr>
            <p:cNvSpPr txBox="1"/>
            <p:nvPr/>
          </p:nvSpPr>
          <p:spPr>
            <a:xfrm>
              <a:off x="5239727" y="4162074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cxnSp>
          <p:nvCxnSpPr>
            <p:cNvPr id="15" name="Conector de seta reta 51">
              <a:extLst>
                <a:ext uri="{FF2B5EF4-FFF2-40B4-BE49-F238E27FC236}">
                  <a16:creationId xmlns:a16="http://schemas.microsoft.com/office/drawing/2014/main" id="{70FB526F-BA51-4E76-A79A-268D55013455}"/>
                </a:ext>
              </a:extLst>
            </p:cNvPr>
            <p:cNvCxnSpPr>
              <a:cxnSpLocks/>
            </p:cNvCxnSpPr>
            <p:nvPr/>
          </p:nvCxnSpPr>
          <p:spPr>
            <a:xfrm>
              <a:off x="3808002" y="5194786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51">
              <a:extLst>
                <a:ext uri="{FF2B5EF4-FFF2-40B4-BE49-F238E27FC236}">
                  <a16:creationId xmlns:a16="http://schemas.microsoft.com/office/drawing/2014/main" id="{747962FC-7879-4B33-82D4-BEA19AFCDEB2}"/>
                </a:ext>
              </a:extLst>
            </p:cNvPr>
            <p:cNvCxnSpPr>
              <a:cxnSpLocks/>
              <a:stCxn id="17" idx="4"/>
              <a:endCxn id="10" idx="0"/>
            </p:cNvCxnSpPr>
            <p:nvPr/>
          </p:nvCxnSpPr>
          <p:spPr>
            <a:xfrm>
              <a:off x="4017180" y="5262894"/>
              <a:ext cx="0" cy="73010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04467FE-A08D-45A2-8693-DD910EDF5403}"/>
                </a:ext>
              </a:extLst>
            </p:cNvPr>
            <p:cNvSpPr/>
            <p:nvPr/>
          </p:nvSpPr>
          <p:spPr>
            <a:xfrm>
              <a:off x="3949597" y="5124967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de seta reta 51">
              <a:extLst>
                <a:ext uri="{FF2B5EF4-FFF2-40B4-BE49-F238E27FC236}">
                  <a16:creationId xmlns:a16="http://schemas.microsoft.com/office/drawing/2014/main" id="{4B600886-1A14-4F05-87D1-CF6167F53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72158" y="5200623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51">
              <a:extLst>
                <a:ext uri="{FF2B5EF4-FFF2-40B4-BE49-F238E27FC236}">
                  <a16:creationId xmlns:a16="http://schemas.microsoft.com/office/drawing/2014/main" id="{4D77CE75-5A74-4FBE-B5EA-C432D27D40BB}"/>
                </a:ext>
              </a:extLst>
            </p:cNvPr>
            <p:cNvCxnSpPr>
              <a:cxnSpLocks/>
              <a:stCxn id="11" idx="2"/>
              <a:endCxn id="20" idx="0"/>
            </p:cNvCxnSpPr>
            <p:nvPr/>
          </p:nvCxnSpPr>
          <p:spPr>
            <a:xfrm>
              <a:off x="6085472" y="4469851"/>
              <a:ext cx="0" cy="66095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E37ACF7-E54F-4492-98DC-4CC4CBB1F9DB}"/>
                </a:ext>
              </a:extLst>
            </p:cNvPr>
            <p:cNvSpPr/>
            <p:nvPr/>
          </p:nvSpPr>
          <p:spPr>
            <a:xfrm>
              <a:off x="6017889" y="5130804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1B4693A-6CA9-4DB2-A474-D2F776F07137}"/>
                </a:ext>
              </a:extLst>
            </p:cNvPr>
            <p:cNvSpPr/>
            <p:nvPr/>
          </p:nvSpPr>
          <p:spPr>
            <a:xfrm>
              <a:off x="6365864" y="4869729"/>
              <a:ext cx="1596170" cy="67608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Semântico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F6197719-897A-4501-A096-805A258A1C3E}"/>
                </a:ext>
              </a:extLst>
            </p:cNvPr>
            <p:cNvSpPr/>
            <p:nvPr/>
          </p:nvSpPr>
          <p:spPr>
            <a:xfrm>
              <a:off x="8484675" y="4869729"/>
              <a:ext cx="1849089" cy="68991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Gerador de Código Intermediário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7479D4F-6BCD-4DB0-B8CA-BC01D179374B}"/>
                </a:ext>
              </a:extLst>
            </p:cNvPr>
            <p:cNvSpPr txBox="1"/>
            <p:nvPr/>
          </p:nvSpPr>
          <p:spPr>
            <a:xfrm>
              <a:off x="7331507" y="6071565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cxnSp>
          <p:nvCxnSpPr>
            <p:cNvPr id="24" name="Conector de seta reta 51">
              <a:extLst>
                <a:ext uri="{FF2B5EF4-FFF2-40B4-BE49-F238E27FC236}">
                  <a16:creationId xmlns:a16="http://schemas.microsoft.com/office/drawing/2014/main" id="{BD1847FB-C8EE-4886-B461-A6CF255FB457}"/>
                </a:ext>
              </a:extLst>
            </p:cNvPr>
            <p:cNvCxnSpPr>
              <a:cxnSpLocks/>
            </p:cNvCxnSpPr>
            <p:nvPr/>
          </p:nvCxnSpPr>
          <p:spPr>
            <a:xfrm>
              <a:off x="10342884" y="5194753"/>
              <a:ext cx="5254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51">
              <a:extLst>
                <a:ext uri="{FF2B5EF4-FFF2-40B4-BE49-F238E27FC236}">
                  <a16:creationId xmlns:a16="http://schemas.microsoft.com/office/drawing/2014/main" id="{9A73C44E-95C4-464E-ADCB-7325F34CE535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10561296" y="4469851"/>
              <a:ext cx="0" cy="6460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73B17EA-13C8-4043-8F83-8BC64EB59628}"/>
                </a:ext>
              </a:extLst>
            </p:cNvPr>
            <p:cNvSpPr/>
            <p:nvPr/>
          </p:nvSpPr>
          <p:spPr>
            <a:xfrm>
              <a:off x="10493713" y="5115935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de seta reta 51">
              <a:extLst>
                <a:ext uri="{FF2B5EF4-FFF2-40B4-BE49-F238E27FC236}">
                  <a16:creationId xmlns:a16="http://schemas.microsoft.com/office/drawing/2014/main" id="{38B30973-9B5A-4182-BAE0-7202A6ABD417}"/>
                </a:ext>
              </a:extLst>
            </p:cNvPr>
            <p:cNvCxnSpPr>
              <a:cxnSpLocks/>
            </p:cNvCxnSpPr>
            <p:nvPr/>
          </p:nvCxnSpPr>
          <p:spPr>
            <a:xfrm>
              <a:off x="7966236" y="5194753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51">
              <a:extLst>
                <a:ext uri="{FF2B5EF4-FFF2-40B4-BE49-F238E27FC236}">
                  <a16:creationId xmlns:a16="http://schemas.microsoft.com/office/drawing/2014/main" id="{017B1DD1-8AE8-4BCC-8E72-1160E75CAE8E}"/>
                </a:ext>
              </a:extLst>
            </p:cNvPr>
            <p:cNvCxnSpPr>
              <a:cxnSpLocks/>
              <a:stCxn id="29" idx="4"/>
            </p:cNvCxnSpPr>
            <p:nvPr/>
          </p:nvCxnSpPr>
          <p:spPr>
            <a:xfrm>
              <a:off x="8175414" y="5262861"/>
              <a:ext cx="0" cy="80900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FE57CF73-AAED-43D4-B678-77AD73A008EB}"/>
                </a:ext>
              </a:extLst>
            </p:cNvPr>
            <p:cNvSpPr/>
            <p:nvPr/>
          </p:nvSpPr>
          <p:spPr>
            <a:xfrm>
              <a:off x="8107831" y="5124934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B832EF8-EF49-40C6-88DA-5598E197026F}"/>
                </a:ext>
              </a:extLst>
            </p:cNvPr>
            <p:cNvSpPr txBox="1"/>
            <p:nvPr/>
          </p:nvSpPr>
          <p:spPr>
            <a:xfrm>
              <a:off x="9818945" y="3961742"/>
              <a:ext cx="1484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representação</a:t>
              </a:r>
            </a:p>
            <a:p>
              <a:pPr algn="ctr"/>
              <a:r>
                <a:rPr lang="pt-BR" sz="1400" dirty="0"/>
                <a:t>intermediária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359000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9F2FC-76BA-41BC-A269-5A7A7A5F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Três Endereços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6DFA47-E729-429D-B748-427D0BDA1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código de três endereços:</a:t>
            </a:r>
          </a:p>
          <a:p>
            <a:pPr lvl="1"/>
            <a:r>
              <a:rPr lang="pt-BR" dirty="0"/>
              <a:t>É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representação intermediária </a:t>
            </a:r>
            <a:r>
              <a:rPr lang="pt-BR" dirty="0"/>
              <a:t>do código fonte</a:t>
            </a:r>
          </a:p>
          <a:p>
            <a:pPr lvl="1"/>
            <a:r>
              <a:rPr lang="pt-BR" dirty="0"/>
              <a:t>Pode ser gerado percorrendo a árvore sintática</a:t>
            </a:r>
          </a:p>
          <a:p>
            <a:pPr lvl="1"/>
            <a:r>
              <a:rPr lang="pt-BR" dirty="0"/>
              <a:t>Constituído por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sequência de instruções</a:t>
            </a:r>
            <a:r>
              <a:rPr lang="pt-BR" dirty="0"/>
              <a:t>: </a:t>
            </a:r>
          </a:p>
          <a:p>
            <a:pPr lvl="2"/>
            <a:r>
              <a:rPr lang="pt-BR" dirty="0"/>
              <a:t>Atribuição</a:t>
            </a:r>
          </a:p>
          <a:p>
            <a:pPr lvl="2"/>
            <a:r>
              <a:rPr lang="pt-BR" dirty="0"/>
              <a:t>Desvio e Repetição</a:t>
            </a:r>
          </a:p>
          <a:p>
            <a:pPr lvl="1"/>
            <a:r>
              <a:rPr lang="pt-BR" dirty="0"/>
              <a:t>Suporta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</a:t>
            </a:r>
            <a:r>
              <a:rPr lang="pt-BR" dirty="0"/>
              <a:t> com:</a:t>
            </a:r>
          </a:p>
          <a:p>
            <a:pPr lvl="2"/>
            <a:r>
              <a:rPr lang="pt-BR" dirty="0"/>
              <a:t>Operadores (</a:t>
            </a:r>
            <a:r>
              <a:rPr lang="pt-BR" cap="small" dirty="0" err="1"/>
              <a:t>ari</a:t>
            </a:r>
            <a:r>
              <a:rPr lang="pt-BR" dirty="0"/>
              <a:t>, </a:t>
            </a:r>
            <a:r>
              <a:rPr lang="pt-BR" cap="small" dirty="0" err="1"/>
              <a:t>rel</a:t>
            </a:r>
            <a:r>
              <a:rPr lang="pt-BR" dirty="0"/>
              <a:t>, </a:t>
            </a:r>
            <a:r>
              <a:rPr lang="pt-BR" cap="small" dirty="0"/>
              <a:t>log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Arranjos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151AAA-F104-408D-8D8F-264E5DEF951C}"/>
              </a:ext>
            </a:extLst>
          </p:cNvPr>
          <p:cNvSpPr txBox="1"/>
          <p:nvPr/>
        </p:nvSpPr>
        <p:spPr>
          <a:xfrm>
            <a:off x="7624581" y="414748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y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op</a:t>
            </a:r>
            <a:r>
              <a:rPr lang="pt-BR" dirty="0">
                <a:latin typeface="Consolas" panose="020B0609020204030204" pitchFamily="49" charset="0"/>
              </a:rPr>
              <a:t> z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7F97A5-776C-4378-993B-DA6C488A2EFB}"/>
              </a:ext>
            </a:extLst>
          </p:cNvPr>
          <p:cNvSpPr txBox="1"/>
          <p:nvPr/>
        </p:nvSpPr>
        <p:spPr>
          <a:xfrm>
            <a:off x="6526460" y="4725144"/>
            <a:ext cx="364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Cada instrução trabalha com no máximo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3 endereços </a:t>
            </a:r>
            <a:br>
              <a:rPr lang="pt-BR" dirty="0"/>
            </a:br>
            <a:r>
              <a:rPr lang="pt-BR" dirty="0"/>
              <a:t>de memória</a:t>
            </a:r>
          </a:p>
        </p:txBody>
      </p:sp>
    </p:spTree>
    <p:extLst>
      <p:ext uri="{BB962C8B-B14F-4D97-AF65-F5344CB8AC3E}">
        <p14:creationId xmlns:p14="http://schemas.microsoft.com/office/powerpoint/2010/main" val="78610821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9F2FC-76BA-41BC-A269-5A7A7A5F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Três Endereços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6DFA47-E729-429D-B748-427D0BDA1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instruções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</a:t>
            </a:r>
            <a:r>
              <a:rPr lang="pt-BR" dirty="0"/>
              <a:t> em código de três endereços tem o formato abaixo: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Atribuição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Operações</a:t>
            </a:r>
          </a:p>
          <a:p>
            <a:pPr lvl="1"/>
            <a:endParaRPr lang="pt-BR" dirty="0"/>
          </a:p>
          <a:p>
            <a:pPr lvl="2"/>
            <a:r>
              <a:rPr lang="pt-BR" dirty="0"/>
              <a:t>Arranjos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151AAA-F104-408D-8D8F-264E5DEF951C}"/>
              </a:ext>
            </a:extLst>
          </p:cNvPr>
          <p:cNvSpPr txBox="1"/>
          <p:nvPr/>
        </p:nvSpPr>
        <p:spPr>
          <a:xfrm>
            <a:off x="2090539" y="444931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y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dirty="0">
                <a:latin typeface="Consolas" panose="020B0609020204030204" pitchFamily="49" charset="0"/>
              </a:rPr>
              <a:t> z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7F97A5-776C-4378-993B-DA6C488A2EFB}"/>
              </a:ext>
            </a:extLst>
          </p:cNvPr>
          <p:cNvSpPr txBox="1"/>
          <p:nvPr/>
        </p:nvSpPr>
        <p:spPr>
          <a:xfrm>
            <a:off x="5374332" y="3607792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Sendo x, y e z identificadores ou temporários gerados pelo compilador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FC82C5-7BCF-4132-9C0B-D17A0AAB4103}"/>
              </a:ext>
            </a:extLst>
          </p:cNvPr>
          <p:cNvSpPr txBox="1"/>
          <p:nvPr/>
        </p:nvSpPr>
        <p:spPr>
          <a:xfrm>
            <a:off x="2090539" y="530777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latin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z</a:t>
            </a:r>
          </a:p>
          <a:p>
            <a:r>
              <a:rPr lang="pt-BR" dirty="0">
                <a:latin typeface="Consolas" panose="020B0609020204030204" pitchFamily="49" charset="0"/>
              </a:rPr>
              <a:t>x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y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latin typeface="Consolas" panose="020B0609020204030204" pitchFamily="49" charset="0"/>
              </a:rPr>
              <a:t>z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437978E-E128-4A0E-B7EC-1305F3CA6D5D}"/>
              </a:ext>
            </a:extLst>
          </p:cNvPr>
          <p:cNvSpPr txBox="1"/>
          <p:nvPr/>
        </p:nvSpPr>
        <p:spPr>
          <a:xfrm>
            <a:off x="2090539" y="357301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1621742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E1F76-053C-48AC-8F64-EAA216FF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Três Endereços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BF6D0-6546-45BD-BB2A-669C1975E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instruções de três endereços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executadas em sequência</a:t>
            </a:r>
          </a:p>
          <a:p>
            <a:pPr lvl="1"/>
            <a:r>
              <a:rPr lang="pt-BR" dirty="0"/>
              <a:t>A não der que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desvio</a:t>
            </a:r>
            <a:r>
              <a:rPr lang="pt-BR" dirty="0"/>
              <a:t> condicional (ou incondicional) seja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forçado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rótulo</a:t>
            </a:r>
            <a:r>
              <a:rPr lang="pt-BR" dirty="0"/>
              <a:t> L 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conectado</a:t>
            </a:r>
            <a:r>
              <a:rPr lang="pt-BR" dirty="0"/>
              <a:t> a qualquer instrução</a:t>
            </a:r>
          </a:p>
          <a:p>
            <a:pPr lvl="2"/>
            <a:r>
              <a:rPr lang="pt-BR" dirty="0"/>
              <a:t>Uma instrução pode ter mais de um rótulo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52CA84-A060-4FE4-A00E-89C2E3ADB940}"/>
              </a:ext>
            </a:extLst>
          </p:cNvPr>
          <p:cNvSpPr txBox="1"/>
          <p:nvPr/>
        </p:nvSpPr>
        <p:spPr>
          <a:xfrm>
            <a:off x="1773932" y="2852936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ifFalse</a:t>
            </a:r>
            <a:r>
              <a:rPr lang="pt-BR" dirty="0">
                <a:latin typeface="Consolas" panose="020B0609020204030204" pitchFamily="49" charset="0"/>
              </a:rPr>
              <a:t> x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pt-BR" dirty="0">
                <a:latin typeface="Consolas" panose="020B0609020204030204" pitchFamily="49" charset="0"/>
              </a:rPr>
              <a:t> L</a:t>
            </a:r>
          </a:p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ifTrue</a:t>
            </a:r>
            <a:r>
              <a:rPr lang="pt-BR" dirty="0">
                <a:latin typeface="Consolas" panose="020B0609020204030204" pitchFamily="49" charset="0"/>
              </a:rPr>
              <a:t> x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pt-BR" dirty="0">
                <a:latin typeface="Consolas" panose="020B0609020204030204" pitchFamily="49" charset="0"/>
              </a:rPr>
              <a:t> L</a:t>
            </a:r>
          </a:p>
          <a:p>
            <a:r>
              <a:rPr lang="pt-BR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pt-BR" dirty="0">
                <a:latin typeface="Consolas" panose="020B0609020204030204" pitchFamily="49" charset="0"/>
              </a:rPr>
              <a:t> 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C0A6F0-DBF4-43D4-9790-15CF07B61CAF}"/>
              </a:ext>
            </a:extLst>
          </p:cNvPr>
          <p:cNvSpPr txBox="1"/>
          <p:nvPr/>
        </p:nvSpPr>
        <p:spPr>
          <a:xfrm>
            <a:off x="2061964" y="5085184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    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1:</a:t>
            </a:r>
            <a:r>
              <a:rPr lang="pt-BR" dirty="0">
                <a:latin typeface="Consolas" panose="020B0609020204030204" pitchFamily="49" charset="0"/>
              </a:rPr>
              <a:t> i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0</a:t>
            </a:r>
          </a:p>
          <a:p>
            <a:r>
              <a:rPr lang="pt-BR" dirty="0">
                <a:latin typeface="Consolas" panose="020B0609020204030204" pitchFamily="49" charset="0"/>
              </a:rPr>
              <a:t>     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2:</a:t>
            </a:r>
            <a:r>
              <a:rPr lang="pt-BR" dirty="0">
                <a:latin typeface="Consolas" panose="020B0609020204030204" pitchFamily="49" charset="0"/>
              </a:rPr>
              <a:t> j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1</a:t>
            </a:r>
          </a:p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soma: 3: </a:t>
            </a:r>
            <a:r>
              <a:rPr lang="pt-BR" dirty="0">
                <a:latin typeface="Consolas" panose="020B0609020204030204" pitchFamily="49" charset="0"/>
              </a:rPr>
              <a:t>t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i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j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12CF6A-D807-4803-88A1-C9312A1310D6}"/>
              </a:ext>
            </a:extLst>
          </p:cNvPr>
          <p:cNvSpPr txBox="1"/>
          <p:nvPr/>
        </p:nvSpPr>
        <p:spPr>
          <a:xfrm>
            <a:off x="4530605" y="3129935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Instruções de desvio</a:t>
            </a:r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DD52184E-6B98-4951-97A1-FA0311305E70}"/>
              </a:ext>
            </a:extLst>
          </p:cNvPr>
          <p:cNvSpPr/>
          <p:nvPr/>
        </p:nvSpPr>
        <p:spPr>
          <a:xfrm>
            <a:off x="4242573" y="2918556"/>
            <a:ext cx="131862" cy="79847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62300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2E8AE-93B5-4E45-9A9D-3898D311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Três Endereços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CFDC9E-DD6F-4397-A83C-7B0680956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construções complexas são traduzidas </a:t>
            </a:r>
            <a:r>
              <a:rPr lang="pt-BR" dirty="0"/>
              <a:t>usando desvios</a:t>
            </a:r>
          </a:p>
          <a:p>
            <a:pPr lvl="1"/>
            <a:r>
              <a:rPr lang="pt-BR" dirty="0"/>
              <a:t>O </a:t>
            </a:r>
            <a:r>
              <a:rPr lang="pt-BR" dirty="0" err="1">
                <a:latin typeface="Consolas" panose="020B0609020204030204" pitchFamily="49" charset="0"/>
              </a:rPr>
              <a:t>if</a:t>
            </a:r>
            <a:r>
              <a:rPr lang="pt-BR" dirty="0"/>
              <a:t> é implementado usando o seguinte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fluxo de controle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9DCA390-8EAD-4F99-AFD7-F175C7E19192}"/>
              </a:ext>
            </a:extLst>
          </p:cNvPr>
          <p:cNvSpPr/>
          <p:nvPr/>
        </p:nvSpPr>
        <p:spPr>
          <a:xfrm>
            <a:off x="8461847" y="4005056"/>
            <a:ext cx="2376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dirty="0"/>
              <a:t>Outras construções são traduzidas de forma similar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E38377-DFC6-47DE-BA38-6ACA6ADA4931}"/>
              </a:ext>
            </a:extLst>
          </p:cNvPr>
          <p:cNvSpPr txBox="1"/>
          <p:nvPr/>
        </p:nvSpPr>
        <p:spPr>
          <a:xfrm>
            <a:off x="1649693" y="3015528"/>
            <a:ext cx="28440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a &gt; 2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c = a + b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latin typeface="Consolas" panose="020B0609020204030204" pitchFamily="49" charset="0"/>
              </a:rPr>
              <a:t>---------------------</a:t>
            </a:r>
          </a:p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1:</a:t>
            </a:r>
            <a:r>
              <a:rPr lang="pt-BR" dirty="0">
                <a:latin typeface="Consolas" panose="020B0609020204030204" pitchFamily="49" charset="0"/>
              </a:rPr>
              <a:t> t1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a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latin typeface="Consolas" panose="020B0609020204030204" pitchFamily="49" charset="0"/>
              </a:rPr>
              <a:t> 2</a:t>
            </a:r>
          </a:p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2: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ifFalse</a:t>
            </a:r>
            <a:r>
              <a:rPr lang="pt-BR" dirty="0">
                <a:latin typeface="Consolas" panose="020B0609020204030204" pitchFamily="49" charset="0"/>
              </a:rPr>
              <a:t> t1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pt-BR" dirty="0">
                <a:latin typeface="Consolas" panose="020B0609020204030204" pitchFamily="49" charset="0"/>
              </a:rPr>
              <a:t> 4</a:t>
            </a:r>
          </a:p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3:</a:t>
            </a:r>
            <a:r>
              <a:rPr lang="pt-BR" dirty="0">
                <a:latin typeface="Consolas" panose="020B0609020204030204" pitchFamily="49" charset="0"/>
              </a:rPr>
              <a:t> c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a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b</a:t>
            </a:r>
          </a:p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4: 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64522C0-A426-474F-9710-88F61AA263D1}"/>
              </a:ext>
            </a:extLst>
          </p:cNvPr>
          <p:cNvGrpSpPr/>
          <p:nvPr/>
        </p:nvGrpSpPr>
        <p:grpSpPr>
          <a:xfrm>
            <a:off x="4245713" y="3015528"/>
            <a:ext cx="3492221" cy="3113648"/>
            <a:chOff x="4245713" y="3015528"/>
            <a:chExt cx="3492221" cy="311364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6BD73C8-7AE4-4422-ABA0-36DFD038C5CE}"/>
                </a:ext>
              </a:extLst>
            </p:cNvPr>
            <p:cNvSpPr/>
            <p:nvPr/>
          </p:nvSpPr>
          <p:spPr>
            <a:xfrm>
              <a:off x="5217654" y="3488226"/>
              <a:ext cx="2520280" cy="11521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código para calcular </a:t>
              </a:r>
              <a:br>
                <a:rPr lang="pt-BR" sz="1600" dirty="0"/>
              </a:br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r>
                <a:rPr lang="pt-BR" sz="1600" dirty="0"/>
                <a:t> e armazená-lo </a:t>
              </a:r>
              <a:br>
                <a:rPr lang="pt-BR" sz="1600" dirty="0"/>
              </a:br>
              <a:r>
                <a:rPr lang="pt-BR" sz="1600" dirty="0"/>
                <a:t>em </a:t>
              </a:r>
              <a:r>
                <a:rPr lang="pt-BR" sz="1600" dirty="0"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4EDD0E5-964C-4A55-8A82-780902BAF2BF}"/>
                </a:ext>
              </a:extLst>
            </p:cNvPr>
            <p:cNvSpPr/>
            <p:nvPr/>
          </p:nvSpPr>
          <p:spPr>
            <a:xfrm>
              <a:off x="5217654" y="4640354"/>
              <a:ext cx="2520280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tx1">
                      <a:lumMod val="65000"/>
                    </a:schemeClr>
                  </a:solidFill>
                  <a:latin typeface="Consolas" panose="020B0609020204030204" pitchFamily="49" charset="0"/>
                </a:rPr>
                <a:t>ifFalse</a:t>
              </a:r>
              <a:r>
                <a:rPr lang="pt-BR" sz="1600" dirty="0">
                  <a:latin typeface="Consolas" panose="020B0609020204030204" pitchFamily="49" charset="0"/>
                </a:rPr>
                <a:t> t </a:t>
              </a:r>
              <a:r>
                <a:rPr lang="pt-BR" sz="1600" dirty="0">
                  <a:solidFill>
                    <a:schemeClr val="tx1">
                      <a:lumMod val="65000"/>
                    </a:schemeClr>
                  </a:solidFill>
                  <a:latin typeface="Consolas" panose="020B0609020204030204" pitchFamily="49" charset="0"/>
                </a:rPr>
                <a:t>goto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</a:rPr>
                <a:t>after</a:t>
              </a:r>
              <a:endParaRPr lang="pt-BR" sz="16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33E22AB-F65F-4F1D-BC73-6033F4FF6C07}"/>
                </a:ext>
              </a:extLst>
            </p:cNvPr>
            <p:cNvSpPr/>
            <p:nvPr/>
          </p:nvSpPr>
          <p:spPr>
            <a:xfrm>
              <a:off x="5217654" y="5216418"/>
              <a:ext cx="2520280" cy="5760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código para </a:t>
              </a:r>
              <a:r>
                <a:rPr lang="pt-BR" sz="1600" i="1" dirty="0" err="1">
                  <a:latin typeface="Consolas" panose="020B0609020204030204" pitchFamily="49" charset="0"/>
                </a:rPr>
                <a:t>inst</a:t>
              </a:r>
              <a:endParaRPr lang="pt-BR" sz="1600" i="1" baseline="-250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E2B06A8-4089-42E4-B66C-ABA151EE2968}"/>
                </a:ext>
              </a:extLst>
            </p:cNvPr>
            <p:cNvSpPr/>
            <p:nvPr/>
          </p:nvSpPr>
          <p:spPr>
            <a:xfrm>
              <a:off x="5217654" y="5792482"/>
              <a:ext cx="2520280" cy="3040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9F9A235-80EF-4D7A-A308-AB1A1F842D2D}"/>
                </a:ext>
              </a:extLst>
            </p:cNvPr>
            <p:cNvSpPr txBox="1"/>
            <p:nvPr/>
          </p:nvSpPr>
          <p:spPr>
            <a:xfrm>
              <a:off x="4245713" y="5759844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Consolas" panose="020B0609020204030204" pitchFamily="49" charset="0"/>
                </a:rPr>
                <a:t>after</a:t>
              </a:r>
              <a:r>
                <a:rPr lang="pt-BR" dirty="0">
                  <a:latin typeface="Consolas" panose="020B0609020204030204" pitchFamily="49" charset="0"/>
                </a:rPr>
                <a:t>: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0921079-8F4A-46E2-B06E-D4DFA29FF005}"/>
                </a:ext>
              </a:extLst>
            </p:cNvPr>
            <p:cNvSpPr/>
            <p:nvPr/>
          </p:nvSpPr>
          <p:spPr>
            <a:xfrm>
              <a:off x="5190202" y="3015528"/>
              <a:ext cx="19575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if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6242444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EED1-A4CE-46BD-9961-6CB861A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Três Endereços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11A352-94BA-4C6A-ACEC-68790C5F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Implementando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geração do código intermediário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D89A35-EC5C-408F-B5AD-193A25BAED39}"/>
              </a:ext>
            </a:extLst>
          </p:cNvPr>
          <p:cNvSpPr txBox="1"/>
          <p:nvPr/>
        </p:nvSpPr>
        <p:spPr>
          <a:xfrm>
            <a:off x="1197868" y="2462748"/>
            <a:ext cx="680506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: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Stmt</a:t>
            </a:r>
            <a:endParaRPr lang="pt-BR" sz="16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pt-BR" sz="1600" dirty="0">
                <a:latin typeface="Consolas" panose="020B0609020204030204" pitchFamily="49" charset="0"/>
              </a:rPr>
              <a:t>: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E;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Stmt</a:t>
            </a:r>
            <a:r>
              <a:rPr lang="pt-BR" sz="1600" dirty="0">
                <a:latin typeface="Consolas" panose="020B0609020204030204" pitchFamily="49" charset="0"/>
              </a:rPr>
              <a:t> S;</a:t>
            </a:r>
          </a:p>
          <a:p>
            <a:endParaRPr lang="pt-BR" sz="16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latin typeface="Consolas" panose="020B0609020204030204" pitchFamily="49" charset="0"/>
              </a:rPr>
              <a:t>: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e,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Stmt</a:t>
            </a:r>
            <a:r>
              <a:rPr lang="pt-BR" sz="1600" dirty="0">
                <a:latin typeface="Consolas" panose="020B0609020204030204" pitchFamily="49" charset="0"/>
              </a:rPr>
              <a:t> s) : E(e), S(s) { </a:t>
            </a:r>
            <a:r>
              <a:rPr lang="pt-BR" sz="1600" dirty="0" err="1">
                <a:latin typeface="Consolas" panose="020B0609020204030204" pitchFamily="49" charset="0"/>
              </a:rPr>
              <a:t>after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</a:rPr>
              <a:t>newlabel</a:t>
            </a:r>
            <a:r>
              <a:rPr lang="pt-BR" sz="1600" dirty="0">
                <a:latin typeface="Consolas" panose="020B0609020204030204" pitchFamily="49" charset="0"/>
              </a:rPr>
              <a:t>();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Gen</a:t>
            </a:r>
            <a:r>
              <a:rPr lang="pt-BR" sz="1600" dirty="0">
                <a:latin typeface="Consolas" panose="020B0609020204030204" pitchFamily="49" charset="0"/>
              </a:rPr>
              <a:t>() 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n = </a:t>
            </a:r>
            <a:r>
              <a:rPr lang="pt-BR" sz="1600" dirty="0" err="1">
                <a:latin typeface="Consolas" panose="020B0609020204030204" pitchFamily="49" charset="0"/>
              </a:rPr>
              <a:t>E.rvalue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FF7575"/>
                </a:solidFill>
                <a:latin typeface="Consolas" panose="020B0609020204030204" pitchFamily="49" charset="0"/>
              </a:rPr>
              <a:t>ifFalse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 " </a:t>
            </a:r>
            <a:r>
              <a:rPr lang="pt-BR" sz="1600" dirty="0">
                <a:latin typeface="Consolas" panose="020B0609020204030204" pitchFamily="49" charset="0"/>
              </a:rPr>
              <a:t>+ </a:t>
            </a:r>
            <a:r>
              <a:rPr lang="pt-BR" sz="1600" dirty="0" err="1">
                <a:latin typeface="Consolas" panose="020B0609020204030204" pitchFamily="49" charset="0"/>
              </a:rPr>
              <a:t>n.toString</a:t>
            </a:r>
            <a:r>
              <a:rPr lang="pt-BR" sz="1600" dirty="0">
                <a:latin typeface="Consolas" panose="020B0609020204030204" pitchFamily="49" charset="0"/>
              </a:rPr>
              <a:t>() + 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" goto " </a:t>
            </a:r>
            <a:r>
              <a:rPr lang="pt-BR" sz="1600" dirty="0">
                <a:latin typeface="Consolas" panose="020B0609020204030204" pitchFamily="49" charset="0"/>
              </a:rPr>
              <a:t>+ </a:t>
            </a:r>
            <a:r>
              <a:rPr lang="pt-BR" sz="1600" dirty="0" err="1">
                <a:latin typeface="Consolas" panose="020B0609020204030204" pitchFamily="49" charset="0"/>
              </a:rPr>
              <a:t>after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</a:t>
            </a:r>
            <a:r>
              <a:rPr lang="pt-BR" sz="1600" dirty="0" err="1">
                <a:latin typeface="Consolas" panose="020B0609020204030204" pitchFamily="49" charset="0"/>
              </a:rPr>
              <a:t>S.Gen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Print(</a:t>
            </a:r>
            <a:r>
              <a:rPr lang="pt-BR" sz="1600" dirty="0" err="1">
                <a:latin typeface="Consolas" panose="020B0609020204030204" pitchFamily="49" charset="0"/>
              </a:rPr>
              <a:t>after</a:t>
            </a:r>
            <a:r>
              <a:rPr lang="pt-BR" sz="1600" dirty="0">
                <a:latin typeface="Consolas" panose="020B0609020204030204" pitchFamily="49" charset="0"/>
              </a:rPr>
              <a:t> + 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":"</a:t>
            </a:r>
            <a:r>
              <a:rPr lang="pt-BR" sz="1600" dirty="0">
                <a:latin typeface="Consolas" panose="020B0609020204030204" pitchFamily="49" charset="0"/>
              </a:rPr>
              <a:t>);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57B11B4-42BE-4032-A248-5E960A090F03}"/>
              </a:ext>
            </a:extLst>
          </p:cNvPr>
          <p:cNvGrpSpPr/>
          <p:nvPr/>
        </p:nvGrpSpPr>
        <p:grpSpPr>
          <a:xfrm>
            <a:off x="8074799" y="3212976"/>
            <a:ext cx="3492221" cy="3113648"/>
            <a:chOff x="4245713" y="3015528"/>
            <a:chExt cx="3492221" cy="3113648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352F0C9-23EC-4EC4-8275-FB2FFCFDDD39}"/>
                </a:ext>
              </a:extLst>
            </p:cNvPr>
            <p:cNvSpPr/>
            <p:nvPr/>
          </p:nvSpPr>
          <p:spPr>
            <a:xfrm>
              <a:off x="5217654" y="3488226"/>
              <a:ext cx="2520280" cy="11521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código para calcular </a:t>
              </a:r>
              <a:br>
                <a:rPr lang="pt-BR" sz="1600" dirty="0"/>
              </a:br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r>
                <a:rPr lang="pt-BR" sz="1600" dirty="0"/>
                <a:t> e armazená-lo </a:t>
              </a:r>
              <a:br>
                <a:rPr lang="pt-BR" sz="1600" dirty="0"/>
              </a:br>
              <a:r>
                <a:rPr lang="pt-BR" sz="1600" dirty="0"/>
                <a:t>em </a:t>
              </a:r>
              <a:r>
                <a:rPr lang="pt-BR" sz="1600" dirty="0"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B447DF9-11E0-4D6B-9BFA-F73010AC80A1}"/>
                </a:ext>
              </a:extLst>
            </p:cNvPr>
            <p:cNvSpPr/>
            <p:nvPr/>
          </p:nvSpPr>
          <p:spPr>
            <a:xfrm>
              <a:off x="5217654" y="4640354"/>
              <a:ext cx="2520280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tx1">
                      <a:lumMod val="65000"/>
                    </a:schemeClr>
                  </a:solidFill>
                  <a:latin typeface="Consolas" panose="020B0609020204030204" pitchFamily="49" charset="0"/>
                </a:rPr>
                <a:t>ifFalse</a:t>
              </a:r>
              <a:r>
                <a:rPr lang="pt-BR" sz="1600" dirty="0">
                  <a:latin typeface="Consolas" panose="020B0609020204030204" pitchFamily="49" charset="0"/>
                </a:rPr>
                <a:t> t </a:t>
              </a:r>
              <a:r>
                <a:rPr lang="pt-BR" sz="1600" dirty="0">
                  <a:solidFill>
                    <a:schemeClr val="tx1">
                      <a:lumMod val="65000"/>
                    </a:schemeClr>
                  </a:solidFill>
                  <a:latin typeface="Consolas" panose="020B0609020204030204" pitchFamily="49" charset="0"/>
                </a:rPr>
                <a:t>goto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</a:rPr>
                <a:t>after</a:t>
              </a:r>
              <a:endParaRPr lang="pt-BR" sz="1600" dirty="0">
                <a:latin typeface="Consolas" panose="020B0609020204030204" pitchFamily="49" charset="0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8E1C4E2-F498-49BF-AF8E-94DA59610908}"/>
                </a:ext>
              </a:extLst>
            </p:cNvPr>
            <p:cNvSpPr/>
            <p:nvPr/>
          </p:nvSpPr>
          <p:spPr>
            <a:xfrm>
              <a:off x="5217654" y="5216418"/>
              <a:ext cx="2520280" cy="5760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código para </a:t>
              </a:r>
              <a:r>
                <a:rPr lang="pt-BR" sz="1600" i="1" dirty="0" err="1">
                  <a:latin typeface="Consolas" panose="020B0609020204030204" pitchFamily="49" charset="0"/>
                </a:rPr>
                <a:t>stmt</a:t>
              </a:r>
              <a:endParaRPr lang="pt-BR" sz="1600" i="1" baseline="-250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4A32BB6-946B-4BF7-8CD4-6A2E8EFA2A30}"/>
                </a:ext>
              </a:extLst>
            </p:cNvPr>
            <p:cNvSpPr/>
            <p:nvPr/>
          </p:nvSpPr>
          <p:spPr>
            <a:xfrm>
              <a:off x="5217654" y="5792482"/>
              <a:ext cx="2520280" cy="3040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EC629AB-457F-476A-A350-C3DBE1455E09}"/>
                </a:ext>
              </a:extLst>
            </p:cNvPr>
            <p:cNvSpPr txBox="1"/>
            <p:nvPr/>
          </p:nvSpPr>
          <p:spPr>
            <a:xfrm>
              <a:off x="4245713" y="5759844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Consolas" panose="020B0609020204030204" pitchFamily="49" charset="0"/>
                </a:rPr>
                <a:t>after</a:t>
              </a:r>
              <a:r>
                <a:rPr lang="pt-BR" dirty="0">
                  <a:latin typeface="Consolas" panose="020B0609020204030204" pitchFamily="49" charset="0"/>
                </a:rPr>
                <a:t>: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53C91B0-8AEA-49C0-AA8F-A7A6624E9938}"/>
                </a:ext>
              </a:extLst>
            </p:cNvPr>
            <p:cNvSpPr/>
            <p:nvPr/>
          </p:nvSpPr>
          <p:spPr>
            <a:xfrm>
              <a:off x="5190202" y="3015528"/>
              <a:ext cx="19575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if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stmt</a:t>
              </a:r>
              <a:endParaRPr lang="pt-BR" dirty="0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9F39AF-13B3-4698-85D6-F2BCF081EA79}"/>
              </a:ext>
            </a:extLst>
          </p:cNvPr>
          <p:cNvSpPr txBox="1"/>
          <p:nvPr/>
        </p:nvSpPr>
        <p:spPr>
          <a:xfrm>
            <a:off x="9694812" y="144476"/>
            <a:ext cx="22717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latin typeface="Consolas" panose="020B0609020204030204" pitchFamily="49" charset="0"/>
              </a:rPr>
              <a:t>a &gt; 2</a:t>
            </a:r>
            <a:r>
              <a:rPr lang="pt-BR" sz="1400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400" dirty="0">
                <a:latin typeface="Consolas" panose="020B0609020204030204" pitchFamily="49" charset="0"/>
              </a:rPr>
              <a:t> c = a + b</a:t>
            </a:r>
            <a:r>
              <a:rPr lang="pt-BR" sz="1400" dirty="0">
                <a:solidFill>
                  <a:srgbClr val="FF434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---------------------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1:</a:t>
            </a:r>
            <a:r>
              <a:rPr lang="pt-BR" sz="1400" dirty="0">
                <a:latin typeface="Consolas" panose="020B0609020204030204" pitchFamily="49" charset="0"/>
              </a:rPr>
              <a:t> t1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 a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latin typeface="Consolas" panose="020B0609020204030204" pitchFamily="49" charset="0"/>
              </a:rPr>
              <a:t> 2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2: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ifFalse</a:t>
            </a:r>
            <a:r>
              <a:rPr lang="pt-BR" sz="1400" dirty="0">
                <a:latin typeface="Consolas" panose="020B0609020204030204" pitchFamily="49" charset="0"/>
              </a:rPr>
              <a:t> t1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pt-BR" sz="1400" dirty="0">
                <a:latin typeface="Consolas" panose="020B0609020204030204" pitchFamily="49" charset="0"/>
              </a:rPr>
              <a:t> 4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3: </a:t>
            </a:r>
            <a:r>
              <a:rPr lang="pt-BR" sz="1400" dirty="0">
                <a:latin typeface="Consolas" panose="020B0609020204030204" pitchFamily="49" charset="0"/>
              </a:rPr>
              <a:t>c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 a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pt-BR" sz="1400" dirty="0">
                <a:latin typeface="Consolas" panose="020B0609020204030204" pitchFamily="49" charset="0"/>
              </a:rPr>
              <a:t> b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4: </a:t>
            </a:r>
          </a:p>
        </p:txBody>
      </p:sp>
    </p:spTree>
    <p:extLst>
      <p:ext uri="{BB962C8B-B14F-4D97-AF65-F5344CB8AC3E}">
        <p14:creationId xmlns:p14="http://schemas.microsoft.com/office/powerpoint/2010/main" val="2467566659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5705</TotalTime>
  <Words>1451</Words>
  <Application>Microsoft Office PowerPoint</Application>
  <PresentationFormat>Personalizar</PresentationFormat>
  <Paragraphs>238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Consolas</vt:lpstr>
      <vt:lpstr>Ondas do mar 16:9</vt:lpstr>
      <vt:lpstr>Representação Intermediária</vt:lpstr>
      <vt:lpstr>Introdução</vt:lpstr>
      <vt:lpstr>Introdução</vt:lpstr>
      <vt:lpstr>Código de Três Endereços</vt:lpstr>
      <vt:lpstr>Código de Três Endereços</vt:lpstr>
      <vt:lpstr>Código de Três Endereços</vt:lpstr>
      <vt:lpstr>Código de Três Endereços</vt:lpstr>
      <vt:lpstr>Código de Três Endereços</vt:lpstr>
      <vt:lpstr>Código de Três Endereços</vt:lpstr>
      <vt:lpstr>Código de Três Endereços</vt:lpstr>
      <vt:lpstr>Código de Três Endereços</vt:lpstr>
      <vt:lpstr>Código de Três Endereços</vt:lpstr>
      <vt:lpstr>Código de Três Endereços</vt:lpstr>
      <vt:lpstr>Código de Três Endereços</vt:lpstr>
      <vt:lpstr>Resumo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15</cp:revision>
  <dcterms:created xsi:type="dcterms:W3CDTF">2017-12-04T02:17:29Z</dcterms:created>
  <dcterms:modified xsi:type="dcterms:W3CDTF">2019-11-06T17:24:26Z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