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6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21" r:id="rId20"/>
    <p:sldId id="301" r:id="rId21"/>
    <p:sldId id="302" r:id="rId22"/>
    <p:sldId id="303" r:id="rId23"/>
    <p:sldId id="304" r:id="rId24"/>
    <p:sldId id="305" r:id="rId25"/>
    <p:sldId id="306" r:id="rId26"/>
    <p:sldId id="308" r:id="rId27"/>
    <p:sldId id="309" r:id="rId28"/>
    <p:sldId id="310" r:id="rId29"/>
    <p:sldId id="311" r:id="rId30"/>
    <p:sldId id="313" r:id="rId31"/>
    <p:sldId id="320" r:id="rId32"/>
  </p:sldIdLst>
  <p:sldSz cx="12188825" cy="6858000"/>
  <p:notesSz cx="6858000" cy="9144000"/>
  <p:custDataLst>
    <p:tags r:id="rId35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575"/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536E4-3ABF-498D-B7F5-C8C956AF933C}" v="17" dt="2019-11-11T21:58:51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6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DC16A80-02E8-4982-8B60-E46DECABEF0B}"/>
  </pc:docChgLst>
  <pc:docChgLst>
    <pc:chgData name="Judson Santiago" userId="ebb108da2f256286" providerId="LiveId" clId="{B5B536E4-3ABF-498D-B7F5-C8C956AF933C}"/>
    <pc:docChg chg="modSld">
      <pc:chgData name="Judson Santiago" userId="ebb108da2f256286" providerId="LiveId" clId="{B5B536E4-3ABF-498D-B7F5-C8C956AF933C}" dt="2019-11-11T21:52:51.710" v="99" actId="207"/>
      <pc:docMkLst>
        <pc:docMk/>
      </pc:docMkLst>
      <pc:sldChg chg="modSp">
        <pc:chgData name="Judson Santiago" userId="ebb108da2f256286" providerId="LiveId" clId="{B5B536E4-3ABF-498D-B7F5-C8C956AF933C}" dt="2019-11-11T21:27:53.556" v="31" actId="20577"/>
        <pc:sldMkLst>
          <pc:docMk/>
          <pc:sldMk cId="2808920126" sldId="265"/>
        </pc:sldMkLst>
        <pc:spChg chg="mod">
          <ac:chgData name="Judson Santiago" userId="ebb108da2f256286" providerId="LiveId" clId="{B5B536E4-3ABF-498D-B7F5-C8C956AF933C}" dt="2019-11-11T21:27:47.772" v="19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B5B536E4-3ABF-498D-B7F5-C8C956AF933C}" dt="2019-11-11T21:27:53.556" v="31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B5B536E4-3ABF-498D-B7F5-C8C956AF933C}" dt="2019-11-11T21:29:29.105" v="35" actId="20577"/>
        <pc:sldMkLst>
          <pc:docMk/>
          <pc:sldMk cId="986620063" sldId="287"/>
        </pc:sldMkLst>
        <pc:spChg chg="mod">
          <ac:chgData name="Judson Santiago" userId="ebb108da2f256286" providerId="LiveId" clId="{B5B536E4-3ABF-498D-B7F5-C8C956AF933C}" dt="2019-11-11T21:29:29.105" v="35" actId="20577"/>
          <ac:spMkLst>
            <pc:docMk/>
            <pc:sldMk cId="986620063" sldId="287"/>
            <ac:spMk id="3" creationId="{11DF0816-EB0D-4989-BC39-2195AD203A90}"/>
          </ac:spMkLst>
        </pc:spChg>
      </pc:sldChg>
      <pc:sldChg chg="modSp">
        <pc:chgData name="Judson Santiago" userId="ebb108da2f256286" providerId="LiveId" clId="{B5B536E4-3ABF-498D-B7F5-C8C956AF933C}" dt="2019-11-11T21:29:49.584" v="40" actId="1076"/>
        <pc:sldMkLst>
          <pc:docMk/>
          <pc:sldMk cId="728644980" sldId="288"/>
        </pc:sldMkLst>
        <pc:spChg chg="mod">
          <ac:chgData name="Judson Santiago" userId="ebb108da2f256286" providerId="LiveId" clId="{B5B536E4-3ABF-498D-B7F5-C8C956AF933C}" dt="2019-11-11T21:29:49.584" v="40" actId="1076"/>
          <ac:spMkLst>
            <pc:docMk/>
            <pc:sldMk cId="728644980" sldId="288"/>
            <ac:spMk id="23" creationId="{81D9A73E-937F-48F5-B330-D36B36923A2D}"/>
          </ac:spMkLst>
        </pc:spChg>
      </pc:sldChg>
      <pc:sldChg chg="modSp">
        <pc:chgData name="Judson Santiago" userId="ebb108da2f256286" providerId="LiveId" clId="{B5B536E4-3ABF-498D-B7F5-C8C956AF933C}" dt="2019-11-11T21:34:27.955" v="67" actId="20577"/>
        <pc:sldMkLst>
          <pc:docMk/>
          <pc:sldMk cId="2741451732" sldId="291"/>
        </pc:sldMkLst>
        <pc:spChg chg="mod">
          <ac:chgData name="Judson Santiago" userId="ebb108da2f256286" providerId="LiveId" clId="{B5B536E4-3ABF-498D-B7F5-C8C956AF933C}" dt="2019-11-11T21:34:27.955" v="67" actId="20577"/>
          <ac:spMkLst>
            <pc:docMk/>
            <pc:sldMk cId="2741451732" sldId="291"/>
            <ac:spMk id="3" creationId="{6E9F7613-676A-4E4E-AA1C-59D27677B548}"/>
          </ac:spMkLst>
        </pc:spChg>
      </pc:sldChg>
      <pc:sldChg chg="modSp">
        <pc:chgData name="Judson Santiago" userId="ebb108da2f256286" providerId="LiveId" clId="{B5B536E4-3ABF-498D-B7F5-C8C956AF933C}" dt="2019-11-11T21:37:06.388" v="73" actId="20577"/>
        <pc:sldMkLst>
          <pc:docMk/>
          <pc:sldMk cId="842727584" sldId="292"/>
        </pc:sldMkLst>
        <pc:graphicFrameChg chg="modGraphic">
          <ac:chgData name="Judson Santiago" userId="ebb108da2f256286" providerId="LiveId" clId="{B5B536E4-3ABF-498D-B7F5-C8C956AF933C}" dt="2019-11-11T21:37:06.388" v="73" actId="20577"/>
          <ac:graphicFrameMkLst>
            <pc:docMk/>
            <pc:sldMk cId="842727584" sldId="292"/>
            <ac:graphicFrameMk id="4" creationId="{6AF516C3-53E9-4232-A7F6-74C40A1ACA78}"/>
          </ac:graphicFrameMkLst>
        </pc:graphicFrameChg>
      </pc:sldChg>
      <pc:sldChg chg="modSp">
        <pc:chgData name="Judson Santiago" userId="ebb108da2f256286" providerId="LiveId" clId="{B5B536E4-3ABF-498D-B7F5-C8C956AF933C}" dt="2019-11-11T21:38:44.793" v="85" actId="207"/>
        <pc:sldMkLst>
          <pc:docMk/>
          <pc:sldMk cId="2919154810" sldId="293"/>
        </pc:sldMkLst>
        <pc:spChg chg="mod">
          <ac:chgData name="Judson Santiago" userId="ebb108da2f256286" providerId="LiveId" clId="{B5B536E4-3ABF-498D-B7F5-C8C956AF933C}" dt="2019-11-11T21:38:44.793" v="85" actId="207"/>
          <ac:spMkLst>
            <pc:docMk/>
            <pc:sldMk cId="2919154810" sldId="293"/>
            <ac:spMk id="3" creationId="{E603B0EF-08B6-418B-A91E-D1124531D0BC}"/>
          </ac:spMkLst>
        </pc:spChg>
      </pc:sldChg>
      <pc:sldChg chg="modSp">
        <pc:chgData name="Judson Santiago" userId="ebb108da2f256286" providerId="LiveId" clId="{B5B536E4-3ABF-498D-B7F5-C8C956AF933C}" dt="2019-11-11T21:40:56.396" v="88" actId="20577"/>
        <pc:sldMkLst>
          <pc:docMk/>
          <pc:sldMk cId="1392230845" sldId="294"/>
        </pc:sldMkLst>
        <pc:spChg chg="mod">
          <ac:chgData name="Judson Santiago" userId="ebb108da2f256286" providerId="LiveId" clId="{B5B536E4-3ABF-498D-B7F5-C8C956AF933C}" dt="2019-11-11T21:40:56.396" v="88" actId="20577"/>
          <ac:spMkLst>
            <pc:docMk/>
            <pc:sldMk cId="1392230845" sldId="294"/>
            <ac:spMk id="3" creationId="{30ECDD15-614F-4FB4-AF38-74353459F7A1}"/>
          </ac:spMkLst>
        </pc:spChg>
      </pc:sldChg>
      <pc:sldChg chg="modSp">
        <pc:chgData name="Judson Santiago" userId="ebb108da2f256286" providerId="LiveId" clId="{B5B536E4-3ABF-498D-B7F5-C8C956AF933C}" dt="2019-11-11T21:48:33.009" v="92" actId="207"/>
        <pc:sldMkLst>
          <pc:docMk/>
          <pc:sldMk cId="4078846355" sldId="299"/>
        </pc:sldMkLst>
        <pc:spChg chg="mod">
          <ac:chgData name="Judson Santiago" userId="ebb108da2f256286" providerId="LiveId" clId="{B5B536E4-3ABF-498D-B7F5-C8C956AF933C}" dt="2019-11-11T21:48:33.009" v="92" actId="207"/>
          <ac:spMkLst>
            <pc:docMk/>
            <pc:sldMk cId="4078846355" sldId="299"/>
            <ac:spMk id="3" creationId="{667EC00B-51D6-4449-895B-5806C8FBB14B}"/>
          </ac:spMkLst>
        </pc:spChg>
      </pc:sldChg>
      <pc:sldChg chg="modSp modNotesTx">
        <pc:chgData name="Judson Santiago" userId="ebb108da2f256286" providerId="LiveId" clId="{B5B536E4-3ABF-498D-B7F5-C8C956AF933C}" dt="2019-11-11T21:50:28.668" v="95" actId="20577"/>
        <pc:sldMkLst>
          <pc:docMk/>
          <pc:sldMk cId="1514459530" sldId="300"/>
        </pc:sldMkLst>
        <pc:spChg chg="mod">
          <ac:chgData name="Judson Santiago" userId="ebb108da2f256286" providerId="LiveId" clId="{B5B536E4-3ABF-498D-B7F5-C8C956AF933C}" dt="2019-11-11T21:50:19.403" v="94" actId="207"/>
          <ac:spMkLst>
            <pc:docMk/>
            <pc:sldMk cId="1514459530" sldId="300"/>
            <ac:spMk id="3" creationId="{3F7545B3-EFEF-498D-B7F1-94569FCB90FD}"/>
          </ac:spMkLst>
        </pc:spChg>
      </pc:sldChg>
      <pc:sldChg chg="modSp">
        <pc:chgData name="Judson Santiago" userId="ebb108da2f256286" providerId="LiveId" clId="{B5B536E4-3ABF-498D-B7F5-C8C956AF933C}" dt="2019-11-11T21:52:51.710" v="99" actId="207"/>
        <pc:sldMkLst>
          <pc:docMk/>
          <pc:sldMk cId="2187896727" sldId="321"/>
        </pc:sldMkLst>
        <pc:spChg chg="mod">
          <ac:chgData name="Judson Santiago" userId="ebb108da2f256286" providerId="LiveId" clId="{B5B536E4-3ABF-498D-B7F5-C8C956AF933C}" dt="2019-11-11T21:52:51.710" v="99" actId="207"/>
          <ac:spMkLst>
            <pc:docMk/>
            <pc:sldMk cId="2187896727" sldId="321"/>
            <ac:spMk id="3" creationId="{3F7545B3-EFEF-498D-B7F1-94569FCB90FD}"/>
          </ac:spMkLst>
        </pc:spChg>
      </pc:sldChg>
    </pc:docChg>
  </pc:docChgLst>
  <pc:docChgLst>
    <pc:chgData name="Judson Santiago" userId="ebb108da2f256286" providerId="LiveId" clId="{CCFED989-F2C8-44CC-A9D1-0EB9142657F3}"/>
    <pc:docChg chg="undo custSel addSld modSld">
      <pc:chgData name="Judson Santiago" userId="ebb108da2f256286" providerId="LiveId" clId="{CCFED989-F2C8-44CC-A9D1-0EB9142657F3}" dt="2019-06-19T18:40:00.001" v="801" actId="20577"/>
      <pc:docMkLst>
        <pc:docMk/>
      </pc:docMkLst>
      <pc:sldChg chg="modSp">
        <pc:chgData name="Judson Santiago" userId="ebb108da2f256286" providerId="LiveId" clId="{CCFED989-F2C8-44CC-A9D1-0EB9142657F3}" dt="2019-06-19T17:24:52.439" v="4" actId="20577"/>
        <pc:sldMkLst>
          <pc:docMk/>
          <pc:sldMk cId="4278846802" sldId="289"/>
        </pc:sldMkLst>
        <pc:spChg chg="mod">
          <ac:chgData name="Judson Santiago" userId="ebb108da2f256286" providerId="LiveId" clId="{CCFED989-F2C8-44CC-A9D1-0EB9142657F3}" dt="2019-06-19T17:24:52.439" v="4" actId="20577"/>
          <ac:spMkLst>
            <pc:docMk/>
            <pc:sldMk cId="4278846802" sldId="289"/>
            <ac:spMk id="3" creationId="{A61E2B00-680C-4831-9FF7-6A90A7F917FE}"/>
          </ac:spMkLst>
        </pc:spChg>
      </pc:sldChg>
      <pc:sldChg chg="modSp">
        <pc:chgData name="Judson Santiago" userId="ebb108da2f256286" providerId="LiveId" clId="{CCFED989-F2C8-44CC-A9D1-0EB9142657F3}" dt="2019-06-19T17:37:08.238" v="207"/>
        <pc:sldMkLst>
          <pc:docMk/>
          <pc:sldMk cId="842727584" sldId="292"/>
        </pc:sldMkLst>
        <pc:graphicFrameChg chg="mod modGraphic">
          <ac:chgData name="Judson Santiago" userId="ebb108da2f256286" providerId="LiveId" clId="{CCFED989-F2C8-44CC-A9D1-0EB9142657F3}" dt="2019-06-19T17:37:08.238" v="207"/>
          <ac:graphicFrameMkLst>
            <pc:docMk/>
            <pc:sldMk cId="842727584" sldId="292"/>
            <ac:graphicFrameMk id="4" creationId="{6AF516C3-53E9-4232-A7F6-74C40A1ACA78}"/>
          </ac:graphicFrameMkLst>
        </pc:graphicFrameChg>
      </pc:sldChg>
      <pc:sldChg chg="modSp">
        <pc:chgData name="Judson Santiago" userId="ebb108da2f256286" providerId="LiveId" clId="{CCFED989-F2C8-44CC-A9D1-0EB9142657F3}" dt="2019-06-19T17:42:23.895" v="257" actId="108"/>
        <pc:sldMkLst>
          <pc:docMk/>
          <pc:sldMk cId="2919154810" sldId="293"/>
        </pc:sldMkLst>
        <pc:spChg chg="mod">
          <ac:chgData name="Judson Santiago" userId="ebb108da2f256286" providerId="LiveId" clId="{CCFED989-F2C8-44CC-A9D1-0EB9142657F3}" dt="2019-06-19T17:42:23.895" v="257" actId="108"/>
          <ac:spMkLst>
            <pc:docMk/>
            <pc:sldMk cId="2919154810" sldId="293"/>
            <ac:spMk id="3" creationId="{E603B0EF-08B6-418B-A91E-D1124531D0BC}"/>
          </ac:spMkLst>
        </pc:spChg>
      </pc:sldChg>
      <pc:sldChg chg="addSp delSp modSp modNotesTx">
        <pc:chgData name="Judson Santiago" userId="ebb108da2f256286" providerId="LiveId" clId="{CCFED989-F2C8-44CC-A9D1-0EB9142657F3}" dt="2019-06-19T17:50:29.323" v="286" actId="20577"/>
        <pc:sldMkLst>
          <pc:docMk/>
          <pc:sldMk cId="231480800" sldId="295"/>
        </pc:sldMkLst>
        <pc:spChg chg="mod">
          <ac:chgData name="Judson Santiago" userId="ebb108da2f256286" providerId="LiveId" clId="{CCFED989-F2C8-44CC-A9D1-0EB9142657F3}" dt="2019-06-19T17:50:29.323" v="286" actId="20577"/>
          <ac:spMkLst>
            <pc:docMk/>
            <pc:sldMk cId="231480800" sldId="295"/>
            <ac:spMk id="4" creationId="{A3EE07D5-D021-4957-84CD-C0E652754EFB}"/>
          </ac:spMkLst>
        </pc:spChg>
        <pc:spChg chg="mod topLvl">
          <ac:chgData name="Judson Santiago" userId="ebb108da2f256286" providerId="LiveId" clId="{CCFED989-F2C8-44CC-A9D1-0EB9142657F3}" dt="2019-06-19T17:49:17.889" v="270" actId="165"/>
          <ac:spMkLst>
            <pc:docMk/>
            <pc:sldMk cId="231480800" sldId="295"/>
            <ac:spMk id="5" creationId="{B25CE93A-333B-49B1-9CCC-F48FCFC807D3}"/>
          </ac:spMkLst>
        </pc:spChg>
        <pc:spChg chg="mod topLvl">
          <ac:chgData name="Judson Santiago" userId="ebb108da2f256286" providerId="LiveId" clId="{CCFED989-F2C8-44CC-A9D1-0EB9142657F3}" dt="2019-06-19T17:49:17.889" v="270" actId="165"/>
          <ac:spMkLst>
            <pc:docMk/>
            <pc:sldMk cId="231480800" sldId="295"/>
            <ac:spMk id="6" creationId="{BC4A35DF-D068-478C-9213-71A51EEEBDF4}"/>
          </ac:spMkLst>
        </pc:spChg>
        <pc:spChg chg="mod topLvl">
          <ac:chgData name="Judson Santiago" userId="ebb108da2f256286" providerId="LiveId" clId="{CCFED989-F2C8-44CC-A9D1-0EB9142657F3}" dt="2019-06-19T17:49:17.889" v="270" actId="165"/>
          <ac:spMkLst>
            <pc:docMk/>
            <pc:sldMk cId="231480800" sldId="295"/>
            <ac:spMk id="8" creationId="{9AB86295-5666-4B49-8CA9-A518BFDA67C4}"/>
          </ac:spMkLst>
        </pc:spChg>
        <pc:spChg chg="mod topLvl">
          <ac:chgData name="Judson Santiago" userId="ebb108da2f256286" providerId="LiveId" clId="{CCFED989-F2C8-44CC-A9D1-0EB9142657F3}" dt="2019-06-19T17:49:17.889" v="270" actId="165"/>
          <ac:spMkLst>
            <pc:docMk/>
            <pc:sldMk cId="231480800" sldId="295"/>
            <ac:spMk id="9" creationId="{141DE2C7-AF3A-4B73-8F1A-ECC12431E666}"/>
          </ac:spMkLst>
        </pc:spChg>
        <pc:spChg chg="add mod">
          <ac:chgData name="Judson Santiago" userId="ebb108da2f256286" providerId="LiveId" clId="{CCFED989-F2C8-44CC-A9D1-0EB9142657F3}" dt="2019-06-19T17:50:09.252" v="281" actId="313"/>
          <ac:spMkLst>
            <pc:docMk/>
            <pc:sldMk cId="231480800" sldId="295"/>
            <ac:spMk id="13" creationId="{E42C92A2-3D03-4FE7-95B0-D605F8E292D0}"/>
          </ac:spMkLst>
        </pc:spChg>
        <pc:spChg chg="add mod">
          <ac:chgData name="Judson Santiago" userId="ebb108da2f256286" providerId="LiveId" clId="{CCFED989-F2C8-44CC-A9D1-0EB9142657F3}" dt="2019-06-19T17:50:14.640" v="284" actId="20577"/>
          <ac:spMkLst>
            <pc:docMk/>
            <pc:sldMk cId="231480800" sldId="295"/>
            <ac:spMk id="14" creationId="{8DB00ADE-0749-4F8A-A4D2-1204E9EFBF90}"/>
          </ac:spMkLst>
        </pc:spChg>
        <pc:grpChg chg="del">
          <ac:chgData name="Judson Santiago" userId="ebb108da2f256286" providerId="LiveId" clId="{CCFED989-F2C8-44CC-A9D1-0EB9142657F3}" dt="2019-06-19T17:49:17.889" v="270" actId="165"/>
          <ac:grpSpMkLst>
            <pc:docMk/>
            <pc:sldMk cId="231480800" sldId="295"/>
            <ac:grpSpMk id="12" creationId="{9B0A8DA8-1EF6-46C9-9E7B-72105438BFF4}"/>
          </ac:grpSpMkLst>
        </pc:grpChg>
      </pc:sldChg>
      <pc:sldChg chg="modSp">
        <pc:chgData name="Judson Santiago" userId="ebb108da2f256286" providerId="LiveId" clId="{CCFED989-F2C8-44CC-A9D1-0EB9142657F3}" dt="2019-06-19T18:04:51.744" v="289" actId="6549"/>
        <pc:sldMkLst>
          <pc:docMk/>
          <pc:sldMk cId="4078846355" sldId="299"/>
        </pc:sldMkLst>
        <pc:spChg chg="mod">
          <ac:chgData name="Judson Santiago" userId="ebb108da2f256286" providerId="LiveId" clId="{CCFED989-F2C8-44CC-A9D1-0EB9142657F3}" dt="2019-06-19T18:04:51.744" v="289" actId="6549"/>
          <ac:spMkLst>
            <pc:docMk/>
            <pc:sldMk cId="4078846355" sldId="299"/>
            <ac:spMk id="3" creationId="{667EC00B-51D6-4449-895B-5806C8FBB14B}"/>
          </ac:spMkLst>
        </pc:spChg>
      </pc:sldChg>
      <pc:sldChg chg="modSp">
        <pc:chgData name="Judson Santiago" userId="ebb108da2f256286" providerId="LiveId" clId="{CCFED989-F2C8-44CC-A9D1-0EB9142657F3}" dt="2019-06-19T18:15:24.260" v="378" actId="20577"/>
        <pc:sldMkLst>
          <pc:docMk/>
          <pc:sldMk cId="1514459530" sldId="300"/>
        </pc:sldMkLst>
        <pc:spChg chg="mod">
          <ac:chgData name="Judson Santiago" userId="ebb108da2f256286" providerId="LiveId" clId="{CCFED989-F2C8-44CC-A9D1-0EB9142657F3}" dt="2019-06-19T18:15:24.260" v="378" actId="20577"/>
          <ac:spMkLst>
            <pc:docMk/>
            <pc:sldMk cId="1514459530" sldId="300"/>
            <ac:spMk id="3" creationId="{3F7545B3-EFEF-498D-B7F1-94569FCB90FD}"/>
          </ac:spMkLst>
        </pc:spChg>
      </pc:sldChg>
      <pc:sldChg chg="modSp">
        <pc:chgData name="Judson Santiago" userId="ebb108da2f256286" providerId="LiveId" clId="{CCFED989-F2C8-44CC-A9D1-0EB9142657F3}" dt="2019-06-19T18:40:00.001" v="801" actId="20577"/>
        <pc:sldMkLst>
          <pc:docMk/>
          <pc:sldMk cId="457968803" sldId="301"/>
        </pc:sldMkLst>
        <pc:spChg chg="mod">
          <ac:chgData name="Judson Santiago" userId="ebb108da2f256286" providerId="LiveId" clId="{CCFED989-F2C8-44CC-A9D1-0EB9142657F3}" dt="2019-06-19T18:40:00.001" v="801" actId="20577"/>
          <ac:spMkLst>
            <pc:docMk/>
            <pc:sldMk cId="457968803" sldId="301"/>
            <ac:spMk id="3" creationId="{F064B8E2-439F-4F8C-AFA5-43D0DB8CBA1A}"/>
          </ac:spMkLst>
        </pc:spChg>
      </pc:sldChg>
      <pc:sldChg chg="modSp add">
        <pc:chgData name="Judson Santiago" userId="ebb108da2f256286" providerId="LiveId" clId="{CCFED989-F2C8-44CC-A9D1-0EB9142657F3}" dt="2019-06-19T18:37:46.908" v="748" actId="368"/>
        <pc:sldMkLst>
          <pc:docMk/>
          <pc:sldMk cId="2187896727" sldId="321"/>
        </pc:sldMkLst>
        <pc:spChg chg="mod">
          <ac:chgData name="Judson Santiago" userId="ebb108da2f256286" providerId="LiveId" clId="{CCFED989-F2C8-44CC-A9D1-0EB9142657F3}" dt="2019-06-19T18:37:46.908" v="748" actId="368"/>
          <ac:spMkLst>
            <pc:docMk/>
            <pc:sldMk cId="2187896727" sldId="321"/>
            <ac:spMk id="3" creationId="{3F7545B3-EFEF-498D-B7F1-94569FCB90FD}"/>
          </ac:spMkLst>
        </pc:spChg>
      </pc:sldChg>
    </pc:docChg>
  </pc:docChgLst>
  <pc:docChgLst>
    <pc:chgData name="Judson Santiago" userId="ebb108da2f256286" providerId="LiveId" clId="{31547675-596E-4E7E-9CBA-402CDD5139BE}"/>
    <pc:docChg chg="undo modSld">
      <pc:chgData name="Judson Santiago" userId="ebb108da2f256286" providerId="LiveId" clId="{31547675-596E-4E7E-9CBA-402CDD5139BE}" dt="2019-06-19T21:59:58.647" v="294" actId="20577"/>
      <pc:docMkLst>
        <pc:docMk/>
      </pc:docMkLst>
      <pc:sldChg chg="modSp">
        <pc:chgData name="Judson Santiago" userId="ebb108da2f256286" providerId="LiveId" clId="{31547675-596E-4E7E-9CBA-402CDD5139BE}" dt="2019-06-19T19:12:16.407" v="115" actId="20577"/>
        <pc:sldMkLst>
          <pc:docMk/>
          <pc:sldMk cId="2808920126" sldId="265"/>
        </pc:sldMkLst>
        <pc:spChg chg="mod">
          <ac:chgData name="Judson Santiago" userId="ebb108da2f256286" providerId="LiveId" clId="{31547675-596E-4E7E-9CBA-402CDD5139BE}" dt="2019-06-19T19:12:16.407" v="115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31547675-596E-4E7E-9CBA-402CDD5139BE}" dt="2019-06-19T18:44:44.783" v="3" actId="207"/>
        <pc:sldMkLst>
          <pc:docMk/>
          <pc:sldMk cId="4078846355" sldId="299"/>
        </pc:sldMkLst>
        <pc:spChg chg="mod">
          <ac:chgData name="Judson Santiago" userId="ebb108da2f256286" providerId="LiveId" clId="{31547675-596E-4E7E-9CBA-402CDD5139BE}" dt="2019-06-19T18:44:44.783" v="3" actId="207"/>
          <ac:spMkLst>
            <pc:docMk/>
            <pc:sldMk cId="4078846355" sldId="299"/>
            <ac:spMk id="3" creationId="{667EC00B-51D6-4449-895B-5806C8FBB14B}"/>
          </ac:spMkLst>
        </pc:spChg>
      </pc:sldChg>
      <pc:sldChg chg="modSp">
        <pc:chgData name="Judson Santiago" userId="ebb108da2f256286" providerId="LiveId" clId="{31547675-596E-4E7E-9CBA-402CDD5139BE}" dt="2019-06-19T18:47:03.946" v="54" actId="207"/>
        <pc:sldMkLst>
          <pc:docMk/>
          <pc:sldMk cId="1514459530" sldId="300"/>
        </pc:sldMkLst>
        <pc:spChg chg="mod">
          <ac:chgData name="Judson Santiago" userId="ebb108da2f256286" providerId="LiveId" clId="{31547675-596E-4E7E-9CBA-402CDD5139BE}" dt="2019-06-19T18:47:03.946" v="54" actId="207"/>
          <ac:spMkLst>
            <pc:docMk/>
            <pc:sldMk cId="1514459530" sldId="300"/>
            <ac:spMk id="3" creationId="{3F7545B3-EFEF-498D-B7F1-94569FCB90FD}"/>
          </ac:spMkLst>
        </pc:spChg>
      </pc:sldChg>
      <pc:sldChg chg="modSp">
        <pc:chgData name="Judson Santiago" userId="ebb108da2f256286" providerId="LiveId" clId="{31547675-596E-4E7E-9CBA-402CDD5139BE}" dt="2019-06-19T18:55:34.513" v="60" actId="207"/>
        <pc:sldMkLst>
          <pc:docMk/>
          <pc:sldMk cId="591817693" sldId="304"/>
        </pc:sldMkLst>
        <pc:spChg chg="mod">
          <ac:chgData name="Judson Santiago" userId="ebb108da2f256286" providerId="LiveId" clId="{31547675-596E-4E7E-9CBA-402CDD5139BE}" dt="2019-06-19T18:55:34.513" v="60" actId="207"/>
          <ac:spMkLst>
            <pc:docMk/>
            <pc:sldMk cId="591817693" sldId="304"/>
            <ac:spMk id="3" creationId="{4F9316C3-2EE3-4C8A-AF1D-08BC6A3DA60B}"/>
          </ac:spMkLst>
        </pc:spChg>
      </pc:sldChg>
      <pc:sldChg chg="modSp">
        <pc:chgData name="Judson Santiago" userId="ebb108da2f256286" providerId="LiveId" clId="{31547675-596E-4E7E-9CBA-402CDD5139BE}" dt="2019-06-19T19:00:53.127" v="68" actId="20577"/>
        <pc:sldMkLst>
          <pc:docMk/>
          <pc:sldMk cId="151675191" sldId="306"/>
        </pc:sldMkLst>
        <pc:spChg chg="mod">
          <ac:chgData name="Judson Santiago" userId="ebb108da2f256286" providerId="LiveId" clId="{31547675-596E-4E7E-9CBA-402CDD5139BE}" dt="2019-06-19T19:00:53.127" v="68" actId="20577"/>
          <ac:spMkLst>
            <pc:docMk/>
            <pc:sldMk cId="151675191" sldId="306"/>
            <ac:spMk id="5" creationId="{9DFCA39D-FEAB-410A-A985-C059942D675D}"/>
          </ac:spMkLst>
        </pc:spChg>
      </pc:sldChg>
      <pc:sldChg chg="modSp">
        <pc:chgData name="Judson Santiago" userId="ebb108da2f256286" providerId="LiveId" clId="{31547675-596E-4E7E-9CBA-402CDD5139BE}" dt="2019-06-19T19:06:07.415" v="86" actId="207"/>
        <pc:sldMkLst>
          <pc:docMk/>
          <pc:sldMk cId="1279162150" sldId="311"/>
        </pc:sldMkLst>
        <pc:spChg chg="mod">
          <ac:chgData name="Judson Santiago" userId="ebb108da2f256286" providerId="LiveId" clId="{31547675-596E-4E7E-9CBA-402CDD5139BE}" dt="2019-06-19T19:05:31.354" v="74" actId="207"/>
          <ac:spMkLst>
            <pc:docMk/>
            <pc:sldMk cId="1279162150" sldId="311"/>
            <ac:spMk id="4" creationId="{C779A1FA-5AA5-485B-BA7A-80DF1420234F}"/>
          </ac:spMkLst>
        </pc:spChg>
        <pc:spChg chg="mod">
          <ac:chgData name="Judson Santiago" userId="ebb108da2f256286" providerId="LiveId" clId="{31547675-596E-4E7E-9CBA-402CDD5139BE}" dt="2019-06-19T19:06:07.415" v="86" actId="207"/>
          <ac:spMkLst>
            <pc:docMk/>
            <pc:sldMk cId="1279162150" sldId="311"/>
            <ac:spMk id="5" creationId="{EF2AF554-53B8-4120-9168-4193FB3936ED}"/>
          </ac:spMkLst>
        </pc:spChg>
      </pc:sldChg>
      <pc:sldChg chg="modNotesTx">
        <pc:chgData name="Judson Santiago" userId="ebb108da2f256286" providerId="LiveId" clId="{31547675-596E-4E7E-9CBA-402CDD5139BE}" dt="2019-06-19T21:59:58.647" v="294" actId="20577"/>
        <pc:sldMkLst>
          <pc:docMk/>
          <pc:sldMk cId="4037885323" sldId="313"/>
        </pc:sldMkLst>
      </pc:sldChg>
      <pc:sldChg chg="modSp">
        <pc:chgData name="Judson Santiago" userId="ebb108da2f256286" providerId="LiveId" clId="{31547675-596E-4E7E-9CBA-402CDD5139BE}" dt="2019-06-19T19:10:57.111" v="95" actId="207"/>
        <pc:sldMkLst>
          <pc:docMk/>
          <pc:sldMk cId="655096688" sldId="320"/>
        </pc:sldMkLst>
        <pc:spChg chg="mod">
          <ac:chgData name="Judson Santiago" userId="ebb108da2f256286" providerId="LiveId" clId="{31547675-596E-4E7E-9CBA-402CDD5139BE}" dt="2019-06-19T19:10:57.111" v="95" actId="207"/>
          <ac:spMkLst>
            <pc:docMk/>
            <pc:sldMk cId="655096688" sldId="320"/>
            <ac:spMk id="3" creationId="{1264C229-4B9C-4D01-99CB-6AA634B3C5A3}"/>
          </ac:spMkLst>
        </pc:spChg>
        <pc:spChg chg="mod">
          <ac:chgData name="Judson Santiago" userId="ebb108da2f256286" providerId="LiveId" clId="{31547675-596E-4E7E-9CBA-402CDD5139BE}" dt="2019-06-19T19:10:28.561" v="93" actId="207"/>
          <ac:spMkLst>
            <pc:docMk/>
            <pc:sldMk cId="655096688" sldId="320"/>
            <ac:spMk id="5" creationId="{32A449AB-2DD0-4E9B-9D64-E2F77750FC77}"/>
          </ac:spMkLst>
        </pc:spChg>
      </pc:sldChg>
      <pc:sldChg chg="modSp">
        <pc:chgData name="Judson Santiago" userId="ebb108da2f256286" providerId="LiveId" clId="{31547675-596E-4E7E-9CBA-402CDD5139BE}" dt="2019-06-19T18:48:02.689" v="55" actId="403"/>
        <pc:sldMkLst>
          <pc:docMk/>
          <pc:sldMk cId="2187896727" sldId="321"/>
        </pc:sldMkLst>
        <pc:spChg chg="mod">
          <ac:chgData name="Judson Santiago" userId="ebb108da2f256286" providerId="LiveId" clId="{31547675-596E-4E7E-9CBA-402CDD5139BE}" dt="2019-06-19T18:48:02.689" v="55" actId="403"/>
          <ac:spMkLst>
            <pc:docMk/>
            <pc:sldMk cId="2187896727" sldId="321"/>
            <ac:spMk id="3" creationId="{3F7545B3-EFEF-498D-B7F1-94569FCB90FD}"/>
          </ac:spMkLst>
        </pc:spChg>
      </pc:sldChg>
    </pc:docChg>
  </pc:docChgLst>
  <pc:docChgLst>
    <pc:chgData name="Judson Santiago" userId="ebb108da2f256286" providerId="LiveId" clId="{E20ADAAE-0EF0-4726-9951-AF8C4D21DCC1}"/>
  </pc:docChgLst>
  <pc:docChgLst>
    <pc:chgData name="Judson Santiago" userId="ebb108da2f256286" providerId="LiveId" clId="{06A68F02-3812-4012-B15F-9DCA1650BB3F}"/>
  </pc:docChgLst>
  <pc:docChgLst>
    <pc:chgData name="Judson Santiago" userId="ebb108da2f256286" providerId="LiveId" clId="{2C83A9FD-E74F-468C-9022-389F77D2F1E9}"/>
  </pc:docChgLst>
  <pc:docChgLst>
    <pc:chgData name="Judson Santiago" userId="ebb108da2f256286" providerId="LiveId" clId="{EF4AEB45-2135-434B-B4F5-9372CFB81215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11/11/2019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62 cadeias = alfabeto tem 52 letras (26 maiúsculas e 26 minúsculas) + 10 dígitos. </a:t>
            </a:r>
          </a:p>
          <a:p>
            <a:r>
              <a:rPr lang="pt-BR" dirty="0"/>
              <a:t>520 cadeias = 52 letras (26 maiúsculas e 26 minúsculas) * 10 dígitos.  </a:t>
            </a:r>
          </a:p>
          <a:p>
            <a:r>
              <a:rPr lang="pt-BR" dirty="0"/>
              <a:t>O último exemplo representa o conjunto de identificadores da linguagem C++, exceto pela falta do caractere _ (sublinhado)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7914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barra vertical significa união, os parênteses são usados para agrupar, o asterisco significa "zero ou mais ocorrências de" e a justaposição de letra com o restante da expressão significa concatenação.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32058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regra de indução número 1 diz que podemos acrescentar pares de parênteses em torno das expressões, sem alterar o que elas representam.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ym typeface="Symbol" panose="05050102010706020507" pitchFamily="18" charset="2"/>
              </a:rPr>
              <a:t> = alfabeto (sigma)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4380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diversas leis algébricas que estabelecem equivalências entre expressões regulares. A tabela acima mostra algumas.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Idempotente = operação que pode ser aplicada várias vezes sem alterar o resultado da primeira aplicação.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4142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 = definição</a:t>
            </a:r>
          </a:p>
          <a:p>
            <a:r>
              <a:rPr lang="pt-BR" dirty="0"/>
              <a:t>r = expressão regular</a:t>
            </a:r>
          </a:p>
          <a:p>
            <a:r>
              <a:rPr lang="pt-BR" dirty="0">
                <a:sym typeface="Symbol" panose="05050102010706020507" pitchFamily="18" charset="2"/>
              </a:rPr>
              <a:t> = alfabeto (sigma)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1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2.1.</a:t>
            </a:r>
          </a:p>
          <a:p>
            <a:r>
              <a:rPr lang="pt-BR" dirty="0"/>
              <a:t>cadeia -&gt; letras* a (letras)* e (letras)* i (letras)* o (letras)* u (letras)* </a:t>
            </a:r>
          </a:p>
          <a:p>
            <a:r>
              <a:rPr lang="pt-BR" dirty="0"/>
              <a:t>letras -&gt; a | b | c | d | e | f | g | h | i | j | k | l | m | n | o | p | q | r | s | t | u | v | w | x </a:t>
            </a:r>
            <a:r>
              <a:rPr lang="pt-BR"/>
              <a:t>| y | 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1168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902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tokens</a:t>
            </a:r>
            <a:r>
              <a:rPr lang="pt-BR" dirty="0"/>
              <a:t> podem ser agrupados como em &lt;</a:t>
            </a:r>
            <a:r>
              <a:rPr lang="pt-BR" dirty="0" err="1"/>
              <a:t>rel</a:t>
            </a:r>
            <a:r>
              <a:rPr lang="pt-BR" dirty="0"/>
              <a:t>&gt;, ou podem ser individualizados, como em &lt;+&gt;. O agrupamento simplifica a construção da gramática, mas se eles possuírem regras de precedência (como os aritméticos) devem ser separados.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560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5157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prática, o atributo de “num” seria um ponteiro para uma cadeia de caracteres representando o número.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48155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entender como as expressões regulares podem ser usadas é necessário estudar sua notação formal.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018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30000" dirty="0"/>
              <a:t>¹</a:t>
            </a:r>
            <a:r>
              <a:rPr lang="pt-BR" sz="1200" dirty="0"/>
              <a:t> Também chamada de palavra, sentença ou frase</a:t>
            </a:r>
          </a:p>
          <a:p>
            <a:r>
              <a:rPr lang="pt-BR" dirty="0"/>
              <a:t>Um prefixo, sufixo ou subcadeia são ditos próprios se eles não são vazios nem iguais a própria cadeia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94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30000" dirty="0"/>
              <a:t>¹</a:t>
            </a:r>
            <a:r>
              <a:rPr lang="pt-BR" sz="1200" dirty="0"/>
              <a:t> Também chamada de palavra, sentença ou frase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2060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8066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11/11/2019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Expressões Regulares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CDD15-614F-4FB4-AF38-74353459F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Normalmente, os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 possuem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apenas um atributo </a:t>
            </a:r>
            <a:r>
              <a:rPr lang="pt-BR" dirty="0"/>
              <a:t>associado</a:t>
            </a:r>
          </a:p>
          <a:p>
            <a:pPr lvl="1"/>
            <a:r>
              <a:rPr lang="pt-BR" dirty="0"/>
              <a:t>Mas esse atributo pode ser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registro</a:t>
            </a:r>
            <a:r>
              <a:rPr lang="pt-BR" dirty="0"/>
              <a:t> que agrupa diversas informações</a:t>
            </a:r>
          </a:p>
          <a:p>
            <a:pPr lvl="1"/>
            <a:r>
              <a:rPr lang="pt-BR" dirty="0"/>
              <a:t>Ou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ponteiro</a:t>
            </a:r>
            <a:r>
              <a:rPr lang="pt-BR" dirty="0"/>
              <a:t> para a tabela de símbolos</a:t>
            </a:r>
          </a:p>
          <a:p>
            <a:pPr lvl="2"/>
            <a:r>
              <a:rPr lang="pt-BR" dirty="0"/>
              <a:t>Um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/>
              <a:t> pode guardar seu lexema e tipo na tabela de símbolos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/>
              <a:t>ponteiro para tabela de símbolos do identificador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E8C9B-4165-4AAA-968D-D6400598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de </a:t>
            </a:r>
            <a:r>
              <a:rPr lang="pt-BR" dirty="0" err="1"/>
              <a:t>Tokens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EE07D5-D021-4957-84CD-C0E652754EFB}"/>
              </a:ext>
            </a:extLst>
          </p:cNvPr>
          <p:cNvSpPr txBox="1"/>
          <p:nvPr/>
        </p:nvSpPr>
        <p:spPr>
          <a:xfrm>
            <a:off x="2061964" y="4225062"/>
            <a:ext cx="47436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total = soma * 2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ponteiro para total na tabela &gt;</a:t>
            </a: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ponteiro para soma na tabela &gt;</a:t>
            </a: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 ponteiro para 2 na tabela &gt;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25CE93A-333B-49B1-9CCC-F48FCFC807D3}"/>
              </a:ext>
            </a:extLst>
          </p:cNvPr>
          <p:cNvSpPr/>
          <p:nvPr/>
        </p:nvSpPr>
        <p:spPr>
          <a:xfrm>
            <a:off x="8182644" y="5013176"/>
            <a:ext cx="792088" cy="2880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total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C4A35DF-D068-478C-9213-71A51EEEBDF4}"/>
              </a:ext>
            </a:extLst>
          </p:cNvPr>
          <p:cNvSpPr/>
          <p:nvPr/>
        </p:nvSpPr>
        <p:spPr>
          <a:xfrm>
            <a:off x="8974732" y="5013176"/>
            <a:ext cx="792088" cy="2880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Consolas" panose="020B0609020204030204" pitchFamily="49" charset="0"/>
              </a:rPr>
              <a:t>int</a:t>
            </a:r>
            <a:endParaRPr lang="pt-BR" sz="1400" dirty="0"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B86295-5666-4B49-8CA9-A518BFDA67C4}"/>
              </a:ext>
            </a:extLst>
          </p:cNvPr>
          <p:cNvSpPr/>
          <p:nvPr/>
        </p:nvSpPr>
        <p:spPr>
          <a:xfrm>
            <a:off x="8182644" y="5301208"/>
            <a:ext cx="79208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soma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1DE2C7-AF3A-4B73-8F1A-ECC12431E666}"/>
              </a:ext>
            </a:extLst>
          </p:cNvPr>
          <p:cNvSpPr/>
          <p:nvPr/>
        </p:nvSpPr>
        <p:spPr>
          <a:xfrm>
            <a:off x="8974732" y="5301208"/>
            <a:ext cx="79208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float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26BCCB-561F-4D8C-AF01-55CFE18F11E7}"/>
              </a:ext>
            </a:extLst>
          </p:cNvPr>
          <p:cNvSpPr txBox="1"/>
          <p:nvPr/>
        </p:nvSpPr>
        <p:spPr>
          <a:xfrm>
            <a:off x="7642584" y="4530606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Tabela de Símbolos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42C92A2-3D03-4FE7-95B0-D605F8E292D0}"/>
              </a:ext>
            </a:extLst>
          </p:cNvPr>
          <p:cNvSpPr/>
          <p:nvPr/>
        </p:nvSpPr>
        <p:spPr>
          <a:xfrm>
            <a:off x="8182644" y="5595703"/>
            <a:ext cx="79208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latin typeface="Consolas" panose="020B0609020204030204" pitchFamily="49" charset="0"/>
              </a:rPr>
              <a:t>"2"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DB00ADE-0749-4F8A-A4D2-1204E9EFBF90}"/>
              </a:ext>
            </a:extLst>
          </p:cNvPr>
          <p:cNvSpPr/>
          <p:nvPr/>
        </p:nvSpPr>
        <p:spPr>
          <a:xfrm>
            <a:off x="8974732" y="5595703"/>
            <a:ext cx="792088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err="1">
                <a:latin typeface="Consolas" panose="020B0609020204030204" pitchFamily="49" charset="0"/>
              </a:rPr>
              <a:t>int</a:t>
            </a:r>
            <a:endParaRPr lang="pt-B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080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FFD7E-8DCC-413F-84CC-5F1205BB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D99D8-5DCF-4C59-A9F1-8728C8B6B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Divida o seguinte programa C++ em </a:t>
            </a:r>
            <a:r>
              <a:rPr lang="pt-BR" sz="2000" dirty="0" err="1"/>
              <a:t>tokens</a:t>
            </a:r>
            <a:r>
              <a:rPr lang="pt-BR" sz="2000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endParaRPr lang="pt-BR" sz="2000" dirty="0"/>
          </a:p>
          <a:p>
            <a:pPr marL="457200" indent="-457200">
              <a:buFont typeface="+mj-lt"/>
              <a:buAutoNum type="arabicPeriod"/>
            </a:pPr>
            <a:r>
              <a:rPr lang="pt-BR" sz="2000" dirty="0"/>
              <a:t>As linguagens de marcação, como HTML e XML, são diferentes das linguagens convencionais porque as marcas de pontuação são muito numerosas. Sugira como dividir o documento HTML a seguir: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2DF952-2828-473D-9B6D-7C19F0CA40F5}"/>
              </a:ext>
            </a:extLst>
          </p:cNvPr>
          <p:cNvSpPr txBox="1"/>
          <p:nvPr/>
        </p:nvSpPr>
        <p:spPr>
          <a:xfrm>
            <a:off x="1413892" y="2420888"/>
            <a:ext cx="59073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limitedSquare</a:t>
            </a:r>
            <a:r>
              <a:rPr lang="pt-BR" sz="1600" dirty="0">
                <a:latin typeface="Consolas" panose="020B0609020204030204" pitchFamily="49" charset="0"/>
              </a:rPr>
              <a:t>(x)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// retorna x ao quadrado, limitado ao valor 100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(x &lt;= -10.0 || x &gt;= 10.0) ? 100 : x*x;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A810D7-AC1C-4416-9AAB-5467DB8B6D94}"/>
              </a:ext>
            </a:extLst>
          </p:cNvPr>
          <p:cNvSpPr txBox="1"/>
          <p:nvPr/>
        </p:nvSpPr>
        <p:spPr>
          <a:xfrm>
            <a:off x="1413892" y="4941168"/>
            <a:ext cx="7590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Aqui está uma foto da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&lt;b&gt;</a:t>
            </a:r>
            <a:r>
              <a:rPr lang="pt-BR" sz="1600" dirty="0">
                <a:latin typeface="Consolas" panose="020B0609020204030204" pitchFamily="49" charset="0"/>
              </a:rPr>
              <a:t>minha casa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&lt;/b&gt;</a:t>
            </a:r>
            <a:r>
              <a:rPr lang="pt-BR" sz="1600" dirty="0">
                <a:latin typeface="Consolas" panose="020B0609020204030204" pitchFamily="49" charset="0"/>
              </a:rPr>
              <a:t>: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"casa.jpg"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&gt;&lt;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Veja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&lt;a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"maisfotos.html"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t-BR" sz="1600" dirty="0">
                <a:latin typeface="Consolas" panose="020B0609020204030204" pitchFamily="49" charset="0"/>
              </a:rPr>
              <a:t>mais fotos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&lt;/a&gt;</a:t>
            </a:r>
            <a:r>
              <a:rPr lang="pt-BR" sz="1600" dirty="0">
                <a:latin typeface="Consolas" panose="020B0609020204030204" pitchFamily="49" charset="0"/>
              </a:rPr>
              <a:t> se você gostar dessa.</a:t>
            </a:r>
          </a:p>
        </p:txBody>
      </p:sp>
    </p:spTree>
    <p:extLst>
      <p:ext uri="{BB962C8B-B14F-4D97-AF65-F5344CB8AC3E}">
        <p14:creationId xmlns:p14="http://schemas.microsoft.com/office/powerpoint/2010/main" val="155240505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D3E7B-EDB2-4E44-B372-FA2CF616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Especificação de </a:t>
            </a:r>
            <a:r>
              <a:rPr lang="pt-BR" dirty="0" err="1"/>
              <a:t>Tokens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AC5F1-F96A-435F-9AD3-774F2716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reconhecimento de padrões </a:t>
            </a:r>
            <a:r>
              <a:rPr lang="pt-BR" dirty="0"/>
              <a:t>em cadeias de caracteres e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tokens</a:t>
            </a:r>
            <a:r>
              <a:rPr lang="pt-BR" dirty="0"/>
              <a:t> pode ser automatizada</a:t>
            </a:r>
          </a:p>
          <a:p>
            <a:pPr lvl="1"/>
            <a:r>
              <a:rPr lang="pt-BR" dirty="0"/>
              <a:t>Geradores de analisadores léxicos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pt-BR" dirty="0"/>
              <a:t>,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pt-BR" dirty="0"/>
              <a:t>, etc.</a:t>
            </a:r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são uma importante notação para especificar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</a:t>
            </a:r>
            <a:r>
              <a:rPr lang="pt-BR" dirty="0"/>
              <a:t> dos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Não expressam todos os padrões possíveis</a:t>
            </a:r>
          </a:p>
          <a:p>
            <a:pPr lvl="1"/>
            <a:r>
              <a:rPr lang="pt-BR" dirty="0"/>
              <a:t>Eficientes para os padrões normalmente usados nas linguagens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76E939-8274-41C2-8733-3485110ECA94}"/>
              </a:ext>
            </a:extLst>
          </p:cNvPr>
          <p:cNvSpPr txBox="1"/>
          <p:nvPr/>
        </p:nvSpPr>
        <p:spPr>
          <a:xfrm>
            <a:off x="1629916" y="5733256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(</a:t>
            </a:r>
            <a:r>
              <a:rPr lang="pt-BR" i="1" dirty="0"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| </a:t>
            </a:r>
            <a:r>
              <a:rPr lang="pt-BR" i="1" dirty="0">
                <a:latin typeface="Consolas" panose="020B0609020204030204" pitchFamily="49" charset="0"/>
              </a:rPr>
              <a:t>digito</a:t>
            </a:r>
            <a:r>
              <a:rPr lang="pt-BR" dirty="0">
                <a:latin typeface="Consolas" panose="020B0609020204030204" pitchFamily="49" charset="0"/>
              </a:rPr>
              <a:t>)</a:t>
            </a:r>
            <a:r>
              <a:rPr lang="pt-BR" baseline="30000" dirty="0">
                <a:latin typeface="Consolas" panose="020B06090202040302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8453481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BC60A-5181-47B7-9BF7-09CD4D8B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A92BF1-5731-4BBB-B366-7AE174BF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alfabeto</a:t>
            </a:r>
            <a:r>
              <a:rPr lang="pt-BR" dirty="0"/>
              <a:t> é qualquer conjunto finito de símbolos</a:t>
            </a:r>
          </a:p>
          <a:p>
            <a:pPr lvl="1"/>
            <a:r>
              <a:rPr lang="pt-BR" dirty="0"/>
              <a:t>{ 0, 1} é o alfabeto binário</a:t>
            </a:r>
          </a:p>
          <a:p>
            <a:pPr lvl="1"/>
            <a:r>
              <a:rPr lang="pt-BR" dirty="0"/>
              <a:t>{ A, C, G, T } é o alfabeto genético</a:t>
            </a:r>
          </a:p>
          <a:p>
            <a:pPr lvl="1"/>
            <a:r>
              <a:rPr lang="pt-BR" dirty="0"/>
              <a:t>{ a, e, i, o, u } é um alfabeto formado pelas vogais</a:t>
            </a:r>
          </a:p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ASCII </a:t>
            </a:r>
            <a:r>
              <a:rPr lang="pt-BR" dirty="0"/>
              <a:t>é um exemplo importante de alfabeto </a:t>
            </a:r>
          </a:p>
          <a:p>
            <a:pPr lvl="1"/>
            <a:r>
              <a:rPr lang="pt-BR" dirty="0"/>
              <a:t>Usado em muitos sistemas computacionais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Unicode</a:t>
            </a:r>
            <a:r>
              <a:rPr lang="pt-BR" dirty="0"/>
              <a:t> é um alfabeto que inclui aproximadamente </a:t>
            </a:r>
            <a:br>
              <a:rPr lang="pt-BR" dirty="0"/>
            </a:br>
            <a:r>
              <a:rPr lang="pt-BR" dirty="0"/>
              <a:t>100.000 caracteres de línguas do mundo inteiro</a:t>
            </a:r>
          </a:p>
        </p:txBody>
      </p:sp>
    </p:spTree>
    <p:extLst>
      <p:ext uri="{BB962C8B-B14F-4D97-AF65-F5344CB8AC3E}">
        <p14:creationId xmlns:p14="http://schemas.microsoft.com/office/powerpoint/2010/main" val="69356412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F38D-5CCB-4C85-998F-9E83E5FE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EC00B-51D6-4449-895B-5806C8FBB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¹</a:t>
            </a:r>
            <a:r>
              <a:rPr lang="pt-BR" dirty="0"/>
              <a:t> é uma sequência de símbolos de um alfabeto</a:t>
            </a:r>
          </a:p>
          <a:p>
            <a:pPr lvl="1"/>
            <a:r>
              <a:rPr lang="pt-BR" dirty="0"/>
              <a:t>O tamanho de uma cadeia s é escrito |s|</a:t>
            </a:r>
          </a:p>
          <a:p>
            <a:pPr lvl="1"/>
            <a:r>
              <a:rPr lang="pt-BR" dirty="0"/>
              <a:t>A cadeia vazia, indicada por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sym typeface="Symbol" panose="05050102010706020507" pitchFamily="18" charset="2"/>
              </a:rPr>
              <a:t>, tem tamanho zero</a:t>
            </a:r>
          </a:p>
          <a:p>
            <a:r>
              <a:rPr lang="pt-BR" dirty="0">
                <a:sym typeface="Symbol" panose="05050102010706020507" pitchFamily="18" charset="2"/>
              </a:rPr>
              <a:t>Algumas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partes de cadeias </a:t>
            </a:r>
            <a:r>
              <a:rPr lang="pt-BR" dirty="0">
                <a:sym typeface="Symbol" panose="05050102010706020507" pitchFamily="18" charset="2"/>
              </a:rPr>
              <a:t>recebem nomes:</a:t>
            </a:r>
          </a:p>
          <a:p>
            <a:pPr lvl="1"/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Prefixo</a:t>
            </a:r>
            <a:r>
              <a:rPr lang="pt-BR" dirty="0">
                <a:sym typeface="Symbol" panose="05050102010706020507" pitchFamily="18" charset="2"/>
              </a:rPr>
              <a:t>: obtido pela remoção de zero ou mais símbolos do final</a:t>
            </a:r>
          </a:p>
          <a:p>
            <a:pPr lvl="1"/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Sufixo</a:t>
            </a:r>
            <a:r>
              <a:rPr lang="pt-BR" dirty="0">
                <a:sym typeface="Symbol" panose="05050102010706020507" pitchFamily="18" charset="2"/>
              </a:rPr>
              <a:t>: obtido pela remoção de zero ou mais símbolos do início</a:t>
            </a:r>
          </a:p>
          <a:p>
            <a:pPr lvl="1"/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Subcadeia</a:t>
            </a:r>
            <a:r>
              <a:rPr lang="pt-BR" dirty="0">
                <a:sym typeface="Symbol" panose="05050102010706020507" pitchFamily="18" charset="2"/>
              </a:rPr>
              <a:t>: obtido pela remoção de qualquer prefixo e sufixo</a:t>
            </a:r>
          </a:p>
          <a:p>
            <a:pPr lvl="1"/>
            <a:r>
              <a:rPr lang="pt-BR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Subsequência</a:t>
            </a:r>
            <a:r>
              <a:rPr lang="pt-BR" dirty="0">
                <a:sym typeface="Symbol" panose="05050102010706020507" pitchFamily="18" charset="2"/>
              </a:rPr>
              <a:t>: obtido pela remoção de zero ou mais posições não necessariamente consecutivas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884635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AB82-441A-43EB-B294-943EBF58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545B3-EFEF-498D-B7F1-94569FCB9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linguagem</a:t>
            </a:r>
            <a:r>
              <a:rPr lang="pt-BR" dirty="0"/>
              <a:t> é um conjunto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cadeias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¹</a:t>
            </a:r>
            <a:r>
              <a:rPr lang="pt-BR" dirty="0"/>
              <a:t> de algum alfabeto</a:t>
            </a:r>
          </a:p>
          <a:p>
            <a:pPr lvl="1"/>
            <a:r>
              <a:rPr lang="pt-BR" dirty="0"/>
              <a:t>O conjunto vazio { </a:t>
            </a:r>
            <a:r>
              <a:rPr lang="pt-BR" dirty="0">
                <a:sym typeface="Symbol" panose="05050102010706020507" pitchFamily="18" charset="2"/>
              </a:rPr>
              <a:t> } é uma linguagem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O conjunto de todos os programas C bem formados também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O conjunto de todas as frases corretas em português também</a:t>
            </a:r>
          </a:p>
          <a:p>
            <a:r>
              <a:rPr lang="pt-BR" dirty="0">
                <a:sym typeface="Symbol" panose="05050102010706020507" pitchFamily="18" charset="2"/>
              </a:rPr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cadeias podem ser combinadas </a:t>
            </a:r>
            <a:r>
              <a:rPr lang="pt-BR" dirty="0">
                <a:sym typeface="Symbol" panose="05050102010706020507" pitchFamily="18" charset="2"/>
              </a:rPr>
              <a:t>através de operações</a:t>
            </a:r>
          </a:p>
          <a:p>
            <a:pPr lvl="1"/>
            <a:r>
              <a:rPr lang="pt-BR" dirty="0">
                <a:sym typeface="Symbol" panose="05050102010706020507" pitchFamily="18" charset="2"/>
              </a:rPr>
              <a:t>As operações básicas são: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União</a:t>
            </a:r>
          </a:p>
          <a:p>
            <a:pPr lvl="2"/>
            <a:r>
              <a:rPr lang="pt-BR" dirty="0">
                <a:sym typeface="Symbol" panose="05050102010706020507" pitchFamily="18" charset="2"/>
              </a:rPr>
              <a:t>Concatenação</a:t>
            </a:r>
          </a:p>
        </p:txBody>
      </p:sp>
    </p:spTree>
    <p:extLst>
      <p:ext uri="{BB962C8B-B14F-4D97-AF65-F5344CB8AC3E}">
        <p14:creationId xmlns:p14="http://schemas.microsoft.com/office/powerpoint/2010/main" val="1514459530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AB82-441A-43EB-B294-943EBF58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e Linguagens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F7545B3-EFEF-498D-B7F1-94569FCB9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>
                    <a:sym typeface="Symbol" panose="05050102010706020507" pitchFamily="18" charset="2"/>
                  </a:rPr>
                  <a:t>Se x e y são cadeias: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A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união</a:t>
                </a:r>
                <a:r>
                  <a:rPr lang="pt-BR" dirty="0">
                    <a:sym typeface="Symbol" panose="05050102010706020507" pitchFamily="18" charset="2"/>
                  </a:rPr>
                  <a:t> é indicada por x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pt-BR" dirty="0">
                    <a:sym typeface="Symbol" panose="05050102010706020507" pitchFamily="18" charset="2"/>
                  </a:rPr>
                  <a:t> y </a:t>
                </a:r>
              </a:p>
              <a:p>
                <a:pPr lvl="2"/>
                <a:r>
                  <a:rPr lang="pt-BR" dirty="0">
                    <a:sym typeface="Symbol" panose="05050102010706020507" pitchFamily="18" charset="2"/>
                  </a:rPr>
                  <a:t>Se x = 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”compila”</a:t>
                </a:r>
                <a:r>
                  <a:rPr lang="pt-BR" dirty="0">
                    <a:sym typeface="Symbol" panose="05050102010706020507" pitchFamily="18" charset="2"/>
                  </a:rPr>
                  <a:t> e y = </a:t>
                </a:r>
                <a:r>
                  <a:rPr lang="pt-BR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sym typeface="Symbol" panose="05050102010706020507" pitchFamily="18" charset="2"/>
                  </a:rPr>
                  <a:t>”dores”</a:t>
                </a:r>
                <a:r>
                  <a:rPr lang="pt-BR" dirty="0">
                    <a:sym typeface="Symbol" panose="05050102010706020507" pitchFamily="18" charset="2"/>
                  </a:rPr>
                  <a:t>, então x U y = { 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”compila”</a:t>
                </a:r>
                <a:r>
                  <a:rPr lang="pt-BR" dirty="0">
                    <a:sym typeface="Symbol" panose="05050102010706020507" pitchFamily="18" charset="2"/>
                  </a:rPr>
                  <a:t>,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 </a:t>
                </a:r>
                <a:r>
                  <a:rPr lang="pt-BR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sym typeface="Symbol" panose="05050102010706020507" pitchFamily="18" charset="2"/>
                  </a:rPr>
                  <a:t>”dores” </a:t>
                </a:r>
                <a:r>
                  <a:rPr lang="pt-BR" dirty="0">
                    <a:sym typeface="Symbol" panose="05050102010706020507" pitchFamily="18" charset="2"/>
                  </a:rPr>
                  <a:t>}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A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concatenação</a:t>
                </a:r>
                <a:r>
                  <a:rPr lang="pt-BR" dirty="0">
                    <a:sym typeface="Symbol" panose="05050102010706020507" pitchFamily="18" charset="2"/>
                  </a:rPr>
                  <a:t> é indicada por </a:t>
                </a:r>
                <a:r>
                  <a:rPr lang="pt-BR" dirty="0" err="1">
                    <a:sym typeface="Symbol" panose="05050102010706020507" pitchFamily="18" charset="2"/>
                  </a:rPr>
                  <a:t>xy</a:t>
                </a:r>
                <a:endParaRPr lang="pt-BR" dirty="0">
                  <a:sym typeface="Symbol" panose="05050102010706020507" pitchFamily="18" charset="2"/>
                </a:endParaRPr>
              </a:p>
              <a:p>
                <a:pPr lvl="2"/>
                <a:r>
                  <a:rPr lang="pt-BR" dirty="0">
                    <a:sym typeface="Symbol" panose="05050102010706020507" pitchFamily="18" charset="2"/>
                  </a:rPr>
                  <a:t>Se x = 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”compila”</a:t>
                </a:r>
                <a:r>
                  <a:rPr lang="pt-BR" dirty="0">
                    <a:sym typeface="Symbol" panose="05050102010706020507" pitchFamily="18" charset="2"/>
                  </a:rPr>
                  <a:t> e y = </a:t>
                </a:r>
                <a:r>
                  <a:rPr lang="pt-BR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sym typeface="Symbol" panose="05050102010706020507" pitchFamily="18" charset="2"/>
                  </a:rPr>
                  <a:t>”dores”</a:t>
                </a:r>
                <a:r>
                  <a:rPr lang="pt-BR" dirty="0">
                    <a:sym typeface="Symbol" panose="05050102010706020507" pitchFamily="18" charset="2"/>
                  </a:rPr>
                  <a:t>, então </a:t>
                </a:r>
                <a:r>
                  <a:rPr lang="pt-BR" dirty="0" err="1">
                    <a:sym typeface="Symbol" panose="05050102010706020507" pitchFamily="18" charset="2"/>
                  </a:rPr>
                  <a:t>xy</a:t>
                </a:r>
                <a:r>
                  <a:rPr lang="pt-BR" dirty="0">
                    <a:sym typeface="Symbol" panose="05050102010706020507" pitchFamily="18" charset="2"/>
                  </a:rPr>
                  <a:t> = </a:t>
                </a:r>
                <a:r>
                  <a:rPr lang="pt-BR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sym typeface="Symbol" panose="05050102010706020507" pitchFamily="18" charset="2"/>
                  </a:rPr>
                  <a:t>”compila</a:t>
                </a:r>
                <a:r>
                  <a:rPr lang="pt-BR" dirty="0">
                    <a:solidFill>
                      <a:schemeClr val="bg2">
                        <a:lumMod val="50000"/>
                        <a:lumOff val="50000"/>
                      </a:schemeClr>
                    </a:solidFill>
                    <a:sym typeface="Symbol" panose="05050102010706020507" pitchFamily="18" charset="2"/>
                  </a:rPr>
                  <a:t>dores”</a:t>
                </a:r>
              </a:p>
              <a:p>
                <a:pPr lvl="1"/>
                <a:endParaRPr lang="pt-BR" dirty="0">
                  <a:sym typeface="Symbol" panose="05050102010706020507" pitchFamily="18" charset="2"/>
                </a:endParaRP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A cadeia vazia é a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identidade</a:t>
                </a:r>
                <a:r>
                  <a:rPr lang="pt-BR" dirty="0">
                    <a:sym typeface="Symbol" panose="05050102010706020507" pitchFamily="18" charset="2"/>
                  </a:rPr>
                  <a:t> da concatenação: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 </a:t>
                </a:r>
                <a:r>
                  <a:rPr lang="pt-BR" dirty="0">
                    <a:sym typeface="Symbol" panose="05050102010706020507" pitchFamily="18" charset="2"/>
                  </a:rPr>
                  <a:t>s = s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ϵ</a:t>
                </a:r>
                <a:r>
                  <a:rPr lang="pt-BR" dirty="0">
                    <a:sym typeface="Symbol" panose="05050102010706020507" pitchFamily="18" charset="2"/>
                  </a:rPr>
                  <a:t> = s</a:t>
                </a:r>
              </a:p>
              <a:p>
                <a:pPr lvl="2"/>
                <a:r>
                  <a:rPr lang="pt-BR" dirty="0">
                    <a:sym typeface="Symbol" panose="05050102010706020507" pitchFamily="18" charset="2"/>
                  </a:rPr>
                  <a:t>A concatenação pode ser vista como um produto</a:t>
                </a:r>
              </a:p>
              <a:p>
                <a:pPr lvl="3"/>
                <a:r>
                  <a:rPr lang="pt-BR" sz="1800" dirty="0">
                    <a:sym typeface="Symbol" panose="05050102010706020507" pitchFamily="18" charset="2"/>
                  </a:rPr>
                  <a:t>A partir daí define-se a </a:t>
                </a:r>
                <a:r>
                  <a:rPr lang="pt-BR" sz="1800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exponenciação</a:t>
                </a:r>
                <a:r>
                  <a:rPr lang="pt-BR" sz="1800" dirty="0">
                    <a:sym typeface="Symbol" panose="05050102010706020507" pitchFamily="18" charset="2"/>
                  </a:rPr>
                  <a:t>:</a:t>
                </a:r>
                <a:br>
                  <a:rPr lang="pt-BR" dirty="0">
                    <a:sym typeface="Symbol" panose="05050102010706020507" pitchFamily="18" charset="2"/>
                  </a:rPr>
                </a:b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18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0 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 </a:t>
                </a:r>
                <a:r>
                  <a:rPr lang="el-GR" sz="18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</a:t>
                </a:r>
                <a:r>
                  <a:rPr lang="pt-BR" sz="1800" dirty="0">
                    <a:sym typeface="Symbol" panose="05050102010706020507" pitchFamily="18" charset="2"/>
                  </a:rPr>
                  <a:t>, e</a:t>
                </a:r>
                <a:r>
                  <a:rPr lang="pt-BR" sz="18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pt-BR" sz="1800" dirty="0">
                    <a:sym typeface="Symbol" panose="05050102010706020507" pitchFamily="18" charset="2"/>
                  </a:rPr>
                  <a:t>para todo 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i &gt; 0</a:t>
                </a:r>
                <a:r>
                  <a:rPr lang="pt-BR" sz="1800" dirty="0">
                    <a:sym typeface="Symbol" panose="05050102010706020507" pitchFamily="18" charset="2"/>
                  </a:rPr>
                  <a:t>, 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18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i 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 s</a:t>
                </a:r>
                <a:r>
                  <a:rPr lang="pt-BR" sz="18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i-1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1800" dirty="0">
                    <a:sym typeface="Symbol" panose="05050102010706020507" pitchFamily="18" charset="2"/>
                  </a:rPr>
                  <a:t>, ou seja: 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18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1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=s</a:t>
                </a:r>
                <a:r>
                  <a:rPr lang="pt-BR" sz="1800" dirty="0">
                    <a:sym typeface="Symbol" panose="05050102010706020507" pitchFamily="18" charset="2"/>
                  </a:rPr>
                  <a:t>, 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18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2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</a:t>
                </a:r>
                <a:r>
                  <a:rPr lang="pt-BR" sz="1800" dirty="0" err="1">
                    <a:latin typeface="Consolas" panose="020B0609020204030204" pitchFamily="49" charset="0"/>
                    <a:sym typeface="Symbol" panose="05050102010706020507" pitchFamily="18" charset="2"/>
                  </a:rPr>
                  <a:t>ss</a:t>
                </a:r>
                <a:r>
                  <a:rPr lang="pt-BR" sz="1800" dirty="0">
                    <a:sym typeface="Symbol" panose="05050102010706020507" pitchFamily="18" charset="2"/>
                  </a:rPr>
                  <a:t>, 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s</a:t>
                </a:r>
                <a:r>
                  <a:rPr lang="pt-BR" sz="1800" baseline="300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3</a:t>
                </a:r>
                <a:r>
                  <a:rPr lang="pt-BR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=</a:t>
                </a:r>
                <a:r>
                  <a:rPr lang="pt-BR" sz="1800" dirty="0" err="1">
                    <a:latin typeface="Consolas" panose="020B0609020204030204" pitchFamily="49" charset="0"/>
                    <a:sym typeface="Symbol" panose="05050102010706020507" pitchFamily="18" charset="2"/>
                  </a:rPr>
                  <a:t>sss</a:t>
                </a:r>
                <a:r>
                  <a:rPr lang="pt-BR" sz="1800" dirty="0">
                    <a:sym typeface="Symbol" panose="05050102010706020507" pitchFamily="18" charset="2"/>
                  </a:rPr>
                  <a:t>, etc.</a:t>
                </a:r>
                <a:endParaRPr lang="pt-BR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F7545B3-EFEF-498D-B7F1-94569FCB9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0" t="-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89672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8EF30-DC9F-4B88-A908-4FD60860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64B8E2-439F-4F8C-AFA5-43D0DB8C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linguagens também podem </a:t>
            </a:r>
            <a:r>
              <a:rPr lang="pt-BR"/>
              <a:t>ser combinadas:</a:t>
            </a:r>
            <a:endParaRPr lang="pt-BR" dirty="0"/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União</a:t>
            </a:r>
            <a:r>
              <a:rPr lang="pt-BR" dirty="0"/>
              <a:t> – conjunto obtido pela união das cadeias das linguagens L e M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Concatenação</a:t>
            </a:r>
            <a:r>
              <a:rPr lang="pt-BR" dirty="0"/>
              <a:t> – conjunto obtido concatenando cadeias de L e M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Fechamento</a:t>
            </a:r>
            <a:r>
              <a:rPr lang="pt-BR" dirty="0"/>
              <a:t> – conjunto obtido concatenando L zero ou mais vezes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CE3D9230-1C4F-4159-9838-BA35A95479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461958"/>
                  </p:ext>
                </p:extLst>
              </p:nvPr>
            </p:nvGraphicFramePr>
            <p:xfrm>
              <a:off x="1557908" y="4221088"/>
              <a:ext cx="9361040" cy="176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1942946720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4229829305"/>
                        </a:ext>
                      </a:extLst>
                    </a:gridCol>
                  </a:tblGrid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Operação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Definição e Notação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432951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União de L e 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 </a:t>
                          </a:r>
                          <a14:m>
                            <m:oMath xmlns:m="http://schemas.openxmlformats.org/officeDocument/2006/math"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</m:oMath>
                          </a14:m>
                          <a:r>
                            <a:rPr lang="pt-BR" dirty="0">
                              <a:sym typeface="Symbol" panose="05050102010706020507" pitchFamily="18" charset="2"/>
                            </a:rPr>
                            <a:t> M = { s | s está em L ou está em M }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5422140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Concatenação de L e 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</a:t>
                          </a: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M = { </a:t>
                          </a:r>
                          <a:r>
                            <a:rPr lang="pt-BR" dirty="0" err="1">
                              <a:sym typeface="Symbol" panose="05050102010706020507" pitchFamily="18" charset="2"/>
                            </a:rPr>
                            <a:t>st</a:t>
                          </a: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 | s está em L e t está em M }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283316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Fecho </a:t>
                          </a:r>
                          <a:r>
                            <a:rPr lang="pt-BR" dirty="0" err="1"/>
                            <a:t>Kleene</a:t>
                          </a:r>
                          <a:r>
                            <a:rPr lang="pt-BR" dirty="0"/>
                            <a:t> de 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pt-BR" b="0" i="0" smtClean="0">
                                            <a:latin typeface="+mj-lt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L</m:t>
                                        </m:r>
                                      </m:e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Symbol" panose="05050102010706020507" pitchFamily="18" charset="2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= </m:t>
                                    </m:r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∪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∞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b="0" i="0" smtClean="0">
                                        <a:latin typeface="+mj-lt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L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baseline="30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9287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3">
                <a:extLst>
                  <a:ext uri="{FF2B5EF4-FFF2-40B4-BE49-F238E27FC236}">
                    <a16:creationId xmlns:a16="http://schemas.microsoft.com/office/drawing/2014/main" id="{CE3D9230-1C4F-4159-9838-BA35A95479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461958"/>
                  </p:ext>
                </p:extLst>
              </p:nvPr>
            </p:nvGraphicFramePr>
            <p:xfrm>
              <a:off x="1557908" y="4221088"/>
              <a:ext cx="9361040" cy="176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32448">
                      <a:extLst>
                        <a:ext uri="{9D8B030D-6E8A-4147-A177-3AD203B41FA5}">
                          <a16:colId xmlns:a16="http://schemas.microsoft.com/office/drawing/2014/main" val="1942946720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4229829305"/>
                        </a:ext>
                      </a:extLst>
                    </a:gridCol>
                  </a:tblGrid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Operação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Definição e Notação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432951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União de L e 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771" t="-102778" r="-457" b="-215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422140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Concatenação de L e 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L</a:t>
                          </a: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M = { </a:t>
                          </a:r>
                          <a:r>
                            <a:rPr lang="pt-BR" dirty="0" err="1">
                              <a:sym typeface="Symbol" panose="05050102010706020507" pitchFamily="18" charset="2"/>
                            </a:rPr>
                            <a:t>st</a:t>
                          </a:r>
                          <a:r>
                            <a:rPr lang="pt-BR" dirty="0">
                              <a:sym typeface="Symbol" panose="05050102010706020507" pitchFamily="18" charset="2"/>
                            </a:rPr>
                            <a:t> | s está em L e t está em M }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51283316"/>
                      </a:ext>
                    </a:extLst>
                  </a:tr>
                  <a:tr h="441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Fecho </a:t>
                          </a:r>
                          <a:r>
                            <a:rPr lang="pt-BR" dirty="0" err="1"/>
                            <a:t>Kleene</a:t>
                          </a:r>
                          <a:r>
                            <a:rPr lang="pt-BR" dirty="0"/>
                            <a:t> de 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5771" t="-304167" r="-457" b="-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9287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7968803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5AB9A-D2EC-4610-97B3-7E0F67C0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E6820-0D11-40AC-ADEC-C62BA0AE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Considerando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conjuntos</a:t>
            </a: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L = { A, B, ..., Z, a, b, ..., z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D = { 0, 1, ..., 9 }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Podemos pensar em L e D como:</a:t>
            </a:r>
          </a:p>
          <a:p>
            <a:pPr lvl="2"/>
            <a:r>
              <a:rPr lang="pt-BR" dirty="0"/>
              <a:t>Os alfabetos de letras e dígitos, respectivamente</a:t>
            </a:r>
          </a:p>
          <a:p>
            <a:pPr lvl="2"/>
            <a:r>
              <a:rPr lang="pt-BR" dirty="0"/>
              <a:t>Linguagens em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 cadeias tem tamanho um</a:t>
            </a:r>
          </a:p>
        </p:txBody>
      </p:sp>
    </p:spTree>
    <p:extLst>
      <p:ext uri="{BB962C8B-B14F-4D97-AF65-F5344CB8AC3E}">
        <p14:creationId xmlns:p14="http://schemas.microsoft.com/office/powerpoint/2010/main" val="1350424023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70B51-A03E-47F6-B1DE-A7E2BF6D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sobre Linguagens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6D7161-7811-4014-88FE-6526E008E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Se L e D forem linguagens, podemos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construir outras linguagens</a:t>
                </a:r>
                <a:r>
                  <a:rPr lang="pt-BR" dirty="0"/>
                  <a:t> usando as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operações</a:t>
                </a:r>
                <a:r>
                  <a:rPr lang="pt-BR" dirty="0"/>
                  <a:t>:</a:t>
                </a:r>
              </a:p>
              <a:p>
                <a:pPr lvl="1"/>
                <a:r>
                  <a:rPr lang="pt-BR" dirty="0"/>
                  <a:t>L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pt-BR" dirty="0">
                    <a:sym typeface="Symbol" panose="05050102010706020507" pitchFamily="18" charset="2"/>
                  </a:rPr>
                  <a:t> D é um conjunto de letras e dígitos – 62 cadeias de tamanho um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LD é o conjunto de 520 cadeias de tamanho dois – letra seguida por dígito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L</a:t>
                </a:r>
                <a:r>
                  <a:rPr lang="pt-BR" baseline="30000" dirty="0">
                    <a:sym typeface="Symbol" panose="05050102010706020507" pitchFamily="18" charset="2"/>
                  </a:rPr>
                  <a:t>4</a:t>
                </a:r>
                <a:r>
                  <a:rPr lang="pt-BR" dirty="0">
                    <a:sym typeface="Symbol" panose="05050102010706020507" pitchFamily="18" charset="2"/>
                  </a:rPr>
                  <a:t> é o conjunto de todas as cadeias de 4 letras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L* é o conjunto de todas as cadeias de letras, incluindo a cadeia vazia 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D* é o conjunto de todas as cadeias de dígitos, incluindo a cadeia vazia </a:t>
                </a:r>
              </a:p>
              <a:p>
                <a:pPr lvl="1"/>
                <a:r>
                  <a:rPr lang="pt-BR" dirty="0">
                    <a:sym typeface="Symbol" panose="05050102010706020507" pitchFamily="18" charset="2"/>
                  </a:rPr>
                  <a:t>L(L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pt-BR" dirty="0">
                    <a:sym typeface="Symbol" panose="05050102010706020507" pitchFamily="18" charset="2"/>
                  </a:rPr>
                  <a:t> D)* é o conjunto de todas as cadeias de letras e dígitos que iniciam com uma letra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86D7161-7811-4014-88FE-6526E008E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0" t="-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12113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FE234-AE02-41C6-A212-2D80E8EE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DF0816-EB0D-4989-BC39-2195AD20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de um analisador léxico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Ler os caracteres da entrada</a:t>
            </a:r>
          </a:p>
          <a:p>
            <a:pPr lvl="1"/>
            <a:r>
              <a:rPr lang="pt-BR" dirty="0"/>
              <a:t>Agrupá-los em lexemas</a:t>
            </a:r>
          </a:p>
          <a:p>
            <a:pPr lvl="1"/>
            <a:r>
              <a:rPr lang="pt-BR" dirty="0"/>
              <a:t>Produzir uma sequência de </a:t>
            </a:r>
            <a:r>
              <a:rPr lang="pt-BR" b="1" dirty="0"/>
              <a:t>tokens</a:t>
            </a:r>
            <a:endParaRPr lang="pt-BR" dirty="0"/>
          </a:p>
          <a:p>
            <a:r>
              <a:rPr lang="pt-BR" dirty="0"/>
              <a:t>É comum ele interagir com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de símbolos</a:t>
            </a:r>
          </a:p>
          <a:p>
            <a:pPr lvl="1"/>
            <a:r>
              <a:rPr lang="pt-BR" dirty="0"/>
              <a:t>Quando o lexema é um identificador, ele precisa ir para a tabela</a:t>
            </a:r>
          </a:p>
          <a:p>
            <a:r>
              <a:rPr lang="pt-BR" dirty="0"/>
              <a:t>Ele também interage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sintático</a:t>
            </a:r>
          </a:p>
          <a:p>
            <a:pPr lvl="1"/>
            <a:r>
              <a:rPr lang="pt-BR" dirty="0"/>
              <a:t>O sintático chama o léxico através de uma função </a:t>
            </a:r>
            <a:r>
              <a:rPr lang="pt-BR" dirty="0" err="1">
                <a:latin typeface="Consolas" panose="020B0609020204030204" pitchFamily="49" charset="0"/>
              </a:rPr>
              <a:t>Scan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20063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326E3-4B56-4E5F-9426-D74A1AA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9316C3-2EE3-4C8A-AF1D-08BC6A3D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Usando as operações sobre linguagens é possível, por exemplo, 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descrever os identificadores da linguagem C++</a:t>
            </a:r>
          </a:p>
          <a:p>
            <a:pPr lvl="1"/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letra_</a:t>
            </a:r>
            <a:r>
              <a:rPr lang="pt-BR" dirty="0"/>
              <a:t>  significa qualquer letra ou sublinhado</a:t>
            </a:r>
          </a:p>
          <a:p>
            <a:pPr lvl="1"/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dígito</a:t>
            </a:r>
            <a:r>
              <a:rPr lang="pt-BR" dirty="0"/>
              <a:t> significa qualquer dígito</a:t>
            </a:r>
          </a:p>
          <a:p>
            <a:pPr lvl="1"/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letra_</a:t>
            </a:r>
            <a:r>
              <a:rPr lang="pt-BR" dirty="0"/>
              <a:t> 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letra_</a:t>
            </a:r>
            <a:r>
              <a:rPr lang="pt-BR" dirty="0"/>
              <a:t> |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dígito</a:t>
            </a:r>
            <a:r>
              <a:rPr lang="pt-BR" dirty="0"/>
              <a:t>)*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pt-BR" dirty="0"/>
              <a:t>Esse processo é tão importante que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notação</a:t>
            </a:r>
            <a:r>
              <a:rPr lang="pt-BR" dirty="0"/>
              <a:t> chamada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foi criada para descrever todas as linguagens formadas a partir desses operadores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17693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3BF46-6D53-49BB-ADD6-D2A5EC24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0BBA59-6B1B-4686-8556-7B35C3A16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Cada expressão regular </a:t>
                </a:r>
                <a:r>
                  <a:rPr lang="pt-BR" i="1" dirty="0">
                    <a:solidFill>
                      <a:schemeClr val="accent1">
                        <a:lumMod val="75000"/>
                      </a:schemeClr>
                    </a:solidFill>
                  </a:rPr>
                  <a:t>r</a:t>
                </a:r>
                <a:r>
                  <a:rPr lang="pt-BR" dirty="0"/>
                  <a:t> denota uma linguagem </a:t>
                </a:r>
                <a:r>
                  <a:rPr lang="pt-BR" i="1" dirty="0">
                    <a:solidFill>
                      <a:schemeClr val="accent1">
                        <a:lumMod val="75000"/>
                      </a:schemeClr>
                    </a:solidFill>
                  </a:rPr>
                  <a:t>L(r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pt-BR" dirty="0"/>
                  <a:t>As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regras</a:t>
                </a:r>
                <a:r>
                  <a:rPr lang="pt-BR" dirty="0"/>
                  <a:t> que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definem as expressões regulares</a:t>
                </a:r>
                <a:r>
                  <a:rPr lang="pt-BR" dirty="0"/>
                  <a:t> para algum alfabeto </a:t>
                </a:r>
                <a:r>
                  <a:rPr lang="pt-BR" dirty="0">
                    <a:sym typeface="Symbol" panose="05050102010706020507" pitchFamily="18" charset="2"/>
                  </a:rPr>
                  <a:t></a:t>
                </a:r>
                <a:r>
                  <a:rPr lang="pt-BR" dirty="0"/>
                  <a:t>:</a:t>
                </a:r>
              </a:p>
              <a:p>
                <a:pPr lvl="2"/>
                <a:r>
                  <a:rPr lang="pt-BR" dirty="0"/>
                  <a:t>Base: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</a:t>
                </a:r>
                <a:r>
                  <a:rPr lang="pt-BR" dirty="0"/>
                  <a:t> é uma expressão regular, e L(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</a:t>
                </a:r>
                <a:r>
                  <a:rPr lang="pt-BR" dirty="0"/>
                  <a:t>) é  {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ϵ</a:t>
                </a:r>
                <a:r>
                  <a:rPr lang="pt-BR" dirty="0"/>
                  <a:t> }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Se </a:t>
                </a:r>
                <a:r>
                  <a:rPr lang="pt-BR" i="1" dirty="0"/>
                  <a:t>a</a:t>
                </a:r>
                <a:r>
                  <a:rPr lang="pt-BR" dirty="0"/>
                  <a:t> é um símbolo de</a:t>
                </a:r>
                <a:r>
                  <a:rPr lang="pt-BR" dirty="0">
                    <a:sym typeface="Symbol" panose="05050102010706020507" pitchFamily="18" charset="2"/>
                  </a:rPr>
                  <a:t> </a:t>
                </a:r>
                <a:r>
                  <a:rPr lang="pt-BR" dirty="0"/>
                  <a:t> então </a:t>
                </a:r>
                <a:r>
                  <a:rPr lang="pt-BR" b="1" dirty="0"/>
                  <a:t>a</a:t>
                </a:r>
                <a:r>
                  <a:rPr lang="pt-BR" dirty="0"/>
                  <a:t> é uma expressão regular e L(</a:t>
                </a:r>
                <a:r>
                  <a:rPr lang="pt-BR" b="1" dirty="0"/>
                  <a:t>a</a:t>
                </a:r>
                <a:r>
                  <a:rPr lang="pt-BR" dirty="0"/>
                  <a:t>) = { a } </a:t>
                </a:r>
              </a:p>
              <a:p>
                <a:pPr lvl="2"/>
                <a:r>
                  <a:rPr lang="pt-BR" dirty="0"/>
                  <a:t>Indução: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(r) é uma expressão regular denotando L(r)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(r)|(s) é uma expressão regular denotando a linguagem L(r)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L(s)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(r)(s) é uma expressão regular denotando a linguagem L(r)L(s)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pt-BR" dirty="0"/>
                  <a:t>(r)* é uma expressão regular denotando L(r)*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endParaRPr lang="pt-BR" dirty="0"/>
              </a:p>
              <a:p>
                <a:pPr lvl="1"/>
                <a:endParaRPr lang="pt-BR" i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50BBA59-6B1B-4686-8556-7B35C3A16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0" t="-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66981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4EF08-0B94-4A20-9F3C-FF6A8C7F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1C3071-37FE-41A0-8D61-CFC6AA1C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remover muitos parênteses </a:t>
            </a:r>
            <a:r>
              <a:rPr lang="pt-BR" dirty="0"/>
              <a:t>definindo: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A precedência dos operadores (da maior para a menor):</a:t>
            </a:r>
          </a:p>
          <a:p>
            <a:pPr lvl="2"/>
            <a:r>
              <a:rPr lang="pt-BR" dirty="0"/>
              <a:t>O fechamento *</a:t>
            </a:r>
          </a:p>
          <a:p>
            <a:pPr lvl="2"/>
            <a:r>
              <a:rPr lang="pt-BR" dirty="0"/>
              <a:t>A concatenação</a:t>
            </a:r>
          </a:p>
          <a:p>
            <a:pPr lvl="2"/>
            <a:r>
              <a:rPr lang="pt-BR" dirty="0"/>
              <a:t>A união | 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Todos os operadores são associativos à esquerda 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sz="18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D88A50-E1D0-4082-A127-1DFD74CD0423}"/>
              </a:ext>
            </a:extLst>
          </p:cNvPr>
          <p:cNvSpPr/>
          <p:nvPr/>
        </p:nvSpPr>
        <p:spPr>
          <a:xfrm>
            <a:off x="1485900" y="4581128"/>
            <a:ext cx="555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Exemplo: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/>
              <a:t>considerando </a:t>
            </a:r>
            <a:r>
              <a:rPr lang="pt-BR" dirty="0">
                <a:sym typeface="Symbol" panose="05050102010706020507" pitchFamily="18" charset="2"/>
              </a:rPr>
              <a:t> = { a, b }, temos que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DFCA39D-FEAB-410A-A985-C059942D675D}"/>
              </a:ext>
            </a:extLst>
          </p:cNvPr>
          <p:cNvSpPr/>
          <p:nvPr/>
        </p:nvSpPr>
        <p:spPr>
          <a:xfrm>
            <a:off x="2566020" y="5136896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ym typeface="Symbol" panose="05050102010706020507" pitchFamily="18" charset="2"/>
              </a:rPr>
              <a:t>a|a</a:t>
            </a:r>
            <a:r>
              <a:rPr lang="pt-BR" baseline="30000" dirty="0">
                <a:sym typeface="Symbol" panose="05050102010706020507" pitchFamily="18" charset="2"/>
              </a:rPr>
              <a:t>*</a:t>
            </a:r>
            <a:r>
              <a:rPr lang="pt-BR" dirty="0">
                <a:sym typeface="Symbol" panose="05050102010706020507" pitchFamily="18" charset="2"/>
              </a:rPr>
              <a:t>b	representa zero ou mais </a:t>
            </a:r>
            <a:r>
              <a:rPr lang="pt-BR" dirty="0" err="1">
                <a:sym typeface="Symbol" panose="05050102010706020507" pitchFamily="18" charset="2"/>
              </a:rPr>
              <a:t>a's</a:t>
            </a:r>
            <a:r>
              <a:rPr lang="pt-BR" dirty="0">
                <a:sym typeface="Symbol" panose="05050102010706020507" pitchFamily="18" charset="2"/>
              </a:rPr>
              <a:t> concatenados com b, ou a</a:t>
            </a:r>
          </a:p>
          <a:p>
            <a:r>
              <a:rPr lang="pt-BR" dirty="0">
                <a:sym typeface="Symbol" panose="05050102010706020507" pitchFamily="18" charset="2"/>
              </a:rPr>
              <a:t>	= {a, b, </a:t>
            </a:r>
            <a:r>
              <a:rPr lang="pt-BR" dirty="0" err="1">
                <a:sym typeface="Symbol" panose="05050102010706020507" pitchFamily="18" charset="2"/>
              </a:rPr>
              <a:t>ab</a:t>
            </a:r>
            <a:r>
              <a:rPr lang="pt-BR" dirty="0">
                <a:sym typeface="Symbol" panose="05050102010706020507" pitchFamily="18" charset="2"/>
              </a:rPr>
              <a:t>, </a:t>
            </a:r>
            <a:r>
              <a:rPr lang="pt-BR" dirty="0" err="1">
                <a:sym typeface="Symbol" panose="05050102010706020507" pitchFamily="18" charset="2"/>
              </a:rPr>
              <a:t>aab</a:t>
            </a:r>
            <a:r>
              <a:rPr lang="pt-BR" dirty="0">
                <a:sym typeface="Symbol" panose="05050102010706020507" pitchFamily="18" charset="2"/>
              </a:rPr>
              <a:t>, </a:t>
            </a:r>
            <a:r>
              <a:rPr lang="pt-BR" dirty="0" err="1">
                <a:sym typeface="Symbol" panose="05050102010706020507" pitchFamily="18" charset="2"/>
              </a:rPr>
              <a:t>aaab</a:t>
            </a:r>
            <a:r>
              <a:rPr lang="pt-BR" dirty="0">
                <a:sym typeface="Symbol" panose="05050102010706020507" pitchFamily="18" charset="2"/>
              </a:rPr>
              <a:t>, ...}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675191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26E56-5968-40ED-AABE-1B930E0E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70BCE-E8FE-4C11-850B-6B85E492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Mais alguns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exemplos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:</a:t>
            </a:r>
            <a:b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endParaRPr lang="pt-BR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pt-BR" b="1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a|b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denota a linguagem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{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a,b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pt-BR" b="1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a|b</a:t>
            </a: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)(</a:t>
            </a:r>
            <a:r>
              <a:rPr lang="pt-BR" b="1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a|b</a:t>
            </a: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denota a linguagem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{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aa,ab,ba,bb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}</a:t>
            </a:r>
            <a:b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pt-BR" b="1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aa|ab|ba|bb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é outra expressão regular para a mesma linguagem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pt-BR" b="1" baseline="300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denota todas as cadeias de zero ou mais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a's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, ou seja,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{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,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a,aa,aaa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,...}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pt-BR" b="1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a|b</a:t>
            </a:r>
            <a:r>
              <a:rPr lang="pt-BR" b="1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b="1" baseline="300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dirty="0">
                <a:sym typeface="Symbol" panose="05050102010706020507" pitchFamily="18" charset="2"/>
              </a:rPr>
              <a:t>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denota a linguagem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{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,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a,b,aa,ab,ba,bb,aaa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,...}</a:t>
            </a:r>
            <a:br>
              <a:rPr lang="pt-B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pt-BR" b="1" baseline="300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pt-BR" b="1" baseline="300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b="1" baseline="300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*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sym typeface="Symbol" panose="05050102010706020507" pitchFamily="18" charset="2"/>
              </a:rPr>
              <a:t> é outra expressão regular para a mesma linguagem</a:t>
            </a:r>
          </a:p>
        </p:txBody>
      </p:sp>
    </p:spTree>
    <p:extLst>
      <p:ext uri="{BB962C8B-B14F-4D97-AF65-F5344CB8AC3E}">
        <p14:creationId xmlns:p14="http://schemas.microsoft.com/office/powerpoint/2010/main" val="3379038433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0833C-AAD2-4701-BDFC-E73AEA0E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5DE0EA-032B-49E7-8350-B1CCBCB0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linguagem que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definida por uma expressão regular </a:t>
            </a:r>
            <a:r>
              <a:rPr lang="pt-BR" dirty="0"/>
              <a:t>é chamada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regular</a:t>
            </a:r>
          </a:p>
          <a:p>
            <a:pPr lvl="1"/>
            <a:r>
              <a:rPr lang="pt-BR" dirty="0"/>
              <a:t>Duas expressões r e s são equivalentes se denotam o mesmo conjunto regular</a:t>
            </a:r>
            <a:br>
              <a:rPr lang="pt-BR" dirty="0"/>
            </a:br>
            <a:endParaRPr lang="pt-B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D75E48A-BBFC-44D8-9F29-D748A0629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73896"/>
              </p:ext>
            </p:extLst>
          </p:nvPr>
        </p:nvGraphicFramePr>
        <p:xfrm>
          <a:off x="2031470" y="3555289"/>
          <a:ext cx="8125884" cy="2547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2902">
                  <a:extLst>
                    <a:ext uri="{9D8B030D-6E8A-4147-A177-3AD203B41FA5}">
                      <a16:colId xmlns:a16="http://schemas.microsoft.com/office/drawing/2014/main" val="72228548"/>
                    </a:ext>
                  </a:extLst>
                </a:gridCol>
                <a:gridCol w="4422982">
                  <a:extLst>
                    <a:ext uri="{9D8B030D-6E8A-4147-A177-3AD203B41FA5}">
                      <a16:colId xmlns:a16="http://schemas.microsoft.com/office/drawing/2014/main" val="3011681114"/>
                    </a:ext>
                  </a:extLst>
                </a:gridCol>
              </a:tblGrid>
              <a:tr h="318437">
                <a:tc>
                  <a:txBody>
                    <a:bodyPr/>
                    <a:lstStyle/>
                    <a:p>
                      <a:r>
                        <a:rPr lang="pt-BR" sz="1400" dirty="0"/>
                        <a:t>Lei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Descrição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62379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r|s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s|r</a:t>
                      </a:r>
                      <a:endParaRPr lang="pt-BR" sz="1400" dirty="0"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união é comutativa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604510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r|(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s|t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 = 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r|s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)|t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união é associativa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326287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 = 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rs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concatenação é associativa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3073316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s|t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rs|rt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; (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s|t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)r = </a:t>
                      </a:r>
                      <a:r>
                        <a:rPr lang="pt-BR" sz="1400" dirty="0" err="1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sr|tr</a:t>
                      </a:r>
                      <a:endParaRPr lang="pt-BR" sz="1400" dirty="0"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A concatenação é distributiva com a união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005575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el-G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r = r</a:t>
                      </a:r>
                      <a:r>
                        <a:rPr lang="el-G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= r</a:t>
                      </a:r>
                      <a:endParaRPr lang="pt-BR" sz="1400" dirty="0"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ym typeface="Symbol" panose="05050102010706020507" pitchFamily="18" charset="2"/>
                        </a:rPr>
                        <a:t>Vazio é a identidade da concatenação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005261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r* = (r|</a:t>
                      </a:r>
                      <a:r>
                        <a:rPr lang="el-G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)*</a:t>
                      </a:r>
                      <a:endParaRPr lang="pt-BR" sz="1400" dirty="0">
                        <a:latin typeface="Consolas" panose="020B0609020204030204" pitchFamily="49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ym typeface="Symbol" panose="05050102010706020507" pitchFamily="18" charset="2"/>
                        </a:rPr>
                        <a:t>Vazio é garantido em um fechamento</a:t>
                      </a:r>
                      <a:endParaRPr lang="pt-B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3919412"/>
                  </a:ext>
                </a:extLst>
              </a:tr>
              <a:tr h="318437"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Consolas" panose="020B0609020204030204" pitchFamily="49" charset="0"/>
                          <a:ea typeface="Cambria Math" panose="02040503050406030204" pitchFamily="18" charset="0"/>
                        </a:rPr>
                        <a:t>r** = 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O fechamento é idempotente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412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98223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09494-9EDA-4166-947D-87BFC78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8DB836-63B0-4CAB-BB23-01528A1AFF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Por conveniência de notação, podemos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dar nomes a certas expressões regulares</a:t>
                </a:r>
                <a:r>
                  <a:rPr lang="pt-BR" dirty="0"/>
                  <a:t> e usá-los em outras expressões</a:t>
                </a:r>
              </a:p>
              <a:p>
                <a:pPr lvl="1"/>
                <a:r>
                  <a:rPr lang="pt-BR" dirty="0"/>
                  <a:t>Uma </a:t>
                </a:r>
                <a:r>
                  <a:rPr lang="pt-BR" dirty="0">
                    <a:solidFill>
                      <a:schemeClr val="accent1">
                        <a:lumMod val="75000"/>
                      </a:schemeClr>
                    </a:solidFill>
                  </a:rPr>
                  <a:t>definição regular </a:t>
                </a:r>
                <a:r>
                  <a:rPr lang="pt-BR" dirty="0"/>
                  <a:t>é uma sequência de definições da forma:</a:t>
                </a:r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endParaRPr lang="pt-BR" dirty="0"/>
              </a:p>
              <a:p>
                <a:pPr lvl="1"/>
                <a:r>
                  <a:rPr lang="pt-BR" dirty="0"/>
                  <a:t>Onde:</a:t>
                </a:r>
              </a:p>
              <a:p>
                <a:pPr lvl="2"/>
                <a:r>
                  <a:rPr lang="pt-BR" dirty="0"/>
                  <a:t>Cada </a:t>
                </a:r>
                <a:r>
                  <a:rPr lang="pt-BR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d</a:t>
                </a:r>
                <a:r>
                  <a:rPr lang="pt-BR" baseline="-25000" dirty="0" err="1">
                    <a:latin typeface="Consolas" panose="020B0609020204030204" pitchFamily="49" charset="0"/>
                    <a:ea typeface="Cambria Math" panose="02040503050406030204" pitchFamily="18" charset="0"/>
                  </a:rPr>
                  <a:t>i</a:t>
                </a:r>
                <a:r>
                  <a:rPr lang="pt-BR" dirty="0"/>
                  <a:t> é um novo símbolo, não em </a:t>
                </a:r>
                <a:r>
                  <a:rPr lang="pt-BR" dirty="0">
                    <a:latin typeface="Consolas" panose="020B0609020204030204" pitchFamily="49" charset="0"/>
                    <a:sym typeface="Symbol" panose="05050102010706020507" pitchFamily="18" charset="2"/>
                  </a:rPr>
                  <a:t></a:t>
                </a:r>
                <a:r>
                  <a:rPr lang="pt-BR" dirty="0">
                    <a:sym typeface="Symbol" panose="05050102010706020507" pitchFamily="18" charset="2"/>
                  </a:rPr>
                  <a:t> e diferente de quaisquer outros d's</a:t>
                </a:r>
              </a:p>
              <a:p>
                <a:pPr lvl="2"/>
                <a:r>
                  <a:rPr lang="pt-BR" dirty="0"/>
                  <a:t>Cada 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r</a:t>
                </a:r>
                <a:r>
                  <a:rPr lang="pt-BR" baseline="-25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i</a:t>
                </a:r>
                <a:r>
                  <a:rPr lang="pt-BR" dirty="0"/>
                  <a:t> é uma expressão regular envolvendo símbolos de </a:t>
                </a:r>
                <a:r>
                  <a:rPr lang="pt-BR" dirty="0">
                    <a:latin typeface="Consolas" panose="020B0609020204030204" pitchFamily="49" charset="0"/>
                    <a:sym typeface="Symbol" panose="05050102010706020507" pitchFamily="18" charset="2"/>
                  </a:rPr>
                  <a:t>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pt-BR" dirty="0">
                    <a:latin typeface="Consolas" panose="020B0609020204030204" pitchFamily="49" charset="0"/>
                  </a:rPr>
                  <a:t> 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{d</a:t>
                </a:r>
                <a:r>
                  <a:rPr lang="pt-BR" baseline="-25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1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,d</a:t>
                </a:r>
                <a:r>
                  <a:rPr lang="pt-BR" baseline="-25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2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,...,d</a:t>
                </a:r>
                <a:r>
                  <a:rPr lang="pt-BR" baseline="-250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i-1</a:t>
                </a:r>
                <a:r>
                  <a:rPr lang="pt-BR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8DB836-63B0-4CAB-BB23-01528A1AFF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0" t="-4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D6E7700D-E1EF-4971-BC16-3221FA61E0F9}"/>
              </a:ext>
            </a:extLst>
          </p:cNvPr>
          <p:cNvSpPr txBox="1"/>
          <p:nvPr/>
        </p:nvSpPr>
        <p:spPr>
          <a:xfrm>
            <a:off x="1541751" y="3284984"/>
            <a:ext cx="108876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1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 r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endParaRPr lang="pt-BR" dirty="0">
              <a:latin typeface="Consolas" panose="020B0609020204030204" pitchFamily="49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algn="ctr"/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2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 r</a:t>
            </a:r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2</a:t>
            </a:r>
          </a:p>
          <a:p>
            <a:pPr algn="ctr"/>
            <a:r>
              <a:rPr lang="pt-BR" baseline="-25000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...</a:t>
            </a:r>
          </a:p>
          <a:p>
            <a:pPr algn="ctr"/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n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r</a:t>
            </a:r>
            <a:r>
              <a:rPr lang="pt-BR" baseline="-25000" dirty="0" err="1">
                <a:latin typeface="Consolas" panose="020B0609020204030204" pitchFamily="49" charset="0"/>
                <a:ea typeface="Cambria Math" panose="02040503050406030204" pitchFamily="18" charset="0"/>
                <a:sym typeface="Wingdings" panose="05000000000000000000" pitchFamily="2" charset="2"/>
              </a:rPr>
              <a:t>n</a:t>
            </a:r>
            <a:endParaRPr lang="pt-BR" baseline="-25000" dirty="0">
              <a:latin typeface="Consolas" panose="020B0609020204030204" pitchFamily="49" charset="0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algn="ctr"/>
            <a:endParaRPr lang="pt-BR" baseline="-25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81716506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BD631-6FAB-48F6-BCD5-BC821D6C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84E287-3060-47A6-A271-504B0F64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 1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dirty="0"/>
              <a:t> os identificadores da linguagem C++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Exemplo 2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pt-BR" dirty="0"/>
              <a:t> números sem sinal (inteiros ou ponto-flutuantes)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79A1FA-5AA5-485B-BA7A-80DF1420234F}"/>
              </a:ext>
            </a:extLst>
          </p:cNvPr>
          <p:cNvSpPr txBox="1"/>
          <p:nvPr/>
        </p:nvSpPr>
        <p:spPr>
          <a:xfrm>
            <a:off x="2840709" y="2490041"/>
            <a:ext cx="598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A | B | ... | Z | a | b |... | z | _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0 | 1 | ... | 9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2AF554-53B8-4120-9168-4193FB3936ED}"/>
              </a:ext>
            </a:extLst>
          </p:cNvPr>
          <p:cNvSpPr txBox="1"/>
          <p:nvPr/>
        </p:nvSpPr>
        <p:spPr>
          <a:xfrm>
            <a:off x="2854052" y="4509120"/>
            <a:ext cx="43380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0 | 1 | ... | 9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*</a:t>
            </a:r>
          </a:p>
          <a:p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optFrac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.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endParaRPr lang="pt-BR" dirty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optExp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(E(+|-|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)|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ϵ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número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optFrac</a:t>
            </a:r>
            <a:r>
              <a:rPr lang="pt-BR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optExp</a:t>
            </a:r>
            <a:endParaRPr lang="pt-BR" i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6215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A38EC-8BED-415F-A83A-6AD22B61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646C7-0540-4E4C-AB99-59EA2089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Descreva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as linguagens </a:t>
            </a:r>
            <a:r>
              <a:rPr lang="pt-BR" sz="2000" dirty="0"/>
              <a:t>denotadas pelas seguintes expressões regulares: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>
                <a:latin typeface="Consolas" panose="020B0609020204030204" pitchFamily="49" charset="0"/>
              </a:rPr>
              <a:t>a(</a:t>
            </a:r>
            <a:r>
              <a:rPr lang="pt-BR" sz="1800" dirty="0" err="1">
                <a:latin typeface="Consolas" panose="020B0609020204030204" pitchFamily="49" charset="0"/>
              </a:rPr>
              <a:t>a|b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a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>
                <a:latin typeface="Consolas" panose="020B0609020204030204" pitchFamily="49" charset="0"/>
              </a:rPr>
              <a:t>((</a:t>
            </a:r>
            <a:r>
              <a:rPr lang="el-GR" sz="1800" dirty="0">
                <a:latin typeface="Consolas" panose="020B0609020204030204" pitchFamily="49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800" dirty="0">
                <a:latin typeface="Consolas" panose="020B0609020204030204" pitchFamily="49" charset="0"/>
              </a:rPr>
              <a:t>|a)b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>
                <a:latin typeface="Consolas" panose="020B0609020204030204" pitchFamily="49" charset="0"/>
              </a:rPr>
              <a:t>(</a:t>
            </a:r>
            <a:r>
              <a:rPr lang="pt-BR" sz="1800" dirty="0" err="1">
                <a:latin typeface="Consolas" panose="020B0609020204030204" pitchFamily="49" charset="0"/>
              </a:rPr>
              <a:t>a|b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>
                <a:latin typeface="Consolas" panose="020B0609020204030204" pitchFamily="49" charset="0"/>
              </a:rPr>
              <a:t>a(</a:t>
            </a:r>
            <a:r>
              <a:rPr lang="pt-BR" sz="1800" dirty="0" err="1">
                <a:latin typeface="Consolas" panose="020B0609020204030204" pitchFamily="49" charset="0"/>
              </a:rPr>
              <a:t>a|b</a:t>
            </a:r>
            <a:r>
              <a:rPr lang="pt-BR" sz="1800" dirty="0">
                <a:latin typeface="Consolas" panose="020B0609020204030204" pitchFamily="49" charset="0"/>
              </a:rPr>
              <a:t>)(</a:t>
            </a:r>
            <a:r>
              <a:rPr lang="pt-BR" sz="1800" dirty="0" err="1">
                <a:latin typeface="Consolas" panose="020B0609020204030204" pitchFamily="49" charset="0"/>
              </a:rPr>
              <a:t>a|b</a:t>
            </a:r>
            <a:r>
              <a:rPr lang="pt-BR" sz="1800" dirty="0"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>
                <a:latin typeface="Consolas" panose="020B0609020204030204" pitchFamily="49" charset="0"/>
              </a:rPr>
              <a:t>a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 err="1">
                <a:latin typeface="Consolas" panose="020B0609020204030204" pitchFamily="49" charset="0"/>
              </a:rPr>
              <a:t>ba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 err="1">
                <a:latin typeface="Consolas" panose="020B0609020204030204" pitchFamily="49" charset="0"/>
              </a:rPr>
              <a:t>ba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  <a:r>
              <a:rPr lang="pt-BR" sz="1800" dirty="0" err="1">
                <a:latin typeface="Consolas" panose="020B0609020204030204" pitchFamily="49" charset="0"/>
              </a:rPr>
              <a:t>ba</a:t>
            </a:r>
            <a:r>
              <a:rPr lang="pt-BR" sz="1800" baseline="30000" dirty="0">
                <a:latin typeface="Consolas" panose="020B0609020204030204" pitchFamily="49" charset="0"/>
              </a:rPr>
              <a:t>*</a:t>
            </a:r>
          </a:p>
          <a:p>
            <a:pPr marL="452438" indent="-457200">
              <a:buFont typeface="+mj-lt"/>
              <a:buAutoNum type="arabicPeriod"/>
            </a:pPr>
            <a:endParaRPr lang="pt-BR" sz="2000" dirty="0"/>
          </a:p>
          <a:p>
            <a:pPr marL="452438" indent="-457200">
              <a:buFont typeface="+mj-lt"/>
              <a:buAutoNum type="arabicPeriod"/>
            </a:pPr>
            <a:r>
              <a:rPr lang="pt-BR" sz="2000" dirty="0"/>
              <a:t>Escreva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definições regulares </a:t>
            </a:r>
            <a:r>
              <a:rPr lang="pt-BR" sz="2000" dirty="0"/>
              <a:t>para as seguintes linguagens: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Todas as cadeias de letras minúsculas que contém as cinco vogais em ordem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Horários no formato de 12 (AM </a:t>
            </a:r>
            <a:r>
              <a:rPr lang="pt-BR" sz="1800"/>
              <a:t>e PM) ou </a:t>
            </a:r>
            <a:r>
              <a:rPr lang="pt-BR" sz="1800" dirty="0"/>
              <a:t>24 horas</a:t>
            </a:r>
          </a:p>
        </p:txBody>
      </p:sp>
    </p:spTree>
    <p:extLst>
      <p:ext uri="{BB962C8B-B14F-4D97-AF65-F5344CB8AC3E}">
        <p14:creationId xmlns:p14="http://schemas.microsoft.com/office/powerpoint/2010/main" val="4037885323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9F199-B783-40FD-A062-507B705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64C229-4B9C-4D01-99CB-6AA634B3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Expressões regulares</a:t>
            </a:r>
            <a:r>
              <a:rPr lang="pt-BR" b="1" i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BR" dirty="0"/>
              <a:t>podem ser usadas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representar os padrões dos tokens</a:t>
            </a:r>
            <a:r>
              <a:rPr lang="pt-BR" dirty="0"/>
              <a:t> válidos de uma linguagem de programação</a:t>
            </a:r>
          </a:p>
          <a:p>
            <a:pPr lvl="1"/>
            <a:r>
              <a:rPr lang="pt-BR" dirty="0"/>
              <a:t>União, concatenação e fechamento são as operações básicas</a:t>
            </a:r>
          </a:p>
          <a:p>
            <a:endParaRPr lang="pt-BR" dirty="0"/>
          </a:p>
          <a:p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Definições regulares</a:t>
            </a:r>
            <a:r>
              <a:rPr lang="pt-BR" b="1" i="1" dirty="0"/>
              <a:t> </a:t>
            </a:r>
            <a:r>
              <a:rPr lang="pt-BR" dirty="0"/>
              <a:t>permitem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dar nomes</a:t>
            </a:r>
            <a:r>
              <a:rPr lang="pt-BR" dirty="0"/>
              <a:t> a expressões regulares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98C7F5-9A6E-4AC4-B243-9C11844C4BD7}"/>
              </a:ext>
            </a:extLst>
          </p:cNvPr>
          <p:cNvSpPr txBox="1"/>
          <p:nvPr/>
        </p:nvSpPr>
        <p:spPr>
          <a:xfrm>
            <a:off x="1629916" y="3356992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sym typeface="Symbol" panose="05050102010706020507" pitchFamily="18" charset="2"/>
              </a:rPr>
              <a:t>a|a</a:t>
            </a:r>
            <a:r>
              <a:rPr lang="pt-BR" baseline="30000" dirty="0">
                <a:latin typeface="Consolas" panose="020B0609020204030204" pitchFamily="49" charset="0"/>
                <a:sym typeface="Symbol" panose="05050102010706020507" pitchFamily="18" charset="2"/>
              </a:rPr>
              <a:t>*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b = {</a:t>
            </a:r>
            <a:r>
              <a:rPr lang="pt-BR" dirty="0" err="1">
                <a:latin typeface="Consolas" panose="020B0609020204030204" pitchFamily="49" charset="0"/>
                <a:sym typeface="Symbol" panose="05050102010706020507" pitchFamily="18" charset="2"/>
              </a:rPr>
              <a:t>a,b,ab,aab,aaab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,...}</a:t>
            </a:r>
            <a:endParaRPr lang="pt-BR" baseline="30000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A449AB-2DD0-4E9B-9D64-E2F77750FC77}"/>
              </a:ext>
            </a:extLst>
          </p:cNvPr>
          <p:cNvSpPr txBox="1"/>
          <p:nvPr/>
        </p:nvSpPr>
        <p:spPr>
          <a:xfrm>
            <a:off x="1629916" y="4792851"/>
            <a:ext cx="5984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A | B | ... | Z | a | b |... | z | _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0 | 1 | ... | 9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966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29268-BAB8-486E-B76B-B47400F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E113455-81C2-4833-B5F4-69B0C43152F7}"/>
              </a:ext>
            </a:extLst>
          </p:cNvPr>
          <p:cNvSpPr/>
          <p:nvPr/>
        </p:nvSpPr>
        <p:spPr>
          <a:xfrm>
            <a:off x="3142084" y="2204864"/>
            <a:ext cx="1656184" cy="105445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Analisador Léxico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D355B0A-CE53-4E4D-820C-58FD004ACB0A}"/>
              </a:ext>
            </a:extLst>
          </p:cNvPr>
          <p:cNvSpPr/>
          <p:nvPr/>
        </p:nvSpPr>
        <p:spPr>
          <a:xfrm>
            <a:off x="6958508" y="2205468"/>
            <a:ext cx="1656184" cy="105445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Analisador Sintático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9177478-ECFB-4D97-A8EA-38D5C910817C}"/>
              </a:ext>
            </a:extLst>
          </p:cNvPr>
          <p:cNvSpPr/>
          <p:nvPr/>
        </p:nvSpPr>
        <p:spPr>
          <a:xfrm>
            <a:off x="5014292" y="4081739"/>
            <a:ext cx="1656184" cy="105445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Tabela de Símbolos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9212E8B-A1DE-4A07-B52A-1401852C1D14}"/>
              </a:ext>
            </a:extLst>
          </p:cNvPr>
          <p:cNvCxnSpPr>
            <a:cxnSpLocks/>
          </p:cNvCxnSpPr>
          <p:nvPr/>
        </p:nvCxnSpPr>
        <p:spPr>
          <a:xfrm>
            <a:off x="4798268" y="2591991"/>
            <a:ext cx="2160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4DF6319-96C8-4B96-82E9-DD07F4305F43}"/>
              </a:ext>
            </a:extLst>
          </p:cNvPr>
          <p:cNvCxnSpPr>
            <a:cxnSpLocks/>
          </p:cNvCxnSpPr>
          <p:nvPr/>
        </p:nvCxnSpPr>
        <p:spPr>
          <a:xfrm>
            <a:off x="4798268" y="3024039"/>
            <a:ext cx="216024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4F8F344-3584-4F1B-A962-B15838805F61}"/>
              </a:ext>
            </a:extLst>
          </p:cNvPr>
          <p:cNvCxnSpPr>
            <a:cxnSpLocks/>
          </p:cNvCxnSpPr>
          <p:nvPr/>
        </p:nvCxnSpPr>
        <p:spPr>
          <a:xfrm>
            <a:off x="3970176" y="3259317"/>
            <a:ext cx="1044116" cy="8224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A159DD2-49D8-42F9-8758-072A8B965F4E}"/>
              </a:ext>
            </a:extLst>
          </p:cNvPr>
          <p:cNvCxnSpPr>
            <a:cxnSpLocks/>
          </p:cNvCxnSpPr>
          <p:nvPr/>
        </p:nvCxnSpPr>
        <p:spPr>
          <a:xfrm flipH="1">
            <a:off x="6670476" y="3259921"/>
            <a:ext cx="1116124" cy="8218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4EB7C47-DF02-4218-B277-95435BE59D27}"/>
              </a:ext>
            </a:extLst>
          </p:cNvPr>
          <p:cNvSpPr txBox="1"/>
          <p:nvPr/>
        </p:nvSpPr>
        <p:spPr>
          <a:xfrm>
            <a:off x="5421159" y="2204864"/>
            <a:ext cx="842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Token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1D9A73E-937F-48F5-B330-D36B36923A2D}"/>
              </a:ext>
            </a:extLst>
          </p:cNvPr>
          <p:cNvSpPr txBox="1"/>
          <p:nvPr/>
        </p:nvSpPr>
        <p:spPr>
          <a:xfrm>
            <a:off x="5449424" y="305724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Consolas" panose="020B0609020204030204" pitchFamily="49" charset="0"/>
              </a:rPr>
              <a:t>Scan</a:t>
            </a:r>
            <a:r>
              <a:rPr lang="pt-BR" sz="1600" dirty="0">
                <a:latin typeface="Consolas" panose="020B0609020204030204" pitchFamily="49" charset="0"/>
              </a:rPr>
              <a:t>()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57A9E1F-A6FC-423B-9B7A-052DC219DFA5}"/>
              </a:ext>
            </a:extLst>
          </p:cNvPr>
          <p:cNvCxnSpPr>
            <a:cxnSpLocks/>
          </p:cNvCxnSpPr>
          <p:nvPr/>
        </p:nvCxnSpPr>
        <p:spPr>
          <a:xfrm>
            <a:off x="1614334" y="2780928"/>
            <a:ext cx="1527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31A24A1-8256-4F04-AB21-CE0EBEAEDB0F}"/>
              </a:ext>
            </a:extLst>
          </p:cNvPr>
          <p:cNvCxnSpPr>
            <a:cxnSpLocks/>
          </p:cNvCxnSpPr>
          <p:nvPr/>
        </p:nvCxnSpPr>
        <p:spPr>
          <a:xfrm>
            <a:off x="8614692" y="2780928"/>
            <a:ext cx="14401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7CAAEFF-25A2-4071-95DD-DB8370B42435}"/>
              </a:ext>
            </a:extLst>
          </p:cNvPr>
          <p:cNvSpPr txBox="1"/>
          <p:nvPr/>
        </p:nvSpPr>
        <p:spPr>
          <a:xfrm>
            <a:off x="1780032" y="2235293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Programa</a:t>
            </a:r>
            <a:br>
              <a:rPr lang="pt-BR" sz="1400" dirty="0"/>
            </a:br>
            <a:r>
              <a:rPr lang="pt-BR" sz="1400" dirty="0"/>
              <a:t>Fonte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86A3CDE-F663-4262-9775-97E1491260CB}"/>
              </a:ext>
            </a:extLst>
          </p:cNvPr>
          <p:cNvSpPr txBox="1"/>
          <p:nvPr/>
        </p:nvSpPr>
        <p:spPr>
          <a:xfrm>
            <a:off x="8771155" y="2184192"/>
            <a:ext cx="1127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Análise </a:t>
            </a:r>
            <a:br>
              <a:rPr lang="pt-BR" sz="1400" dirty="0"/>
            </a:br>
            <a:r>
              <a:rPr lang="pt-BR" sz="1400" dirty="0"/>
              <a:t>Semântica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56157AB-72AE-4076-8B37-9D91F88F1D00}"/>
              </a:ext>
            </a:extLst>
          </p:cNvPr>
          <p:cNvSpPr/>
          <p:nvPr/>
        </p:nvSpPr>
        <p:spPr>
          <a:xfrm>
            <a:off x="3242151" y="5619455"/>
            <a:ext cx="520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Interações entre analisador léxico e sintático</a:t>
            </a:r>
          </a:p>
        </p:txBody>
      </p:sp>
    </p:spTree>
    <p:extLst>
      <p:ext uri="{BB962C8B-B14F-4D97-AF65-F5344CB8AC3E}">
        <p14:creationId xmlns:p14="http://schemas.microsoft.com/office/powerpoint/2010/main" val="7286449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802-F832-41FF-84F5-6D0B54FB2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E2B00-680C-4831-9FF7-6A90A7F91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comum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</a:t>
            </a:r>
            <a:r>
              <a:rPr lang="pt-BR" dirty="0"/>
              <a:t> realizar também outras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Remover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caracteres sem significado</a:t>
            </a:r>
            <a:r>
              <a:rPr lang="pt-BR" dirty="0"/>
              <a:t> para o compilador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Espaço, tabulação e salto de linha</a:t>
            </a:r>
          </a:p>
          <a:p>
            <a:pPr lvl="2"/>
            <a:r>
              <a:rPr lang="pt-BR" dirty="0"/>
              <a:t>Comentários do programador</a:t>
            </a:r>
          </a:p>
          <a:p>
            <a:pPr lvl="1"/>
            <a:r>
              <a:rPr lang="pt-BR" dirty="0"/>
              <a:t>Correlacionar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mensagens de erro</a:t>
            </a:r>
            <a:r>
              <a:rPr lang="pt-BR" dirty="0"/>
              <a:t> com o programa fonte</a:t>
            </a:r>
          </a:p>
          <a:p>
            <a:pPr lvl="2"/>
            <a:r>
              <a:rPr lang="pt-BR" dirty="0"/>
              <a:t>Manter controle sobre o número da linha e coluna</a:t>
            </a:r>
          </a:p>
          <a:p>
            <a:pPr lvl="2"/>
            <a:r>
              <a:rPr lang="pt-BR" dirty="0"/>
              <a:t>Guardar uma cópia do programa fonte para exibição</a:t>
            </a:r>
          </a:p>
          <a:p>
            <a:pPr lvl="1"/>
            <a:r>
              <a:rPr lang="pt-BR" dirty="0"/>
              <a:t>Fazer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expansão de macros </a:t>
            </a:r>
          </a:p>
          <a:p>
            <a:pPr lvl="2"/>
            <a:r>
              <a:rPr lang="pt-BR" dirty="0"/>
              <a:t>Se a linguagem suportar um pré-processador de macros</a:t>
            </a:r>
          </a:p>
          <a:p>
            <a:pPr lvl="2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#include, #define ,etc.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84680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C27C0-A6C3-4B33-87B9-178BE51B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BD557-CA90-49EC-A2B9-26B052328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fases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análises léxica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sintática</a:t>
            </a:r>
            <a:r>
              <a:rPr lang="pt-BR" dirty="0"/>
              <a:t> poderiam ser combinadas, mas normalmente elas são feitas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separadas </a:t>
            </a:r>
            <a:r>
              <a:rPr lang="pt-BR" dirty="0"/>
              <a:t>devido: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Simplicidade de projeto</a:t>
            </a:r>
            <a:br>
              <a:rPr lang="pt-BR" dirty="0"/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Um analisador sintático que tivesse que lidar com espaços em branco </a:t>
            </a:r>
            <a:br>
              <a:rPr lang="pt-BR" sz="18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e comentários seria muito mais complexo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Eficiência do compilador</a:t>
            </a:r>
            <a:br>
              <a:rPr lang="pt-BR" dirty="0"/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As técnicas de </a:t>
            </a:r>
            <a:r>
              <a:rPr lang="pt-BR" sz="1800" i="1" dirty="0" err="1">
                <a:solidFill>
                  <a:schemeClr val="tx1">
                    <a:lumMod val="75000"/>
                  </a:schemeClr>
                </a:solidFill>
              </a:rPr>
              <a:t>buffering</a:t>
            </a: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 podem acelerar significativamente a leitura </a:t>
            </a:r>
            <a:br>
              <a:rPr lang="pt-BR" sz="18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dos caracteres da entrada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Portabilidade do compilador</a:t>
            </a:r>
            <a:br>
              <a:rPr lang="pt-BR" dirty="0"/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As peculiaridades do dispositivo de entrada ficam isoladas das demais </a:t>
            </a:r>
            <a:br>
              <a:rPr lang="pt-BR" sz="1800" dirty="0">
                <a:solidFill>
                  <a:schemeClr val="tx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tx1">
                    <a:lumMod val="75000"/>
                  </a:schemeClr>
                </a:solidFill>
              </a:rPr>
              <a:t>fases do compilador</a:t>
            </a:r>
            <a:endParaRPr lang="pt-BR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0014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1762A-DEDC-4F8F-8539-0C94191E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F7613-676A-4E4E-AA1C-59D27677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Ao discutir análise léxica, se faz necessário conhecer os termos: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Token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É um par consistindo em um nome e um atributo (opcional)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"total"</a:t>
            </a:r>
            <a:r>
              <a:rPr lang="pt-BR" dirty="0">
                <a:latin typeface="Consolas" panose="020B0609020204030204" pitchFamily="49" charset="0"/>
              </a:rPr>
              <a:t>&gt;,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 60&gt;,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É uma descrição da forma que as sequencias de caracteres podem assumir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uma letra inicial seguida de letras, números ou sublinhado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Lexema</a:t>
            </a:r>
            <a:br>
              <a:rPr lang="pt-BR" dirty="0"/>
            </a:br>
            <a:r>
              <a:rPr lang="pt-BR" dirty="0"/>
              <a:t>É uma sequência de caracteres no programa fonte que casa </a:t>
            </a:r>
            <a:br>
              <a:rPr lang="pt-BR" dirty="0"/>
            </a:br>
            <a:r>
              <a:rPr lang="pt-BR" dirty="0"/>
              <a:t>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</a:t>
            </a:r>
            <a:r>
              <a:rPr lang="pt-BR" dirty="0"/>
              <a:t> para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5173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E1831-6B0D-4E2C-B236-02285484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AF516C3-53E9-4232-A7F6-74C40A1ACA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09909"/>
              </p:ext>
            </p:extLst>
          </p:nvPr>
        </p:nvGraphicFramePr>
        <p:xfrm>
          <a:off x="1377888" y="2276872"/>
          <a:ext cx="943304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09">
                  <a:extLst>
                    <a:ext uri="{9D8B030D-6E8A-4147-A177-3AD203B41FA5}">
                      <a16:colId xmlns:a16="http://schemas.microsoft.com/office/drawing/2014/main" val="1024593695"/>
                    </a:ext>
                  </a:extLst>
                </a:gridCol>
                <a:gridCol w="5103136">
                  <a:extLst>
                    <a:ext uri="{9D8B030D-6E8A-4147-A177-3AD203B41FA5}">
                      <a16:colId xmlns:a16="http://schemas.microsoft.com/office/drawing/2014/main" val="2713968740"/>
                    </a:ext>
                  </a:extLst>
                </a:gridCol>
                <a:gridCol w="3061603">
                  <a:extLst>
                    <a:ext uri="{9D8B030D-6E8A-4147-A177-3AD203B41FA5}">
                      <a16:colId xmlns:a16="http://schemas.microsoft.com/office/drawing/2014/main" val="82799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Token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Padrão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Lexemas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51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>
                          <a:latin typeface="Consolas" panose="020B0609020204030204" pitchFamily="49" charset="0"/>
                        </a:rPr>
                        <a:t>if</a:t>
                      </a:r>
                      <a:endParaRPr lang="pt-BR" sz="16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caracteres i,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if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05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>
                          <a:latin typeface="Consolas" panose="020B0609020204030204" pitchFamily="49" charset="0"/>
                        </a:rPr>
                        <a:t>else</a:t>
                      </a:r>
                      <a:endParaRPr lang="pt-BR" sz="16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caracteres e, l, s, 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else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187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>
                          <a:latin typeface="Consolas" panose="020B0609020204030204" pitchFamily="49" charset="0"/>
                        </a:rPr>
                        <a:t>rel</a:t>
                      </a:r>
                      <a:endParaRPr lang="pt-BR" sz="1600" b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caracteres &gt; ou &lt; ou &gt;= ou &lt;= ou == ou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&lt;=, !=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88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 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33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caractere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5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letra seguida por letras e dígitos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pi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total, 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81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sequência de dígitos com “.” e “E” opcional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3.14159, 50, 6.2E5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19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>
                          <a:latin typeface="Consolas" panose="020B0609020204030204" pitchFamily="49" charset="0"/>
                        </a:rPr>
                        <a:t>literal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Um ou mais caracteres cercados por 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"falha grave", "erro"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04289"/>
                  </a:ext>
                </a:extLst>
              </a:tr>
            </a:tbl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3F19C86-F04D-4011-AE81-F1FC614FDFCC}"/>
              </a:ext>
            </a:extLst>
          </p:cNvPr>
          <p:cNvSpPr/>
          <p:nvPr/>
        </p:nvSpPr>
        <p:spPr>
          <a:xfrm>
            <a:off x="4887992" y="5877272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Exemplos de </a:t>
            </a:r>
            <a:r>
              <a:rPr lang="pt-BR" dirty="0" err="1"/>
              <a:t>Tokens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72758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C6D49-EF89-4A96-A89D-5247E67F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3B0EF-08B6-418B-A91E-D1124531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maior parte </a:t>
            </a:r>
            <a:r>
              <a:rPr lang="pt-BR" dirty="0"/>
              <a:t>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linguagens de programação</a:t>
            </a:r>
            <a:r>
              <a:rPr lang="pt-BR" dirty="0"/>
              <a:t> é suficiente:</a:t>
            </a:r>
          </a:p>
          <a:p>
            <a:pPr lvl="1"/>
            <a:r>
              <a:rPr lang="pt-BR" dirty="0"/>
              <a:t>Um token para 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palavra-chave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int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main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return</a:t>
            </a:r>
            <a:r>
              <a:rPr lang="pt-BR" sz="1800" dirty="0"/>
              <a:t>, etc.</a:t>
            </a:r>
          </a:p>
          <a:p>
            <a:pPr lvl="1"/>
            <a:r>
              <a:rPr lang="pt-BR" dirty="0"/>
              <a:t>Tokens para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operadores</a:t>
            </a:r>
            <a:r>
              <a:rPr lang="pt-BR" dirty="0"/>
              <a:t> (individuais ou agrupados) 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&gt;</a:t>
            </a:r>
            <a:r>
              <a:rPr lang="pt-BR" sz="1800" dirty="0"/>
              <a:t> 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&lt;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rel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&amp;&amp;</a:t>
            </a:r>
            <a:r>
              <a:rPr lang="pt-BR" sz="1800" dirty="0"/>
              <a:t>, etc.</a:t>
            </a:r>
          </a:p>
          <a:p>
            <a:pPr lvl="1"/>
            <a:r>
              <a:rPr lang="pt-BR" dirty="0"/>
              <a:t>Um </a:t>
            </a:r>
            <a:r>
              <a:rPr lang="pt-BR" dirty="0" err="1"/>
              <a:t>token</a:t>
            </a:r>
            <a:r>
              <a:rPr lang="pt-BR" dirty="0"/>
              <a:t> para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pt-BR" dirty="0"/>
              <a:t>Um ou mais tokens para 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constantes</a:t>
            </a:r>
            <a:r>
              <a:rPr lang="pt-BR" dirty="0"/>
              <a:t>, como números e strings</a:t>
            </a:r>
            <a:br>
              <a:rPr lang="pt-BR" dirty="0"/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sz="1800" dirty="0"/>
              <a:t>, </a:t>
            </a:r>
            <a:r>
              <a:rPr lang="pt-BR" sz="1800" dirty="0" err="1">
                <a:solidFill>
                  <a:srgbClr val="FF4343"/>
                </a:solidFill>
                <a:latin typeface="Consolas" panose="020B0609020204030204" pitchFamily="49" charset="0"/>
              </a:rPr>
              <a:t>integer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floating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literal</a:t>
            </a:r>
            <a:r>
              <a:rPr lang="pt-BR" sz="1800" dirty="0"/>
              <a:t>, etc.</a:t>
            </a:r>
          </a:p>
          <a:p>
            <a:pPr lvl="1"/>
            <a:r>
              <a:rPr lang="pt-BR" dirty="0"/>
              <a:t>Um </a:t>
            </a:r>
            <a:r>
              <a:rPr lang="pt-BR" dirty="0" err="1"/>
              <a:t>token</a:t>
            </a:r>
            <a:r>
              <a:rPr lang="pt-BR" dirty="0"/>
              <a:t> para 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 de pontuação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;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{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  <a:latin typeface="Consolas" panose="020B0609020204030204" pitchFamily="49" charset="0"/>
              </a:rPr>
              <a:t>}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</a:rPr>
              <a:t>LP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</a:rPr>
              <a:t>RP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</a:rPr>
              <a:t>LB</a:t>
            </a:r>
            <a:r>
              <a:rPr lang="pt-BR" sz="1800" dirty="0"/>
              <a:t>, </a:t>
            </a:r>
            <a:r>
              <a:rPr lang="pt-BR" sz="1800" dirty="0">
                <a:solidFill>
                  <a:srgbClr val="FF4343"/>
                </a:solidFill>
              </a:rPr>
              <a:t>RB</a:t>
            </a:r>
            <a:r>
              <a:rPr lang="pt-BR" sz="1800" dirty="0"/>
              <a:t>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915481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E8C9B-4165-4AAA-968D-D6400598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de </a:t>
            </a:r>
            <a:r>
              <a:rPr lang="pt-BR" dirty="0" err="1"/>
              <a:t>Tokens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CDD15-614F-4FB4-AF38-74353459F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Quando um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dirty="0"/>
              <a:t> deve ter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Quando mais de um lexema casar com o padrão de um </a:t>
            </a:r>
            <a:r>
              <a:rPr lang="pt-BR" dirty="0" err="1"/>
              <a:t>token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Os lexemas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/>
              <a:t>,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52</a:t>
            </a:r>
            <a:r>
              <a:rPr lang="pt-BR" dirty="0"/>
              <a:t> e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829</a:t>
            </a:r>
            <a:r>
              <a:rPr lang="pt-BR" dirty="0"/>
              <a:t> casam com o padrão de um </a:t>
            </a:r>
            <a:r>
              <a:rPr lang="pt-BR" b="1" dirty="0">
                <a:solidFill>
                  <a:srgbClr val="FF4343"/>
                </a:solidFill>
              </a:rPr>
              <a:t>num</a:t>
            </a:r>
            <a:endParaRPr lang="pt-BR" dirty="0"/>
          </a:p>
          <a:p>
            <a:pPr lvl="2"/>
            <a:r>
              <a:rPr lang="pt-BR" dirty="0"/>
              <a:t>Os lexemas </a:t>
            </a:r>
            <a:r>
              <a:rPr lang="pt-BR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total</a:t>
            </a:r>
            <a:r>
              <a:rPr lang="pt-BR" dirty="0"/>
              <a:t>,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cont</a:t>
            </a:r>
            <a:r>
              <a:rPr lang="pt-BR" dirty="0"/>
              <a:t> e </a:t>
            </a:r>
            <a:r>
              <a:rPr lang="pt-BR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pt-BR" dirty="0"/>
              <a:t> casam com o padrão de um 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As próximas fases precisam saber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qual lexema foi casado </a:t>
            </a:r>
          </a:p>
          <a:p>
            <a:pPr lvl="1"/>
            <a:r>
              <a:rPr lang="pt-BR" dirty="0"/>
              <a:t>O analisador léxico precisa oferecer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informações adicionais</a:t>
            </a:r>
            <a:endParaRPr lang="pt-BR" dirty="0"/>
          </a:p>
          <a:p>
            <a:pPr lvl="2"/>
            <a:r>
              <a:rPr lang="pt-BR" dirty="0"/>
              <a:t>Nestes casos utilizam-se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</a:t>
            </a:r>
            <a:r>
              <a:rPr lang="pt-BR" dirty="0"/>
              <a:t> para os </a:t>
            </a:r>
            <a:r>
              <a:rPr lang="pt-BR" b="1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r>
              <a:rPr lang="pt-BR" dirty="0"/>
              <a:t>: </a:t>
            </a:r>
          </a:p>
          <a:p>
            <a:pPr lvl="3"/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,3&gt;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,52&gt;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num</a:t>
            </a:r>
            <a:r>
              <a:rPr lang="pt-BR" dirty="0">
                <a:latin typeface="Consolas" panose="020B0609020204030204" pitchFamily="49" charset="0"/>
              </a:rPr>
              <a:t>,829&gt;</a:t>
            </a:r>
          </a:p>
          <a:p>
            <a:pPr lvl="3"/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"total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,</a:t>
            </a:r>
            <a:r>
              <a:rPr lang="pt-BR" dirty="0">
                <a:latin typeface="Consolas" panose="020B0609020204030204" pitchFamily="49" charset="0"/>
              </a:rPr>
              <a:t>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cont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,</a:t>
            </a:r>
            <a:r>
              <a:rPr lang="pt-BR" dirty="0">
                <a:latin typeface="Consolas" panose="020B0609020204030204" pitchFamily="49" charset="0"/>
              </a:rPr>
              <a:t> &lt;</a:t>
            </a:r>
            <a:r>
              <a:rPr lang="pt-BR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 err="1"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FF7575"/>
                </a:solidFill>
                <a:latin typeface="Consolas" panose="020B0609020204030204" pitchFamily="49" charset="0"/>
              </a:rPr>
              <a:t>"func</a:t>
            </a:r>
            <a:r>
              <a:rPr lang="pt-BR" dirty="0">
                <a:solidFill>
                  <a:srgbClr val="FF757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230845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7542</TotalTime>
  <Words>2800</Words>
  <Application>Microsoft Office PowerPoint</Application>
  <PresentationFormat>Personalizar</PresentationFormat>
  <Paragraphs>322</Paragraphs>
  <Slides>28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Cambria Math</vt:lpstr>
      <vt:lpstr>Century Gothic</vt:lpstr>
      <vt:lpstr>Consolas</vt:lpstr>
      <vt:lpstr>Courier New</vt:lpstr>
      <vt:lpstr>Symbol</vt:lpstr>
      <vt:lpstr>Ondas do mar 16:9</vt:lpstr>
      <vt:lpstr>Expressões Regulares</vt:lpstr>
      <vt:lpstr>Introdução</vt:lpstr>
      <vt:lpstr>Introdução</vt:lpstr>
      <vt:lpstr>Introdução</vt:lpstr>
      <vt:lpstr>Introdução</vt:lpstr>
      <vt:lpstr>Terminologia</vt:lpstr>
      <vt:lpstr>Terminologia</vt:lpstr>
      <vt:lpstr>Tokens</vt:lpstr>
      <vt:lpstr>Atributos de Tokens</vt:lpstr>
      <vt:lpstr>Atributos de Tokens</vt:lpstr>
      <vt:lpstr>Exercício</vt:lpstr>
      <vt:lpstr>Especificação de Tokens</vt:lpstr>
      <vt:lpstr>Cadeias e Linguagens</vt:lpstr>
      <vt:lpstr>Cadeias e Linguagens</vt:lpstr>
      <vt:lpstr>Cadeias e Linguagens</vt:lpstr>
      <vt:lpstr>Cadeias e Linguagens</vt:lpstr>
      <vt:lpstr>Operações sobre Linguagens</vt:lpstr>
      <vt:lpstr>Operações sobre Linguagens</vt:lpstr>
      <vt:lpstr>Operações sobre Linguagens</vt:lpstr>
      <vt:lpstr>Expressões Regulares</vt:lpstr>
      <vt:lpstr>Expressões Regulares</vt:lpstr>
      <vt:lpstr>Expressões Regulares</vt:lpstr>
      <vt:lpstr>Expressões Regulares</vt:lpstr>
      <vt:lpstr>Expressões Regulares</vt:lpstr>
      <vt:lpstr>Definições Regulares</vt:lpstr>
      <vt:lpstr>Definições Regulares</vt:lpstr>
      <vt:lpstr>Exercícios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14</cp:revision>
  <dcterms:created xsi:type="dcterms:W3CDTF">2017-12-04T02:17:29Z</dcterms:created>
  <dcterms:modified xsi:type="dcterms:W3CDTF">2019-11-11T21:59:03Z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