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65" r:id="rId5"/>
    <p:sldId id="289" r:id="rId6"/>
    <p:sldId id="312" r:id="rId7"/>
    <p:sldId id="315" r:id="rId8"/>
    <p:sldId id="318" r:id="rId9"/>
    <p:sldId id="316" r:id="rId10"/>
    <p:sldId id="317" r:id="rId11"/>
    <p:sldId id="314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20" r:id="rId27"/>
    <p:sldId id="288" r:id="rId28"/>
    <p:sldId id="319" r:id="rId29"/>
  </p:sldIdLst>
  <p:sldSz cx="12188825" cy="6858000"/>
  <p:notesSz cx="6858000" cy="9144000"/>
  <p:custDataLst>
    <p:tags r:id="rId32"/>
  </p:custDataLst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9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343"/>
    <a:srgbClr val="FF7575"/>
    <a:srgbClr val="22372E"/>
    <a:srgbClr val="898B72"/>
    <a:srgbClr val="0A100E"/>
    <a:srgbClr val="2036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35275-9C3A-4FA7-B3B9-040996E335D6}" v="10" dt="2019-11-13T18:00:19.9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3" autoAdjust="0"/>
    <p:restoredTop sz="91657" autoAdjust="0"/>
  </p:normalViewPr>
  <p:slideViewPr>
    <p:cSldViewPr showGuides="1">
      <p:cViewPr varScale="1">
        <p:scale>
          <a:sx n="104" d="100"/>
          <a:sy n="104" d="100"/>
        </p:scale>
        <p:origin x="696" y="114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2" d="100"/>
          <a:sy n="82" d="100"/>
        </p:scale>
        <p:origin x="90" y="24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dson Santiago" userId="ebb108da2f256286" providerId="LiveId" clId="{7E0C2843-96CF-46C4-B922-08184788D90C}"/>
    <pc:docChg chg="modSld">
      <pc:chgData name="Judson Santiago" userId="ebb108da2f256286" providerId="LiveId" clId="{7E0C2843-96CF-46C4-B922-08184788D90C}" dt="2019-06-24T18:31:19.272" v="84" actId="20577"/>
      <pc:docMkLst>
        <pc:docMk/>
      </pc:docMkLst>
      <pc:sldChg chg="modSp">
        <pc:chgData name="Judson Santiago" userId="ebb108da2f256286" providerId="LiveId" clId="{7E0C2843-96CF-46C4-B922-08184788D90C}" dt="2019-06-19T19:14:50.490" v="5" actId="207"/>
        <pc:sldMkLst>
          <pc:docMk/>
          <pc:sldMk cId="655096688" sldId="289"/>
        </pc:sldMkLst>
        <pc:spChg chg="mod">
          <ac:chgData name="Judson Santiago" userId="ebb108da2f256286" providerId="LiveId" clId="{7E0C2843-96CF-46C4-B922-08184788D90C}" dt="2019-06-19T19:14:50.490" v="5" actId="207"/>
          <ac:spMkLst>
            <pc:docMk/>
            <pc:sldMk cId="655096688" sldId="289"/>
            <ac:spMk id="5" creationId="{32A449AB-2DD0-4E9B-9D64-E2F77750FC77}"/>
          </ac:spMkLst>
        </pc:spChg>
      </pc:sldChg>
      <pc:sldChg chg="modNotesTx">
        <pc:chgData name="Judson Santiago" userId="ebb108da2f256286" providerId="LiveId" clId="{7E0C2843-96CF-46C4-B922-08184788D90C}" dt="2019-06-24T18:31:19.272" v="84" actId="20577"/>
        <pc:sldMkLst>
          <pc:docMk/>
          <pc:sldMk cId="3157945120" sldId="297"/>
        </pc:sldMkLst>
      </pc:sldChg>
      <pc:sldChg chg="modSp">
        <pc:chgData name="Judson Santiago" userId="ebb108da2f256286" providerId="LiveId" clId="{7E0C2843-96CF-46C4-B922-08184788D90C}" dt="2019-06-19T19:15:39.387" v="18" actId="207"/>
        <pc:sldMkLst>
          <pc:docMk/>
          <pc:sldMk cId="3637676080" sldId="312"/>
        </pc:sldMkLst>
        <pc:spChg chg="mod">
          <ac:chgData name="Judson Santiago" userId="ebb108da2f256286" providerId="LiveId" clId="{7E0C2843-96CF-46C4-B922-08184788D90C}" dt="2019-06-19T19:15:21.678" v="11" actId="207"/>
          <ac:spMkLst>
            <pc:docMk/>
            <pc:sldMk cId="3637676080" sldId="312"/>
            <ac:spMk id="4" creationId="{CCD86162-34E0-47C3-9CEE-355350C08CCC}"/>
          </ac:spMkLst>
        </pc:spChg>
        <pc:spChg chg="mod">
          <ac:chgData name="Judson Santiago" userId="ebb108da2f256286" providerId="LiveId" clId="{7E0C2843-96CF-46C4-B922-08184788D90C}" dt="2019-06-19T19:15:39.387" v="18" actId="207"/>
          <ac:spMkLst>
            <pc:docMk/>
            <pc:sldMk cId="3637676080" sldId="312"/>
            <ac:spMk id="5" creationId="{E186B038-0D76-4E25-918A-43BC1AA131D6}"/>
          </ac:spMkLst>
        </pc:spChg>
      </pc:sldChg>
    </pc:docChg>
  </pc:docChgLst>
  <pc:docChgLst>
    <pc:chgData name="Judson Santiago" userId="ebb108da2f256286" providerId="LiveId" clId="{58435275-9C3A-4FA7-B3B9-040996E335D6}"/>
    <pc:docChg chg="modSld">
      <pc:chgData name="Judson Santiago" userId="ebb108da2f256286" providerId="LiveId" clId="{58435275-9C3A-4FA7-B3B9-040996E335D6}" dt="2019-11-13T18:00:19.997" v="41" actId="207"/>
      <pc:docMkLst>
        <pc:docMk/>
      </pc:docMkLst>
      <pc:sldChg chg="modSp">
        <pc:chgData name="Judson Santiago" userId="ebb108da2f256286" providerId="LiveId" clId="{58435275-9C3A-4FA7-B3B9-040996E335D6}" dt="2019-11-13T17:38:15.797" v="15" actId="20577"/>
        <pc:sldMkLst>
          <pc:docMk/>
          <pc:sldMk cId="2808920126" sldId="265"/>
        </pc:sldMkLst>
        <pc:spChg chg="mod">
          <ac:chgData name="Judson Santiago" userId="ebb108da2f256286" providerId="LiveId" clId="{58435275-9C3A-4FA7-B3B9-040996E335D6}" dt="2019-11-13T17:38:10.101" v="3" actId="404"/>
          <ac:spMkLst>
            <pc:docMk/>
            <pc:sldMk cId="2808920126" sldId="265"/>
            <ac:spMk id="3" creationId="{00000000-0000-0000-0000-000000000000}"/>
          </ac:spMkLst>
        </pc:spChg>
        <pc:spChg chg="mod">
          <ac:chgData name="Judson Santiago" userId="ebb108da2f256286" providerId="LiveId" clId="{58435275-9C3A-4FA7-B3B9-040996E335D6}" dt="2019-11-13T17:38:15.797" v="15" actId="20577"/>
          <ac:spMkLst>
            <pc:docMk/>
            <pc:sldMk cId="2808920126" sldId="265"/>
            <ac:spMk id="4" creationId="{00000000-0000-0000-0000-000000000000}"/>
          </ac:spMkLst>
        </pc:spChg>
      </pc:sldChg>
      <pc:sldChg chg="modSp">
        <pc:chgData name="Judson Santiago" userId="ebb108da2f256286" providerId="LiveId" clId="{58435275-9C3A-4FA7-B3B9-040996E335D6}" dt="2019-11-13T17:51:42.714" v="32" actId="1076"/>
        <pc:sldMkLst>
          <pc:docMk/>
          <pc:sldMk cId="1978599391" sldId="292"/>
        </pc:sldMkLst>
        <pc:spChg chg="mod">
          <ac:chgData name="Judson Santiago" userId="ebb108da2f256286" providerId="LiveId" clId="{58435275-9C3A-4FA7-B3B9-040996E335D6}" dt="2019-11-13T17:51:42.714" v="32" actId="1076"/>
          <ac:spMkLst>
            <pc:docMk/>
            <pc:sldMk cId="1978599391" sldId="292"/>
            <ac:spMk id="5" creationId="{3D395740-9D91-4BC2-81EE-DBB5A8BF6C20}"/>
          </ac:spMkLst>
        </pc:spChg>
        <pc:graphicFrameChg chg="mod modGraphic">
          <ac:chgData name="Judson Santiago" userId="ebb108da2f256286" providerId="LiveId" clId="{58435275-9C3A-4FA7-B3B9-040996E335D6}" dt="2019-11-13T17:51:34.821" v="31"/>
          <ac:graphicFrameMkLst>
            <pc:docMk/>
            <pc:sldMk cId="1978599391" sldId="292"/>
            <ac:graphicFrameMk id="4" creationId="{527E4445-A42A-4182-83E0-D50E46A215A3}"/>
          </ac:graphicFrameMkLst>
        </pc:graphicFrameChg>
      </pc:sldChg>
      <pc:sldChg chg="modNotesTx">
        <pc:chgData name="Judson Santiago" userId="ebb108da2f256286" providerId="LiveId" clId="{58435275-9C3A-4FA7-B3B9-040996E335D6}" dt="2019-11-13T17:52:32.130" v="35" actId="6549"/>
        <pc:sldMkLst>
          <pc:docMk/>
          <pc:sldMk cId="2356348337" sldId="293"/>
        </pc:sldMkLst>
      </pc:sldChg>
      <pc:sldChg chg="modSp">
        <pc:chgData name="Judson Santiago" userId="ebb108da2f256286" providerId="LiveId" clId="{58435275-9C3A-4FA7-B3B9-040996E335D6}" dt="2019-11-13T17:54:49.566" v="38" actId="20577"/>
        <pc:sldMkLst>
          <pc:docMk/>
          <pc:sldMk cId="3405448948" sldId="295"/>
        </pc:sldMkLst>
        <pc:spChg chg="mod">
          <ac:chgData name="Judson Santiago" userId="ebb108da2f256286" providerId="LiveId" clId="{58435275-9C3A-4FA7-B3B9-040996E335D6}" dt="2019-11-13T17:54:49.566" v="38" actId="20577"/>
          <ac:spMkLst>
            <pc:docMk/>
            <pc:sldMk cId="3405448948" sldId="295"/>
            <ac:spMk id="3" creationId="{A7428F2E-3E19-4E69-80BA-4E053B1C41F9}"/>
          </ac:spMkLst>
        </pc:spChg>
      </pc:sldChg>
      <pc:sldChg chg="modNotesTx">
        <pc:chgData name="Judson Santiago" userId="ebb108da2f256286" providerId="LiveId" clId="{58435275-9C3A-4FA7-B3B9-040996E335D6}" dt="2019-11-13T17:58:23.699" v="39" actId="6549"/>
        <pc:sldMkLst>
          <pc:docMk/>
          <pc:sldMk cId="3157945120" sldId="297"/>
        </pc:sldMkLst>
      </pc:sldChg>
      <pc:sldChg chg="modSp">
        <pc:chgData name="Judson Santiago" userId="ebb108da2f256286" providerId="LiveId" clId="{58435275-9C3A-4FA7-B3B9-040996E335D6}" dt="2019-11-13T18:00:19.997" v="41" actId="207"/>
        <pc:sldMkLst>
          <pc:docMk/>
          <pc:sldMk cId="324881801" sldId="299"/>
        </pc:sldMkLst>
        <pc:spChg chg="mod">
          <ac:chgData name="Judson Santiago" userId="ebb108da2f256286" providerId="LiveId" clId="{58435275-9C3A-4FA7-B3B9-040996E335D6}" dt="2019-11-13T18:00:19.997" v="41" actId="207"/>
          <ac:spMkLst>
            <pc:docMk/>
            <pc:sldMk cId="324881801" sldId="299"/>
            <ac:spMk id="3" creationId="{72463333-225B-4936-821E-77E8DBD7799A}"/>
          </ac:spMkLst>
        </pc:spChg>
      </pc:sldChg>
      <pc:sldChg chg="modSp">
        <pc:chgData name="Judson Santiago" userId="ebb108da2f256286" providerId="LiveId" clId="{58435275-9C3A-4FA7-B3B9-040996E335D6}" dt="2019-11-13T17:40:23.153" v="21" actId="6549"/>
        <pc:sldMkLst>
          <pc:docMk/>
          <pc:sldMk cId="3637676080" sldId="312"/>
        </pc:sldMkLst>
        <pc:spChg chg="mod">
          <ac:chgData name="Judson Santiago" userId="ebb108da2f256286" providerId="LiveId" clId="{58435275-9C3A-4FA7-B3B9-040996E335D6}" dt="2019-11-13T17:40:23.153" v="21" actId="6549"/>
          <ac:spMkLst>
            <pc:docMk/>
            <pc:sldMk cId="3637676080" sldId="312"/>
            <ac:spMk id="3" creationId="{8C6CB907-4813-4990-8655-8E8454920347}"/>
          </ac:spMkLst>
        </pc:spChg>
      </pc:sldChg>
    </pc:docChg>
  </pc:docChgLst>
  <pc:docChgLst>
    <pc:chgData name="Judson Santiago" userId="ebb108da2f256286" providerId="LiveId" clId="{B4499E23-7E38-42CA-9B2D-2ABCA30B10CF}"/>
  </pc:docChgLst>
  <pc:docChgLst>
    <pc:chgData name="Judson Santiago" userId="ebb108da2f256286" providerId="LiveId" clId="{58CB231D-FB38-4602-889B-9ACCAD7A1418}"/>
  </pc:docChgLst>
  <pc:docChgLst>
    <pc:chgData name="Judson Santiago" userId="ebb108da2f256286" providerId="LiveId" clId="{A223EAFA-A11C-421A-9957-B78E09299A86}"/>
  </pc:docChgLst>
  <pc:docChgLst>
    <pc:chgData name="Judson Santiago" userId="ebb108da2f256286" providerId="LiveId" clId="{A0D32A99-7D7D-4009-B282-47D1C21CA4B2}"/>
  </pc:docChgLst>
  <pc:docChgLst>
    <pc:chgData name="Judson Santiago" userId="ebb108da2f256286" providerId="LiveId" clId="{2C83A9FD-E74F-468C-9022-389F77D2F1E9}"/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BFEDBB9-17B2-4B3E-927F-6A2C95FBF9DC}" type="datetime1">
              <a:rPr lang="pt-BR" smtClean="0"/>
              <a:t>13/11/2019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0DD202-58A1-4ABD-B068-DFFCA0C44EAC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4219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CFDB409-DC9D-40CF-939D-973CAB3BAB25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3199CD-3E1B-4AE6-990F-76F925F5EA9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770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UngetChar</a:t>
            </a:r>
            <a:r>
              <a:rPr lang="pt-BR" dirty="0"/>
              <a:t>( ) faz com que o último caractere lido seja retornado a entrada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48093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13228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Preferível porque é o mais simples dos três e pode ser feito facilmente quando dois tokens não podem iniciar com o mesmo caractere.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22299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29496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Vamos partir do 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53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Embora casem com o </a:t>
            </a:r>
            <a:r>
              <a:rPr lang="pt-BR" dirty="0" err="1"/>
              <a:t>token</a:t>
            </a:r>
            <a:r>
              <a:rPr lang="pt-BR" dirty="0"/>
              <a:t> id, as palavras-chave terão tratamento diferenciado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1681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No Flex, usando C/C++, esses tokens abstratos se materializam em </a:t>
            </a:r>
            <a:r>
              <a:rPr lang="pt-BR" dirty="0">
                <a:latin typeface="Consolas" panose="020B0609020204030204" pitchFamily="49" charset="0"/>
              </a:rPr>
              <a:t>ws </a:t>
            </a:r>
            <a:r>
              <a:rPr lang="pt-BR" b="0" dirty="0">
                <a:solidFill>
                  <a:schemeClr val="tx1"/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</a:t>
            </a:r>
            <a:r>
              <a:rPr lang="pt-BR" dirty="0">
                <a:latin typeface="Consolas" panose="020B0609020204030204" pitchFamily="49" charset="0"/>
                <a:sym typeface="Wingdings" panose="05000000000000000000" pitchFamily="2" charset="2"/>
              </a:rPr>
              <a:t> [   \t\n]+</a:t>
            </a:r>
            <a:r>
              <a:rPr lang="pt-BR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26272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tabela contém os tokens para a gramática exemplo apresentada anteriormente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5375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diagramas são um DFA (Autômato Finito Determinístico).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79877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LE, NE, LT, EQ, GE e GT são enumerações indicando o atributo do Token </a:t>
            </a:r>
            <a:r>
              <a:rPr lang="pt-BR" dirty="0" err="1"/>
              <a:t>relop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132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GetToken</a:t>
            </a:r>
            <a:r>
              <a:rPr lang="pt-BR" dirty="0"/>
              <a:t>( ) – busca o lexema na tabela de símbolos e retorna o token de uma das palavras-chave previamente inseridas, ou um token </a:t>
            </a:r>
            <a:r>
              <a:rPr lang="pt-BR" b="1" dirty="0"/>
              <a:t>id </a:t>
            </a:r>
            <a:r>
              <a:rPr lang="pt-BR" dirty="0"/>
              <a:t>se o lexema não estiver na tabela</a:t>
            </a:r>
            <a:endParaRPr lang="pt-BR" b="1" dirty="0"/>
          </a:p>
          <a:p>
            <a:r>
              <a:rPr lang="pt-BR" dirty="0" err="1"/>
              <a:t>InsertId</a:t>
            </a:r>
            <a:r>
              <a:rPr lang="pt-BR" dirty="0"/>
              <a:t>( ) – insere o lexema na tabela de símbolos, se ele ainda não estiver presente, e retorna o atributo do </a:t>
            </a:r>
            <a:r>
              <a:rPr lang="pt-BR" b="1" dirty="0"/>
              <a:t>id </a:t>
            </a:r>
            <a:r>
              <a:rPr lang="pt-BR" dirty="0"/>
              <a:t>recém inserido, ou retorna o atributo do token (palavra-chave ou id), se o lexema já existir na tabela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F93199CD-3E1B-4AE6-990F-76F925F5EA9F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9703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gradFill flip="none" rotWithShape="1">
          <a:gsLst>
            <a:gs pos="10000">
              <a:srgbClr val="06171C"/>
            </a:gs>
            <a:gs pos="100000">
              <a:srgbClr val="898B72"/>
            </a:gs>
            <a:gs pos="65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3DFCDE94-EDAE-4C36-A1AF-86931690E9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53730" cy="686261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742483" y="1600200"/>
            <a:ext cx="4838331" cy="3733800"/>
          </a:xfrm>
        </p:spPr>
        <p:txBody>
          <a:bodyPr rtlCol="0" anchor="b">
            <a:normAutofit/>
          </a:bodyPr>
          <a:lstStyle>
            <a:lvl1pPr>
              <a:lnSpc>
                <a:spcPct val="100000"/>
              </a:lnSpc>
              <a:defRPr sz="54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742481" y="5562599"/>
            <a:ext cx="4838332" cy="83502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1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 dirty="0"/>
              <a:t>Clique para editar o estilo do subtítulo Mestre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819264" y="4616"/>
            <a:ext cx="457200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E2B1C32-C63D-4BDC-B033-12A5B40F93BE}"/>
              </a:ext>
            </a:extLst>
          </p:cNvPr>
          <p:cNvSpPr txBox="1"/>
          <p:nvPr userDrawn="1"/>
        </p:nvSpPr>
        <p:spPr>
          <a:xfrm rot="16200000">
            <a:off x="4534637" y="5072205"/>
            <a:ext cx="30181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Judson Santos Santiago</a:t>
            </a:r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9585819" y="609600"/>
            <a:ext cx="1981201" cy="5638800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909837" y="609600"/>
            <a:ext cx="8447382" cy="5638800"/>
          </a:xfrm>
        </p:spPr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86073F-07CC-4F54-983C-A08F76E2B22C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/>
            </a:lvl6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909836" y="6400800"/>
            <a:ext cx="7024609" cy="276228"/>
          </a:xfrm>
        </p:spPr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228011" y="6400800"/>
            <a:ext cx="1548659" cy="276228"/>
          </a:xfrm>
        </p:spPr>
        <p:txBody>
          <a:bodyPr rtlCol="0"/>
          <a:lstStyle/>
          <a:p>
            <a:pPr rtl="0"/>
            <a:fld id="{A09B9D17-E8D2-48F1-BB8E-8435624068C9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>
          <a:xfrm>
            <a:off x="10056811" y="6400800"/>
            <a:ext cx="1066802" cy="276228"/>
          </a:xfrm>
        </p:spPr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gradFill>
          <a:gsLst>
            <a:gs pos="10000">
              <a:srgbClr val="06171C"/>
            </a:gs>
            <a:gs pos="100000">
              <a:srgbClr val="898B72"/>
            </a:gs>
            <a:gs pos="65000">
              <a:srgbClr val="22372E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436812" y="1616074"/>
            <a:ext cx="7315198" cy="2727325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436814" y="4495800"/>
            <a:ext cx="7315198" cy="167322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C651F5-80DD-4CFE-BBBA-2C23591EF509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09837" y="1828800"/>
            <a:ext cx="5489376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704014" y="1828800"/>
            <a:ext cx="4863005" cy="44196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 marL="2057400">
              <a:defRPr sz="1600"/>
            </a:lvl6pPr>
            <a:lvl7pPr marL="2057400">
              <a:defRPr sz="1600"/>
            </a:lvl7pPr>
            <a:lvl8pPr marL="2057400">
              <a:defRPr sz="1600"/>
            </a:lvl8pPr>
            <a:lvl9pPr marL="2057400"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F3F8A-A3F9-49EF-8A63-4F3E8648871C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548473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909836" y="2743200"/>
            <a:ext cx="548473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705472" y="1828800"/>
            <a:ext cx="4861548" cy="838200"/>
          </a:xfrm>
        </p:spPr>
        <p:txBody>
          <a:bodyPr rtlCol="0"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705472" y="2743200"/>
            <a:ext cx="4861548" cy="3505200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 marL="2057400">
              <a:lnSpc>
                <a:spcPct val="120000"/>
              </a:lnSpc>
              <a:defRPr sz="1600"/>
            </a:lvl5pPr>
            <a:lvl6pPr marL="2057400">
              <a:defRPr sz="1400"/>
            </a:lvl6pPr>
            <a:lvl7pPr marL="2057400">
              <a:defRPr sz="1400"/>
            </a:lvl7pPr>
            <a:lvl8pPr marL="2057400">
              <a:defRPr sz="1400"/>
            </a:lvl8pPr>
            <a:lvl9pPr marL="2057400">
              <a:defRPr sz="14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5B092-D646-433C-8E29-1081397BD56B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9" name="Espaço reservado para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4CE6DC-A634-42A5-81DE-6C671B621413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5" name="Espaço reservado para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7"/>
          </a:xfrm>
        </p:spPr>
        <p:txBody>
          <a:bodyPr rtlCol="0" anchor="b">
            <a:noAutofit/>
          </a:bodyPr>
          <a:lstStyle>
            <a:lvl1pPr algn="l">
              <a:lnSpc>
                <a:spcPct val="8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414" y="588963"/>
            <a:ext cx="5486400" cy="5580061"/>
          </a:xfrm>
        </p:spPr>
        <p:txBody>
          <a:bodyPr rtlCol="0">
            <a:normAutofit/>
          </a:bodyPr>
          <a:lstStyle>
            <a:lvl1pPr>
              <a:lnSpc>
                <a:spcPct val="120000"/>
              </a:lnSpc>
              <a:defRPr sz="2400"/>
            </a:lvl1pPr>
            <a:lvl2pPr>
              <a:lnSpc>
                <a:spcPct val="120000"/>
              </a:lnSpc>
              <a:defRPr sz="2000"/>
            </a:lvl2pPr>
            <a:lvl3pPr>
              <a:lnSpc>
                <a:spcPct val="120000"/>
              </a:lnSpc>
              <a:defRPr sz="1800"/>
            </a:lvl3pPr>
            <a:lvl4pPr>
              <a:lnSpc>
                <a:spcPct val="120000"/>
              </a:lnSpc>
              <a:defRPr sz="1600"/>
            </a:lvl4pPr>
            <a:lvl5pPr>
              <a:lnSpc>
                <a:spcPct val="12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12A4E-660E-4296-8499-89CF1C51321A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9836" y="588963"/>
            <a:ext cx="4727377" cy="2840038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8" name="Retângulo 7"/>
          <p:cNvSpPr/>
          <p:nvPr/>
        </p:nvSpPr>
        <p:spPr>
          <a:xfrm>
            <a:off x="6094461" y="588963"/>
            <a:ext cx="5486352" cy="5580062"/>
          </a:xfrm>
          <a:prstGeom prst="rect">
            <a:avLst/>
          </a:prstGeom>
          <a:solidFill>
            <a:srgbClr val="22372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3" name="Espaço reservado para imagem 2" descr="Um espaço reservado vazio para adicionar uma imagem. Clique no espaço reservado e selecione a imagem que você deseja adicionar"/>
          <p:cNvSpPr>
            <a:spLocks noGrp="1"/>
          </p:cNvSpPr>
          <p:nvPr>
            <p:ph type="pic" idx="1"/>
          </p:nvPr>
        </p:nvSpPr>
        <p:spPr>
          <a:xfrm>
            <a:off x="6307494" y="805658"/>
            <a:ext cx="5060286" cy="5146672"/>
          </a:xfrm>
          <a:solidFill>
            <a:srgbClr val="0A100E"/>
          </a:solidFill>
        </p:spPr>
        <p:txBody>
          <a:bodyPr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09836" y="3581399"/>
            <a:ext cx="4727377" cy="2587625"/>
          </a:xfrm>
        </p:spPr>
        <p:txBody>
          <a:bodyPr rtlCol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912D32-F3CE-450A-AE4E-30B99005B8FD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7" name="Espaço reservado para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F50BC-2F98-4AAD-BE27-6A84E4E8AC1C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A013F82-EE5E-44EE-A61D-E31C6657F26F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rgbClr val="0A100E"/>
            </a:gs>
            <a:gs pos="100000">
              <a:srgbClr val="20362D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09836" y="381000"/>
            <a:ext cx="10657184" cy="121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09836" y="1828800"/>
            <a:ext cx="10657184" cy="441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09836" y="6400800"/>
            <a:ext cx="748144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671418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FCDB3FC-E508-4872-9DA3-DD0C1E84DD1A}" type="datetime1">
              <a:rPr lang="pt-BR" noProof="0" smtClean="0"/>
              <a:t>13/11/2019</a:t>
            </a:fld>
            <a:endParaRPr lang="pt-BR" noProof="0" dirty="0"/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4"/>
          </p:nvPr>
        </p:nvSpPr>
        <p:spPr>
          <a:xfrm>
            <a:off x="10500218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A013F82-EE5E-44EE-A61D-E31C6657F26F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891E1E5-4FD9-46C4-B8FF-66F7AE658CE3}"/>
              </a:ext>
            </a:extLst>
          </p:cNvPr>
          <p:cNvSpPr/>
          <p:nvPr userDrawn="1"/>
        </p:nvSpPr>
        <p:spPr>
          <a:xfrm>
            <a:off x="-2283" y="-57"/>
            <a:ext cx="457201" cy="6858000"/>
          </a:xfrm>
          <a:prstGeom prst="rect">
            <a:avLst/>
          </a:prstGeom>
          <a:solidFill>
            <a:srgbClr val="0A100E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>
    <p:pull/>
  </p:transition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120000"/>
        </a:lnSpc>
        <a:spcBef>
          <a:spcPts val="1800"/>
        </a:spcBef>
        <a:buSzPct val="80000"/>
        <a:buFont typeface="Arial" pitchFamily="34" charset="0"/>
        <a:buChar char="•"/>
        <a:defRPr lang="pt-BR" sz="2400" kern="1200" noProof="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2000" kern="1200" noProof="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800" kern="1200" noProof="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600"/>
        </a:spcBef>
        <a:buSzPct val="80000"/>
        <a:buFont typeface="Arial" pitchFamily="34" charset="0"/>
        <a:buChar char="•"/>
        <a:defRPr lang="pt-BR" sz="16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r>
              <a:rPr lang="pt-BR" sz="4000" dirty="0"/>
              <a:t>Reconhecimento de Tokens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pt-BR" dirty="0"/>
              <a:t> Compiladores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408C1-966A-4E01-92EB-B6B03C0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4F70045-35B1-44D4-82FC-0BF1E8770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gramática para instruções de desvio: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AE19B25-97D9-42F3-846C-A6AF5BF828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505393"/>
              </p:ext>
            </p:extLst>
          </p:nvPr>
        </p:nvGraphicFramePr>
        <p:xfrm>
          <a:off x="1557908" y="2778600"/>
          <a:ext cx="6408712" cy="252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stmt</a:t>
                      </a:r>
                      <a:endParaRPr lang="pt-BR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b="1" i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stmt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pt-BR" b="1" i="0" dirty="0">
                          <a:solidFill>
                            <a:srgbClr val="FF7575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expr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then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stmt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b="1" i="0" kern="120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</a:t>
                      </a:r>
                      <a:r>
                        <a:rPr lang="pt-BR" sz="1800" i="1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800" i="1" kern="12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stmt</a:t>
                      </a:r>
                      <a:endParaRPr lang="pt-BR" sz="1800" i="1" kern="1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endParaRPr lang="pt-BR" dirty="0">
                        <a:solidFill>
                          <a:schemeClr val="tx1"/>
                        </a:solidFill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l-GR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a:t>ϵ</a:t>
                      </a:r>
                      <a:endParaRPr lang="pt-BR" b="1" i="1" dirty="0"/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expr</a:t>
                      </a:r>
                      <a:endParaRPr lang="pt-BR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b="1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relop</a:t>
                      </a:r>
                      <a:r>
                        <a:rPr lang="pt-BR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i="1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44875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b="1" i="1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921256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 err="1">
                          <a:latin typeface="Consolas" panose="020B0609020204030204" pitchFamily="49" charset="0"/>
                        </a:rPr>
                        <a:t>term</a:t>
                      </a:r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14602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pt-BR" dirty="0">
                        <a:latin typeface="Consolas" panose="020B0609020204030204" pitchFamily="49" charset="0"/>
                      </a:endParaRP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744448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DF52FBAE-5117-4ECE-A06E-0EAD57B64AAF}"/>
              </a:ext>
            </a:extLst>
          </p:cNvPr>
          <p:cNvSpPr txBox="1"/>
          <p:nvPr/>
        </p:nvSpPr>
        <p:spPr>
          <a:xfrm>
            <a:off x="7390556" y="3284984"/>
            <a:ext cx="3794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Os </a:t>
            </a:r>
            <a:r>
              <a:rPr lang="pt-BR" sz="2000" b="1" dirty="0">
                <a:solidFill>
                  <a:srgbClr val="FF4343"/>
                </a:solidFill>
              </a:rPr>
              <a:t>terminais da gramática </a:t>
            </a:r>
            <a:r>
              <a:rPr lang="pt-BR" sz="2000" dirty="0"/>
              <a:t>são os tokens que precisam ser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reconhecidos</a:t>
            </a:r>
            <a:r>
              <a:rPr lang="pt-BR" sz="2000" dirty="0"/>
              <a:t> pelo analisador léxico</a:t>
            </a:r>
          </a:p>
        </p:txBody>
      </p:sp>
    </p:spTree>
    <p:extLst>
      <p:ext uri="{BB962C8B-B14F-4D97-AF65-F5344CB8AC3E}">
        <p14:creationId xmlns:p14="http://schemas.microsoft.com/office/powerpoint/2010/main" val="260104725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69638E-EAC9-4DFE-971A-F5688B643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A79CE6-EE8F-4464-87EC-FFC22A11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padrões para os tokens</a:t>
            </a:r>
            <a:r>
              <a:rPr lang="pt-BR" dirty="0"/>
              <a:t> são descritos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definições regulares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27E4445-A42A-4182-83E0-D50E46A21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413254"/>
              </p:ext>
            </p:extLst>
          </p:nvPr>
        </p:nvGraphicFramePr>
        <p:xfrm>
          <a:off x="1413892" y="2708920"/>
          <a:ext cx="6408712" cy="32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80208047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3400083252"/>
                    </a:ext>
                  </a:extLst>
                </a:gridCol>
                <a:gridCol w="4968552">
                  <a:extLst>
                    <a:ext uri="{9D8B030D-6E8A-4147-A177-3AD203B41FA5}">
                      <a16:colId xmlns:a16="http://schemas.microsoft.com/office/drawing/2014/main" val="31010315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if</a:t>
                      </a:r>
                      <a:endParaRPr lang="pt-BR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if</a:t>
                      </a:r>
                      <a:endParaRPr lang="pt-BR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54082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then</a:t>
                      </a:r>
                      <a:endParaRPr lang="pt-BR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then</a:t>
                      </a:r>
                      <a:endParaRPr lang="pt-BR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2025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else</a:t>
                      </a:r>
                      <a:endParaRPr lang="pt-BR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else</a:t>
                      </a:r>
                      <a:endParaRPr lang="pt-BR" b="0" i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657296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relop</a:t>
                      </a:r>
                      <a:endParaRPr lang="pt-BR" b="1" i="0" dirty="0">
                        <a:solidFill>
                          <a:srgbClr val="FF4343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&lt; | &gt; | &lt;= | &gt;= | = | &lt;&gt;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09562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A-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Za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-z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]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05677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0" i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letra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pt-BR" b="0" i="1" dirty="0" err="1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)*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134285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Courier New" panose="02070309020205020404" pitchFamily="49" charset="0"/>
                        </a:rPr>
                        <a:t>0-9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3799743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b="0" i="1" kern="1200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dígito</a:t>
                      </a:r>
                      <a:r>
                        <a:rPr lang="pt-BR" sz="1800" b="0" i="0" kern="12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+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645876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0" i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)?(E[</a:t>
                      </a:r>
                      <a:r>
                        <a:rPr lang="pt-BR" b="0" i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+-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]?</a:t>
                      </a:r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)?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9842437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3D395740-9D91-4BC2-81EE-DBB5A8BF6C20}"/>
              </a:ext>
            </a:extLst>
          </p:cNvPr>
          <p:cNvSpPr txBox="1"/>
          <p:nvPr/>
        </p:nvSpPr>
        <p:spPr>
          <a:xfrm>
            <a:off x="6742484" y="3530768"/>
            <a:ext cx="4240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/>
              <a:t>Para simplificar, vamos </a:t>
            </a:r>
            <a:br>
              <a:rPr lang="pt-BR" sz="2000" dirty="0"/>
            </a:br>
            <a:r>
              <a:rPr lang="pt-BR" sz="2000" dirty="0"/>
              <a:t>assumir que as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palavras-chave</a:t>
            </a:r>
            <a:r>
              <a:rPr lang="pt-BR" sz="2000" dirty="0"/>
              <a:t> </a:t>
            </a:r>
            <a:br>
              <a:rPr lang="pt-BR" sz="2000" dirty="0"/>
            </a:br>
            <a:r>
              <a:rPr lang="pt-BR" sz="2000" dirty="0"/>
              <a:t>(</a:t>
            </a:r>
            <a:r>
              <a:rPr lang="pt-BR" sz="20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if</a:t>
            </a:r>
            <a:r>
              <a:rPr lang="pt-BR" sz="2000" dirty="0"/>
              <a:t>, </a:t>
            </a:r>
            <a:r>
              <a:rPr lang="pt-BR" sz="20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sz="2000" dirty="0"/>
              <a:t>, </a:t>
            </a:r>
            <a:r>
              <a:rPr lang="pt-BR" sz="2000" b="1" dirty="0" err="1">
                <a:solidFill>
                  <a:srgbClr val="FF4343"/>
                </a:solidFill>
                <a:latin typeface="Consolas" panose="020B0609020204030204" pitchFamily="49" charset="0"/>
              </a:rPr>
              <a:t>else</a:t>
            </a:r>
            <a:r>
              <a:rPr lang="pt-BR" sz="2000" dirty="0"/>
              <a:t>) são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reservadas</a:t>
            </a:r>
          </a:p>
        </p:txBody>
      </p:sp>
    </p:spTree>
    <p:extLst>
      <p:ext uri="{BB962C8B-B14F-4D97-AF65-F5344CB8AC3E}">
        <p14:creationId xmlns:p14="http://schemas.microsoft.com/office/powerpoint/2010/main" val="1978599391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EB1B77-FE96-4EBD-A8EB-AEA6C8673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0B679-C8F2-4609-A027-BCFD49E20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analisador léxico removerá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espaços em branco</a:t>
            </a:r>
          </a:p>
          <a:p>
            <a:pPr lvl="1"/>
            <a:r>
              <a:rPr lang="pt-BR" dirty="0"/>
              <a:t>Essa tarefa pode ser realizada pelo reconhecimento do </a:t>
            </a:r>
            <a:r>
              <a:rPr lang="pt-BR" b="1" dirty="0" err="1"/>
              <a:t>token</a:t>
            </a:r>
            <a:r>
              <a:rPr lang="pt-BR" i="1" dirty="0"/>
              <a:t> ws </a:t>
            </a:r>
            <a:br>
              <a:rPr lang="pt-BR" i="1" dirty="0"/>
            </a:br>
            <a:r>
              <a:rPr lang="pt-BR" dirty="0"/>
              <a:t>(</a:t>
            </a:r>
            <a:r>
              <a:rPr lang="pt-BR" dirty="0" err="1"/>
              <a:t>white</a:t>
            </a:r>
            <a:r>
              <a:rPr lang="pt-BR" dirty="0"/>
              <a:t> </a:t>
            </a:r>
            <a:r>
              <a:rPr lang="pt-BR" dirty="0" err="1"/>
              <a:t>space</a:t>
            </a:r>
            <a:r>
              <a:rPr lang="pt-BR" dirty="0"/>
              <a:t>)</a:t>
            </a:r>
          </a:p>
          <a:p>
            <a:pPr lvl="1"/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 err="1"/>
              <a:t>blank</a:t>
            </a:r>
            <a:r>
              <a:rPr lang="pt-BR" dirty="0"/>
              <a:t>, </a:t>
            </a:r>
            <a:r>
              <a:rPr lang="pt-BR" dirty="0" err="1"/>
              <a:t>tab</a:t>
            </a:r>
            <a:r>
              <a:rPr lang="pt-BR" dirty="0"/>
              <a:t> e </a:t>
            </a:r>
            <a:r>
              <a:rPr lang="pt-BR" dirty="0" err="1"/>
              <a:t>newline</a:t>
            </a:r>
            <a:r>
              <a:rPr lang="pt-BR" dirty="0"/>
              <a:t> são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símbolos abstratos</a:t>
            </a:r>
          </a:p>
          <a:p>
            <a:pPr lvl="2"/>
            <a:r>
              <a:rPr lang="pt-BR" dirty="0"/>
              <a:t>Representam os caracteres de mesmo nome da tabela ASCII</a:t>
            </a:r>
          </a:p>
          <a:p>
            <a:pPr lvl="1"/>
            <a:r>
              <a:rPr lang="pt-BR" dirty="0"/>
              <a:t>O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token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ws é diferente </a:t>
            </a:r>
            <a:r>
              <a:rPr lang="pt-BR" dirty="0"/>
              <a:t>porque ele não é retornado ao analisador sintático</a:t>
            </a:r>
          </a:p>
          <a:p>
            <a:pPr lvl="2"/>
            <a:r>
              <a:rPr lang="pt-BR" dirty="0"/>
              <a:t>Simplesmente força o analisador léxico a continuar no caractere seguinte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8FFF628-2D9D-4D5D-B648-9B761CA01D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17746"/>
              </p:ext>
            </p:extLst>
          </p:nvPr>
        </p:nvGraphicFramePr>
        <p:xfrm>
          <a:off x="1701924" y="3356992"/>
          <a:ext cx="6408712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3177708503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41394725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373862124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b="1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ws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0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blank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pt-BR" b="0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tab</a:t>
                      </a:r>
                      <a:r>
                        <a:rPr lang="pt-BR" b="0" i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|</a:t>
                      </a:r>
                      <a:r>
                        <a:rPr lang="pt-BR" b="0" i="0" dirty="0" err="1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newline</a:t>
                      </a:r>
                      <a:r>
                        <a:rPr lang="pt-BR" b="0" i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)</a:t>
                      </a:r>
                      <a:r>
                        <a:rPr lang="pt-BR" b="0" i="0" baseline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6641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6348337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21B322-7463-4072-8D76-01A44028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1D3392B5-8441-46EC-AF37-DB8BB4B33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394598"/>
              </p:ext>
            </p:extLst>
          </p:nvPr>
        </p:nvGraphicFramePr>
        <p:xfrm>
          <a:off x="1593912" y="1916832"/>
          <a:ext cx="9289031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564">
                  <a:extLst>
                    <a:ext uri="{9D8B030D-6E8A-4147-A177-3AD203B41FA5}">
                      <a16:colId xmlns:a16="http://schemas.microsoft.com/office/drawing/2014/main" val="3259549706"/>
                    </a:ext>
                  </a:extLst>
                </a:gridCol>
                <a:gridCol w="1769339">
                  <a:extLst>
                    <a:ext uri="{9D8B030D-6E8A-4147-A177-3AD203B41FA5}">
                      <a16:colId xmlns:a16="http://schemas.microsoft.com/office/drawing/2014/main" val="3884708769"/>
                    </a:ext>
                  </a:extLst>
                </a:gridCol>
                <a:gridCol w="5013128">
                  <a:extLst>
                    <a:ext uri="{9D8B030D-6E8A-4147-A177-3AD203B41FA5}">
                      <a16:colId xmlns:a16="http://schemas.microsoft.com/office/drawing/2014/main" val="58232915"/>
                    </a:ext>
                  </a:extLst>
                </a:gridCol>
              </a:tblGrid>
              <a:tr h="228976"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Lexemas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dirty="0"/>
                        <a:t>Atributo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6214981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</a:rPr>
                        <a:t>Espaços em branco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437674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+mj-lt"/>
                          <a:cs typeface="Courier New" panose="02070309020205020404" pitchFamily="49" charset="0"/>
                        </a:rPr>
                        <a:t>if</a:t>
                      </a:r>
                      <a:endParaRPr lang="pt-BR" sz="14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if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78005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+mj-lt"/>
                          <a:cs typeface="Courier New" panose="02070309020205020404" pitchFamily="49" charset="0"/>
                        </a:rPr>
                        <a:t>then</a:t>
                      </a:r>
                      <a:endParaRPr lang="pt-BR" sz="14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then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252092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err="1">
                          <a:latin typeface="+mj-lt"/>
                          <a:cs typeface="Courier New" panose="02070309020205020404" pitchFamily="49" charset="0"/>
                        </a:rPr>
                        <a:t>else</a:t>
                      </a:r>
                      <a:endParaRPr lang="pt-BR" sz="1400" dirty="0">
                        <a:latin typeface="+mj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else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469427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</a:rPr>
                        <a:t>Identificadores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Apontador para tabela de símbolos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89513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</a:rPr>
                        <a:t>Números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/>
                        <a:t>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Apontador para tabela de símbolos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21292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7443399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8370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EQ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34686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&lt;&gt;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490617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471735"/>
                  </a:ext>
                </a:extLst>
              </a:tr>
              <a:tr h="226946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+mj-lt"/>
                          <a:cs typeface="Courier New" panose="02070309020205020404" pitchFamily="49" charset="0"/>
                        </a:rPr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 err="1"/>
                        <a:t>relop</a:t>
                      </a:r>
                      <a:endParaRPr lang="pt-BR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19939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664EA553-C14C-450C-9303-706D5FED5FD2}"/>
              </a:ext>
            </a:extLst>
          </p:cNvPr>
          <p:cNvSpPr/>
          <p:nvPr/>
        </p:nvSpPr>
        <p:spPr>
          <a:xfrm>
            <a:off x="3831613" y="6057067"/>
            <a:ext cx="45255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Os tokens retornados pelo analisador léxico</a:t>
            </a:r>
          </a:p>
        </p:txBody>
      </p:sp>
    </p:spTree>
    <p:extLst>
      <p:ext uri="{BB962C8B-B14F-4D97-AF65-F5344CB8AC3E}">
        <p14:creationId xmlns:p14="http://schemas.microsoft.com/office/powerpoint/2010/main" val="3534342893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8A004D-AA07-432A-86CC-337780428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28F2E-3E19-4E69-80BA-4E053B1C4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reconhecimento dos padrões </a:t>
            </a:r>
            <a:r>
              <a:rPr lang="pt-BR" dirty="0"/>
              <a:t>descritos por expressões regulares pode ser implementado através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Vamos estudar a conversão manual</a:t>
            </a:r>
          </a:p>
          <a:p>
            <a:pPr lvl="1"/>
            <a:r>
              <a:rPr lang="pt-BR" dirty="0"/>
              <a:t>Existe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forma automática </a:t>
            </a:r>
            <a:r>
              <a:rPr lang="pt-BR" dirty="0"/>
              <a:t>de construir esses diagramas </a:t>
            </a:r>
          </a:p>
          <a:p>
            <a:r>
              <a:rPr lang="pt-BR" dirty="0"/>
              <a:t>Os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</a:t>
            </a:r>
            <a:r>
              <a:rPr lang="pt-BR" dirty="0"/>
              <a:t> são caracterizados por:</a:t>
            </a:r>
          </a:p>
          <a:p>
            <a:pPr lvl="1"/>
            <a:r>
              <a:rPr lang="pt-BR" dirty="0"/>
              <a:t>Uma coleção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estados</a:t>
            </a:r>
            <a:r>
              <a:rPr lang="pt-BR" dirty="0"/>
              <a:t>: cada estado descreve uma condição da entrada</a:t>
            </a:r>
          </a:p>
          <a:p>
            <a:pPr lvl="1"/>
            <a:r>
              <a:rPr lang="pt-BR" dirty="0"/>
              <a:t>Interligados por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arestas</a:t>
            </a:r>
            <a:r>
              <a:rPr lang="pt-BR" dirty="0"/>
              <a:t>: rotuladas por um símbolo ou conjunto de símbolos</a:t>
            </a:r>
          </a:p>
          <a:p>
            <a:pPr lvl="1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Determinísticos</a:t>
            </a:r>
            <a:r>
              <a:rPr lang="pt-BR" dirty="0"/>
              <a:t>: não existe duas arestas saindo do mesmo estado com o mesmo símbolo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5448948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F02800B-16E2-48D2-B3C8-4FDE2EA53E10}"/>
              </a:ext>
            </a:extLst>
          </p:cNvPr>
          <p:cNvSpPr/>
          <p:nvPr/>
        </p:nvSpPr>
        <p:spPr>
          <a:xfrm>
            <a:off x="7645074" y="2987772"/>
            <a:ext cx="3651916" cy="2778287"/>
          </a:xfrm>
          <a:prstGeom prst="roundRect">
            <a:avLst>
              <a:gd name="adj" fmla="val 2055"/>
            </a:avLst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1711FD-15FA-41ED-98F3-952E7750A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EF4E026-1715-431F-9CDA-B2A351336FDA}"/>
              </a:ext>
            </a:extLst>
          </p:cNvPr>
          <p:cNvGrpSpPr/>
          <p:nvPr/>
        </p:nvGrpSpPr>
        <p:grpSpPr>
          <a:xfrm>
            <a:off x="7795562" y="3134185"/>
            <a:ext cx="3415700" cy="2415850"/>
            <a:chOff x="8049764" y="3101382"/>
            <a:chExt cx="3415700" cy="2415850"/>
          </a:xfrm>
        </p:grpSpPr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26EDD0C3-AB00-48C5-A330-4BED908EE79E}"/>
                </a:ext>
              </a:extLst>
            </p:cNvPr>
            <p:cNvSpPr/>
            <p:nvPr/>
          </p:nvSpPr>
          <p:spPr>
            <a:xfrm>
              <a:off x="8753676" y="326515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9BA31047-F1F4-4216-AF17-C1E9AB7D059E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8213616" y="3409159"/>
              <a:ext cx="54006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052938F-2E7A-455E-9AB1-481C9320B974}"/>
                </a:ext>
              </a:extLst>
            </p:cNvPr>
            <p:cNvSpPr txBox="1"/>
            <p:nvPr/>
          </p:nvSpPr>
          <p:spPr>
            <a:xfrm>
              <a:off x="8049764" y="3101382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B9DFDBBE-3E4B-4B54-86B2-BFFC48A92F3C}"/>
                </a:ext>
              </a:extLst>
            </p:cNvPr>
            <p:cNvSpPr txBox="1"/>
            <p:nvPr/>
          </p:nvSpPr>
          <p:spPr>
            <a:xfrm>
              <a:off x="9246587" y="3238361"/>
              <a:ext cx="1313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Estado inicial</a:t>
              </a:r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970EE5D0-AA33-41D8-B452-D18CDD1B48FA}"/>
                </a:ext>
              </a:extLst>
            </p:cNvPr>
            <p:cNvSpPr/>
            <p:nvPr/>
          </p:nvSpPr>
          <p:spPr>
            <a:xfrm>
              <a:off x="8753676" y="381464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53A27334-6A07-43D1-9488-0A892195CCAB}"/>
                </a:ext>
              </a:extLst>
            </p:cNvPr>
            <p:cNvSpPr txBox="1"/>
            <p:nvPr/>
          </p:nvSpPr>
          <p:spPr>
            <a:xfrm>
              <a:off x="9246587" y="3804758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Estado</a:t>
              </a:r>
            </a:p>
          </p:txBody>
        </p:sp>
        <p:grpSp>
          <p:nvGrpSpPr>
            <p:cNvPr id="85" name="Agrupar 84">
              <a:extLst>
                <a:ext uri="{FF2B5EF4-FFF2-40B4-BE49-F238E27FC236}">
                  <a16:creationId xmlns:a16="http://schemas.microsoft.com/office/drawing/2014/main" id="{FCBCD0AE-2394-4C96-91C8-22C5F06BDAC0}"/>
                </a:ext>
              </a:extLst>
            </p:cNvPr>
            <p:cNvGrpSpPr/>
            <p:nvPr/>
          </p:nvGrpSpPr>
          <p:grpSpPr>
            <a:xfrm>
              <a:off x="8717672" y="4418670"/>
              <a:ext cx="360040" cy="371834"/>
              <a:chOff x="3829441" y="2820172"/>
              <a:chExt cx="360040" cy="371834"/>
            </a:xfrm>
          </p:grpSpPr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E0A75F1E-98C3-4B5A-A467-A2AF118335F0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87" name="Elipse 86">
                <a:extLst>
                  <a:ext uri="{FF2B5EF4-FFF2-40B4-BE49-F238E27FC236}">
                    <a16:creationId xmlns:a16="http://schemas.microsoft.com/office/drawing/2014/main" id="{EB69E64A-2566-4F40-B71E-C7A04E4ED582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</p:grpSp>
        <p:sp>
          <p:nvSpPr>
            <p:cNvPr id="88" name="CaixaDeTexto 87">
              <a:extLst>
                <a:ext uri="{FF2B5EF4-FFF2-40B4-BE49-F238E27FC236}">
                  <a16:creationId xmlns:a16="http://schemas.microsoft.com/office/drawing/2014/main" id="{410F8E43-D259-4A5E-A7BD-566018FE7B5E}"/>
                </a:ext>
              </a:extLst>
            </p:cNvPr>
            <p:cNvSpPr txBox="1"/>
            <p:nvPr/>
          </p:nvSpPr>
          <p:spPr>
            <a:xfrm>
              <a:off x="9246587" y="4436640"/>
              <a:ext cx="11833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Estado final</a:t>
              </a:r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7AC9E59E-8CE1-41B4-BEBB-49D16F00B49C}"/>
                </a:ext>
              </a:extLst>
            </p:cNvPr>
            <p:cNvSpPr txBox="1"/>
            <p:nvPr/>
          </p:nvSpPr>
          <p:spPr>
            <a:xfrm>
              <a:off x="8759258" y="5051225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28C617AD-F457-4339-AB9A-C8FA309FFC13}"/>
                </a:ext>
              </a:extLst>
            </p:cNvPr>
            <p:cNvSpPr txBox="1"/>
            <p:nvPr/>
          </p:nvSpPr>
          <p:spPr>
            <a:xfrm>
              <a:off x="9246587" y="4994012"/>
              <a:ext cx="22188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Recuar uma posição</a:t>
              </a:r>
              <a:br>
                <a:rPr lang="pt-BR" sz="1400" dirty="0"/>
              </a:br>
              <a:r>
                <a:rPr lang="pt-BR" sz="1400" dirty="0"/>
                <a:t>na cadeia de entrada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1ADE7B94-7AC1-4439-8D00-E6B03F22F3FD}"/>
              </a:ext>
            </a:extLst>
          </p:cNvPr>
          <p:cNvGrpSpPr/>
          <p:nvPr/>
        </p:nvGrpSpPr>
        <p:grpSpPr>
          <a:xfrm>
            <a:off x="1058082" y="2348880"/>
            <a:ext cx="5607933" cy="3402049"/>
            <a:chOff x="1058082" y="2348880"/>
            <a:chExt cx="5607933" cy="3402049"/>
          </a:xfrm>
        </p:grpSpPr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F80B6BD6-DF6E-4A77-8E30-B2D4D38216DB}"/>
                </a:ext>
              </a:extLst>
            </p:cNvPr>
            <p:cNvSpPr txBox="1"/>
            <p:nvPr/>
          </p:nvSpPr>
          <p:spPr>
            <a:xfrm>
              <a:off x="4449808" y="247753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LE}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54E9677-C1A3-4CD8-BE6A-A14336E10FE1}"/>
                </a:ext>
              </a:extLst>
            </p:cNvPr>
            <p:cNvSpPr txBox="1"/>
            <p:nvPr/>
          </p:nvSpPr>
          <p:spPr>
            <a:xfrm>
              <a:off x="4449808" y="2976445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NE}</a:t>
              </a:r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D4E111D2-9F30-49AB-BFBA-D2131E97D81A}"/>
                </a:ext>
              </a:extLst>
            </p:cNvPr>
            <p:cNvSpPr txBox="1"/>
            <p:nvPr/>
          </p:nvSpPr>
          <p:spPr>
            <a:xfrm>
              <a:off x="4456533" y="3512854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LT}</a:t>
              </a: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2EB6CC23-4A7E-4FAF-8C89-4A712A68C55E}"/>
                </a:ext>
              </a:extLst>
            </p:cNvPr>
            <p:cNvSpPr txBox="1"/>
            <p:nvPr/>
          </p:nvSpPr>
          <p:spPr>
            <a:xfrm>
              <a:off x="3258909" y="4069779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EQ}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5449F350-2596-43CB-B236-C8F89D28B257}"/>
                </a:ext>
              </a:extLst>
            </p:cNvPr>
            <p:cNvSpPr txBox="1"/>
            <p:nvPr/>
          </p:nvSpPr>
          <p:spPr>
            <a:xfrm>
              <a:off x="4449808" y="4656920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GE}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CF090792-C108-4C4F-82F1-F03BD836D7AB}"/>
                </a:ext>
              </a:extLst>
            </p:cNvPr>
            <p:cNvSpPr txBox="1"/>
            <p:nvPr/>
          </p:nvSpPr>
          <p:spPr>
            <a:xfrm>
              <a:off x="4461565" y="5274739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GT}</a:t>
              </a:r>
            </a:p>
          </p:txBody>
        </p:sp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807C7DC8-8740-40A5-9061-06465D4A6CDA}"/>
                </a:ext>
              </a:extLst>
            </p:cNvPr>
            <p:cNvSpPr/>
            <p:nvPr/>
          </p:nvSpPr>
          <p:spPr>
            <a:xfrm>
              <a:off x="1725990" y="251265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BC180552-3776-4FCC-9D77-5416D4D20B1B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>
              <a:off x="1221934" y="2656657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7FCCBB6C-6E2C-4A5A-AC03-B562D5E78D41}"/>
                </a:ext>
              </a:extLst>
            </p:cNvPr>
            <p:cNvSpPr/>
            <p:nvPr/>
          </p:nvSpPr>
          <p:spPr>
            <a:xfrm>
              <a:off x="2878118" y="251265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10AEA84C-A458-45A4-BE97-1B304454FC27}"/>
                </a:ext>
              </a:extLst>
            </p:cNvPr>
            <p:cNvGrpSpPr/>
            <p:nvPr/>
          </p:nvGrpSpPr>
          <p:grpSpPr>
            <a:xfrm>
              <a:off x="3992102" y="2470740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B892F922-01A8-4F46-8DF0-A2CD0AFEED0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B742B46B-7C99-4488-AEC5-20606AB9DDC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2208637F-A1A7-4810-AF66-E3502C3DDD10}"/>
                </a:ext>
              </a:extLst>
            </p:cNvPr>
            <p:cNvSpPr/>
            <p:nvPr/>
          </p:nvSpPr>
          <p:spPr>
            <a:xfrm>
              <a:off x="2876300" y="473086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19CEC4FE-B913-41BB-AE39-F0BEBA2E728B}"/>
                </a:ext>
              </a:extLst>
            </p:cNvPr>
            <p:cNvGrpSpPr/>
            <p:nvPr/>
          </p:nvGrpSpPr>
          <p:grpSpPr>
            <a:xfrm>
              <a:off x="3992102" y="2985076"/>
              <a:ext cx="360040" cy="371834"/>
              <a:chOff x="3829441" y="2820172"/>
              <a:chExt cx="360040" cy="371834"/>
            </a:xfrm>
          </p:grpSpPr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7CE09FA2-7F41-446E-8035-177444E7CE8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470B1BEA-C690-4A7F-B59D-0E05B195714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65F00678-975F-401D-9DA5-21045B2D36CE}"/>
                </a:ext>
              </a:extLst>
            </p:cNvPr>
            <p:cNvGrpSpPr/>
            <p:nvPr/>
          </p:nvGrpSpPr>
          <p:grpSpPr>
            <a:xfrm>
              <a:off x="4001094" y="3521485"/>
              <a:ext cx="360040" cy="371834"/>
              <a:chOff x="3829441" y="2820172"/>
              <a:chExt cx="360040" cy="371834"/>
            </a:xfrm>
          </p:grpSpPr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F1C85090-ADB1-43E5-B3F8-252DB388D48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6" name="Elipse 25">
                <a:extLst>
                  <a:ext uri="{FF2B5EF4-FFF2-40B4-BE49-F238E27FC236}">
                    <a16:creationId xmlns:a16="http://schemas.microsoft.com/office/drawing/2014/main" id="{CA7D53C0-D0BF-4333-BB47-AC728AEF53D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107AC509-F0A6-497F-942A-360E10B1DF67}"/>
                </a:ext>
              </a:extLst>
            </p:cNvPr>
            <p:cNvGrpSpPr/>
            <p:nvPr/>
          </p:nvGrpSpPr>
          <p:grpSpPr>
            <a:xfrm>
              <a:off x="2840296" y="4046724"/>
              <a:ext cx="360040" cy="371834"/>
              <a:chOff x="3829441" y="2820172"/>
              <a:chExt cx="360040" cy="371834"/>
            </a:xfrm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749ABE9D-0E72-45F1-BE17-A2B2B08FF401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29" name="Elipse 28">
                <a:extLst>
                  <a:ext uri="{FF2B5EF4-FFF2-40B4-BE49-F238E27FC236}">
                    <a16:creationId xmlns:a16="http://schemas.microsoft.com/office/drawing/2014/main" id="{AD8E811C-BE8A-4D81-A052-EF695051C0B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5</a:t>
                </a:r>
              </a:p>
            </p:txBody>
          </p:sp>
        </p:grpSp>
        <p:grpSp>
          <p:nvGrpSpPr>
            <p:cNvPr id="30" name="Agrupar 29">
              <a:extLst>
                <a:ext uri="{FF2B5EF4-FFF2-40B4-BE49-F238E27FC236}">
                  <a16:creationId xmlns:a16="http://schemas.microsoft.com/office/drawing/2014/main" id="{6C798B8C-1233-40B0-AAB5-84FB84AA36E2}"/>
                </a:ext>
              </a:extLst>
            </p:cNvPr>
            <p:cNvGrpSpPr/>
            <p:nvPr/>
          </p:nvGrpSpPr>
          <p:grpSpPr>
            <a:xfrm>
              <a:off x="3983448" y="4688957"/>
              <a:ext cx="360040" cy="371834"/>
              <a:chOff x="3829441" y="2820172"/>
              <a:chExt cx="360040" cy="371834"/>
            </a:xfrm>
          </p:grpSpPr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DBA6879C-450B-4CB8-9B4B-0F0919208A5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11FBAF70-5611-4DA8-B2A0-F476E79CE945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7</a:t>
                </a:r>
              </a:p>
            </p:txBody>
          </p:sp>
        </p:grpSp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088F411A-6CD1-4CD8-B5C1-D38ED8AAAB46}"/>
                </a:ext>
              </a:extLst>
            </p:cNvPr>
            <p:cNvGrpSpPr/>
            <p:nvPr/>
          </p:nvGrpSpPr>
          <p:grpSpPr>
            <a:xfrm>
              <a:off x="3983448" y="5281065"/>
              <a:ext cx="360040" cy="371834"/>
              <a:chOff x="3829441" y="2820172"/>
              <a:chExt cx="360040" cy="371834"/>
            </a:xfrm>
          </p:grpSpPr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37235EF2-7288-463F-9269-CD3D5C928076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772B60EB-5FC2-45FE-9E6B-90E74C43358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8</a:t>
                </a:r>
              </a:p>
            </p:txBody>
          </p: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F0A0822-CF40-46F1-A2A6-28BE8068DDBA}"/>
                </a:ext>
              </a:extLst>
            </p:cNvPr>
            <p:cNvSpPr txBox="1"/>
            <p:nvPr/>
          </p:nvSpPr>
          <p:spPr>
            <a:xfrm>
              <a:off x="1058082" y="2348880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E2C350A5-FBD2-4908-B151-6BBD69A0F910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>
              <a:off x="2014022" y="265665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4323BE2B-2CED-464F-9CBB-9D59F5F1A065}"/>
                </a:ext>
              </a:extLst>
            </p:cNvPr>
            <p:cNvCxnSpPr>
              <a:cxnSpLocks/>
              <a:stCxn id="10" idx="6"/>
              <a:endCxn id="18" idx="2"/>
            </p:cNvCxnSpPr>
            <p:nvPr/>
          </p:nvCxnSpPr>
          <p:spPr>
            <a:xfrm>
              <a:off x="3166150" y="265665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: Curvo 44">
              <a:extLst>
                <a:ext uri="{FF2B5EF4-FFF2-40B4-BE49-F238E27FC236}">
                  <a16:creationId xmlns:a16="http://schemas.microsoft.com/office/drawing/2014/main" id="{FCCE0CCC-5BC4-4657-8076-963B35B7080E}"/>
                </a:ext>
              </a:extLst>
            </p:cNvPr>
            <p:cNvCxnSpPr>
              <a:stCxn id="10" idx="5"/>
              <a:endCxn id="22" idx="2"/>
            </p:cNvCxnSpPr>
            <p:nvPr/>
          </p:nvCxnSpPr>
          <p:spPr>
            <a:xfrm rot="16200000" flipH="1">
              <a:off x="3351781" y="2530672"/>
              <a:ext cx="412508" cy="86813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: Curvo 46">
              <a:extLst>
                <a:ext uri="{FF2B5EF4-FFF2-40B4-BE49-F238E27FC236}">
                  <a16:creationId xmlns:a16="http://schemas.microsoft.com/office/drawing/2014/main" id="{352AC7BF-648A-4AF6-A91E-0FBB601DC8D9}"/>
                </a:ext>
              </a:extLst>
            </p:cNvPr>
            <p:cNvCxnSpPr>
              <a:stCxn id="10" idx="4"/>
              <a:endCxn id="25" idx="2"/>
            </p:cNvCxnSpPr>
            <p:nvPr/>
          </p:nvCxnSpPr>
          <p:spPr>
            <a:xfrm rot="16200000" flipH="1">
              <a:off x="3058245" y="2764552"/>
              <a:ext cx="906739" cy="97896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ector: Curvo 48">
              <a:extLst>
                <a:ext uri="{FF2B5EF4-FFF2-40B4-BE49-F238E27FC236}">
                  <a16:creationId xmlns:a16="http://schemas.microsoft.com/office/drawing/2014/main" id="{B88E0456-FC14-47F8-AC27-33219708D611}"/>
                </a:ext>
              </a:extLst>
            </p:cNvPr>
            <p:cNvCxnSpPr>
              <a:cxnSpLocks/>
              <a:stCxn id="4" idx="4"/>
              <a:endCxn id="28" idx="2"/>
            </p:cNvCxnSpPr>
            <p:nvPr/>
          </p:nvCxnSpPr>
          <p:spPr>
            <a:xfrm rot="16200000" flipH="1">
              <a:off x="1639162" y="3031507"/>
              <a:ext cx="1431978" cy="97029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: Curvo 50">
              <a:extLst>
                <a:ext uri="{FF2B5EF4-FFF2-40B4-BE49-F238E27FC236}">
                  <a16:creationId xmlns:a16="http://schemas.microsoft.com/office/drawing/2014/main" id="{F9509B20-9E84-4402-A31F-2429D7B1CECA}"/>
                </a:ext>
              </a:extLst>
            </p:cNvPr>
            <p:cNvCxnSpPr>
              <a:cxnSpLocks/>
              <a:stCxn id="4" idx="3"/>
              <a:endCxn id="15" idx="2"/>
            </p:cNvCxnSpPr>
            <p:nvPr/>
          </p:nvCxnSpPr>
          <p:spPr>
            <a:xfrm rot="16200000" flipH="1">
              <a:off x="1264041" y="3262614"/>
              <a:ext cx="2116389" cy="110812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de Seta Reta 58">
              <a:extLst>
                <a:ext uri="{FF2B5EF4-FFF2-40B4-BE49-F238E27FC236}">
                  <a16:creationId xmlns:a16="http://schemas.microsoft.com/office/drawing/2014/main" id="{ADC18825-5556-493C-A92E-A8D1232092C6}"/>
                </a:ext>
              </a:extLst>
            </p:cNvPr>
            <p:cNvCxnSpPr>
              <a:stCxn id="15" idx="6"/>
              <a:endCxn id="31" idx="2"/>
            </p:cNvCxnSpPr>
            <p:nvPr/>
          </p:nvCxnSpPr>
          <p:spPr>
            <a:xfrm>
              <a:off x="3164332" y="4874874"/>
              <a:ext cx="819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ector: Curvo 60">
              <a:extLst>
                <a:ext uri="{FF2B5EF4-FFF2-40B4-BE49-F238E27FC236}">
                  <a16:creationId xmlns:a16="http://schemas.microsoft.com/office/drawing/2014/main" id="{C3C589F8-BFC7-470A-8155-C2A4B6B140F7}"/>
                </a:ext>
              </a:extLst>
            </p:cNvPr>
            <p:cNvCxnSpPr>
              <a:stCxn id="15" idx="5"/>
              <a:endCxn id="34" idx="2"/>
            </p:cNvCxnSpPr>
            <p:nvPr/>
          </p:nvCxnSpPr>
          <p:spPr>
            <a:xfrm rot="16200000" flipH="1">
              <a:off x="3307659" y="4791193"/>
              <a:ext cx="490280" cy="8612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E0ECDCAA-415E-4124-8750-A2C2BDAD0F72}"/>
                </a:ext>
              </a:extLst>
            </p:cNvPr>
            <p:cNvSpPr txBox="1"/>
            <p:nvPr/>
          </p:nvSpPr>
          <p:spPr>
            <a:xfrm>
              <a:off x="2288936" y="236738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&lt;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998046E5-8F29-4060-9E79-68F23CD9E8F0}"/>
                </a:ext>
              </a:extLst>
            </p:cNvPr>
            <p:cNvSpPr txBox="1"/>
            <p:nvPr/>
          </p:nvSpPr>
          <p:spPr>
            <a:xfrm>
              <a:off x="3461662" y="236738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ED7B44D1-59F7-44C9-A107-6B48B108B514}"/>
                </a:ext>
              </a:extLst>
            </p:cNvPr>
            <p:cNvSpPr txBox="1"/>
            <p:nvPr/>
          </p:nvSpPr>
          <p:spPr>
            <a:xfrm>
              <a:off x="3461662" y="27671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675B95C1-ABF9-49B2-B429-9730E3451951}"/>
                </a:ext>
              </a:extLst>
            </p:cNvPr>
            <p:cNvSpPr txBox="1"/>
            <p:nvPr/>
          </p:nvSpPr>
          <p:spPr>
            <a:xfrm>
              <a:off x="2779095" y="342604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0FE89228-5443-4F37-8B98-6EA5C15C0A3C}"/>
                </a:ext>
              </a:extLst>
            </p:cNvPr>
            <p:cNvSpPr txBox="1"/>
            <p:nvPr/>
          </p:nvSpPr>
          <p:spPr>
            <a:xfrm>
              <a:off x="2208316" y="351086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DBC723DB-0B57-4AD5-B3F1-45354AFC054E}"/>
                </a:ext>
              </a:extLst>
            </p:cNvPr>
            <p:cNvSpPr txBox="1"/>
            <p:nvPr/>
          </p:nvSpPr>
          <p:spPr>
            <a:xfrm>
              <a:off x="2205006" y="416207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A7203F95-79AB-49C0-8140-3FFC14540574}"/>
                </a:ext>
              </a:extLst>
            </p:cNvPr>
            <p:cNvSpPr txBox="1"/>
            <p:nvPr/>
          </p:nvSpPr>
          <p:spPr>
            <a:xfrm>
              <a:off x="3401747" y="456736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B2E8A582-8931-4195-9455-41774BA8E44E}"/>
                </a:ext>
              </a:extLst>
            </p:cNvPr>
            <p:cNvSpPr txBox="1"/>
            <p:nvPr/>
          </p:nvSpPr>
          <p:spPr>
            <a:xfrm>
              <a:off x="3077420" y="544315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5356E6CE-9107-4599-937C-461248655819}"/>
                </a:ext>
              </a:extLst>
            </p:cNvPr>
            <p:cNvSpPr txBox="1"/>
            <p:nvPr/>
          </p:nvSpPr>
          <p:spPr>
            <a:xfrm>
              <a:off x="4261302" y="514700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E20F44CE-B2D2-4CFC-9FFB-B8C0AC9EF642}"/>
                </a:ext>
              </a:extLst>
            </p:cNvPr>
            <p:cNvSpPr txBox="1"/>
            <p:nvPr/>
          </p:nvSpPr>
          <p:spPr>
            <a:xfrm>
              <a:off x="4279304" y="33652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  <p:sp>
        <p:nvSpPr>
          <p:cNvPr id="95" name="CaixaDeTexto 94">
            <a:extLst>
              <a:ext uri="{FF2B5EF4-FFF2-40B4-BE49-F238E27FC236}">
                <a16:creationId xmlns:a16="http://schemas.microsoft.com/office/drawing/2014/main" id="{CD5117F4-B97C-498F-B609-73477448A080}"/>
              </a:ext>
            </a:extLst>
          </p:cNvPr>
          <p:cNvSpPr txBox="1"/>
          <p:nvPr/>
        </p:nvSpPr>
        <p:spPr>
          <a:xfrm>
            <a:off x="7645074" y="2512651"/>
            <a:ext cx="3651916" cy="408623"/>
          </a:xfrm>
          <a:prstGeom prst="roundRect">
            <a:avLst/>
          </a:prstGeom>
          <a:solidFill>
            <a:schemeClr val="bg1">
              <a:lumMod val="85000"/>
              <a:lumOff val="15000"/>
            </a:schemeClr>
          </a:solidFill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Legenda</a:t>
            </a:r>
          </a:p>
        </p:txBody>
      </p:sp>
    </p:spTree>
    <p:extLst>
      <p:ext uri="{BB962C8B-B14F-4D97-AF65-F5344CB8AC3E}">
        <p14:creationId xmlns:p14="http://schemas.microsoft.com/office/powerpoint/2010/main" val="1009085911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4BBC2-055D-4A7E-9E0C-FDFF755E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0FB69C-6B8F-4828-8DD6-A5845B59B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Reconhecimento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palavras-chave</a:t>
            </a:r>
            <a:r>
              <a:rPr lang="pt-BR" dirty="0"/>
              <a:t> 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identificadores </a:t>
            </a:r>
            <a:endParaRPr lang="pt-BR" dirty="0"/>
          </a:p>
          <a:p>
            <a:pPr lvl="1"/>
            <a:r>
              <a:rPr lang="pt-BR" dirty="0"/>
              <a:t>Compartilham o mesmo padrão, um problema que pode ser resolvido:</a:t>
            </a:r>
          </a:p>
          <a:p>
            <a:pPr lvl="2"/>
            <a:r>
              <a:rPr lang="pt-BR" dirty="0"/>
              <a:t>Inserindo as palavras-chave na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tabela de símbolos</a:t>
            </a:r>
            <a:r>
              <a:rPr lang="pt-BR" dirty="0"/>
              <a:t>: qualquer nome que não estiver na tabela é um identificador e não uma palavra-chave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2"/>
            <a:r>
              <a:rPr lang="pt-BR" dirty="0"/>
              <a:t>Criando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 </a:t>
            </a:r>
            <a:r>
              <a:rPr lang="pt-BR" dirty="0"/>
              <a:t>para cada palavra-chave: os nomes das palavras-chave devem ser verificados antes dos identificadores </a:t>
            </a:r>
          </a:p>
          <a:p>
            <a:pPr lvl="2"/>
            <a:endParaRPr lang="pt-BR" dirty="0"/>
          </a:p>
          <a:p>
            <a:pPr lvl="1"/>
            <a:endParaRPr lang="pt-BR" dirty="0"/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4460FD80-427A-4F84-9B10-3FB6018476FA}"/>
              </a:ext>
            </a:extLst>
          </p:cNvPr>
          <p:cNvGrpSpPr/>
          <p:nvPr/>
        </p:nvGrpSpPr>
        <p:grpSpPr>
          <a:xfrm>
            <a:off x="2146311" y="3632933"/>
            <a:ext cx="7222593" cy="811333"/>
            <a:chOff x="2271784" y="4022433"/>
            <a:chExt cx="7222593" cy="811333"/>
          </a:xfrm>
        </p:grpSpPr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5B3B3EA9-8713-4987-84B9-7B6C165A68F2}"/>
                </a:ext>
              </a:extLst>
            </p:cNvPr>
            <p:cNvSpPr txBox="1"/>
            <p:nvPr/>
          </p:nvSpPr>
          <p:spPr>
            <a:xfrm>
              <a:off x="5831195" y="4456957"/>
              <a:ext cx="36631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GetToken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pt-BR" sz="1600" dirty="0">
                  <a:latin typeface="Consolas" panose="020B0609020204030204" pitchFamily="49" charset="0"/>
                </a:rPr>
                <a:t>, </a:t>
              </a:r>
              <a:r>
                <a:rPr lang="pt-BR" sz="1600" dirty="0" err="1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InsertId</a:t>
              </a:r>
              <a:r>
                <a:rPr lang="pt-BR" sz="1600" dirty="0">
                  <a:solidFill>
                    <a:schemeClr val="tx1">
                      <a:lumMod val="75000"/>
                    </a:schemeClr>
                  </a:solidFill>
                  <a:latin typeface="Consolas" panose="020B0609020204030204" pitchFamily="49" charset="0"/>
                </a:rPr>
                <a:t>()</a:t>
              </a:r>
              <a:r>
                <a:rPr lang="pt-BR" sz="1600" dirty="0"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5881EF03-5EEB-4196-A5C5-13FEA208EA7D}"/>
                </a:ext>
              </a:extLst>
            </p:cNvPr>
            <p:cNvSpPr/>
            <p:nvPr/>
          </p:nvSpPr>
          <p:spPr>
            <a:xfrm>
              <a:off x="2939692" y="450384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9</a:t>
              </a:r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8F791483-8CA4-4AFB-863A-88F57864B001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2435636" y="4647849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A15782C-AB33-4620-B65E-4136FCD082FF}"/>
                </a:ext>
              </a:extLst>
            </p:cNvPr>
            <p:cNvSpPr/>
            <p:nvPr/>
          </p:nvSpPr>
          <p:spPr>
            <a:xfrm>
              <a:off x="4091820" y="450384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FA22EBFD-0D7E-4A4D-B56B-601B79C1C3C7}"/>
                </a:ext>
              </a:extLst>
            </p:cNvPr>
            <p:cNvSpPr txBox="1"/>
            <p:nvPr/>
          </p:nvSpPr>
          <p:spPr>
            <a:xfrm>
              <a:off x="2271784" y="4340072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C79570C3-E8A8-4060-8A7B-939C340A598A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>
              <a:off x="3227724" y="4647849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52F14FF-3B4F-484B-AA67-1F57D28C9F21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4379852" y="4647849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36C7A55F-4036-4A00-89DE-200726B5538E}"/>
                </a:ext>
              </a:extLst>
            </p:cNvPr>
            <p:cNvSpPr txBox="1"/>
            <p:nvPr/>
          </p:nvSpPr>
          <p:spPr>
            <a:xfrm>
              <a:off x="3400659" y="4358580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letra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06FF7076-D69E-4103-9063-E312C82DE858}"/>
                </a:ext>
              </a:extLst>
            </p:cNvPr>
            <p:cNvSpPr txBox="1"/>
            <p:nvPr/>
          </p:nvSpPr>
          <p:spPr>
            <a:xfrm>
              <a:off x="4465320" y="437163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6022949A-144C-4023-B033-9AA5BB351CA2}"/>
                </a:ext>
              </a:extLst>
            </p:cNvPr>
            <p:cNvGrpSpPr/>
            <p:nvPr/>
          </p:nvGrpSpPr>
          <p:grpSpPr>
            <a:xfrm>
              <a:off x="5218002" y="4461932"/>
              <a:ext cx="360040" cy="371834"/>
              <a:chOff x="3829441" y="2820172"/>
              <a:chExt cx="360040" cy="371834"/>
            </a:xfrm>
          </p:grpSpPr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AA96B0FD-FD83-407D-9D39-786E472A1AC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14CA8E17-5A4C-4F50-AB85-8977DDF9CD1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11</a:t>
                </a:r>
              </a:p>
            </p:txBody>
          </p:sp>
        </p:grp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6885B78-AF5E-4EF3-8FF9-E15085001B21}"/>
                </a:ext>
              </a:extLst>
            </p:cNvPr>
            <p:cNvSpPr txBox="1"/>
            <p:nvPr/>
          </p:nvSpPr>
          <p:spPr>
            <a:xfrm>
              <a:off x="3548136" y="4022433"/>
              <a:ext cx="1393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letra</a:t>
              </a:r>
              <a:r>
                <a:rPr lang="pt-BR" sz="1400" dirty="0"/>
                <a:t> ou </a:t>
              </a:r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21" name="Conector: Curvo 20">
              <a:extLst>
                <a:ext uri="{FF2B5EF4-FFF2-40B4-BE49-F238E27FC236}">
                  <a16:creationId xmlns:a16="http://schemas.microsoft.com/office/drawing/2014/main" id="{8F0B2789-38E9-41EC-87BE-C2F720917C3F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4193887" y="4459818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4FE0E8F0-1FB7-4307-9DC7-5A26EBAEB7C1}"/>
                </a:ext>
              </a:extLst>
            </p:cNvPr>
            <p:cNvSpPr txBox="1"/>
            <p:nvPr/>
          </p:nvSpPr>
          <p:spPr>
            <a:xfrm>
              <a:off x="5499636" y="429822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4C35E362-9A49-4A09-8A7F-7AC955DD24B7}"/>
              </a:ext>
            </a:extLst>
          </p:cNvPr>
          <p:cNvGrpSpPr/>
          <p:nvPr/>
        </p:nvGrpSpPr>
        <p:grpSpPr>
          <a:xfrm>
            <a:off x="2146311" y="5542633"/>
            <a:ext cx="4638017" cy="715020"/>
            <a:chOff x="1956660" y="5777557"/>
            <a:chExt cx="4638017" cy="715020"/>
          </a:xfrm>
        </p:grpSpPr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0B5A74D3-673D-436A-8A11-6AA335B99EC6}"/>
                </a:ext>
              </a:extLst>
            </p:cNvPr>
            <p:cNvSpPr/>
            <p:nvPr/>
          </p:nvSpPr>
          <p:spPr>
            <a:xfrm>
              <a:off x="2624568" y="615365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latin typeface="+mj-lt"/>
              </a:endParaRPr>
            </a:p>
          </p:txBody>
        </p:sp>
        <p:cxnSp>
          <p:nvCxnSpPr>
            <p:cNvPr id="50" name="Conector de Seta Reta 49">
              <a:extLst>
                <a:ext uri="{FF2B5EF4-FFF2-40B4-BE49-F238E27FC236}">
                  <a16:creationId xmlns:a16="http://schemas.microsoft.com/office/drawing/2014/main" id="{5A4C9F50-0F05-4B6C-8BEF-F32E8EC03EB0}"/>
                </a:ext>
              </a:extLst>
            </p:cNvPr>
            <p:cNvCxnSpPr>
              <a:cxnSpLocks/>
              <a:endCxn id="49" idx="2"/>
            </p:cNvCxnSpPr>
            <p:nvPr/>
          </p:nvCxnSpPr>
          <p:spPr>
            <a:xfrm>
              <a:off x="2120512" y="6297659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00C422D-185D-47D8-BC9A-844E435D6ECD}"/>
                </a:ext>
              </a:extLst>
            </p:cNvPr>
            <p:cNvSpPr/>
            <p:nvPr/>
          </p:nvSpPr>
          <p:spPr>
            <a:xfrm>
              <a:off x="3776696" y="615365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88941667-0B21-4252-A53C-9BE48D9D7009}"/>
                </a:ext>
              </a:extLst>
            </p:cNvPr>
            <p:cNvSpPr txBox="1"/>
            <p:nvPr/>
          </p:nvSpPr>
          <p:spPr>
            <a:xfrm>
              <a:off x="1956660" y="5989882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53" name="Conector de Seta Reta 52">
              <a:extLst>
                <a:ext uri="{FF2B5EF4-FFF2-40B4-BE49-F238E27FC236}">
                  <a16:creationId xmlns:a16="http://schemas.microsoft.com/office/drawing/2014/main" id="{A2A43C8C-D15A-423E-AAD0-E6F0799935BC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>
              <a:off x="2912600" y="6297659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944F76EE-35BF-4BB4-BDE0-6D3CE11537C8}"/>
                </a:ext>
              </a:extLst>
            </p:cNvPr>
            <p:cNvCxnSpPr>
              <a:cxnSpLocks/>
              <a:stCxn id="51" idx="6"/>
            </p:cNvCxnSpPr>
            <p:nvPr/>
          </p:nvCxnSpPr>
          <p:spPr>
            <a:xfrm>
              <a:off x="4064728" y="6297659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E4F19608-17E1-41B7-A934-A9BC87C34A68}"/>
                </a:ext>
              </a:extLst>
            </p:cNvPr>
            <p:cNvSpPr txBox="1"/>
            <p:nvPr/>
          </p:nvSpPr>
          <p:spPr>
            <a:xfrm>
              <a:off x="3085535" y="6008390"/>
              <a:ext cx="2199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7C2B1B4A-8EAA-44CB-8848-1B1F88EA7E39}"/>
                </a:ext>
              </a:extLst>
            </p:cNvPr>
            <p:cNvSpPr txBox="1"/>
            <p:nvPr/>
          </p:nvSpPr>
          <p:spPr>
            <a:xfrm>
              <a:off x="4331758" y="6021442"/>
              <a:ext cx="2407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f</a:t>
              </a:r>
            </a:p>
          </p:txBody>
        </p: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A76C9A36-1D66-44D3-AAF3-B99B8A933A5D}"/>
                </a:ext>
              </a:extLst>
            </p:cNvPr>
            <p:cNvGrpSpPr/>
            <p:nvPr/>
          </p:nvGrpSpPr>
          <p:grpSpPr>
            <a:xfrm>
              <a:off x="6030593" y="6120743"/>
              <a:ext cx="360040" cy="371834"/>
              <a:chOff x="3829441" y="2820172"/>
              <a:chExt cx="360040" cy="371834"/>
            </a:xfrm>
          </p:grpSpPr>
          <p:sp>
            <p:nvSpPr>
              <p:cNvPr id="58" name="Elipse 57">
                <a:extLst>
                  <a:ext uri="{FF2B5EF4-FFF2-40B4-BE49-F238E27FC236}">
                    <a16:creationId xmlns:a16="http://schemas.microsoft.com/office/drawing/2014/main" id="{E91D9723-6043-4CB9-8F79-FA2E1EC88918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9" name="Elipse 58">
                <a:extLst>
                  <a:ext uri="{FF2B5EF4-FFF2-40B4-BE49-F238E27FC236}">
                    <a16:creationId xmlns:a16="http://schemas.microsoft.com/office/drawing/2014/main" id="{05DCF291-0414-4213-B858-3D0A3793E90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</p:grp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8075A55B-E4EA-459A-A0C0-32F20972D417}"/>
                </a:ext>
              </a:extLst>
            </p:cNvPr>
            <p:cNvSpPr txBox="1"/>
            <p:nvPr/>
          </p:nvSpPr>
          <p:spPr>
            <a:xfrm>
              <a:off x="6312227" y="595703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89325E5C-4EC2-4CB0-886E-4BC859CB802C}"/>
                </a:ext>
              </a:extLst>
            </p:cNvPr>
            <p:cNvSpPr/>
            <p:nvPr/>
          </p:nvSpPr>
          <p:spPr>
            <a:xfrm>
              <a:off x="4897135" y="615365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pt-BR" sz="2000" dirty="0">
                <a:latin typeface="+mj-lt"/>
              </a:endParaRPr>
            </a:p>
          </p:txBody>
        </p:sp>
        <p:cxnSp>
          <p:nvCxnSpPr>
            <p:cNvPr id="63" name="Conector de Seta Reta 62">
              <a:extLst>
                <a:ext uri="{FF2B5EF4-FFF2-40B4-BE49-F238E27FC236}">
                  <a16:creationId xmlns:a16="http://schemas.microsoft.com/office/drawing/2014/main" id="{347B462E-3F9B-4040-BFF7-92BDDE47768F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>
              <a:off x="5185167" y="6297659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FF29DB62-D758-479B-A49D-3CFDF66D4704}"/>
                </a:ext>
              </a:extLst>
            </p:cNvPr>
            <p:cNvSpPr txBox="1"/>
            <p:nvPr/>
          </p:nvSpPr>
          <p:spPr>
            <a:xfrm>
              <a:off x="5101973" y="5777557"/>
              <a:ext cx="10118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1200" dirty="0">
                  <a:solidFill>
                    <a:srgbClr val="FF4343"/>
                  </a:solidFill>
                </a:rPr>
                <a:t>não</a:t>
              </a:r>
              <a:br>
                <a:rPr lang="pt-BR" sz="1200" dirty="0">
                  <a:solidFill>
                    <a:srgbClr val="FF4343"/>
                  </a:solidFill>
                </a:rPr>
              </a:br>
              <a:r>
                <a:rPr lang="pt-BR" sz="1200" dirty="0">
                  <a:solidFill>
                    <a:srgbClr val="FF4343"/>
                  </a:solidFill>
                </a:rPr>
                <a:t>letra/dígito</a:t>
              </a:r>
            </a:p>
          </p:txBody>
        </p:sp>
      </p:grp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DBFFB4-F32C-4394-86D5-7967A2F98D9A}"/>
              </a:ext>
            </a:extLst>
          </p:cNvPr>
          <p:cNvSpPr txBox="1"/>
          <p:nvPr/>
        </p:nvSpPr>
        <p:spPr>
          <a:xfrm>
            <a:off x="6888368" y="3766642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cap="small" dirty="0" err="1">
                <a:solidFill>
                  <a:srgbClr val="FF4343"/>
                </a:solidFill>
              </a:rPr>
              <a:t>token</a:t>
            </a:r>
            <a:endParaRPr lang="pt-BR" sz="1200" cap="small" dirty="0">
              <a:solidFill>
                <a:srgbClr val="FF4343"/>
              </a:solidFill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E6E4BBE-4D4E-4943-A205-F2823F987EFE}"/>
              </a:ext>
            </a:extLst>
          </p:cNvPr>
          <p:cNvSpPr txBox="1"/>
          <p:nvPr/>
        </p:nvSpPr>
        <p:spPr>
          <a:xfrm>
            <a:off x="8131359" y="3766642"/>
            <a:ext cx="7713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cap="small" dirty="0"/>
              <a:t>atributo</a:t>
            </a:r>
          </a:p>
        </p:txBody>
      </p:sp>
    </p:spTree>
    <p:extLst>
      <p:ext uri="{BB962C8B-B14F-4D97-AF65-F5344CB8AC3E}">
        <p14:creationId xmlns:p14="http://schemas.microsoft.com/office/powerpoint/2010/main" val="3157945120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70BFE7-CA7C-4D69-A6D8-5CEE82815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5D4E4-4ECF-4266-B288-A55D2A83E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Reconhecimento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números</a:t>
            </a:r>
            <a:r>
              <a:rPr lang="pt-BR" dirty="0"/>
              <a:t> </a:t>
            </a:r>
          </a:p>
        </p:txBody>
      </p:sp>
      <p:graphicFrame>
        <p:nvGraphicFramePr>
          <p:cNvPr id="20" name="Tabela 19">
            <a:extLst>
              <a:ext uri="{FF2B5EF4-FFF2-40B4-BE49-F238E27FC236}">
                <a16:creationId xmlns:a16="http://schemas.microsoft.com/office/drawing/2014/main" id="{445C33B7-0149-4092-9135-C35A829C3D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7393219"/>
              </p:ext>
            </p:extLst>
          </p:nvPr>
        </p:nvGraphicFramePr>
        <p:xfrm>
          <a:off x="1740636" y="2575308"/>
          <a:ext cx="6408712" cy="36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64">
                  <a:extLst>
                    <a:ext uri="{9D8B030D-6E8A-4147-A177-3AD203B41FA5}">
                      <a16:colId xmlns:a16="http://schemas.microsoft.com/office/drawing/2014/main" val="2740701241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60829814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128220238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pt-BR" b="1" i="0" dirty="0">
                          <a:solidFill>
                            <a:srgbClr val="FF4343"/>
                          </a:solidFill>
                          <a:latin typeface="Consolas" panose="020B0609020204030204" pitchFamily="49" charset="0"/>
                        </a:rPr>
                        <a:t>num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sym typeface="Wingdings 3" panose="05040102010807070707" pitchFamily="18" charset="2"/>
                        </a:rPr>
                        <a:t></a:t>
                      </a:r>
                      <a:endParaRPr lang="pt-BR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b="0" i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)?(E[</a:t>
                      </a:r>
                      <a:r>
                        <a:rPr lang="pt-BR" b="0" i="0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+-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]?</a:t>
                      </a:r>
                      <a:r>
                        <a:rPr lang="pt-BR" b="0" i="1" dirty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onsolas" panose="020B0609020204030204" pitchFamily="49" charset="0"/>
                        </a:rPr>
                        <a:t>dígitos</a:t>
                      </a:r>
                      <a:r>
                        <a:rPr lang="pt-BR" b="0" i="0" dirty="0">
                          <a:latin typeface="Consolas" panose="020B0609020204030204" pitchFamily="49" charset="0"/>
                        </a:rPr>
                        <a:t>)?</a:t>
                      </a:r>
                    </a:p>
                  </a:txBody>
                  <a:tcPr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8719995"/>
                  </a:ext>
                </a:extLst>
              </a:tr>
            </a:tbl>
          </a:graphicData>
        </a:graphic>
      </p:graphicFrame>
      <p:grpSp>
        <p:nvGrpSpPr>
          <p:cNvPr id="4" name="Agrupar 3">
            <a:extLst>
              <a:ext uri="{FF2B5EF4-FFF2-40B4-BE49-F238E27FC236}">
                <a16:creationId xmlns:a16="http://schemas.microsoft.com/office/drawing/2014/main" id="{04C9C3BC-6E0E-48BC-B2DB-3D8B5CABBD32}"/>
              </a:ext>
            </a:extLst>
          </p:cNvPr>
          <p:cNvGrpSpPr/>
          <p:nvPr/>
        </p:nvGrpSpPr>
        <p:grpSpPr>
          <a:xfrm>
            <a:off x="1740636" y="3503661"/>
            <a:ext cx="9276043" cy="2083255"/>
            <a:chOff x="1740636" y="3503661"/>
            <a:chExt cx="9276043" cy="2083255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CE0B3CA7-6C66-4C22-BB1C-66ECB2FD313A}"/>
                </a:ext>
              </a:extLst>
            </p:cNvPr>
            <p:cNvSpPr/>
            <p:nvPr/>
          </p:nvSpPr>
          <p:spPr>
            <a:xfrm>
              <a:off x="2408544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12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CAEB0CDE-9A29-4FB4-AD0C-824BB251AB6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1904488" y="4183451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0BA479F9-1F1D-4A40-9229-72CF7682CEDF}"/>
                </a:ext>
              </a:extLst>
            </p:cNvPr>
            <p:cNvSpPr/>
            <p:nvPr/>
          </p:nvSpPr>
          <p:spPr>
            <a:xfrm>
              <a:off x="3560672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40C43254-0E5F-4DB7-B685-A2DDC4217C9A}"/>
                </a:ext>
              </a:extLst>
            </p:cNvPr>
            <p:cNvSpPr txBox="1"/>
            <p:nvPr/>
          </p:nvSpPr>
          <p:spPr>
            <a:xfrm>
              <a:off x="1740636" y="3875674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56B10F0D-C4B5-4CF1-B433-A0D9E29C0A7D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696576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B689014E-52FC-4F1C-9B4D-EAD77EE9805A}"/>
                </a:ext>
              </a:extLst>
            </p:cNvPr>
            <p:cNvCxnSpPr>
              <a:cxnSpLocks/>
            </p:cNvCxnSpPr>
            <p:nvPr/>
          </p:nvCxnSpPr>
          <p:spPr>
            <a:xfrm>
              <a:off x="9614445" y="419150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EC46503-2925-43E2-9D8C-A2DFC0616917}"/>
                </a:ext>
              </a:extLst>
            </p:cNvPr>
            <p:cNvSpPr txBox="1"/>
            <p:nvPr/>
          </p:nvSpPr>
          <p:spPr>
            <a:xfrm>
              <a:off x="2802544" y="3885556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2A2D609-7380-4248-B970-1BEEBEC49F09}"/>
                </a:ext>
              </a:extLst>
            </p:cNvPr>
            <p:cNvSpPr txBox="1"/>
            <p:nvPr/>
          </p:nvSpPr>
          <p:spPr>
            <a:xfrm>
              <a:off x="9699913" y="391528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0B29551-A629-4B98-A879-3A0452397138}"/>
                </a:ext>
              </a:extLst>
            </p:cNvPr>
            <p:cNvGrpSpPr/>
            <p:nvPr/>
          </p:nvGrpSpPr>
          <p:grpSpPr>
            <a:xfrm>
              <a:off x="10452595" y="4005589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2EDBF036-7C82-4C4C-A4BA-BAFC0DC9BAD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FE3296C-3E3A-4811-B400-B040FFE44CF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19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7D22C773-5A68-4854-B717-BA83A22A6B24}"/>
                </a:ext>
              </a:extLst>
            </p:cNvPr>
            <p:cNvSpPr txBox="1"/>
            <p:nvPr/>
          </p:nvSpPr>
          <p:spPr>
            <a:xfrm>
              <a:off x="3375259" y="3503661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D4F308A6-670C-43CB-964D-C57B32A498DC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662739" y="399542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C9196B4-AFB2-439C-B8C8-802C2D4FEDC0}"/>
                </a:ext>
              </a:extLst>
            </p:cNvPr>
            <p:cNvSpPr txBox="1"/>
            <p:nvPr/>
          </p:nvSpPr>
          <p:spPr>
            <a:xfrm>
              <a:off x="10734229" y="3841879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4B82E86-CD09-4AB6-AA8B-E438FD941D0E}"/>
                </a:ext>
              </a:extLst>
            </p:cNvPr>
            <p:cNvSpPr/>
            <p:nvPr/>
          </p:nvSpPr>
          <p:spPr>
            <a:xfrm>
              <a:off x="4704758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DA4F0AD1-6D3E-4682-B0F9-AA558BD80979}"/>
                </a:ext>
              </a:extLst>
            </p:cNvPr>
            <p:cNvCxnSpPr>
              <a:cxnSpLocks/>
              <a:endCxn id="21" idx="2"/>
            </p:cNvCxnSpPr>
            <p:nvPr/>
          </p:nvCxnSpPr>
          <p:spPr>
            <a:xfrm>
              <a:off x="3840662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D23DF1DE-F8F4-49A4-8C58-EF85AD91DF92}"/>
                </a:ext>
              </a:extLst>
            </p:cNvPr>
            <p:cNvSpPr txBox="1"/>
            <p:nvPr/>
          </p:nvSpPr>
          <p:spPr>
            <a:xfrm>
              <a:off x="4116626" y="3875674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.</a:t>
              </a:r>
            </a:p>
          </p:txBody>
        </p:sp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763F996-2F64-4D6C-8171-B0E15DF95841}"/>
                </a:ext>
              </a:extLst>
            </p:cNvPr>
            <p:cNvSpPr/>
            <p:nvPr/>
          </p:nvSpPr>
          <p:spPr>
            <a:xfrm>
              <a:off x="5864267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1B1A1B18-34D6-4AFA-B318-00BFD3939E4D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>
              <a:off x="5000171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2D8903C-D5C0-4245-BCDC-16304BFB644E}"/>
                </a:ext>
              </a:extLst>
            </p:cNvPr>
            <p:cNvSpPr txBox="1"/>
            <p:nvPr/>
          </p:nvSpPr>
          <p:spPr>
            <a:xfrm>
              <a:off x="5106139" y="3885556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8A5B7ABF-B9C7-4B97-9A65-24159D54C391}"/>
                </a:ext>
              </a:extLst>
            </p:cNvPr>
            <p:cNvSpPr txBox="1"/>
            <p:nvPr/>
          </p:nvSpPr>
          <p:spPr>
            <a:xfrm>
              <a:off x="5678854" y="3503661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30" name="Conector: Curvo 29">
              <a:extLst>
                <a:ext uri="{FF2B5EF4-FFF2-40B4-BE49-F238E27FC236}">
                  <a16:creationId xmlns:a16="http://schemas.microsoft.com/office/drawing/2014/main" id="{C774188C-F46B-4801-A79C-0FE40907BEA6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5966334" y="3995420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ipse 30">
              <a:extLst>
                <a:ext uri="{FF2B5EF4-FFF2-40B4-BE49-F238E27FC236}">
                  <a16:creationId xmlns:a16="http://schemas.microsoft.com/office/drawing/2014/main" id="{1F47A1C0-4391-46B7-8119-38E3A5942BA7}"/>
                </a:ext>
              </a:extLst>
            </p:cNvPr>
            <p:cNvSpPr/>
            <p:nvPr/>
          </p:nvSpPr>
          <p:spPr>
            <a:xfrm>
              <a:off x="7017981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16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8932FC0B-B4A7-437A-9DF0-FC3E309E8AD1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>
              <a:off x="6153885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909B42A-0149-41A0-BA49-AD9FCE88CDCD}"/>
                </a:ext>
              </a:extLst>
            </p:cNvPr>
            <p:cNvSpPr txBox="1"/>
            <p:nvPr/>
          </p:nvSpPr>
          <p:spPr>
            <a:xfrm>
              <a:off x="6430759" y="3875674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</a:t>
              </a:r>
            </a:p>
          </p:txBody>
        </p:sp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23D7378F-A245-475D-9A74-4A45F58F0F5C}"/>
                </a:ext>
              </a:extLst>
            </p:cNvPr>
            <p:cNvSpPr/>
            <p:nvPr/>
          </p:nvSpPr>
          <p:spPr>
            <a:xfrm>
              <a:off x="8176827" y="4039445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17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74231D97-E75E-41C3-A459-85A97705197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7312731" y="4183451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9B516489-5A50-4DE6-A375-B5AB18C4B250}"/>
                </a:ext>
              </a:extLst>
            </p:cNvPr>
            <p:cNvSpPr txBox="1"/>
            <p:nvPr/>
          </p:nvSpPr>
          <p:spPr>
            <a:xfrm>
              <a:off x="7418699" y="3885556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 ou -</a:t>
              </a:r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52E680A-4263-461C-9338-00BC2913A0C6}"/>
                </a:ext>
              </a:extLst>
            </p:cNvPr>
            <p:cNvSpPr/>
            <p:nvPr/>
          </p:nvSpPr>
          <p:spPr>
            <a:xfrm>
              <a:off x="9330541" y="404926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18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470A1524-7A15-4DA0-9E95-145CA8EB2C10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>
              <a:off x="8466445" y="4193274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5075A389-090F-4F98-B459-1E46BF9C7719}"/>
                </a:ext>
              </a:extLst>
            </p:cNvPr>
            <p:cNvSpPr txBox="1"/>
            <p:nvPr/>
          </p:nvSpPr>
          <p:spPr>
            <a:xfrm>
              <a:off x="8572413" y="3895379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670DF1A-4D38-4157-AF6D-78F29B3D7BB1}"/>
                </a:ext>
              </a:extLst>
            </p:cNvPr>
            <p:cNvSpPr txBox="1"/>
            <p:nvPr/>
          </p:nvSpPr>
          <p:spPr>
            <a:xfrm>
              <a:off x="9145128" y="3513484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45" name="Conector: Curvo 44">
              <a:extLst>
                <a:ext uri="{FF2B5EF4-FFF2-40B4-BE49-F238E27FC236}">
                  <a16:creationId xmlns:a16="http://schemas.microsoft.com/office/drawing/2014/main" id="{3C67B9AA-CA43-4FE6-9954-84CF48722E0A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9432608" y="4005243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66D1EEB6-A437-4050-B681-AB0CDF1920A3}"/>
                </a:ext>
              </a:extLst>
            </p:cNvPr>
            <p:cNvGrpSpPr/>
            <p:nvPr/>
          </p:nvGrpSpPr>
          <p:grpSpPr>
            <a:xfrm>
              <a:off x="4692893" y="5204345"/>
              <a:ext cx="360040" cy="371834"/>
              <a:chOff x="3829441" y="2820172"/>
              <a:chExt cx="360040" cy="371834"/>
            </a:xfrm>
          </p:grpSpPr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5083C2CB-17FA-4C1E-9761-CE7D8A23BCC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A71595A1-F0FF-401E-BCDB-CDE5BB5A2F3C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20</a:t>
                </a:r>
              </a:p>
            </p:txBody>
          </p:sp>
        </p:grp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A0C55F9B-B7CC-4B51-BB2F-B8C3EA9A0B39}"/>
                </a:ext>
              </a:extLst>
            </p:cNvPr>
            <p:cNvSpPr txBox="1"/>
            <p:nvPr/>
          </p:nvSpPr>
          <p:spPr>
            <a:xfrm>
              <a:off x="4974527" y="506283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grpSp>
          <p:nvGrpSpPr>
            <p:cNvPr id="50" name="Agrupar 49">
              <a:extLst>
                <a:ext uri="{FF2B5EF4-FFF2-40B4-BE49-F238E27FC236}">
                  <a16:creationId xmlns:a16="http://schemas.microsoft.com/office/drawing/2014/main" id="{48448018-5242-43D0-B582-C26988AB96D2}"/>
                </a:ext>
              </a:extLst>
            </p:cNvPr>
            <p:cNvGrpSpPr/>
            <p:nvPr/>
          </p:nvGrpSpPr>
          <p:grpSpPr>
            <a:xfrm>
              <a:off x="7003857" y="5215082"/>
              <a:ext cx="360040" cy="371834"/>
              <a:chOff x="3829441" y="2820172"/>
              <a:chExt cx="360040" cy="371834"/>
            </a:xfrm>
          </p:grpSpPr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5C6638F6-6CC1-4576-A9C6-C0A68AFE67C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0E4CB1A5-4EB0-4ABC-9243-D2A6621C548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21</a:t>
                </a:r>
              </a:p>
            </p:txBody>
          </p:sp>
        </p:grp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25A10C0A-FDFC-4486-8BD4-CA7FD0D21E68}"/>
                </a:ext>
              </a:extLst>
            </p:cNvPr>
            <p:cNvSpPr txBox="1"/>
            <p:nvPr/>
          </p:nvSpPr>
          <p:spPr>
            <a:xfrm>
              <a:off x="7285491" y="50735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cxnSp>
          <p:nvCxnSpPr>
            <p:cNvPr id="55" name="Conector: Curvo 54">
              <a:extLst>
                <a:ext uri="{FF2B5EF4-FFF2-40B4-BE49-F238E27FC236}">
                  <a16:creationId xmlns:a16="http://schemas.microsoft.com/office/drawing/2014/main" id="{69488EE9-0BBB-4BD9-97B3-882638562910}"/>
                </a:ext>
              </a:extLst>
            </p:cNvPr>
            <p:cNvCxnSpPr>
              <a:stCxn id="8" idx="4"/>
              <a:endCxn id="47" idx="2"/>
            </p:cNvCxnSpPr>
            <p:nvPr/>
          </p:nvCxnSpPr>
          <p:spPr>
            <a:xfrm rot="16200000" flipH="1">
              <a:off x="3667388" y="4364756"/>
              <a:ext cx="1062805" cy="98820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: Curvo 56">
              <a:extLst>
                <a:ext uri="{FF2B5EF4-FFF2-40B4-BE49-F238E27FC236}">
                  <a16:creationId xmlns:a16="http://schemas.microsoft.com/office/drawing/2014/main" id="{CC7DD3AF-5E3E-4CC5-B073-2C8080E8CAD2}"/>
                </a:ext>
              </a:extLst>
            </p:cNvPr>
            <p:cNvCxnSpPr>
              <a:stCxn id="26" idx="4"/>
              <a:endCxn id="51" idx="2"/>
            </p:cNvCxnSpPr>
            <p:nvPr/>
          </p:nvCxnSpPr>
          <p:spPr>
            <a:xfrm rot="16200000" flipH="1">
              <a:off x="5969299" y="4366441"/>
              <a:ext cx="1073542" cy="99557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3F2C739A-AE0A-4294-9437-0ACC1700D848}"/>
                </a:ext>
              </a:extLst>
            </p:cNvPr>
            <p:cNvSpPr txBox="1"/>
            <p:nvPr/>
          </p:nvSpPr>
          <p:spPr>
            <a:xfrm>
              <a:off x="3457962" y="5196698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DAE73153-25C3-4D37-9426-D8F99B813850}"/>
                </a:ext>
              </a:extLst>
            </p:cNvPr>
            <p:cNvSpPr txBox="1"/>
            <p:nvPr/>
          </p:nvSpPr>
          <p:spPr>
            <a:xfrm>
              <a:off x="5768235" y="5193328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cxnSp>
          <p:nvCxnSpPr>
            <p:cNvPr id="61" name="Conector: Curvo 60">
              <a:extLst>
                <a:ext uri="{FF2B5EF4-FFF2-40B4-BE49-F238E27FC236}">
                  <a16:creationId xmlns:a16="http://schemas.microsoft.com/office/drawing/2014/main" id="{CD24337E-4FC8-44F9-BD3F-53B204EBACBC}"/>
                </a:ext>
              </a:extLst>
            </p:cNvPr>
            <p:cNvCxnSpPr>
              <a:stCxn id="8" idx="5"/>
              <a:endCxn id="31" idx="3"/>
            </p:cNvCxnSpPr>
            <p:nvPr/>
          </p:nvCxnSpPr>
          <p:spPr>
            <a:xfrm rot="16200000" flipH="1">
              <a:off x="5433342" y="2658459"/>
              <a:ext cx="12700" cy="3253639"/>
            </a:xfrm>
            <a:prstGeom prst="curvedConnector3">
              <a:avLst>
                <a:gd name="adj1" fmla="val 30321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17F8199-5864-435E-BD56-AFBC8344D592}"/>
                </a:ext>
              </a:extLst>
            </p:cNvPr>
            <p:cNvSpPr txBox="1"/>
            <p:nvPr/>
          </p:nvSpPr>
          <p:spPr>
            <a:xfrm>
              <a:off x="5291796" y="4660823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</a:t>
              </a:r>
            </a:p>
          </p:txBody>
        </p:sp>
        <p:cxnSp>
          <p:nvCxnSpPr>
            <p:cNvPr id="65" name="Conector: Curvo 64">
              <a:extLst>
                <a:ext uri="{FF2B5EF4-FFF2-40B4-BE49-F238E27FC236}">
                  <a16:creationId xmlns:a16="http://schemas.microsoft.com/office/drawing/2014/main" id="{F6D2EBA2-E41F-4E09-841D-A589A0B61477}"/>
                </a:ext>
              </a:extLst>
            </p:cNvPr>
            <p:cNvCxnSpPr>
              <a:stCxn id="31" idx="5"/>
              <a:endCxn id="41" idx="3"/>
            </p:cNvCxnSpPr>
            <p:nvPr/>
          </p:nvCxnSpPr>
          <p:spPr>
            <a:xfrm rot="16200000" flipH="1">
              <a:off x="8313366" y="3235745"/>
              <a:ext cx="9823" cy="2108890"/>
            </a:xfrm>
            <a:prstGeom prst="curvedConnector3">
              <a:avLst>
                <a:gd name="adj1" fmla="val 38262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8742A3D-01D0-4AF0-BDC5-948A62A43A16}"/>
                </a:ext>
              </a:extLst>
            </p:cNvPr>
            <p:cNvSpPr txBox="1"/>
            <p:nvPr/>
          </p:nvSpPr>
          <p:spPr>
            <a:xfrm>
              <a:off x="8051438" y="4660823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6512945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4B403-571C-4C37-8ADD-9176B0B4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Diagramas de Transição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63333-225B-4936-821E-77E8DBD77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Reconhecimento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espaços em branco</a:t>
            </a:r>
          </a:p>
          <a:p>
            <a:pPr lvl="1"/>
            <a:r>
              <a:rPr lang="pt-BR" dirty="0"/>
              <a:t>O </a:t>
            </a:r>
            <a:r>
              <a:rPr lang="pt-BR" b="1" dirty="0" err="1">
                <a:solidFill>
                  <a:schemeClr val="tx1">
                    <a:lumMod val="75000"/>
                  </a:schemeClr>
                </a:solidFill>
              </a:rPr>
              <a:t>token</a:t>
            </a:r>
            <a:r>
              <a:rPr lang="pt-BR" dirty="0"/>
              <a:t> </a:t>
            </a:r>
            <a:r>
              <a:rPr lang="pt-BR" dirty="0" err="1">
                <a:solidFill>
                  <a:srgbClr val="FF4343"/>
                </a:solidFill>
              </a:rPr>
              <a:t>delim</a:t>
            </a:r>
            <a:r>
              <a:rPr lang="pt-BR" dirty="0"/>
              <a:t> representa os espaços em branco</a:t>
            </a:r>
          </a:p>
          <a:p>
            <a:pPr lvl="2"/>
            <a:r>
              <a:rPr lang="pt-BR" dirty="0"/>
              <a:t>Tipicamente são espaços, tabulações e quebras de linha</a:t>
            </a:r>
          </a:p>
          <a:p>
            <a:pPr lvl="2"/>
            <a:r>
              <a:rPr lang="pt-BR" dirty="0"/>
              <a:t>Podem ser outros caracteres que a linguagem deseja ignorar</a:t>
            </a:r>
          </a:p>
          <a:p>
            <a:pPr lvl="3"/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Ex.: </a:t>
            </a:r>
            <a:r>
              <a:rPr lang="pt-BR" dirty="0"/>
              <a:t>comentários, documentação, etc.</a:t>
            </a:r>
          </a:p>
          <a:p>
            <a:pPr lvl="1"/>
            <a:endParaRPr lang="pt-BR"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60BDC09A-DD9C-477E-B880-2493B6028B84}"/>
              </a:ext>
            </a:extLst>
          </p:cNvPr>
          <p:cNvGrpSpPr/>
          <p:nvPr/>
        </p:nvGrpSpPr>
        <p:grpSpPr>
          <a:xfrm>
            <a:off x="2061964" y="4797152"/>
            <a:ext cx="3510302" cy="854966"/>
            <a:chOff x="1845940" y="4321471"/>
            <a:chExt cx="3510302" cy="854966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E2D421B2-CD52-47E8-8A8A-770ACCD9E4EB}"/>
                </a:ext>
              </a:extLst>
            </p:cNvPr>
            <p:cNvSpPr/>
            <p:nvPr/>
          </p:nvSpPr>
          <p:spPr>
            <a:xfrm>
              <a:off x="2513848" y="48465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22</a:t>
              </a:r>
            </a:p>
          </p:txBody>
        </p: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294C1D31-17E7-4822-BE53-5F41C5AA530D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2009792" y="4990520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729349E-8770-4C76-8761-ACD1E5A6D9FC}"/>
                </a:ext>
              </a:extLst>
            </p:cNvPr>
            <p:cNvSpPr/>
            <p:nvPr/>
          </p:nvSpPr>
          <p:spPr>
            <a:xfrm>
              <a:off x="3665976" y="4846514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23</a:t>
              </a:r>
              <a:endParaRPr lang="pt-BR" sz="2000" dirty="0">
                <a:latin typeface="+mj-lt"/>
              </a:endParaRP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38E26BCE-C866-4F4A-9D3A-FE08318AB317}"/>
                </a:ext>
              </a:extLst>
            </p:cNvPr>
            <p:cNvSpPr txBox="1"/>
            <p:nvPr/>
          </p:nvSpPr>
          <p:spPr>
            <a:xfrm>
              <a:off x="1845940" y="4682743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9E701B77-AE46-490F-B757-6FC68846C6D3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2801880" y="4990520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2D18AE96-FFEA-40B1-9E93-8E548E2F4C77}"/>
                </a:ext>
              </a:extLst>
            </p:cNvPr>
            <p:cNvCxnSpPr>
              <a:cxnSpLocks/>
              <a:stCxn id="8" idx="6"/>
            </p:cNvCxnSpPr>
            <p:nvPr/>
          </p:nvCxnSpPr>
          <p:spPr>
            <a:xfrm>
              <a:off x="3954008" y="4990520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CA86874-59EE-490D-9E77-49F62A16764D}"/>
                </a:ext>
              </a:extLst>
            </p:cNvPr>
            <p:cNvSpPr txBox="1"/>
            <p:nvPr/>
          </p:nvSpPr>
          <p:spPr>
            <a:xfrm>
              <a:off x="2974815" y="4701251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rgbClr val="FF4343"/>
                  </a:solidFill>
                </a:rPr>
                <a:t>delim</a:t>
              </a:r>
              <a:endParaRPr lang="pt-BR" sz="1400" dirty="0">
                <a:solidFill>
                  <a:srgbClr val="FF4343"/>
                </a:solidFill>
              </a:endParaRP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2EC31272-EFE9-4ED7-8F7D-DA709A6D2C71}"/>
                </a:ext>
              </a:extLst>
            </p:cNvPr>
            <p:cNvSpPr txBox="1"/>
            <p:nvPr/>
          </p:nvSpPr>
          <p:spPr>
            <a:xfrm>
              <a:off x="4039476" y="471430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00C60C24-8FB0-4687-B0E9-B3F9A45E3C2B}"/>
                </a:ext>
              </a:extLst>
            </p:cNvPr>
            <p:cNvGrpSpPr/>
            <p:nvPr/>
          </p:nvGrpSpPr>
          <p:grpSpPr>
            <a:xfrm>
              <a:off x="4792158" y="4804603"/>
              <a:ext cx="360040" cy="371834"/>
              <a:chOff x="3829441" y="2820172"/>
              <a:chExt cx="360040" cy="371834"/>
            </a:xfrm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00C4CDE7-BF6F-4250-8D1C-6BE235120D4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170C88F3-7015-4926-B03A-D05C5220AA9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24</a:t>
                </a:r>
              </a:p>
            </p:txBody>
          </p:sp>
        </p:grp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47F5F3-6530-48E4-89E9-24A2AC0766C5}"/>
                </a:ext>
              </a:extLst>
            </p:cNvPr>
            <p:cNvSpPr txBox="1"/>
            <p:nvPr/>
          </p:nvSpPr>
          <p:spPr>
            <a:xfrm>
              <a:off x="3482166" y="4321471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rgbClr val="FF4343"/>
                  </a:solidFill>
                </a:rPr>
                <a:t>delim</a:t>
              </a:r>
              <a:endParaRPr lang="pt-BR" sz="1400" dirty="0">
                <a:solidFill>
                  <a:srgbClr val="FF4343"/>
                </a:solidFill>
              </a:endParaRPr>
            </a:p>
          </p:txBody>
        </p:sp>
        <p:cxnSp>
          <p:nvCxnSpPr>
            <p:cNvPr id="16" name="Conector: Curvo 15">
              <a:extLst>
                <a:ext uri="{FF2B5EF4-FFF2-40B4-BE49-F238E27FC236}">
                  <a16:creationId xmlns:a16="http://schemas.microsoft.com/office/drawing/2014/main" id="{580D3603-5CF9-453C-A49B-5326F828516C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768043" y="4802489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73EC7F3F-B59E-4F1D-AAEF-3396B036F57B}"/>
                </a:ext>
              </a:extLst>
            </p:cNvPr>
            <p:cNvSpPr txBox="1"/>
            <p:nvPr/>
          </p:nvSpPr>
          <p:spPr>
            <a:xfrm>
              <a:off x="5073792" y="4640893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881801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6F8479-7A75-4B3E-AB36-64427131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08B9F-8F0F-417D-911C-5B91B82D4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 de transição </a:t>
            </a:r>
            <a:r>
              <a:rPr lang="pt-BR" dirty="0"/>
              <a:t>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traduzido em código </a:t>
            </a:r>
            <a:r>
              <a:rPr lang="pt-BR" dirty="0"/>
              <a:t>e implementado em uma linguagem de programação</a:t>
            </a:r>
          </a:p>
          <a:p>
            <a:pPr lvl="1"/>
            <a:r>
              <a:rPr lang="pt-BR" dirty="0"/>
              <a:t>A estratégia geral é a seguinte:</a:t>
            </a:r>
          </a:p>
          <a:p>
            <a:pPr lvl="2"/>
            <a:r>
              <a:rPr lang="pt-BR" dirty="0"/>
              <a:t>Uma variável indica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estado</a:t>
            </a:r>
            <a:r>
              <a:rPr lang="pt-BR" dirty="0"/>
              <a:t> corrente </a:t>
            </a:r>
          </a:p>
          <a:p>
            <a:pPr lvl="2"/>
            <a:r>
              <a:rPr lang="pt-BR" dirty="0"/>
              <a:t>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switch</a:t>
            </a:r>
            <a:r>
              <a:rPr lang="pt-BR" dirty="0"/>
              <a:t> seleciona um caminho com base no estado corrente</a:t>
            </a:r>
          </a:p>
          <a:p>
            <a:pPr lvl="2"/>
            <a:r>
              <a:rPr lang="pt-BR" dirty="0"/>
              <a:t>Cada estado é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transformado em código </a:t>
            </a:r>
            <a:r>
              <a:rPr lang="pt-BR" dirty="0"/>
              <a:t>dentro de um case do switch 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Normalmente o código de um estado é também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instrução de desvio </a:t>
            </a:r>
            <a:r>
              <a:rPr lang="pt-BR" dirty="0"/>
              <a:t>que determina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estado </a:t>
            </a:r>
            <a:r>
              <a:rPr lang="pt-BR" dirty="0"/>
              <a:t>examinando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próximo caractere </a:t>
            </a:r>
            <a:r>
              <a:rPr lang="pt-BR" dirty="0"/>
              <a:t>da entrada</a:t>
            </a:r>
          </a:p>
        </p:txBody>
      </p:sp>
    </p:spTree>
    <p:extLst>
      <p:ext uri="{BB962C8B-B14F-4D97-AF65-F5344CB8AC3E}">
        <p14:creationId xmlns:p14="http://schemas.microsoft.com/office/powerpoint/2010/main" val="93278306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9F199-B783-40FD-A062-507B705E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64C229-4B9C-4D01-99CB-6AA634B3C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Expressões regulares</a:t>
            </a:r>
            <a:r>
              <a:rPr lang="pt-BR" b="1" i="1" dirty="0">
                <a:solidFill>
                  <a:schemeClr val="tx1">
                    <a:lumMod val="65000"/>
                  </a:schemeClr>
                </a:solidFill>
              </a:rPr>
              <a:t> </a:t>
            </a:r>
            <a:r>
              <a:rPr lang="pt-BR" dirty="0"/>
              <a:t>podem ser usadas para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representar os padrões dos tokens</a:t>
            </a:r>
            <a:r>
              <a:rPr lang="pt-BR" dirty="0"/>
              <a:t> válidos de uma linguagem de programação</a:t>
            </a:r>
          </a:p>
          <a:p>
            <a:pPr lvl="1"/>
            <a:r>
              <a:rPr lang="pt-BR" dirty="0"/>
              <a:t>União, concatenação e fechamento são as operações básicas</a:t>
            </a:r>
          </a:p>
          <a:p>
            <a:endParaRPr lang="pt-BR" dirty="0"/>
          </a:p>
          <a:p>
            <a:r>
              <a:rPr lang="pt-BR" b="1" dirty="0">
                <a:solidFill>
                  <a:schemeClr val="tx1">
                    <a:lumMod val="65000"/>
                  </a:schemeClr>
                </a:solidFill>
              </a:rPr>
              <a:t>Definições regulares</a:t>
            </a:r>
            <a:r>
              <a:rPr lang="pt-BR" dirty="0"/>
              <a:t> permitem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dar nomes</a:t>
            </a:r>
            <a:r>
              <a:rPr lang="pt-BR" dirty="0"/>
              <a:t> a expressões regulares</a:t>
            </a:r>
          </a:p>
          <a:p>
            <a:pPr lvl="1"/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098C7F5-9A6E-4AC4-B243-9C11844C4BD7}"/>
              </a:ext>
            </a:extLst>
          </p:cNvPr>
          <p:cNvSpPr txBox="1"/>
          <p:nvPr/>
        </p:nvSpPr>
        <p:spPr>
          <a:xfrm>
            <a:off x="1629916" y="3356992"/>
            <a:ext cx="381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latin typeface="Consolas" panose="020B0609020204030204" pitchFamily="49" charset="0"/>
                <a:sym typeface="Symbol" panose="05050102010706020507" pitchFamily="18" charset="2"/>
              </a:rPr>
              <a:t>a|a</a:t>
            </a:r>
            <a:r>
              <a:rPr lang="pt-BR" baseline="30000" dirty="0">
                <a:latin typeface="Consolas" panose="020B0609020204030204" pitchFamily="49" charset="0"/>
                <a:sym typeface="Symbol" panose="05050102010706020507" pitchFamily="18" charset="2"/>
              </a:rPr>
              <a:t>*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b = {</a:t>
            </a:r>
            <a:r>
              <a:rPr lang="pt-BR" dirty="0" err="1">
                <a:latin typeface="Consolas" panose="020B0609020204030204" pitchFamily="49" charset="0"/>
                <a:sym typeface="Symbol" panose="05050102010706020507" pitchFamily="18" charset="2"/>
              </a:rPr>
              <a:t>a,b,ab,aab,aaab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,...}</a:t>
            </a:r>
            <a:endParaRPr lang="pt-BR" baseline="30000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2A449AB-2DD0-4E9B-9D64-E2F77750FC77}"/>
              </a:ext>
            </a:extLst>
          </p:cNvPr>
          <p:cNvSpPr txBox="1"/>
          <p:nvPr/>
        </p:nvSpPr>
        <p:spPr>
          <a:xfrm>
            <a:off x="1629916" y="4792851"/>
            <a:ext cx="56044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A | B |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…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| Z | a | b |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… 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| z | _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0 | 1 |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…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| 9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96688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9C5E2-AC4C-454A-9FF2-303B7EC9A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4D291F-F2F6-48F9-95FA-CAC5E6C6F26B}"/>
              </a:ext>
            </a:extLst>
          </p:cNvPr>
          <p:cNvSpPr txBox="1"/>
          <p:nvPr/>
        </p:nvSpPr>
        <p:spPr>
          <a:xfrm>
            <a:off x="909836" y="1828800"/>
            <a:ext cx="732274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GetRelop</a:t>
            </a:r>
            <a:r>
              <a:rPr lang="pt-BR" sz="1600" dirty="0">
                <a:latin typeface="Consolas" panose="020B0609020204030204" pitchFamily="49" charset="0"/>
              </a:rPr>
              <a:t>( )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 t = </a:t>
            </a:r>
            <a:r>
              <a:rPr lang="pt-BR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Token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relop</a:t>
            </a:r>
            <a:r>
              <a:rPr lang="pt-BR" sz="1600" dirty="0">
                <a:latin typeface="Consolas" panose="020B0609020204030204" pitchFamily="49" charset="0"/>
              </a:rPr>
              <a:t>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pt-BR" sz="1600" dirty="0"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true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switch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 err="1">
                <a:latin typeface="Consolas" panose="020B0609020204030204" pitchFamily="49" charset="0"/>
              </a:rPr>
              <a:t>state</a:t>
            </a:r>
            <a:r>
              <a:rPr lang="pt-BR" sz="1600" dirty="0">
                <a:latin typeface="Consolas" panose="020B0609020204030204" pitchFamily="49" charset="0"/>
              </a:rPr>
              <a:t>) {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600" dirty="0">
                <a:latin typeface="Consolas" panose="020B0609020204030204" pitchFamily="49" charset="0"/>
              </a:rPr>
              <a:t> 0: c = </a:t>
            </a:r>
            <a:r>
              <a:rPr lang="pt-BR" sz="1600" dirty="0" err="1">
                <a:latin typeface="Consolas" panose="020B0609020204030204" pitchFamily="49" charset="0"/>
              </a:rPr>
              <a:t>GetChar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latin typeface="Consolas" panose="020B0609020204030204" pitchFamily="49" charset="0"/>
              </a:rPr>
              <a:t> (c ==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'&lt;'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 err="1">
                <a:latin typeface="Consolas" panose="020B0609020204030204" pitchFamily="49" charset="0"/>
              </a:rPr>
              <a:t>state</a:t>
            </a:r>
            <a:r>
              <a:rPr lang="pt-BR" sz="1600" dirty="0">
                <a:latin typeface="Consolas" panose="020B0609020204030204" pitchFamily="49" charset="0"/>
              </a:rPr>
              <a:t> = 1;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(c ==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'='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 err="1">
                <a:latin typeface="Consolas" panose="020B0609020204030204" pitchFamily="49" charset="0"/>
              </a:rPr>
              <a:t>state</a:t>
            </a:r>
            <a:r>
              <a:rPr lang="pt-BR" sz="1600" dirty="0">
                <a:latin typeface="Consolas" panose="020B0609020204030204" pitchFamily="49" charset="0"/>
              </a:rPr>
              <a:t> = 5;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latin typeface="Consolas" panose="020B0609020204030204" pitchFamily="49" charset="0"/>
              </a:rPr>
              <a:t>(c == </a:t>
            </a:r>
            <a:r>
              <a:rPr lang="pt-BR" sz="1600" dirty="0">
                <a:solidFill>
                  <a:srgbClr val="FF7575"/>
                </a:solidFill>
                <a:latin typeface="Consolas" panose="020B0609020204030204" pitchFamily="49" charset="0"/>
              </a:rPr>
              <a:t>'&gt;'</a:t>
            </a:r>
            <a:r>
              <a:rPr lang="pt-BR" sz="1600" dirty="0">
                <a:latin typeface="Consolas" panose="020B0609020204030204" pitchFamily="49" charset="0"/>
              </a:rPr>
              <a:t>) </a:t>
            </a:r>
            <a:r>
              <a:rPr lang="pt-BR" sz="1600" dirty="0" err="1">
                <a:latin typeface="Consolas" panose="020B0609020204030204" pitchFamily="49" charset="0"/>
              </a:rPr>
              <a:t>state</a:t>
            </a:r>
            <a:r>
              <a:rPr lang="pt-BR" sz="1600" dirty="0">
                <a:latin typeface="Consolas" panose="020B0609020204030204" pitchFamily="49" charset="0"/>
              </a:rPr>
              <a:t> = 6;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/* lexema não é um </a:t>
            </a:r>
            <a:r>
              <a:rPr lang="pt-BR" sz="1600" dirty="0" err="1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relop</a:t>
            </a:r>
            <a:r>
              <a:rPr lang="pt-BR" sz="1600" dirty="0">
                <a:solidFill>
                  <a:schemeClr val="bg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 */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latin typeface="Consolas" panose="020B0609020204030204" pitchFamily="49" charset="0"/>
              </a:rPr>
              <a:t> </a:t>
            </a:r>
            <a:r>
              <a:rPr lang="pt-BR" sz="1600" dirty="0" err="1">
                <a:latin typeface="Consolas" panose="020B0609020204030204" pitchFamily="49" charset="0"/>
              </a:rPr>
              <a:t>fail</a:t>
            </a:r>
            <a:r>
              <a:rPr lang="pt-BR" sz="1600" dirty="0">
                <a:latin typeface="Consolas" panose="020B0609020204030204" pitchFamily="49" charset="0"/>
              </a:rPr>
              <a:t>();  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...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case</a:t>
            </a:r>
            <a:r>
              <a:rPr lang="pt-BR" sz="1600" dirty="0">
                <a:latin typeface="Consolas" panose="020B0609020204030204" pitchFamily="49" charset="0"/>
              </a:rPr>
              <a:t> 8: </a:t>
            </a:r>
            <a:r>
              <a:rPr lang="pt-BR" sz="1600" dirty="0" err="1">
                <a:latin typeface="Consolas" panose="020B0609020204030204" pitchFamily="49" charset="0"/>
              </a:rPr>
              <a:t>UngetChar</a:t>
            </a:r>
            <a:r>
              <a:rPr lang="pt-BR" sz="1600" dirty="0">
                <a:latin typeface="Consolas" panose="020B0609020204030204" pitchFamily="49" charset="0"/>
              </a:rPr>
              <a:t>();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 err="1">
                <a:latin typeface="Consolas" panose="020B0609020204030204" pitchFamily="49" charset="0"/>
              </a:rPr>
              <a:t>t.attribute</a:t>
            </a:r>
            <a:r>
              <a:rPr lang="pt-BR" sz="1600" dirty="0">
                <a:latin typeface="Consolas" panose="020B0609020204030204" pitchFamily="49" charset="0"/>
              </a:rPr>
              <a:t> = </a:t>
            </a:r>
            <a:r>
              <a:rPr lang="pt-BR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GT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            </a:t>
            </a:r>
            <a:r>
              <a:rPr lang="pt-BR" sz="1600" dirty="0">
                <a:solidFill>
                  <a:schemeClr val="bg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latin typeface="Consolas" panose="020B0609020204030204" pitchFamily="49" charset="0"/>
              </a:rPr>
              <a:t> t;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   }</a:t>
            </a:r>
          </a:p>
          <a:p>
            <a:r>
              <a:rPr lang="pt-BR" sz="16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B15A9418-56C0-4362-A4B7-E0517DBCB2E2}"/>
              </a:ext>
            </a:extLst>
          </p:cNvPr>
          <p:cNvGrpSpPr/>
          <p:nvPr/>
        </p:nvGrpSpPr>
        <p:grpSpPr>
          <a:xfrm>
            <a:off x="6382444" y="2204864"/>
            <a:ext cx="5607933" cy="3402049"/>
            <a:chOff x="1058082" y="2348880"/>
            <a:chExt cx="5607933" cy="3402049"/>
          </a:xfrm>
        </p:grpSpPr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D975581-3EE4-4C70-99F2-8915401BE186}"/>
                </a:ext>
              </a:extLst>
            </p:cNvPr>
            <p:cNvSpPr txBox="1"/>
            <p:nvPr/>
          </p:nvSpPr>
          <p:spPr>
            <a:xfrm>
              <a:off x="4449808" y="2477537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LE}</a:t>
              </a:r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6E8F261-3301-46DF-96CB-D8A391AB82FC}"/>
                </a:ext>
              </a:extLst>
            </p:cNvPr>
            <p:cNvSpPr txBox="1"/>
            <p:nvPr/>
          </p:nvSpPr>
          <p:spPr>
            <a:xfrm>
              <a:off x="4449808" y="2976445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NE}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CDD0907C-95F5-4DFE-BE0C-A6BF325262CA}"/>
                </a:ext>
              </a:extLst>
            </p:cNvPr>
            <p:cNvSpPr txBox="1"/>
            <p:nvPr/>
          </p:nvSpPr>
          <p:spPr>
            <a:xfrm>
              <a:off x="4456533" y="3512854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LT}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D3CB4362-111C-4C8F-B86B-9BB9F66AF72F}"/>
                </a:ext>
              </a:extLst>
            </p:cNvPr>
            <p:cNvSpPr txBox="1"/>
            <p:nvPr/>
          </p:nvSpPr>
          <p:spPr>
            <a:xfrm>
              <a:off x="3258909" y="4069779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EQ}</a:t>
              </a:r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EEA1B47C-BE28-461A-8D7F-BDFE1CC1559A}"/>
                </a:ext>
              </a:extLst>
            </p:cNvPr>
            <p:cNvSpPr txBox="1"/>
            <p:nvPr/>
          </p:nvSpPr>
          <p:spPr>
            <a:xfrm>
              <a:off x="4449808" y="4656920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GE}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3673D23-1BC8-4ACE-A0CB-7AA6D0220040}"/>
                </a:ext>
              </a:extLst>
            </p:cNvPr>
            <p:cNvSpPr txBox="1"/>
            <p:nvPr/>
          </p:nvSpPr>
          <p:spPr>
            <a:xfrm>
              <a:off x="4461565" y="5274739"/>
              <a:ext cx="2204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solidFill>
                    <a:schemeClr val="bg2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return</a:t>
              </a:r>
              <a:r>
                <a:rPr lang="pt-BR" sz="1600" dirty="0">
                  <a:latin typeface="Consolas" panose="020B0609020204030204" pitchFamily="49" charset="0"/>
                </a:rPr>
                <a:t> {</a:t>
              </a:r>
              <a:r>
                <a:rPr lang="pt-BR" sz="1600" b="1" dirty="0" err="1">
                  <a:solidFill>
                    <a:srgbClr val="FF4343"/>
                  </a:solidFill>
                  <a:latin typeface="Consolas" panose="020B0609020204030204" pitchFamily="49" charset="0"/>
                </a:rPr>
                <a:t>relop</a:t>
              </a:r>
              <a:r>
                <a:rPr lang="pt-BR" sz="1600" dirty="0">
                  <a:latin typeface="Consolas" panose="020B0609020204030204" pitchFamily="49" charset="0"/>
                </a:rPr>
                <a:t>, GT}</a:t>
              </a:r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EE9FC309-E6CB-47DC-873A-638C72D48D2D}"/>
                </a:ext>
              </a:extLst>
            </p:cNvPr>
            <p:cNvSpPr/>
            <p:nvPr/>
          </p:nvSpPr>
          <p:spPr>
            <a:xfrm>
              <a:off x="1725990" y="251265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14" name="Conector de Seta Reta 13">
              <a:extLst>
                <a:ext uri="{FF2B5EF4-FFF2-40B4-BE49-F238E27FC236}">
                  <a16:creationId xmlns:a16="http://schemas.microsoft.com/office/drawing/2014/main" id="{E8A5D723-5350-49E7-9032-76CFCD2311A7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1221934" y="2656657"/>
              <a:ext cx="50405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B3E7DF4E-4EDC-4EE7-8108-094C831CCAC5}"/>
                </a:ext>
              </a:extLst>
            </p:cNvPr>
            <p:cNvSpPr/>
            <p:nvPr/>
          </p:nvSpPr>
          <p:spPr>
            <a:xfrm>
              <a:off x="2878118" y="2512651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1E5D34F-79F0-4A36-AAA9-67DFE6DB4FD6}"/>
                </a:ext>
              </a:extLst>
            </p:cNvPr>
            <p:cNvGrpSpPr/>
            <p:nvPr/>
          </p:nvGrpSpPr>
          <p:grpSpPr>
            <a:xfrm>
              <a:off x="3992102" y="2470740"/>
              <a:ext cx="360040" cy="371834"/>
              <a:chOff x="3829441" y="2820172"/>
              <a:chExt cx="360040" cy="371834"/>
            </a:xfrm>
          </p:grpSpPr>
          <p:sp>
            <p:nvSpPr>
              <p:cNvPr id="52" name="Elipse 51">
                <a:extLst>
                  <a:ext uri="{FF2B5EF4-FFF2-40B4-BE49-F238E27FC236}">
                    <a16:creationId xmlns:a16="http://schemas.microsoft.com/office/drawing/2014/main" id="{6F97C40A-5C8C-4400-AFBC-52E470D43B6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3" name="Elipse 52">
                <a:extLst>
                  <a:ext uri="{FF2B5EF4-FFF2-40B4-BE49-F238E27FC236}">
                    <a16:creationId xmlns:a16="http://schemas.microsoft.com/office/drawing/2014/main" id="{CD59195A-24FB-48FE-A574-220858760B8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8E346AF-2A74-4F9C-9754-CFE4645A5B72}"/>
                </a:ext>
              </a:extLst>
            </p:cNvPr>
            <p:cNvSpPr/>
            <p:nvPr/>
          </p:nvSpPr>
          <p:spPr>
            <a:xfrm>
              <a:off x="2876300" y="473086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375094AC-28A8-41A0-B420-F738CBEF394B}"/>
                </a:ext>
              </a:extLst>
            </p:cNvPr>
            <p:cNvGrpSpPr/>
            <p:nvPr/>
          </p:nvGrpSpPr>
          <p:grpSpPr>
            <a:xfrm>
              <a:off x="3992102" y="2985076"/>
              <a:ext cx="360040" cy="371834"/>
              <a:chOff x="3829441" y="2820172"/>
              <a:chExt cx="360040" cy="371834"/>
            </a:xfrm>
          </p:grpSpPr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2A9E8C93-8A4F-40D3-8BD4-F38C8E9F1DAA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65522D9E-C375-4A46-907A-9A010B097BEF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5EE189F4-02C5-4E1F-90C9-4F5B6328A719}"/>
                </a:ext>
              </a:extLst>
            </p:cNvPr>
            <p:cNvGrpSpPr/>
            <p:nvPr/>
          </p:nvGrpSpPr>
          <p:grpSpPr>
            <a:xfrm>
              <a:off x="4001094" y="3521485"/>
              <a:ext cx="360040" cy="371834"/>
              <a:chOff x="3829441" y="2820172"/>
              <a:chExt cx="360040" cy="371834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B8ED02DE-5BEC-45B4-9E59-CA16A168A2F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2252DE37-6C68-4E79-A392-E52AF7A19E3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365F49AC-AF0D-475F-92CC-799D349E8070}"/>
                </a:ext>
              </a:extLst>
            </p:cNvPr>
            <p:cNvGrpSpPr/>
            <p:nvPr/>
          </p:nvGrpSpPr>
          <p:grpSpPr>
            <a:xfrm>
              <a:off x="2840296" y="4046724"/>
              <a:ext cx="360040" cy="371834"/>
              <a:chOff x="3829441" y="2820172"/>
              <a:chExt cx="360040" cy="371834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F252C4F-290D-44D1-9342-C703C4579BE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E4777541-1BE0-4CF8-B0F6-A3515CF5202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5</a:t>
                </a:r>
              </a:p>
            </p:txBody>
          </p:sp>
        </p:grpSp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DCD6038C-E424-427A-BF9D-A7FE7886CC1D}"/>
                </a:ext>
              </a:extLst>
            </p:cNvPr>
            <p:cNvGrpSpPr/>
            <p:nvPr/>
          </p:nvGrpSpPr>
          <p:grpSpPr>
            <a:xfrm>
              <a:off x="3983448" y="4688957"/>
              <a:ext cx="360040" cy="371834"/>
              <a:chOff x="3829441" y="2820172"/>
              <a:chExt cx="360040" cy="371834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0E0528FC-5206-4544-8E66-E4FBA395493D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BD3C0295-F86C-41E0-AF33-188C35577B1B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7</a:t>
                </a:r>
              </a:p>
            </p:txBody>
          </p:sp>
        </p:grpSp>
        <p:grpSp>
          <p:nvGrpSpPr>
            <p:cNvPr id="22" name="Agrupar 21">
              <a:extLst>
                <a:ext uri="{FF2B5EF4-FFF2-40B4-BE49-F238E27FC236}">
                  <a16:creationId xmlns:a16="http://schemas.microsoft.com/office/drawing/2014/main" id="{FE481EBB-53C0-4A74-99BD-3362CB98ECD9}"/>
                </a:ext>
              </a:extLst>
            </p:cNvPr>
            <p:cNvGrpSpPr/>
            <p:nvPr/>
          </p:nvGrpSpPr>
          <p:grpSpPr>
            <a:xfrm>
              <a:off x="3983448" y="5281065"/>
              <a:ext cx="360040" cy="371834"/>
              <a:chOff x="3829441" y="2820172"/>
              <a:chExt cx="360040" cy="371834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8E20DF19-A037-454E-8FD1-F25DC30E0359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6ECAEF10-8099-40CD-80AF-0F1CB6CB2580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8</a:t>
                </a:r>
              </a:p>
            </p:txBody>
          </p:sp>
        </p:grp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F0CF697-8D42-4A7B-BC3C-8D142B3653ED}"/>
                </a:ext>
              </a:extLst>
            </p:cNvPr>
            <p:cNvSpPr txBox="1"/>
            <p:nvPr/>
          </p:nvSpPr>
          <p:spPr>
            <a:xfrm>
              <a:off x="1058082" y="2348880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D08E9E39-E2E4-4EFF-BCE6-91EF656925F8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2014022" y="2656657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9076BA9D-966F-4B16-9698-33A6B884BDA3}"/>
                </a:ext>
              </a:extLst>
            </p:cNvPr>
            <p:cNvCxnSpPr>
              <a:cxnSpLocks/>
              <a:stCxn id="15" idx="6"/>
              <a:endCxn id="52" idx="2"/>
            </p:cNvCxnSpPr>
            <p:nvPr/>
          </p:nvCxnSpPr>
          <p:spPr>
            <a:xfrm>
              <a:off x="3166150" y="2656657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B75690F4-47F1-4757-9DDE-7A105D46EB69}"/>
                </a:ext>
              </a:extLst>
            </p:cNvPr>
            <p:cNvCxnSpPr>
              <a:stCxn id="15" idx="5"/>
              <a:endCxn id="50" idx="2"/>
            </p:cNvCxnSpPr>
            <p:nvPr/>
          </p:nvCxnSpPr>
          <p:spPr>
            <a:xfrm rot="16200000" flipH="1">
              <a:off x="3351781" y="2530672"/>
              <a:ext cx="412508" cy="86813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o 26">
              <a:extLst>
                <a:ext uri="{FF2B5EF4-FFF2-40B4-BE49-F238E27FC236}">
                  <a16:creationId xmlns:a16="http://schemas.microsoft.com/office/drawing/2014/main" id="{3729531F-7850-4A40-ADA3-11BE97759738}"/>
                </a:ext>
              </a:extLst>
            </p:cNvPr>
            <p:cNvCxnSpPr>
              <a:stCxn id="15" idx="4"/>
              <a:endCxn id="48" idx="2"/>
            </p:cNvCxnSpPr>
            <p:nvPr/>
          </p:nvCxnSpPr>
          <p:spPr>
            <a:xfrm rot="16200000" flipH="1">
              <a:off x="3058245" y="2764552"/>
              <a:ext cx="906739" cy="97896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: Curvo 27">
              <a:extLst>
                <a:ext uri="{FF2B5EF4-FFF2-40B4-BE49-F238E27FC236}">
                  <a16:creationId xmlns:a16="http://schemas.microsoft.com/office/drawing/2014/main" id="{8C87D7C4-90D7-40D1-8B6E-DBB5C4D914F8}"/>
                </a:ext>
              </a:extLst>
            </p:cNvPr>
            <p:cNvCxnSpPr>
              <a:cxnSpLocks/>
              <a:stCxn id="13" idx="4"/>
              <a:endCxn id="46" idx="2"/>
            </p:cNvCxnSpPr>
            <p:nvPr/>
          </p:nvCxnSpPr>
          <p:spPr>
            <a:xfrm rot="16200000" flipH="1">
              <a:off x="1639162" y="3031507"/>
              <a:ext cx="1431978" cy="97029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Curvo 28">
              <a:extLst>
                <a:ext uri="{FF2B5EF4-FFF2-40B4-BE49-F238E27FC236}">
                  <a16:creationId xmlns:a16="http://schemas.microsoft.com/office/drawing/2014/main" id="{BA5C66C5-FE40-4C18-8A69-FEC609443A02}"/>
                </a:ext>
              </a:extLst>
            </p:cNvPr>
            <p:cNvCxnSpPr>
              <a:cxnSpLocks/>
              <a:stCxn id="13" idx="3"/>
              <a:endCxn id="17" idx="2"/>
            </p:cNvCxnSpPr>
            <p:nvPr/>
          </p:nvCxnSpPr>
          <p:spPr>
            <a:xfrm rot="16200000" flipH="1">
              <a:off x="1264041" y="3262614"/>
              <a:ext cx="2116389" cy="110812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1CA7E4BE-2778-4DEF-A976-9920C0D6286F}"/>
                </a:ext>
              </a:extLst>
            </p:cNvPr>
            <p:cNvCxnSpPr>
              <a:stCxn id="17" idx="6"/>
              <a:endCxn id="44" idx="2"/>
            </p:cNvCxnSpPr>
            <p:nvPr/>
          </p:nvCxnSpPr>
          <p:spPr>
            <a:xfrm>
              <a:off x="3164332" y="4874874"/>
              <a:ext cx="819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: Curvo 30">
              <a:extLst>
                <a:ext uri="{FF2B5EF4-FFF2-40B4-BE49-F238E27FC236}">
                  <a16:creationId xmlns:a16="http://schemas.microsoft.com/office/drawing/2014/main" id="{769ADC13-62BC-45EB-804E-AD1D256BC4DB}"/>
                </a:ext>
              </a:extLst>
            </p:cNvPr>
            <p:cNvCxnSpPr>
              <a:stCxn id="17" idx="5"/>
              <a:endCxn id="42" idx="2"/>
            </p:cNvCxnSpPr>
            <p:nvPr/>
          </p:nvCxnSpPr>
          <p:spPr>
            <a:xfrm rot="16200000" flipH="1">
              <a:off x="3307659" y="4791193"/>
              <a:ext cx="490280" cy="8612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433CEAC3-2353-4B88-B63C-9A788955D45A}"/>
                </a:ext>
              </a:extLst>
            </p:cNvPr>
            <p:cNvSpPr txBox="1"/>
            <p:nvPr/>
          </p:nvSpPr>
          <p:spPr>
            <a:xfrm>
              <a:off x="2288936" y="236738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&lt;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683CC272-B77F-40B7-A9BE-C8B1C8E92B4B}"/>
                </a:ext>
              </a:extLst>
            </p:cNvPr>
            <p:cNvSpPr txBox="1"/>
            <p:nvPr/>
          </p:nvSpPr>
          <p:spPr>
            <a:xfrm>
              <a:off x="3461662" y="236738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DF3698A-7617-4BED-8548-DE6BCEBF723A}"/>
                </a:ext>
              </a:extLst>
            </p:cNvPr>
            <p:cNvSpPr txBox="1"/>
            <p:nvPr/>
          </p:nvSpPr>
          <p:spPr>
            <a:xfrm>
              <a:off x="3461662" y="276710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9C4D868C-3828-4699-A606-D13DAA995DDA}"/>
                </a:ext>
              </a:extLst>
            </p:cNvPr>
            <p:cNvSpPr txBox="1"/>
            <p:nvPr/>
          </p:nvSpPr>
          <p:spPr>
            <a:xfrm>
              <a:off x="2779095" y="3426043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A94F4D12-EBF4-4253-873F-1733D21C41E9}"/>
                </a:ext>
              </a:extLst>
            </p:cNvPr>
            <p:cNvSpPr txBox="1"/>
            <p:nvPr/>
          </p:nvSpPr>
          <p:spPr>
            <a:xfrm>
              <a:off x="2208316" y="351086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1DCE504-1BF0-49C4-9DFA-6B73B417BA19}"/>
                </a:ext>
              </a:extLst>
            </p:cNvPr>
            <p:cNvSpPr txBox="1"/>
            <p:nvPr/>
          </p:nvSpPr>
          <p:spPr>
            <a:xfrm>
              <a:off x="2205006" y="4162071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D347A34-0B2D-46EC-88B9-B35F77F88484}"/>
                </a:ext>
              </a:extLst>
            </p:cNvPr>
            <p:cNvSpPr txBox="1"/>
            <p:nvPr/>
          </p:nvSpPr>
          <p:spPr>
            <a:xfrm>
              <a:off x="3401747" y="4567363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7DB1D745-2B5F-4D9A-91DD-18BEF76CCD8D}"/>
                </a:ext>
              </a:extLst>
            </p:cNvPr>
            <p:cNvSpPr txBox="1"/>
            <p:nvPr/>
          </p:nvSpPr>
          <p:spPr>
            <a:xfrm>
              <a:off x="3077420" y="5443152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BE4B1986-35AF-4786-BFAA-B82C84B0BB18}"/>
                </a:ext>
              </a:extLst>
            </p:cNvPr>
            <p:cNvSpPr txBox="1"/>
            <p:nvPr/>
          </p:nvSpPr>
          <p:spPr>
            <a:xfrm>
              <a:off x="4261302" y="514700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1413ECAF-6DF8-4706-A136-895866BEC221}"/>
                </a:ext>
              </a:extLst>
            </p:cNvPr>
            <p:cNvSpPr txBox="1"/>
            <p:nvPr/>
          </p:nvSpPr>
          <p:spPr>
            <a:xfrm>
              <a:off x="4279304" y="3365276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6238294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4142F-48F8-4FFD-A597-8B6BBED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E641D0-D260-4B7A-81CC-8B1BF405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fail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() </a:t>
            </a:r>
            <a:r>
              <a:rPr lang="pt-BR" dirty="0"/>
              <a:t>faz depende da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estratégia de recuperação de erro</a:t>
            </a:r>
            <a:r>
              <a:rPr lang="pt-BR" dirty="0"/>
              <a:t> </a:t>
            </a:r>
          </a:p>
          <a:p>
            <a:pPr lvl="1"/>
            <a:r>
              <a:rPr lang="pt-BR" dirty="0"/>
              <a:t>Ele deve trazer o apontador do "caractere corrente"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 volta ao início </a:t>
            </a:r>
            <a:r>
              <a:rPr lang="pt-BR" dirty="0"/>
              <a:t>do lexema não reconhecido</a:t>
            </a:r>
          </a:p>
          <a:p>
            <a:pPr lvl="1"/>
            <a:r>
              <a:rPr lang="pt-BR" dirty="0"/>
              <a:t>Ele deve permitir que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outro diagrama de transição </a:t>
            </a:r>
            <a:r>
              <a:rPr lang="pt-BR" dirty="0"/>
              <a:t>seja aplicado</a:t>
            </a:r>
          </a:p>
          <a:p>
            <a:pPr lvl="2"/>
            <a:r>
              <a:rPr lang="pt-BR" dirty="0"/>
              <a:t>Mudar para o estado inicial de outro diagrama </a:t>
            </a:r>
          </a:p>
          <a:p>
            <a:pPr lvl="2"/>
            <a:r>
              <a:rPr lang="pt-BR" dirty="0"/>
              <a:t>Realizar a pesquisa de um outro </a:t>
            </a:r>
            <a:r>
              <a:rPr lang="pt-BR" dirty="0" err="1"/>
              <a:t>token</a:t>
            </a:r>
            <a:endParaRPr lang="pt-BR" dirty="0"/>
          </a:p>
          <a:p>
            <a:pPr lvl="1"/>
            <a:r>
              <a:rPr lang="pt-BR" dirty="0"/>
              <a:t>Se não houver outro diagrama para usar, ele pode: </a:t>
            </a:r>
          </a:p>
          <a:p>
            <a:pPr lvl="2"/>
            <a:r>
              <a:rPr lang="pt-BR" dirty="0"/>
              <a:t>Mostrar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mensagem de erro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Registrar o erro </a:t>
            </a:r>
            <a:r>
              <a:rPr lang="pt-BR" dirty="0"/>
              <a:t>e tentar continuar para o próximo lexema</a:t>
            </a:r>
          </a:p>
        </p:txBody>
      </p:sp>
    </p:spTree>
    <p:extLst>
      <p:ext uri="{BB962C8B-B14F-4D97-AF65-F5344CB8AC3E}">
        <p14:creationId xmlns:p14="http://schemas.microsoft.com/office/powerpoint/2010/main" val="1672453296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7460C-B7F3-433F-BDAB-3F2BBD27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Analisador Léxico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89BC09-3905-44DC-A3DC-A629784DF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analisador léxico pode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construído</a:t>
            </a:r>
            <a:r>
              <a:rPr lang="pt-BR" dirty="0"/>
              <a:t> a partir de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uma coleção de diagramas</a:t>
            </a:r>
            <a:r>
              <a:rPr lang="pt-BR" dirty="0"/>
              <a:t> de transição</a:t>
            </a:r>
          </a:p>
          <a:p>
            <a:pPr lvl="1"/>
            <a:r>
              <a:rPr lang="pt-BR" dirty="0"/>
              <a:t>Existem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várias estratégias </a:t>
            </a:r>
            <a:r>
              <a:rPr lang="pt-BR" dirty="0"/>
              <a:t>possíveis:</a:t>
            </a:r>
          </a:p>
          <a:p>
            <a:pPr lvl="2"/>
            <a:r>
              <a:rPr lang="pt-BR" dirty="0"/>
              <a:t>Os diagramas de cada </a:t>
            </a:r>
            <a:r>
              <a:rPr lang="pt-BR" b="1" dirty="0" err="1"/>
              <a:t>token</a:t>
            </a:r>
            <a:r>
              <a:rPr lang="pt-BR" dirty="0"/>
              <a:t> podem ser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testados sequencialmente</a:t>
            </a:r>
          </a:p>
          <a:p>
            <a:pPr lvl="3"/>
            <a:r>
              <a:rPr lang="pt-BR" dirty="0"/>
              <a:t>Método permite usar diagramas para cada palavra-chave</a:t>
            </a:r>
          </a:p>
          <a:p>
            <a:pPr lvl="2"/>
            <a:r>
              <a:rPr lang="pt-BR" dirty="0"/>
              <a:t>Executar os diversos diagramas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em paralelo</a:t>
            </a:r>
          </a:p>
          <a:p>
            <a:pPr lvl="3"/>
            <a:r>
              <a:rPr lang="pt-BR" dirty="0"/>
              <a:t>Alguns podem terminar antes mas é preciso ir até o fim em todos</a:t>
            </a:r>
          </a:p>
          <a:p>
            <a:pPr lvl="3"/>
            <a:r>
              <a:rPr lang="pt-BR" dirty="0"/>
              <a:t>Pega-se a cadeia mais longa (</a:t>
            </a:r>
            <a:r>
              <a:rPr lang="pt-BR" dirty="0" err="1">
                <a:solidFill>
                  <a:srgbClr val="FF4343"/>
                </a:solidFill>
                <a:latin typeface="Consolas" panose="020B0609020204030204" pitchFamily="49" charset="0"/>
              </a:rPr>
              <a:t>then</a:t>
            </a:r>
            <a:r>
              <a:rPr lang="pt-BR" dirty="0" err="1">
                <a:latin typeface="Consolas" panose="020B0609020204030204" pitchFamily="49" charset="0"/>
              </a:rPr>
              <a:t>ext</a:t>
            </a:r>
            <a:r>
              <a:rPr lang="pt-BR" dirty="0"/>
              <a:t> é um id)</a:t>
            </a:r>
          </a:p>
          <a:p>
            <a:pPr lvl="2"/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Combinar todos os diagramas </a:t>
            </a:r>
            <a:r>
              <a:rPr lang="pt-BR" dirty="0"/>
              <a:t>em um único (preferível)</a:t>
            </a:r>
          </a:p>
          <a:p>
            <a:pPr lvl="3"/>
            <a:r>
              <a:rPr lang="pt-BR" dirty="0"/>
              <a:t>Combinar os estados 0, 9, 12 e 22 em um único estado inicial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22410950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Agrupar 195">
            <a:extLst>
              <a:ext uri="{FF2B5EF4-FFF2-40B4-BE49-F238E27FC236}">
                <a16:creationId xmlns:a16="http://schemas.microsoft.com/office/drawing/2014/main" id="{E1B86279-BD93-4DF7-8B3D-D9853194A92F}"/>
              </a:ext>
            </a:extLst>
          </p:cNvPr>
          <p:cNvGrpSpPr/>
          <p:nvPr/>
        </p:nvGrpSpPr>
        <p:grpSpPr>
          <a:xfrm>
            <a:off x="1701924" y="326580"/>
            <a:ext cx="9285198" cy="6204840"/>
            <a:chOff x="1404931" y="370543"/>
            <a:chExt cx="9285198" cy="6204840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6009F30-C1E6-491C-B5DF-A934661A6027}"/>
                </a:ext>
              </a:extLst>
            </p:cNvPr>
            <p:cNvSpPr/>
            <p:nvPr/>
          </p:nvSpPr>
          <p:spPr>
            <a:xfrm>
              <a:off x="2100704" y="52443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0</a:t>
              </a:r>
            </a:p>
          </p:txBody>
        </p: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BF33C117-1A5C-4DB9-A70F-ED200BCF4D00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>
              <a:off x="1432796" y="658595"/>
              <a:ext cx="667908" cy="984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6A24EE09-5493-46B4-A403-9CCD62263B46}"/>
                </a:ext>
              </a:extLst>
            </p:cNvPr>
            <p:cNvSpPr/>
            <p:nvPr/>
          </p:nvSpPr>
          <p:spPr>
            <a:xfrm>
              <a:off x="3252832" y="524432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1</a:t>
              </a:r>
            </a:p>
          </p:txBody>
        </p:sp>
        <p:grpSp>
          <p:nvGrpSpPr>
            <p:cNvPr id="14" name="Agrupar 13">
              <a:extLst>
                <a:ext uri="{FF2B5EF4-FFF2-40B4-BE49-F238E27FC236}">
                  <a16:creationId xmlns:a16="http://schemas.microsoft.com/office/drawing/2014/main" id="{35147E65-C282-4958-BC00-71603199F5EC}"/>
                </a:ext>
              </a:extLst>
            </p:cNvPr>
            <p:cNvGrpSpPr/>
            <p:nvPr/>
          </p:nvGrpSpPr>
          <p:grpSpPr>
            <a:xfrm>
              <a:off x="4366816" y="482521"/>
              <a:ext cx="360040" cy="371834"/>
              <a:chOff x="3829441" y="2820172"/>
              <a:chExt cx="360040" cy="371834"/>
            </a:xfrm>
          </p:grpSpPr>
          <p:sp>
            <p:nvSpPr>
              <p:cNvPr id="50" name="Elipse 49">
                <a:extLst>
                  <a:ext uri="{FF2B5EF4-FFF2-40B4-BE49-F238E27FC236}">
                    <a16:creationId xmlns:a16="http://schemas.microsoft.com/office/drawing/2014/main" id="{34279F30-FA26-446F-BF47-D3DF5B9A6B2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51" name="Elipse 50">
                <a:extLst>
                  <a:ext uri="{FF2B5EF4-FFF2-40B4-BE49-F238E27FC236}">
                    <a16:creationId xmlns:a16="http://schemas.microsoft.com/office/drawing/2014/main" id="{9505B422-4FBE-4B8E-A4C5-CFE8187634F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</a:t>
                </a:r>
              </a:p>
            </p:txBody>
          </p:sp>
        </p:grp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6B0579AB-C88D-4FE5-BD30-51A66B98479E}"/>
                </a:ext>
              </a:extLst>
            </p:cNvPr>
            <p:cNvSpPr/>
            <p:nvPr/>
          </p:nvSpPr>
          <p:spPr>
            <a:xfrm>
              <a:off x="3251014" y="2341613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>
                  <a:latin typeface="+mj-lt"/>
                </a:rPr>
                <a:t>6</a:t>
              </a:r>
            </a:p>
          </p:txBody>
        </p:sp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60CE14A4-DB10-46F9-92E0-41D00CC9BD0D}"/>
                </a:ext>
              </a:extLst>
            </p:cNvPr>
            <p:cNvGrpSpPr/>
            <p:nvPr/>
          </p:nvGrpSpPr>
          <p:grpSpPr>
            <a:xfrm>
              <a:off x="4366816" y="910663"/>
              <a:ext cx="360040" cy="371834"/>
              <a:chOff x="3829441" y="2820172"/>
              <a:chExt cx="360040" cy="371834"/>
            </a:xfrm>
          </p:grpSpPr>
          <p:sp>
            <p:nvSpPr>
              <p:cNvPr id="48" name="Elipse 47">
                <a:extLst>
                  <a:ext uri="{FF2B5EF4-FFF2-40B4-BE49-F238E27FC236}">
                    <a16:creationId xmlns:a16="http://schemas.microsoft.com/office/drawing/2014/main" id="{43327A19-9B80-4D32-AAED-62FB34F7C87B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9" name="Elipse 48">
                <a:extLst>
                  <a:ext uri="{FF2B5EF4-FFF2-40B4-BE49-F238E27FC236}">
                    <a16:creationId xmlns:a16="http://schemas.microsoft.com/office/drawing/2014/main" id="{1EC309ED-961C-4526-B540-238AF9928DA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3</a:t>
                </a:r>
              </a:p>
            </p:txBody>
          </p:sp>
        </p:grpSp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3829580C-CCE3-4D39-84BD-C3163B04B469}"/>
                </a:ext>
              </a:extLst>
            </p:cNvPr>
            <p:cNvGrpSpPr/>
            <p:nvPr/>
          </p:nvGrpSpPr>
          <p:grpSpPr>
            <a:xfrm>
              <a:off x="4375808" y="1352961"/>
              <a:ext cx="360040" cy="371834"/>
              <a:chOff x="3829441" y="2820172"/>
              <a:chExt cx="360040" cy="371834"/>
            </a:xfrm>
          </p:grpSpPr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1179F65A-7B71-4A65-A1B4-689E6B3F99FC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7" name="Elipse 46">
                <a:extLst>
                  <a:ext uri="{FF2B5EF4-FFF2-40B4-BE49-F238E27FC236}">
                    <a16:creationId xmlns:a16="http://schemas.microsoft.com/office/drawing/2014/main" id="{A4556D83-1D45-4C98-85C0-2A68351DA42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4</a:t>
                </a:r>
              </a:p>
            </p:txBody>
          </p:sp>
        </p:grpSp>
        <p:grpSp>
          <p:nvGrpSpPr>
            <p:cNvPr id="18" name="Agrupar 17">
              <a:extLst>
                <a:ext uri="{FF2B5EF4-FFF2-40B4-BE49-F238E27FC236}">
                  <a16:creationId xmlns:a16="http://schemas.microsoft.com/office/drawing/2014/main" id="{A07DC289-1A6A-49AB-963F-56B36D9CA03D}"/>
                </a:ext>
              </a:extLst>
            </p:cNvPr>
            <p:cNvGrpSpPr/>
            <p:nvPr/>
          </p:nvGrpSpPr>
          <p:grpSpPr>
            <a:xfrm>
              <a:off x="3215010" y="1804623"/>
              <a:ext cx="360040" cy="371834"/>
              <a:chOff x="3829441" y="2820172"/>
              <a:chExt cx="360040" cy="371834"/>
            </a:xfrm>
          </p:grpSpPr>
          <p:sp>
            <p:nvSpPr>
              <p:cNvPr id="44" name="Elipse 43">
                <a:extLst>
                  <a:ext uri="{FF2B5EF4-FFF2-40B4-BE49-F238E27FC236}">
                    <a16:creationId xmlns:a16="http://schemas.microsoft.com/office/drawing/2014/main" id="{BC482DB2-2767-4801-811E-656D365CE27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5" name="Elipse 44">
                <a:extLst>
                  <a:ext uri="{FF2B5EF4-FFF2-40B4-BE49-F238E27FC236}">
                    <a16:creationId xmlns:a16="http://schemas.microsoft.com/office/drawing/2014/main" id="{8E954A33-5DA4-4E39-945E-D0A195C6778D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5</a:t>
                </a:r>
              </a:p>
            </p:txBody>
          </p:sp>
        </p:grpSp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3251ABC6-74C3-4FE6-A4DB-5D56C9DD1CB9}"/>
                </a:ext>
              </a:extLst>
            </p:cNvPr>
            <p:cNvGrpSpPr/>
            <p:nvPr/>
          </p:nvGrpSpPr>
          <p:grpSpPr>
            <a:xfrm>
              <a:off x="4358162" y="2299702"/>
              <a:ext cx="360040" cy="371834"/>
              <a:chOff x="3829441" y="2820172"/>
              <a:chExt cx="360040" cy="371834"/>
            </a:xfrm>
          </p:grpSpPr>
          <p:sp>
            <p:nvSpPr>
              <p:cNvPr id="42" name="Elipse 41">
                <a:extLst>
                  <a:ext uri="{FF2B5EF4-FFF2-40B4-BE49-F238E27FC236}">
                    <a16:creationId xmlns:a16="http://schemas.microsoft.com/office/drawing/2014/main" id="{562AFCD0-6B5B-449A-81D6-1911EB333274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3" name="Elipse 42">
                <a:extLst>
                  <a:ext uri="{FF2B5EF4-FFF2-40B4-BE49-F238E27FC236}">
                    <a16:creationId xmlns:a16="http://schemas.microsoft.com/office/drawing/2014/main" id="{0E0EB539-C5DD-4956-9E6D-57D3089C1187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7</a:t>
                </a:r>
              </a:p>
            </p:txBody>
          </p:sp>
        </p:grp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DEA9FC02-7C30-40F5-A9FF-D57086B88D9C}"/>
                </a:ext>
              </a:extLst>
            </p:cNvPr>
            <p:cNvGrpSpPr/>
            <p:nvPr/>
          </p:nvGrpSpPr>
          <p:grpSpPr>
            <a:xfrm>
              <a:off x="4358162" y="2891810"/>
              <a:ext cx="360040" cy="371834"/>
              <a:chOff x="3829441" y="2820172"/>
              <a:chExt cx="360040" cy="371834"/>
            </a:xfrm>
          </p:grpSpPr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1529F055-FADA-47F7-83DD-80AC579C802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0A73D54E-867D-45AF-9E49-F727602B6856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8</a:t>
                </a:r>
              </a:p>
            </p:txBody>
          </p:sp>
        </p:grp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3ED63F7-D837-4F1E-A73C-714430B1B509}"/>
                </a:ext>
              </a:extLst>
            </p:cNvPr>
            <p:cNvSpPr txBox="1"/>
            <p:nvPr/>
          </p:nvSpPr>
          <p:spPr>
            <a:xfrm>
              <a:off x="1404931" y="370543"/>
              <a:ext cx="6319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início</a:t>
              </a:r>
            </a:p>
          </p:txBody>
        </p: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76A7495E-E679-4A8C-8F2A-1E5E26F5CA7E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>
              <a:off x="2388736" y="668438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60C39D77-044B-48C4-B6E2-10F4C9BBBA6F}"/>
                </a:ext>
              </a:extLst>
            </p:cNvPr>
            <p:cNvCxnSpPr>
              <a:cxnSpLocks/>
              <a:stCxn id="13" idx="6"/>
              <a:endCxn id="50" idx="2"/>
            </p:cNvCxnSpPr>
            <p:nvPr/>
          </p:nvCxnSpPr>
          <p:spPr>
            <a:xfrm>
              <a:off x="3540864" y="668438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: Curvo 23">
              <a:extLst>
                <a:ext uri="{FF2B5EF4-FFF2-40B4-BE49-F238E27FC236}">
                  <a16:creationId xmlns:a16="http://schemas.microsoft.com/office/drawing/2014/main" id="{5739C0E0-BB8D-41F2-9064-0EE5ED883946}"/>
                </a:ext>
              </a:extLst>
            </p:cNvPr>
            <p:cNvCxnSpPr>
              <a:stCxn id="13" idx="5"/>
              <a:endCxn id="48" idx="2"/>
            </p:cNvCxnSpPr>
            <p:nvPr/>
          </p:nvCxnSpPr>
          <p:spPr>
            <a:xfrm rot="16200000" flipH="1">
              <a:off x="3769592" y="499356"/>
              <a:ext cx="326314" cy="868133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: Curvo 24">
              <a:extLst>
                <a:ext uri="{FF2B5EF4-FFF2-40B4-BE49-F238E27FC236}">
                  <a16:creationId xmlns:a16="http://schemas.microsoft.com/office/drawing/2014/main" id="{6880A403-B7C1-4513-ABBD-FD2978B9E911}"/>
                </a:ext>
              </a:extLst>
            </p:cNvPr>
            <p:cNvCxnSpPr>
              <a:cxnSpLocks/>
              <a:stCxn id="13" idx="4"/>
              <a:endCxn id="46" idx="2"/>
            </p:cNvCxnSpPr>
            <p:nvPr/>
          </p:nvCxnSpPr>
          <p:spPr>
            <a:xfrm rot="16200000" flipH="1">
              <a:off x="3523111" y="686181"/>
              <a:ext cx="726434" cy="97896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Curvo 25">
              <a:extLst>
                <a:ext uri="{FF2B5EF4-FFF2-40B4-BE49-F238E27FC236}">
                  <a16:creationId xmlns:a16="http://schemas.microsoft.com/office/drawing/2014/main" id="{4F9AD6EE-F7FA-47EF-BE58-B55FF0E78F7D}"/>
                </a:ext>
              </a:extLst>
            </p:cNvPr>
            <p:cNvCxnSpPr>
              <a:cxnSpLocks/>
              <a:stCxn id="11" idx="5"/>
              <a:endCxn id="44" idx="2"/>
            </p:cNvCxnSpPr>
            <p:nvPr/>
          </p:nvCxnSpPr>
          <p:spPr>
            <a:xfrm rot="16200000" flipH="1">
              <a:off x="2170645" y="946175"/>
              <a:ext cx="1220274" cy="86845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: Curvo 26">
              <a:extLst>
                <a:ext uri="{FF2B5EF4-FFF2-40B4-BE49-F238E27FC236}">
                  <a16:creationId xmlns:a16="http://schemas.microsoft.com/office/drawing/2014/main" id="{6F45FCB4-B02D-4C90-9A1E-9AEA6587086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rot="16200000" flipH="1">
              <a:off x="1911280" y="1145884"/>
              <a:ext cx="1673175" cy="100629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DF56E033-E1E8-4CD3-9525-ABCD4BEF95FB}"/>
                </a:ext>
              </a:extLst>
            </p:cNvPr>
            <p:cNvCxnSpPr>
              <a:stCxn id="15" idx="6"/>
              <a:endCxn id="42" idx="2"/>
            </p:cNvCxnSpPr>
            <p:nvPr/>
          </p:nvCxnSpPr>
          <p:spPr>
            <a:xfrm>
              <a:off x="3539046" y="2485619"/>
              <a:ext cx="81911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ector: Curvo 28">
              <a:extLst>
                <a:ext uri="{FF2B5EF4-FFF2-40B4-BE49-F238E27FC236}">
                  <a16:creationId xmlns:a16="http://schemas.microsoft.com/office/drawing/2014/main" id="{5AA6D8C8-EE3F-484F-9F96-7FCE24F4D7FD}"/>
                </a:ext>
              </a:extLst>
            </p:cNvPr>
            <p:cNvCxnSpPr>
              <a:stCxn id="15" idx="5"/>
              <a:endCxn id="40" idx="2"/>
            </p:cNvCxnSpPr>
            <p:nvPr/>
          </p:nvCxnSpPr>
          <p:spPr>
            <a:xfrm rot="16200000" flipH="1">
              <a:off x="3682373" y="2401938"/>
              <a:ext cx="490280" cy="861297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43AA022-6F0A-46B9-A729-8491F2C75976}"/>
                </a:ext>
              </a:extLst>
            </p:cNvPr>
            <p:cNvSpPr txBox="1"/>
            <p:nvPr/>
          </p:nvSpPr>
          <p:spPr>
            <a:xfrm>
              <a:off x="2625506" y="37916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&lt;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14E110-EEBF-44E2-893C-C18040030682}"/>
                </a:ext>
              </a:extLst>
            </p:cNvPr>
            <p:cNvSpPr txBox="1"/>
            <p:nvPr/>
          </p:nvSpPr>
          <p:spPr>
            <a:xfrm>
              <a:off x="3836376" y="379169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67345B11-5637-479C-BE80-D0C65B43A644}"/>
                </a:ext>
              </a:extLst>
            </p:cNvPr>
            <p:cNvSpPr txBox="1"/>
            <p:nvPr/>
          </p:nvSpPr>
          <p:spPr>
            <a:xfrm>
              <a:off x="3836376" y="69269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DB69F5B-90C8-4B51-A65C-86B41A4A8EC0}"/>
                </a:ext>
              </a:extLst>
            </p:cNvPr>
            <p:cNvSpPr txBox="1"/>
            <p:nvPr/>
          </p:nvSpPr>
          <p:spPr>
            <a:xfrm>
              <a:off x="3153809" y="125751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84175DE-79E5-49B3-A83D-92283A8FBE2D}"/>
                </a:ext>
              </a:extLst>
            </p:cNvPr>
            <p:cNvSpPr txBox="1"/>
            <p:nvPr/>
          </p:nvSpPr>
          <p:spPr>
            <a:xfrm>
              <a:off x="2624690" y="1437576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18D9C7B0-A252-4A7A-8DE4-A9E7B7395C9D}"/>
                </a:ext>
              </a:extLst>
            </p:cNvPr>
            <p:cNvSpPr txBox="1"/>
            <p:nvPr/>
          </p:nvSpPr>
          <p:spPr>
            <a:xfrm>
              <a:off x="2624690" y="1857364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&gt;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EFA5DF92-ABC0-492A-9190-C338FBF3ADDA}"/>
                </a:ext>
              </a:extLst>
            </p:cNvPr>
            <p:cNvSpPr txBox="1"/>
            <p:nvPr/>
          </p:nvSpPr>
          <p:spPr>
            <a:xfrm>
              <a:off x="3776461" y="2178108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=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6B65A99D-B12E-477A-BA93-23A42A431CD5}"/>
                </a:ext>
              </a:extLst>
            </p:cNvPr>
            <p:cNvSpPr txBox="1"/>
            <p:nvPr/>
          </p:nvSpPr>
          <p:spPr>
            <a:xfrm>
              <a:off x="3661648" y="2616286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52B0248-6D37-4BEF-9632-D7AC0DEA0016}"/>
                </a:ext>
              </a:extLst>
            </p:cNvPr>
            <p:cNvSpPr txBox="1"/>
            <p:nvPr/>
          </p:nvSpPr>
          <p:spPr>
            <a:xfrm>
              <a:off x="4636016" y="275775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9EDF8135-A0F2-48E0-B7E0-AADF27954BFB}"/>
                </a:ext>
              </a:extLst>
            </p:cNvPr>
            <p:cNvSpPr txBox="1"/>
            <p:nvPr/>
          </p:nvSpPr>
          <p:spPr>
            <a:xfrm>
              <a:off x="4654018" y="1196752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55" name="Elipse 54">
              <a:extLst>
                <a:ext uri="{FF2B5EF4-FFF2-40B4-BE49-F238E27FC236}">
                  <a16:creationId xmlns:a16="http://schemas.microsoft.com/office/drawing/2014/main" id="{27548235-7338-4A63-B80A-7C21E76903B7}"/>
                </a:ext>
              </a:extLst>
            </p:cNvPr>
            <p:cNvSpPr/>
            <p:nvPr/>
          </p:nvSpPr>
          <p:spPr>
            <a:xfrm>
              <a:off x="3234122" y="447874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13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58" name="Conector de Seta Reta 57">
              <a:extLst>
                <a:ext uri="{FF2B5EF4-FFF2-40B4-BE49-F238E27FC236}">
                  <a16:creationId xmlns:a16="http://schemas.microsoft.com/office/drawing/2014/main" id="{B8DBC368-AC89-4088-B1E9-55881F1F8868}"/>
                </a:ext>
              </a:extLst>
            </p:cNvPr>
            <p:cNvCxnSpPr>
              <a:cxnSpLocks/>
            </p:cNvCxnSpPr>
            <p:nvPr/>
          </p:nvCxnSpPr>
          <p:spPr>
            <a:xfrm>
              <a:off x="9287895" y="4630808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0D787E49-7EDA-4790-B6B2-517B7C2CD030}"/>
                </a:ext>
              </a:extLst>
            </p:cNvPr>
            <p:cNvSpPr txBox="1"/>
            <p:nvPr/>
          </p:nvSpPr>
          <p:spPr>
            <a:xfrm>
              <a:off x="1679980" y="4075684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794A57BA-D21A-4FBC-B95A-8A577876D37B}"/>
                </a:ext>
              </a:extLst>
            </p:cNvPr>
            <p:cNvSpPr txBox="1"/>
            <p:nvPr/>
          </p:nvSpPr>
          <p:spPr>
            <a:xfrm>
              <a:off x="9373363" y="4354591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06CA4ECE-D058-4081-89C2-05688A54484A}"/>
                </a:ext>
              </a:extLst>
            </p:cNvPr>
            <p:cNvGrpSpPr/>
            <p:nvPr/>
          </p:nvGrpSpPr>
          <p:grpSpPr>
            <a:xfrm>
              <a:off x="10126045" y="4444891"/>
              <a:ext cx="360040" cy="371834"/>
              <a:chOff x="3829441" y="2820172"/>
              <a:chExt cx="360040" cy="371834"/>
            </a:xfrm>
          </p:grpSpPr>
          <p:sp>
            <p:nvSpPr>
              <p:cNvPr id="100" name="Elipse 99">
                <a:extLst>
                  <a:ext uri="{FF2B5EF4-FFF2-40B4-BE49-F238E27FC236}">
                    <a16:creationId xmlns:a16="http://schemas.microsoft.com/office/drawing/2014/main" id="{FBDC92E1-77D5-4A70-A832-A7D629D1200F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01" name="Elipse 100">
                <a:extLst>
                  <a:ext uri="{FF2B5EF4-FFF2-40B4-BE49-F238E27FC236}">
                    <a16:creationId xmlns:a16="http://schemas.microsoft.com/office/drawing/2014/main" id="{1DCF4E8D-39E9-4F60-AE66-19B971BD20A1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19</a:t>
                </a:r>
              </a:p>
            </p:txBody>
          </p:sp>
        </p:grp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479AE32F-7A25-4C77-942C-7AC74D9FFEDB}"/>
                </a:ext>
              </a:extLst>
            </p:cNvPr>
            <p:cNvSpPr txBox="1"/>
            <p:nvPr/>
          </p:nvSpPr>
          <p:spPr>
            <a:xfrm>
              <a:off x="3048709" y="4005064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63" name="Conector: Curvo 62">
              <a:extLst>
                <a:ext uri="{FF2B5EF4-FFF2-40B4-BE49-F238E27FC236}">
                  <a16:creationId xmlns:a16="http://schemas.microsoft.com/office/drawing/2014/main" id="{46EEFD7C-EE2E-43DE-80F0-3C600F9310ED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336189" y="4434722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4C6375AC-488B-4E68-8001-9007BED11A68}"/>
                </a:ext>
              </a:extLst>
            </p:cNvPr>
            <p:cNvSpPr txBox="1"/>
            <p:nvPr/>
          </p:nvSpPr>
          <p:spPr>
            <a:xfrm>
              <a:off x="10407679" y="428118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AB21EE06-23FF-4B89-95FA-FB9B7015DD4E}"/>
                </a:ext>
              </a:extLst>
            </p:cNvPr>
            <p:cNvSpPr/>
            <p:nvPr/>
          </p:nvSpPr>
          <p:spPr>
            <a:xfrm>
              <a:off x="4378208" y="447874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14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66" name="Conector de Seta Reta 65">
              <a:extLst>
                <a:ext uri="{FF2B5EF4-FFF2-40B4-BE49-F238E27FC236}">
                  <a16:creationId xmlns:a16="http://schemas.microsoft.com/office/drawing/2014/main" id="{A5B51093-DD20-42EA-9829-FEB2B480EA44}"/>
                </a:ext>
              </a:extLst>
            </p:cNvPr>
            <p:cNvCxnSpPr>
              <a:cxnSpLocks/>
              <a:endCxn id="65" idx="2"/>
            </p:cNvCxnSpPr>
            <p:nvPr/>
          </p:nvCxnSpPr>
          <p:spPr>
            <a:xfrm>
              <a:off x="3514112" y="4622753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EB5D3799-6D38-413F-974E-75A1F2B7E984}"/>
                </a:ext>
              </a:extLst>
            </p:cNvPr>
            <p:cNvSpPr txBox="1"/>
            <p:nvPr/>
          </p:nvSpPr>
          <p:spPr>
            <a:xfrm>
              <a:off x="3790076" y="4314976"/>
              <a:ext cx="2343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.</a:t>
              </a:r>
            </a:p>
          </p:txBody>
        </p:sp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B246B7B-936E-4AFA-98CD-661C68F9A06D}"/>
                </a:ext>
              </a:extLst>
            </p:cNvPr>
            <p:cNvSpPr/>
            <p:nvPr/>
          </p:nvSpPr>
          <p:spPr>
            <a:xfrm>
              <a:off x="5537717" y="447874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15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69" name="Conector de Seta Reta 68">
              <a:extLst>
                <a:ext uri="{FF2B5EF4-FFF2-40B4-BE49-F238E27FC236}">
                  <a16:creationId xmlns:a16="http://schemas.microsoft.com/office/drawing/2014/main" id="{4AE17C6C-403D-439C-8716-E74965E9541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>
              <a:off x="4673621" y="4622753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D28A1D9A-4322-413F-8B9E-B36B2A707E67}"/>
                </a:ext>
              </a:extLst>
            </p:cNvPr>
            <p:cNvSpPr txBox="1"/>
            <p:nvPr/>
          </p:nvSpPr>
          <p:spPr>
            <a:xfrm>
              <a:off x="4779589" y="4324858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BB28CA0C-E5B7-496A-8AEF-9F770EE31ED6}"/>
                </a:ext>
              </a:extLst>
            </p:cNvPr>
            <p:cNvSpPr txBox="1"/>
            <p:nvPr/>
          </p:nvSpPr>
          <p:spPr>
            <a:xfrm>
              <a:off x="5352304" y="4005064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72" name="Conector: Curvo 71">
              <a:extLst>
                <a:ext uri="{FF2B5EF4-FFF2-40B4-BE49-F238E27FC236}">
                  <a16:creationId xmlns:a16="http://schemas.microsoft.com/office/drawing/2014/main" id="{ACDB789A-856C-475C-BD2E-ED6659D568DC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5639784" y="4434722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124C0F2B-4E52-4345-AB7D-0080A438BE5C}"/>
                </a:ext>
              </a:extLst>
            </p:cNvPr>
            <p:cNvSpPr/>
            <p:nvPr/>
          </p:nvSpPr>
          <p:spPr>
            <a:xfrm>
              <a:off x="6691431" y="447874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16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74" name="Conector de Seta Reta 73">
              <a:extLst>
                <a:ext uri="{FF2B5EF4-FFF2-40B4-BE49-F238E27FC236}">
                  <a16:creationId xmlns:a16="http://schemas.microsoft.com/office/drawing/2014/main" id="{C30503B1-CB24-41D6-9069-838DDCBF7625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5827335" y="4622753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A9DC6B9B-6757-4712-9EBE-92416CAAD658}"/>
                </a:ext>
              </a:extLst>
            </p:cNvPr>
            <p:cNvSpPr txBox="1"/>
            <p:nvPr/>
          </p:nvSpPr>
          <p:spPr>
            <a:xfrm>
              <a:off x="6104209" y="4314976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</a:t>
              </a:r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D1C2DF15-1F3D-4C83-AFF8-798C77D4FBEA}"/>
                </a:ext>
              </a:extLst>
            </p:cNvPr>
            <p:cNvSpPr/>
            <p:nvPr/>
          </p:nvSpPr>
          <p:spPr>
            <a:xfrm>
              <a:off x="7850277" y="4478747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17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77" name="Conector de Seta Reta 76">
              <a:extLst>
                <a:ext uri="{FF2B5EF4-FFF2-40B4-BE49-F238E27FC236}">
                  <a16:creationId xmlns:a16="http://schemas.microsoft.com/office/drawing/2014/main" id="{0605EE22-3425-4E61-8CB4-C80B26E5FB7B}"/>
                </a:ext>
              </a:extLst>
            </p:cNvPr>
            <p:cNvCxnSpPr>
              <a:cxnSpLocks/>
              <a:endCxn id="76" idx="2"/>
            </p:cNvCxnSpPr>
            <p:nvPr/>
          </p:nvCxnSpPr>
          <p:spPr>
            <a:xfrm>
              <a:off x="6986181" y="4622753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31B6FA1E-612B-44EA-AF1E-46F96E19EF8D}"/>
                </a:ext>
              </a:extLst>
            </p:cNvPr>
            <p:cNvSpPr txBox="1"/>
            <p:nvPr/>
          </p:nvSpPr>
          <p:spPr>
            <a:xfrm>
              <a:off x="7092149" y="4324858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+ ou -</a:t>
              </a:r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4E40A708-8027-469C-ADD4-4E34C7C759E1}"/>
                </a:ext>
              </a:extLst>
            </p:cNvPr>
            <p:cNvSpPr/>
            <p:nvPr/>
          </p:nvSpPr>
          <p:spPr>
            <a:xfrm>
              <a:off x="9003991" y="448857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18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80" name="Conector de Seta Reta 79">
              <a:extLst>
                <a:ext uri="{FF2B5EF4-FFF2-40B4-BE49-F238E27FC236}">
                  <a16:creationId xmlns:a16="http://schemas.microsoft.com/office/drawing/2014/main" id="{EF8CF86B-2C0F-4C46-8CCF-93A76DB7CCE5}"/>
                </a:ext>
              </a:extLst>
            </p:cNvPr>
            <p:cNvCxnSpPr>
              <a:cxnSpLocks/>
              <a:endCxn id="79" idx="2"/>
            </p:cNvCxnSpPr>
            <p:nvPr/>
          </p:nvCxnSpPr>
          <p:spPr>
            <a:xfrm>
              <a:off x="8139895" y="4632576"/>
              <a:ext cx="864096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2EF86605-869E-4E8B-891D-61B41CD83E77}"/>
                </a:ext>
              </a:extLst>
            </p:cNvPr>
            <p:cNvSpPr txBox="1"/>
            <p:nvPr/>
          </p:nvSpPr>
          <p:spPr>
            <a:xfrm>
              <a:off x="8245863" y="4334681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34361B60-3628-48FD-B863-26FA0A20C62C}"/>
                </a:ext>
              </a:extLst>
            </p:cNvPr>
            <p:cNvSpPr txBox="1"/>
            <p:nvPr/>
          </p:nvSpPr>
          <p:spPr>
            <a:xfrm>
              <a:off x="8818578" y="4014887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83" name="Conector: Curvo 82">
              <a:extLst>
                <a:ext uri="{FF2B5EF4-FFF2-40B4-BE49-F238E27FC236}">
                  <a16:creationId xmlns:a16="http://schemas.microsoft.com/office/drawing/2014/main" id="{39560626-FE55-4E71-8E23-E436D47D3D27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9106058" y="444454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F4E57CA2-792C-465C-8B4C-193E2B393953}"/>
                </a:ext>
              </a:extLst>
            </p:cNvPr>
            <p:cNvGrpSpPr/>
            <p:nvPr/>
          </p:nvGrpSpPr>
          <p:grpSpPr>
            <a:xfrm>
              <a:off x="4366343" y="5226698"/>
              <a:ext cx="360040" cy="371834"/>
              <a:chOff x="3829441" y="2820172"/>
              <a:chExt cx="360040" cy="371834"/>
            </a:xfrm>
          </p:grpSpPr>
          <p:sp>
            <p:nvSpPr>
              <p:cNvPr id="98" name="Elipse 97">
                <a:extLst>
                  <a:ext uri="{FF2B5EF4-FFF2-40B4-BE49-F238E27FC236}">
                    <a16:creationId xmlns:a16="http://schemas.microsoft.com/office/drawing/2014/main" id="{487F968A-CCF3-407A-9824-5BA212FC9908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99" name="Elipse 98">
                <a:extLst>
                  <a:ext uri="{FF2B5EF4-FFF2-40B4-BE49-F238E27FC236}">
                    <a16:creationId xmlns:a16="http://schemas.microsoft.com/office/drawing/2014/main" id="{C5BAB09D-23EA-4734-961D-B5EE35036A88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20</a:t>
                </a:r>
              </a:p>
            </p:txBody>
          </p:sp>
        </p:grpSp>
        <p:sp>
          <p:nvSpPr>
            <p:cNvPr id="85" name="CaixaDeTexto 84">
              <a:extLst>
                <a:ext uri="{FF2B5EF4-FFF2-40B4-BE49-F238E27FC236}">
                  <a16:creationId xmlns:a16="http://schemas.microsoft.com/office/drawing/2014/main" id="{FE608383-41B5-4598-B207-92F12B416052}"/>
                </a:ext>
              </a:extLst>
            </p:cNvPr>
            <p:cNvSpPr txBox="1"/>
            <p:nvPr/>
          </p:nvSpPr>
          <p:spPr>
            <a:xfrm>
              <a:off x="4647977" y="5085184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grpSp>
          <p:nvGrpSpPr>
            <p:cNvPr id="86" name="Agrupar 85">
              <a:extLst>
                <a:ext uri="{FF2B5EF4-FFF2-40B4-BE49-F238E27FC236}">
                  <a16:creationId xmlns:a16="http://schemas.microsoft.com/office/drawing/2014/main" id="{36A080C7-6170-4934-84FD-32C4687C3B28}"/>
                </a:ext>
              </a:extLst>
            </p:cNvPr>
            <p:cNvGrpSpPr/>
            <p:nvPr/>
          </p:nvGrpSpPr>
          <p:grpSpPr>
            <a:xfrm>
              <a:off x="6677307" y="5237435"/>
              <a:ext cx="360040" cy="371834"/>
              <a:chOff x="3829441" y="2820172"/>
              <a:chExt cx="360040" cy="371834"/>
            </a:xfrm>
          </p:grpSpPr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70CFACFE-5E9D-49AC-9CFB-4FC6DE2F0865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97" name="Elipse 96">
                <a:extLst>
                  <a:ext uri="{FF2B5EF4-FFF2-40B4-BE49-F238E27FC236}">
                    <a16:creationId xmlns:a16="http://schemas.microsoft.com/office/drawing/2014/main" id="{F9573185-2038-4C5D-A946-AC06D74E2513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21</a:t>
                </a:r>
              </a:p>
            </p:txBody>
          </p:sp>
        </p:grp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D215C575-B022-4C11-8A01-92A0F2F3F467}"/>
                </a:ext>
              </a:extLst>
            </p:cNvPr>
            <p:cNvSpPr txBox="1"/>
            <p:nvPr/>
          </p:nvSpPr>
          <p:spPr>
            <a:xfrm>
              <a:off x="6958941" y="509592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cxnSp>
          <p:nvCxnSpPr>
            <p:cNvPr id="88" name="Conector: Curvo 87">
              <a:extLst>
                <a:ext uri="{FF2B5EF4-FFF2-40B4-BE49-F238E27FC236}">
                  <a16:creationId xmlns:a16="http://schemas.microsoft.com/office/drawing/2014/main" id="{190617D7-FE55-456C-9C89-EB40F1F6F666}"/>
                </a:ext>
              </a:extLst>
            </p:cNvPr>
            <p:cNvCxnSpPr>
              <a:stCxn id="55" idx="4"/>
              <a:endCxn id="98" idx="2"/>
            </p:cNvCxnSpPr>
            <p:nvPr/>
          </p:nvCxnSpPr>
          <p:spPr>
            <a:xfrm rot="16200000" flipH="1">
              <a:off x="3549312" y="4595584"/>
              <a:ext cx="645856" cy="988205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: Curvo 88">
              <a:extLst>
                <a:ext uri="{FF2B5EF4-FFF2-40B4-BE49-F238E27FC236}">
                  <a16:creationId xmlns:a16="http://schemas.microsoft.com/office/drawing/2014/main" id="{E453A36B-5F8F-4A2A-AB68-18C8D0A275E9}"/>
                </a:ext>
              </a:extLst>
            </p:cNvPr>
            <p:cNvCxnSpPr>
              <a:stCxn id="68" idx="4"/>
              <a:endCxn id="96" idx="2"/>
            </p:cNvCxnSpPr>
            <p:nvPr/>
          </p:nvCxnSpPr>
          <p:spPr>
            <a:xfrm rot="16200000" flipH="1">
              <a:off x="5851224" y="4597268"/>
              <a:ext cx="656593" cy="995574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CaixaDeTexto 89">
              <a:extLst>
                <a:ext uri="{FF2B5EF4-FFF2-40B4-BE49-F238E27FC236}">
                  <a16:creationId xmlns:a16="http://schemas.microsoft.com/office/drawing/2014/main" id="{E878EEDE-DA5C-405D-9AA7-9C843D0CBD59}"/>
                </a:ext>
              </a:extLst>
            </p:cNvPr>
            <p:cNvSpPr txBox="1"/>
            <p:nvPr/>
          </p:nvSpPr>
          <p:spPr>
            <a:xfrm>
              <a:off x="3131412" y="5219051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sp>
          <p:nvSpPr>
            <p:cNvPr id="91" name="CaixaDeTexto 90">
              <a:extLst>
                <a:ext uri="{FF2B5EF4-FFF2-40B4-BE49-F238E27FC236}">
                  <a16:creationId xmlns:a16="http://schemas.microsoft.com/office/drawing/2014/main" id="{8C4F1193-354D-4216-A72B-C82BBBFAED8D}"/>
                </a:ext>
              </a:extLst>
            </p:cNvPr>
            <p:cNvSpPr txBox="1"/>
            <p:nvPr/>
          </p:nvSpPr>
          <p:spPr>
            <a:xfrm>
              <a:off x="5441685" y="5215681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cxnSp>
          <p:nvCxnSpPr>
            <p:cNvPr id="92" name="Conector: Curvo 91">
              <a:extLst>
                <a:ext uri="{FF2B5EF4-FFF2-40B4-BE49-F238E27FC236}">
                  <a16:creationId xmlns:a16="http://schemas.microsoft.com/office/drawing/2014/main" id="{36243795-1138-4CBC-8A31-29CEFAAE26EB}"/>
                </a:ext>
              </a:extLst>
            </p:cNvPr>
            <p:cNvCxnSpPr>
              <a:stCxn id="55" idx="5"/>
              <a:endCxn id="73" idx="3"/>
            </p:cNvCxnSpPr>
            <p:nvPr/>
          </p:nvCxnSpPr>
          <p:spPr>
            <a:xfrm rot="16200000" flipH="1">
              <a:off x="5106792" y="3097761"/>
              <a:ext cx="12700" cy="3253639"/>
            </a:xfrm>
            <a:prstGeom prst="curvedConnector3">
              <a:avLst>
                <a:gd name="adj1" fmla="val 303211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AE6A6E28-3FD3-41F4-9A77-80A10F378B30}"/>
                </a:ext>
              </a:extLst>
            </p:cNvPr>
            <p:cNvSpPr txBox="1"/>
            <p:nvPr/>
          </p:nvSpPr>
          <p:spPr>
            <a:xfrm>
              <a:off x="4965246" y="5100125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E</a:t>
              </a:r>
            </a:p>
          </p:txBody>
        </p:sp>
        <p:cxnSp>
          <p:nvCxnSpPr>
            <p:cNvPr id="94" name="Conector: Curvo 93">
              <a:extLst>
                <a:ext uri="{FF2B5EF4-FFF2-40B4-BE49-F238E27FC236}">
                  <a16:creationId xmlns:a16="http://schemas.microsoft.com/office/drawing/2014/main" id="{D2B344A6-58A2-493C-998C-F0874D411C50}"/>
                </a:ext>
              </a:extLst>
            </p:cNvPr>
            <p:cNvCxnSpPr>
              <a:stCxn id="73" idx="5"/>
              <a:endCxn id="79" idx="3"/>
            </p:cNvCxnSpPr>
            <p:nvPr/>
          </p:nvCxnSpPr>
          <p:spPr>
            <a:xfrm rot="16200000" flipH="1">
              <a:off x="7986816" y="3675047"/>
              <a:ext cx="9823" cy="2108890"/>
            </a:xfrm>
            <a:prstGeom prst="curvedConnector3">
              <a:avLst>
                <a:gd name="adj1" fmla="val 38262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C766A5D2-354A-4751-9238-593E0F8A9148}"/>
                </a:ext>
              </a:extLst>
            </p:cNvPr>
            <p:cNvSpPr txBox="1"/>
            <p:nvPr/>
          </p:nvSpPr>
          <p:spPr>
            <a:xfrm>
              <a:off x="7724888" y="5100125"/>
              <a:ext cx="6767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D2212E48-4A76-4181-A80B-FBEB5C430C4D}"/>
                </a:ext>
              </a:extLst>
            </p:cNvPr>
            <p:cNvSpPr/>
            <p:nvPr/>
          </p:nvSpPr>
          <p:spPr>
            <a:xfrm>
              <a:off x="3252832" y="6245460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23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08" name="Conector de Seta Reta 107">
              <a:extLst>
                <a:ext uri="{FF2B5EF4-FFF2-40B4-BE49-F238E27FC236}">
                  <a16:creationId xmlns:a16="http://schemas.microsoft.com/office/drawing/2014/main" id="{5435E8FD-E068-42C9-8E86-22DD5868B3C7}"/>
                </a:ext>
              </a:extLst>
            </p:cNvPr>
            <p:cNvCxnSpPr>
              <a:cxnSpLocks/>
              <a:stCxn id="105" idx="6"/>
            </p:cNvCxnSpPr>
            <p:nvPr/>
          </p:nvCxnSpPr>
          <p:spPr>
            <a:xfrm>
              <a:off x="3540864" y="6389466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D2CABE7-4AFE-4C36-AD9B-64AFBD8B48CF}"/>
                </a:ext>
              </a:extLst>
            </p:cNvPr>
            <p:cNvSpPr txBox="1"/>
            <p:nvPr/>
          </p:nvSpPr>
          <p:spPr>
            <a:xfrm>
              <a:off x="1709134" y="5901053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rgbClr val="FF4343"/>
                  </a:solidFill>
                </a:rPr>
                <a:t>delim</a:t>
              </a:r>
              <a:endParaRPr lang="pt-BR" sz="1400" dirty="0">
                <a:solidFill>
                  <a:srgbClr val="FF4343"/>
                </a:solidFill>
              </a:endParaRP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D6A09CCB-88ED-402E-8804-4C54CC79F98A}"/>
                </a:ext>
              </a:extLst>
            </p:cNvPr>
            <p:cNvSpPr txBox="1"/>
            <p:nvPr/>
          </p:nvSpPr>
          <p:spPr>
            <a:xfrm>
              <a:off x="3626332" y="6113249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111" name="Agrupar 110">
              <a:extLst>
                <a:ext uri="{FF2B5EF4-FFF2-40B4-BE49-F238E27FC236}">
                  <a16:creationId xmlns:a16="http://schemas.microsoft.com/office/drawing/2014/main" id="{C375CF2D-5D3B-46FC-A204-139224DF5E07}"/>
                </a:ext>
              </a:extLst>
            </p:cNvPr>
            <p:cNvGrpSpPr/>
            <p:nvPr/>
          </p:nvGrpSpPr>
          <p:grpSpPr>
            <a:xfrm>
              <a:off x="4379014" y="6203549"/>
              <a:ext cx="360040" cy="371834"/>
              <a:chOff x="3829441" y="2820172"/>
              <a:chExt cx="360040" cy="371834"/>
            </a:xfrm>
          </p:grpSpPr>
          <p:sp>
            <p:nvSpPr>
              <p:cNvPr id="115" name="Elipse 114">
                <a:extLst>
                  <a:ext uri="{FF2B5EF4-FFF2-40B4-BE49-F238E27FC236}">
                    <a16:creationId xmlns:a16="http://schemas.microsoft.com/office/drawing/2014/main" id="{81208525-9A0A-4C99-ADA2-A9E87F0BF9D3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16" name="Elipse 115">
                <a:extLst>
                  <a:ext uri="{FF2B5EF4-FFF2-40B4-BE49-F238E27FC236}">
                    <a16:creationId xmlns:a16="http://schemas.microsoft.com/office/drawing/2014/main" id="{75BFAAFD-D734-446C-81EA-C34CBC4D2CCA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24</a:t>
                </a:r>
              </a:p>
            </p:txBody>
          </p:sp>
        </p:grpSp>
        <p:sp>
          <p:nvSpPr>
            <p:cNvPr id="112" name="CaixaDeTexto 111">
              <a:extLst>
                <a:ext uri="{FF2B5EF4-FFF2-40B4-BE49-F238E27FC236}">
                  <a16:creationId xmlns:a16="http://schemas.microsoft.com/office/drawing/2014/main" id="{61E8FE9D-49C5-4BF9-A834-753558EA6686}"/>
                </a:ext>
              </a:extLst>
            </p:cNvPr>
            <p:cNvSpPr txBox="1"/>
            <p:nvPr/>
          </p:nvSpPr>
          <p:spPr>
            <a:xfrm>
              <a:off x="3069022" y="5720417"/>
              <a:ext cx="673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 err="1">
                  <a:solidFill>
                    <a:srgbClr val="FF4343"/>
                  </a:solidFill>
                </a:rPr>
                <a:t>delim</a:t>
              </a:r>
              <a:endParaRPr lang="pt-BR" sz="1400" dirty="0">
                <a:solidFill>
                  <a:srgbClr val="FF4343"/>
                </a:solidFill>
              </a:endParaRPr>
            </a:p>
          </p:txBody>
        </p:sp>
        <p:cxnSp>
          <p:nvCxnSpPr>
            <p:cNvPr id="113" name="Conector: Curvo 112">
              <a:extLst>
                <a:ext uri="{FF2B5EF4-FFF2-40B4-BE49-F238E27FC236}">
                  <a16:creationId xmlns:a16="http://schemas.microsoft.com/office/drawing/2014/main" id="{EDCC4D60-F1D7-4F12-87E4-9B654F5A93F9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354899" y="6201435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6BA787DB-0ED0-4362-A4CB-EA29D24ECD10}"/>
                </a:ext>
              </a:extLst>
            </p:cNvPr>
            <p:cNvSpPr txBox="1"/>
            <p:nvPr/>
          </p:nvSpPr>
          <p:spPr>
            <a:xfrm>
              <a:off x="4660648" y="6039839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264ED340-423D-4D1D-BBBF-5CEDA010F6D1}"/>
                </a:ext>
              </a:extLst>
            </p:cNvPr>
            <p:cNvSpPr/>
            <p:nvPr/>
          </p:nvSpPr>
          <p:spPr>
            <a:xfrm>
              <a:off x="3243435" y="3525088"/>
              <a:ext cx="288032" cy="288012"/>
            </a:xfrm>
            <a:prstGeom prst="ellipse">
              <a:avLst/>
            </a:prstGeom>
            <a:noFill/>
            <a:ln w="19050"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pt-BR" sz="1200" dirty="0">
                  <a:latin typeface="+mj-lt"/>
                </a:rPr>
                <a:t>10</a:t>
              </a:r>
              <a:endParaRPr lang="pt-BR" sz="2000" dirty="0">
                <a:latin typeface="+mj-lt"/>
              </a:endParaRPr>
            </a:p>
          </p:txBody>
        </p:sp>
        <p:cxnSp>
          <p:nvCxnSpPr>
            <p:cNvPr id="124" name="Conector de Seta Reta 123">
              <a:extLst>
                <a:ext uri="{FF2B5EF4-FFF2-40B4-BE49-F238E27FC236}">
                  <a16:creationId xmlns:a16="http://schemas.microsoft.com/office/drawing/2014/main" id="{63C65176-6508-4F93-8384-E1E4A624C62E}"/>
                </a:ext>
              </a:extLst>
            </p:cNvPr>
            <p:cNvCxnSpPr>
              <a:cxnSpLocks/>
              <a:stCxn id="121" idx="6"/>
            </p:cNvCxnSpPr>
            <p:nvPr/>
          </p:nvCxnSpPr>
          <p:spPr>
            <a:xfrm>
              <a:off x="3531467" y="3669094"/>
              <a:ext cx="82595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E16F073A-28FD-499D-9ACE-3968A107A59F}"/>
                </a:ext>
              </a:extLst>
            </p:cNvPr>
            <p:cNvSpPr txBox="1"/>
            <p:nvPr/>
          </p:nvSpPr>
          <p:spPr>
            <a:xfrm>
              <a:off x="1908821" y="2558092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letra</a:t>
              </a:r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6E956684-F484-44D5-AB1F-3D9BB461ECED}"/>
                </a:ext>
              </a:extLst>
            </p:cNvPr>
            <p:cNvSpPr txBox="1"/>
            <p:nvPr/>
          </p:nvSpPr>
          <p:spPr>
            <a:xfrm>
              <a:off x="3616935" y="3392877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outro</a:t>
              </a:r>
            </a:p>
          </p:txBody>
        </p:sp>
        <p:grpSp>
          <p:nvGrpSpPr>
            <p:cNvPr id="127" name="Agrupar 126">
              <a:extLst>
                <a:ext uri="{FF2B5EF4-FFF2-40B4-BE49-F238E27FC236}">
                  <a16:creationId xmlns:a16="http://schemas.microsoft.com/office/drawing/2014/main" id="{1E4F6A4D-D20C-440A-926B-3C1376D0D812}"/>
                </a:ext>
              </a:extLst>
            </p:cNvPr>
            <p:cNvGrpSpPr/>
            <p:nvPr/>
          </p:nvGrpSpPr>
          <p:grpSpPr>
            <a:xfrm>
              <a:off x="4369617" y="3483177"/>
              <a:ext cx="360040" cy="371834"/>
              <a:chOff x="3829441" y="2820172"/>
              <a:chExt cx="360040" cy="371834"/>
            </a:xfrm>
          </p:grpSpPr>
          <p:sp>
            <p:nvSpPr>
              <p:cNvPr id="131" name="Elipse 130">
                <a:extLst>
                  <a:ext uri="{FF2B5EF4-FFF2-40B4-BE49-F238E27FC236}">
                    <a16:creationId xmlns:a16="http://schemas.microsoft.com/office/drawing/2014/main" id="{BBE03315-469F-4C1D-9CE0-E8FB279BE147}"/>
                  </a:ext>
                </a:extLst>
              </p:cNvPr>
              <p:cNvSpPr/>
              <p:nvPr/>
            </p:nvSpPr>
            <p:spPr>
              <a:xfrm>
                <a:off x="3829441" y="2820172"/>
                <a:ext cx="360040" cy="371834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latin typeface="+mj-lt"/>
                </a:endParaRPr>
              </a:p>
            </p:txBody>
          </p:sp>
          <p:sp>
            <p:nvSpPr>
              <p:cNvPr id="132" name="Elipse 131">
                <a:extLst>
                  <a:ext uri="{FF2B5EF4-FFF2-40B4-BE49-F238E27FC236}">
                    <a16:creationId xmlns:a16="http://schemas.microsoft.com/office/drawing/2014/main" id="{04913A7A-8E91-4670-AEDC-DB263A097524}"/>
                  </a:ext>
                </a:extLst>
              </p:cNvPr>
              <p:cNvSpPr/>
              <p:nvPr/>
            </p:nvSpPr>
            <p:spPr>
              <a:xfrm>
                <a:off x="3865445" y="2862083"/>
                <a:ext cx="288032" cy="288012"/>
              </a:xfrm>
              <a:prstGeom prst="ellipse">
                <a:avLst/>
              </a:prstGeom>
              <a:noFill/>
              <a:ln w="19050">
                <a:solidFill>
                  <a:schemeClr val="tx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pt-BR" sz="1200" dirty="0">
                    <a:latin typeface="+mj-lt"/>
                  </a:rPr>
                  <a:t>11</a:t>
                </a:r>
              </a:p>
            </p:txBody>
          </p:sp>
        </p:grp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41D6F056-44B7-447C-BF9B-34CF5F9AA25B}"/>
                </a:ext>
              </a:extLst>
            </p:cNvPr>
            <p:cNvSpPr txBox="1"/>
            <p:nvPr/>
          </p:nvSpPr>
          <p:spPr>
            <a:xfrm>
              <a:off x="2776531" y="3062037"/>
              <a:ext cx="13933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>
                  <a:solidFill>
                    <a:srgbClr val="FF4343"/>
                  </a:solidFill>
                </a:rPr>
                <a:t>letra</a:t>
              </a:r>
              <a:r>
                <a:rPr lang="pt-BR" sz="1400" dirty="0"/>
                <a:t> ou </a:t>
              </a:r>
              <a:r>
                <a:rPr lang="pt-BR" sz="1400" dirty="0">
                  <a:solidFill>
                    <a:srgbClr val="FF4343"/>
                  </a:solidFill>
                </a:rPr>
                <a:t>dígito</a:t>
              </a:r>
            </a:p>
          </p:txBody>
        </p:sp>
        <p:cxnSp>
          <p:nvCxnSpPr>
            <p:cNvPr id="129" name="Conector: Curvo 128">
              <a:extLst>
                <a:ext uri="{FF2B5EF4-FFF2-40B4-BE49-F238E27FC236}">
                  <a16:creationId xmlns:a16="http://schemas.microsoft.com/office/drawing/2014/main" id="{AD1E30EE-6CFC-4937-859D-7DBE46EF3483}"/>
                </a:ext>
              </a:extLst>
            </p:cNvPr>
            <p:cNvCxnSpPr>
              <a:cxnSpLocks/>
            </p:cNvCxnSpPr>
            <p:nvPr/>
          </p:nvCxnSpPr>
          <p:spPr>
            <a:xfrm rot="17580000" flipH="1" flipV="1">
              <a:off x="3345502" y="3481063"/>
              <a:ext cx="101828" cy="245851"/>
            </a:xfrm>
            <a:prstGeom prst="curvedConnector4">
              <a:avLst>
                <a:gd name="adj1" fmla="val -180445"/>
                <a:gd name="adj2" fmla="val 1271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CaixaDeTexto 129">
              <a:extLst>
                <a:ext uri="{FF2B5EF4-FFF2-40B4-BE49-F238E27FC236}">
                  <a16:creationId xmlns:a16="http://schemas.microsoft.com/office/drawing/2014/main" id="{BE3F16C1-11F3-4639-9DC0-6712146866CD}"/>
                </a:ext>
              </a:extLst>
            </p:cNvPr>
            <p:cNvSpPr txBox="1"/>
            <p:nvPr/>
          </p:nvSpPr>
          <p:spPr>
            <a:xfrm>
              <a:off x="4651251" y="3319467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*</a:t>
              </a:r>
            </a:p>
          </p:txBody>
        </p:sp>
        <p:cxnSp>
          <p:nvCxnSpPr>
            <p:cNvPr id="135" name="Conector: Curvo 134">
              <a:extLst>
                <a:ext uri="{FF2B5EF4-FFF2-40B4-BE49-F238E27FC236}">
                  <a16:creationId xmlns:a16="http://schemas.microsoft.com/office/drawing/2014/main" id="{3291AA90-0104-4737-A6AE-301BBDC456B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254337" y="1668147"/>
              <a:ext cx="2898828" cy="110055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ector: Curvo 145">
              <a:extLst>
                <a:ext uri="{FF2B5EF4-FFF2-40B4-BE49-F238E27FC236}">
                  <a16:creationId xmlns:a16="http://schemas.microsoft.com/office/drawing/2014/main" id="{64CF4B81-7E58-4B8D-9F66-6114EF40B975}"/>
                </a:ext>
              </a:extLst>
            </p:cNvPr>
            <p:cNvCxnSpPr>
              <a:cxnSpLocks/>
              <a:endCxn id="55" idx="2"/>
            </p:cNvCxnSpPr>
            <p:nvPr/>
          </p:nvCxnSpPr>
          <p:spPr>
            <a:xfrm rot="10800000" flipH="1" flipV="1">
              <a:off x="2113322" y="723943"/>
              <a:ext cx="1120799" cy="3898809"/>
            </a:xfrm>
            <a:prstGeom prst="curvedConnector3">
              <a:avLst>
                <a:gd name="adj1" fmla="val -2411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ector: Curvo 146">
              <a:extLst>
                <a:ext uri="{FF2B5EF4-FFF2-40B4-BE49-F238E27FC236}">
                  <a16:creationId xmlns:a16="http://schemas.microsoft.com/office/drawing/2014/main" id="{4B9F20C0-829B-479D-B9F8-53B2205ADE76}"/>
                </a:ext>
              </a:extLst>
            </p:cNvPr>
            <p:cNvCxnSpPr>
              <a:cxnSpLocks/>
              <a:endCxn id="105" idx="2"/>
            </p:cNvCxnSpPr>
            <p:nvPr/>
          </p:nvCxnSpPr>
          <p:spPr>
            <a:xfrm rot="10800000" flipH="1" flipV="1">
              <a:off x="2113322" y="723944"/>
              <a:ext cx="1139509" cy="5665522"/>
            </a:xfrm>
            <a:prstGeom prst="curvedConnector3">
              <a:avLst>
                <a:gd name="adj1" fmla="val -6467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7" name="Retângulo 196">
            <a:extLst>
              <a:ext uri="{FF2B5EF4-FFF2-40B4-BE49-F238E27FC236}">
                <a16:creationId xmlns:a16="http://schemas.microsoft.com/office/drawing/2014/main" id="{ECD91F07-E40B-4846-A4B9-3193588D2191}"/>
              </a:ext>
            </a:extLst>
          </p:cNvPr>
          <p:cNvSpPr/>
          <p:nvPr/>
        </p:nvSpPr>
        <p:spPr>
          <a:xfrm>
            <a:off x="6849158" y="2291312"/>
            <a:ext cx="28863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dirty="0"/>
              <a:t>Os estados 0, 9, 12 e 22 foram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combinados em um único estado</a:t>
            </a:r>
            <a:r>
              <a:rPr lang="pt-BR" dirty="0"/>
              <a:t> inicial</a:t>
            </a:r>
          </a:p>
        </p:txBody>
      </p:sp>
      <p:sp>
        <p:nvSpPr>
          <p:cNvPr id="198" name="Retângulo 197">
            <a:extLst>
              <a:ext uri="{FF2B5EF4-FFF2-40B4-BE49-F238E27FC236}">
                <a16:creationId xmlns:a16="http://schemas.microsoft.com/office/drawing/2014/main" id="{61A8BFD9-0E32-4459-935D-DA2C37A1E8C7}"/>
              </a:ext>
            </a:extLst>
          </p:cNvPr>
          <p:cNvSpPr/>
          <p:nvPr/>
        </p:nvSpPr>
        <p:spPr>
          <a:xfrm>
            <a:off x="5930055" y="982404"/>
            <a:ext cx="47245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/>
              <a:t>Diagrama de transição para analisador léxico</a:t>
            </a:r>
          </a:p>
        </p:txBody>
      </p:sp>
    </p:spTree>
    <p:extLst>
      <p:ext uri="{BB962C8B-B14F-4D97-AF65-F5344CB8AC3E}">
        <p14:creationId xmlns:p14="http://schemas.microsoft.com/office/powerpoint/2010/main" val="2844711697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AEFEE-6230-4959-9910-7CFEFC07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64CE6D-6E24-48C0-BB56-0861E4F7D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dirty="0"/>
              <a:t>Construa </a:t>
            </a:r>
            <a:r>
              <a:rPr lang="pt-BR" sz="2000" dirty="0">
                <a:solidFill>
                  <a:schemeClr val="accent1">
                    <a:lumMod val="75000"/>
                  </a:schemeClr>
                </a:solidFill>
              </a:rPr>
              <a:t>diagramas de transição </a:t>
            </a:r>
            <a:r>
              <a:rPr lang="pt-BR" sz="2000" dirty="0"/>
              <a:t>para reconhecer os padrões das expressões regulares abaixo:</a:t>
            </a:r>
            <a:br>
              <a:rPr lang="pt-BR" sz="2000" dirty="0"/>
            </a:br>
            <a:endParaRPr lang="pt-BR" sz="2000" dirty="0"/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a(</a:t>
            </a:r>
            <a:r>
              <a:rPr lang="pt-BR" sz="1800" dirty="0" err="1"/>
              <a:t>a|b</a:t>
            </a:r>
            <a:r>
              <a:rPr lang="pt-BR" sz="1800" dirty="0"/>
              <a:t>)*a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((</a:t>
            </a:r>
            <a:r>
              <a:rPr lang="el-GR" sz="1800" dirty="0">
                <a:latin typeface="Cambria Math" panose="02040503050406030204" pitchFamily="18" charset="0"/>
                <a:ea typeface="Cambria Math" panose="02040503050406030204" pitchFamily="18" charset="0"/>
                <a:sym typeface="Symbol" panose="05050102010706020507" pitchFamily="18" charset="2"/>
              </a:rPr>
              <a:t>ϵ</a:t>
            </a:r>
            <a:r>
              <a:rPr lang="pt-BR" sz="1800" dirty="0"/>
              <a:t>|a)b*)*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a*</a:t>
            </a:r>
            <a:r>
              <a:rPr lang="pt-BR" sz="1800" dirty="0" err="1"/>
              <a:t>ba</a:t>
            </a:r>
            <a:r>
              <a:rPr lang="pt-BR" sz="1800" dirty="0"/>
              <a:t>*</a:t>
            </a:r>
            <a:r>
              <a:rPr lang="pt-BR" sz="1800" dirty="0" err="1"/>
              <a:t>ba</a:t>
            </a:r>
            <a:r>
              <a:rPr lang="pt-BR" sz="1800" dirty="0"/>
              <a:t>*</a:t>
            </a:r>
            <a:r>
              <a:rPr lang="pt-BR" sz="1800" dirty="0" err="1"/>
              <a:t>ba</a:t>
            </a:r>
            <a:r>
              <a:rPr lang="pt-BR" sz="1800" dirty="0"/>
              <a:t>*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sz="1800" dirty="0"/>
              <a:t>(</a:t>
            </a:r>
            <a:r>
              <a:rPr lang="pt-BR" sz="1800" dirty="0" err="1"/>
              <a:t>a|b</a:t>
            </a:r>
            <a:r>
              <a:rPr lang="pt-BR" sz="1800" dirty="0"/>
              <a:t>)*a(</a:t>
            </a:r>
            <a:r>
              <a:rPr lang="pt-BR" sz="1800" dirty="0" err="1"/>
              <a:t>a|b</a:t>
            </a:r>
            <a:r>
              <a:rPr lang="pt-BR" sz="1800" dirty="0"/>
              <a:t>)(</a:t>
            </a:r>
            <a:r>
              <a:rPr lang="pt-BR" sz="1800" dirty="0" err="1"/>
              <a:t>a|b</a:t>
            </a:r>
            <a:r>
              <a:rPr lang="pt-BR" sz="1800" dirty="0"/>
              <a:t>)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81735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50DF1-A583-41C6-AC7D-F36BFAD3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F7CB2B-6274-403E-8CAD-9F6321840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 principais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tarefas de um analisador léxico </a:t>
            </a:r>
            <a:r>
              <a:rPr lang="pt-BR" dirty="0"/>
              <a:t>são:</a:t>
            </a:r>
          </a:p>
          <a:p>
            <a:pPr lvl="1"/>
            <a:r>
              <a:rPr lang="pt-BR" dirty="0"/>
              <a:t>Ler os caracteres da entrada</a:t>
            </a:r>
          </a:p>
          <a:p>
            <a:pPr lvl="1"/>
            <a:r>
              <a:rPr lang="pt-BR" dirty="0"/>
              <a:t>Agrupá-los em lexemas</a:t>
            </a:r>
          </a:p>
          <a:p>
            <a:pPr lvl="1"/>
            <a:r>
              <a:rPr lang="pt-BR" dirty="0"/>
              <a:t>Produzir uma sequência de </a:t>
            </a:r>
            <a:r>
              <a:rPr lang="pt-BR" b="1" dirty="0"/>
              <a:t>tokens</a:t>
            </a:r>
            <a:endParaRPr lang="pt-BR" dirty="0"/>
          </a:p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expressões regulares</a:t>
            </a:r>
            <a:r>
              <a:rPr lang="pt-BR" dirty="0"/>
              <a:t> formam a base de um reconhecedor</a:t>
            </a:r>
          </a:p>
          <a:p>
            <a:pPr lvl="1"/>
            <a:r>
              <a:rPr lang="pt-BR" dirty="0"/>
              <a:t>Permitem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especificar os padrões </a:t>
            </a:r>
            <a:r>
              <a:rPr lang="pt-BR" dirty="0"/>
              <a:t>dos tokens</a:t>
            </a:r>
          </a:p>
          <a:p>
            <a:pPr lvl="1"/>
            <a:r>
              <a:rPr lang="pt-BR" dirty="0"/>
              <a:t>Podem ser transformadas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diagramas de transição</a:t>
            </a:r>
          </a:p>
          <a:p>
            <a:pPr lvl="1"/>
            <a:r>
              <a:rPr lang="pt-BR" dirty="0"/>
              <a:t>Diagramas de transição podem ser implementados em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código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8877821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AE66D7-59E3-40C4-8FB3-4D10B703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6CB907-4813-4990-8655-8E8454920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Desde que </a:t>
            </a:r>
            <a:r>
              <a:rPr lang="pt-BR" dirty="0" err="1">
                <a:solidFill>
                  <a:schemeClr val="accent1">
                    <a:lumMod val="75000"/>
                  </a:schemeClr>
                </a:solidFill>
              </a:rPr>
              <a:t>Kleene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introduziu as expressões regulares em 1950</a:t>
            </a:r>
            <a:r>
              <a:rPr lang="pt-BR" dirty="0"/>
              <a:t>, </a:t>
            </a:r>
            <a:br>
              <a:rPr lang="pt-BR" dirty="0"/>
            </a:br>
            <a:r>
              <a:rPr lang="pt-BR" dirty="0"/>
              <a:t>muitas extensões foram criadas</a:t>
            </a:r>
          </a:p>
          <a:p>
            <a:pPr lvl="1"/>
            <a:r>
              <a:rPr lang="pt-BR" dirty="0"/>
              <a:t>Algumas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extensões importantes </a:t>
            </a:r>
            <a:r>
              <a:rPr lang="pt-BR" dirty="0"/>
              <a:t>são aquelas incorporadas no </a:t>
            </a:r>
            <a:r>
              <a:rPr lang="pt-BR" sz="24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endParaRPr lang="pt-BR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Uma ou mais instâncias</a:t>
            </a:r>
            <a:r>
              <a:rPr lang="pt-BR" dirty="0"/>
              <a:t>: o operador </a:t>
            </a:r>
            <a:r>
              <a:rPr lang="pt-BR" dirty="0">
                <a:latin typeface="Consolas" panose="020B0609020204030204" pitchFamily="49" charset="0"/>
              </a:rPr>
              <a:t>+</a:t>
            </a:r>
            <a:r>
              <a:rPr lang="pt-BR" dirty="0"/>
              <a:t> representa o fechamento positivo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Zero ou uma instância</a:t>
            </a:r>
            <a:r>
              <a:rPr lang="pt-BR" dirty="0"/>
              <a:t>: o operador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?</a:t>
            </a:r>
            <a:r>
              <a:rPr lang="pt-BR" dirty="0"/>
              <a:t> representa zero ou uma ocorrência</a:t>
            </a:r>
          </a:p>
          <a:p>
            <a:pPr marL="1257300" lvl="2" indent="-342900">
              <a:buFont typeface="+mj-lt"/>
              <a:buAutoNum type="arabicPeriod"/>
            </a:pPr>
            <a:r>
              <a:rPr lang="pt-BR" dirty="0"/>
              <a:t>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Classe de caracteres</a:t>
            </a:r>
            <a:r>
              <a:rPr lang="pt-BR" dirty="0"/>
              <a:t>: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[abc]</a:t>
            </a:r>
            <a:r>
              <a:rPr lang="pt-BR" dirty="0"/>
              <a:t> representa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a|b|c</a:t>
            </a:r>
            <a:r>
              <a:rPr lang="pt-BR" dirty="0"/>
              <a:t>, 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[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a-z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]</a:t>
            </a:r>
            <a:r>
              <a:rPr lang="pt-BR" dirty="0"/>
              <a:t> representa </a:t>
            </a:r>
            <a:r>
              <a:rPr lang="pt-BR" dirty="0" err="1">
                <a:latin typeface="Consolas" panose="020B0609020204030204" pitchFamily="49" charset="0"/>
                <a:ea typeface="Cambria Math" panose="02040503050406030204" pitchFamily="18" charset="0"/>
              </a:rPr>
              <a:t>a|b</a:t>
            </a:r>
            <a:r>
              <a:rPr lang="pt-BR" dirty="0">
                <a:latin typeface="Consolas" panose="020B0609020204030204" pitchFamily="49" charset="0"/>
                <a:ea typeface="Cambria Math" panose="02040503050406030204" pitchFamily="18" charset="0"/>
              </a:rPr>
              <a:t>|…|z </a:t>
            </a:r>
          </a:p>
          <a:p>
            <a:pPr lvl="1"/>
            <a:r>
              <a:rPr lang="pt-BR" dirty="0"/>
              <a:t>Exemplos: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D86162-34E0-47C3-9CEE-355350C08CCC}"/>
              </a:ext>
            </a:extLst>
          </p:cNvPr>
          <p:cNvSpPr txBox="1"/>
          <p:nvPr/>
        </p:nvSpPr>
        <p:spPr>
          <a:xfrm>
            <a:off x="1620992" y="5013176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solidFill>
                  <a:schemeClr val="accent5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[A-</a:t>
            </a:r>
            <a:r>
              <a:rPr lang="pt-BR" dirty="0" err="1">
                <a:latin typeface="Consolas" panose="020B0609020204030204" pitchFamily="49" charset="0"/>
                <a:sym typeface="Wingdings 3" panose="05040102010807070707" pitchFamily="18" charset="2"/>
              </a:rPr>
              <a:t>Za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-z_]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[0-9]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186B038-0D76-4E25-918A-43BC1AA131D6}"/>
              </a:ext>
            </a:extLst>
          </p:cNvPr>
          <p:cNvSpPr txBox="1"/>
          <p:nvPr/>
        </p:nvSpPr>
        <p:spPr>
          <a:xfrm>
            <a:off x="6022404" y="5013176"/>
            <a:ext cx="5857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[0-9]</a:t>
            </a: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sym typeface="Symbol" panose="05050102010706020507" pitchFamily="18" charset="2"/>
              </a:rPr>
              <a:t>+</a:t>
            </a:r>
            <a:endParaRPr lang="pt-BR" i="1" dirty="0">
              <a:latin typeface="Consolas" panose="020B0609020204030204" pitchFamily="49" charset="0"/>
              <a:sym typeface="Symbol" panose="05050102010706020507" pitchFamily="18" charset="2"/>
            </a:endParaRPr>
          </a:p>
          <a:p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número</a:t>
            </a:r>
            <a:r>
              <a:rPr lang="pt-BR" i="1" dirty="0">
                <a:latin typeface="Consolas" panose="020B0609020204030204" pitchFamily="49" charset="0"/>
                <a:sym typeface="Symbol" panose="05050102010706020507" pitchFamily="18" charset="2"/>
              </a:rPr>
              <a:t> 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(.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)?(E[+-]?</a:t>
            </a:r>
            <a:r>
              <a:rPr lang="pt-BR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dígitos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)?</a:t>
            </a:r>
            <a:endParaRPr lang="pt-BR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67608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63EF0-D1AB-446F-BC3A-B4D0B23F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7EAE483-FF80-46CE-BB95-32E2494D9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372625"/>
              </p:ext>
            </p:extLst>
          </p:nvPr>
        </p:nvGraphicFramePr>
        <p:xfrm>
          <a:off x="1593912" y="2420888"/>
          <a:ext cx="9289032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83627870"/>
                    </a:ext>
                  </a:extLst>
                </a:gridCol>
                <a:gridCol w="4971333">
                  <a:extLst>
                    <a:ext uri="{9D8B030D-6E8A-4147-A177-3AD203B41FA5}">
                      <a16:colId xmlns:a16="http://schemas.microsoft.com/office/drawing/2014/main" val="4235417748"/>
                    </a:ext>
                  </a:extLst>
                </a:gridCol>
                <a:gridCol w="2949547">
                  <a:extLst>
                    <a:ext uri="{9D8B030D-6E8A-4147-A177-3AD203B41FA5}">
                      <a16:colId xmlns:a16="http://schemas.microsoft.com/office/drawing/2014/main" val="151533625"/>
                    </a:ext>
                  </a:extLst>
                </a:gridCol>
              </a:tblGrid>
              <a:tr h="302897">
                <a:tc>
                  <a:txBody>
                    <a:bodyPr/>
                    <a:lstStyle/>
                    <a:p>
                      <a:r>
                        <a:rPr lang="pt-BR" sz="1600" dirty="0"/>
                        <a:t>Expressão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Casa com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Exemplo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22597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\c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O caractere c literalmente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\*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240776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"s"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A cadeia s literalmente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"**"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320126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Qualquer caractere menos quebra de linha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a.*b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02028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baseline="30000" dirty="0">
                          <a:latin typeface="Consolas" panose="020B0609020204030204" pitchFamily="49" charset="0"/>
                        </a:rPr>
                        <a:t>^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O início de uma linha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baseline="30000" dirty="0">
                          <a:latin typeface="Consolas" panose="020B0609020204030204" pitchFamily="49" charset="0"/>
                        </a:rPr>
                        <a:t>^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abc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9710044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$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O fim de uma linha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abc$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0852436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[s]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Qualquer um dos caracteres na cadeia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[abc]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516397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1600" baseline="30000" dirty="0">
                          <a:latin typeface="Consolas" panose="020B0609020204030204" pitchFamily="49" charset="0"/>
                        </a:rPr>
                        <a:t>^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s]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b="0" dirty="0"/>
                        <a:t>Qualquer caractere não presente na cadeia 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[</a:t>
                      </a:r>
                      <a:r>
                        <a:rPr lang="pt-BR" sz="1600" baseline="30000" dirty="0">
                          <a:latin typeface="Consolas" panose="020B0609020204030204" pitchFamily="49" charset="0"/>
                        </a:rPr>
                        <a:t>^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abc]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69136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6CE6ECE-B35F-4032-A913-32FF58C9DE94}"/>
              </a:ext>
            </a:extLst>
          </p:cNvPr>
          <p:cNvSpPr txBox="1"/>
          <p:nvPr/>
        </p:nvSpPr>
        <p:spPr>
          <a:xfrm>
            <a:off x="4580215" y="5301208"/>
            <a:ext cx="302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Expressões Regulares do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317863446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563EF0-D1AB-446F-BC3A-B4D0B23F5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7EAE483-FF80-46CE-BB95-32E2494D9D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140509"/>
              </p:ext>
            </p:extLst>
          </p:nvPr>
        </p:nvGraphicFramePr>
        <p:xfrm>
          <a:off x="1593912" y="2348880"/>
          <a:ext cx="9289032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2075">
                  <a:extLst>
                    <a:ext uri="{9D8B030D-6E8A-4147-A177-3AD203B41FA5}">
                      <a16:colId xmlns:a16="http://schemas.microsoft.com/office/drawing/2014/main" val="83627870"/>
                    </a:ext>
                  </a:extLst>
                </a:gridCol>
                <a:gridCol w="4707410">
                  <a:extLst>
                    <a:ext uri="{9D8B030D-6E8A-4147-A177-3AD203B41FA5}">
                      <a16:colId xmlns:a16="http://schemas.microsoft.com/office/drawing/2014/main" val="4235417748"/>
                    </a:ext>
                  </a:extLst>
                </a:gridCol>
                <a:gridCol w="2949547">
                  <a:extLst>
                    <a:ext uri="{9D8B030D-6E8A-4147-A177-3AD203B41FA5}">
                      <a16:colId xmlns:a16="http://schemas.microsoft.com/office/drawing/2014/main" val="151533625"/>
                    </a:ext>
                  </a:extLst>
                </a:gridCol>
              </a:tblGrid>
              <a:tr h="302897">
                <a:tc>
                  <a:txBody>
                    <a:bodyPr/>
                    <a:lstStyle/>
                    <a:p>
                      <a:r>
                        <a:rPr lang="pt-BR" sz="1600" dirty="0"/>
                        <a:t>Expressão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Casa com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600" dirty="0"/>
                        <a:t>Exemplo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922597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Zero ou mais cadeias casando com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1247668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0" dirty="0">
                          <a:latin typeface="Consolas" panose="020B06090202040302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Uma ou mais cadeias casando com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a+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9025126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Zero ou um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4454331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r{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m,n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Entre m e n ocorrências de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a{1,5}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29705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Um r</a:t>
                      </a:r>
                      <a:r>
                        <a:rPr lang="pt-BR" sz="1400" baseline="-25000" dirty="0"/>
                        <a:t>1</a:t>
                      </a:r>
                      <a:r>
                        <a:rPr lang="pt-BR" sz="1400" dirty="0"/>
                        <a:t> seguido por um r</a:t>
                      </a:r>
                      <a:r>
                        <a:rPr lang="pt-BR" sz="14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516817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|r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Um r</a:t>
                      </a:r>
                      <a:r>
                        <a:rPr lang="pt-BR" sz="1400" baseline="-25000" dirty="0"/>
                        <a:t>1</a:t>
                      </a:r>
                      <a:r>
                        <a:rPr lang="pt-BR" sz="1400" dirty="0"/>
                        <a:t> ou um r</a:t>
                      </a:r>
                      <a:r>
                        <a:rPr lang="pt-BR" sz="14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a|b</a:t>
                      </a:r>
                      <a:endParaRPr lang="pt-BR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8413782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O mesmo que 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pt-BR" sz="1600" dirty="0" err="1">
                          <a:latin typeface="Consolas" panose="020B0609020204030204" pitchFamily="49" charset="0"/>
                        </a:rPr>
                        <a:t>a|b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7604840"/>
                  </a:ext>
                </a:extLst>
              </a:tr>
              <a:tr h="272607"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1</a:t>
                      </a:r>
                      <a:r>
                        <a:rPr lang="pt-BR" sz="1600" dirty="0">
                          <a:latin typeface="Consolas" panose="020B0609020204030204" pitchFamily="49" charset="0"/>
                        </a:rPr>
                        <a:t>/r</a:t>
                      </a:r>
                      <a:r>
                        <a:rPr lang="pt-BR" sz="1600" baseline="-25000" dirty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r</a:t>
                      </a:r>
                      <a:r>
                        <a:rPr lang="pt-BR" sz="1400" baseline="-25000" dirty="0"/>
                        <a:t>1</a:t>
                      </a:r>
                      <a:r>
                        <a:rPr lang="pt-BR" sz="1400" dirty="0"/>
                        <a:t> quando seguido por r</a:t>
                      </a:r>
                      <a:r>
                        <a:rPr lang="pt-BR" sz="1400" baseline="-25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dirty="0">
                          <a:latin typeface="Consolas" panose="020B0609020204030204" pitchFamily="49" charset="0"/>
                        </a:rPr>
                        <a:t>abc/123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5097488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C6CE6ECE-B35F-4032-A913-32FF58C9DE94}"/>
              </a:ext>
            </a:extLst>
          </p:cNvPr>
          <p:cNvSpPr txBox="1"/>
          <p:nvPr/>
        </p:nvSpPr>
        <p:spPr>
          <a:xfrm>
            <a:off x="4724231" y="5589240"/>
            <a:ext cx="3028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Expressões Regulares do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</a:p>
        </p:txBody>
      </p:sp>
    </p:spTree>
    <p:extLst>
      <p:ext uri="{BB962C8B-B14F-4D97-AF65-F5344CB8AC3E}">
        <p14:creationId xmlns:p14="http://schemas.microsoft.com/office/powerpoint/2010/main" val="103482192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E469B-FE35-4092-A5A5-6C8F9860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4DEBD1C-E4A2-4CF3-921F-62A92B638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expressões regulares no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Lex</a:t>
            </a:r>
            <a:r>
              <a:rPr lang="pt-BR" dirty="0"/>
              <a:t> dão a todos estes símbolos um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significado especial</a:t>
            </a:r>
            <a:br>
              <a:rPr lang="pt-BR" dirty="0"/>
            </a:br>
            <a:br>
              <a:rPr lang="pt-BR" dirty="0"/>
            </a:br>
            <a:endParaRPr lang="pt-BR" dirty="0"/>
          </a:p>
          <a:p>
            <a:pPr lvl="1"/>
            <a:r>
              <a:rPr lang="pt-BR" dirty="0"/>
              <a:t>Seu significado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precisa ser desativado </a:t>
            </a:r>
            <a:r>
              <a:rPr lang="pt-BR" dirty="0"/>
              <a:t>se eles forem necessários para representar a si mesmos em uma cadeia. Podemos fazer isso:</a:t>
            </a:r>
          </a:p>
          <a:p>
            <a:pPr lvl="2"/>
            <a:r>
              <a:rPr lang="pt-BR" dirty="0"/>
              <a:t>Colocando o caractere dentro de uma cadeia</a:t>
            </a:r>
          </a:p>
          <a:p>
            <a:pPr lvl="2"/>
            <a:endParaRPr lang="pt-BR" dirty="0"/>
          </a:p>
          <a:p>
            <a:pPr lvl="2"/>
            <a:r>
              <a:rPr lang="pt-BR" dirty="0"/>
              <a:t>Precedendo o caractere com uma barra invertida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D4FD42D-95CE-434C-A09C-E90A93B259DF}"/>
              </a:ext>
            </a:extLst>
          </p:cNvPr>
          <p:cNvSpPr/>
          <p:nvPr/>
        </p:nvSpPr>
        <p:spPr>
          <a:xfrm>
            <a:off x="1197868" y="2924944"/>
            <a:ext cx="37112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</a:rPr>
              <a:t>\ " . ^ [ ] * + ? { } | /</a:t>
            </a:r>
            <a:endParaRPr lang="pt-BR" sz="20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033A71F-3B63-4AE8-8349-22964DEAD4A5}"/>
              </a:ext>
            </a:extLst>
          </p:cNvPr>
          <p:cNvSpPr/>
          <p:nvPr/>
        </p:nvSpPr>
        <p:spPr>
          <a:xfrm>
            <a:off x="2129163" y="4869160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"**"</a:t>
            </a:r>
            <a:r>
              <a:rPr lang="pt-BR" dirty="0"/>
              <a:t> casa com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**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E271E91-D4EC-4852-8464-16341AD29CBA}"/>
              </a:ext>
            </a:extLst>
          </p:cNvPr>
          <p:cNvSpPr/>
          <p:nvPr/>
        </p:nvSpPr>
        <p:spPr>
          <a:xfrm>
            <a:off x="2129163" y="5661248"/>
            <a:ext cx="22060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\*\*</a:t>
            </a:r>
            <a:r>
              <a:rPr lang="pt-BR" dirty="0"/>
              <a:t> casa com </a:t>
            </a:r>
            <a:r>
              <a:rPr lang="pt-BR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**</a:t>
            </a:r>
            <a:endParaRPr lang="pt-BR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2655002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6D2D7-3A1E-432D-91D6-6E933041B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Extensões de Expressões 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F1154D-BB57-436E-9B8A-FDA763946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 de caractere complementada </a:t>
            </a:r>
            <a:r>
              <a:rPr lang="pt-BR" dirty="0"/>
              <a:t>representa qualquer caractere, exceto os indicados na classe</a:t>
            </a:r>
          </a:p>
          <a:p>
            <a:pPr lvl="1"/>
            <a:r>
              <a:rPr lang="pt-BR" dirty="0"/>
              <a:t>Indicamos uma classe complementada usando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^</a:t>
            </a:r>
            <a:r>
              <a:rPr lang="pt-BR" baseline="30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como primeiro caractere</a:t>
            </a:r>
            <a:endParaRPr lang="pt-BR" baseline="30000" dirty="0">
              <a:solidFill>
                <a:schemeClr val="accent1">
                  <a:lumMod val="75000"/>
                </a:schemeClr>
              </a:solidFill>
            </a:endParaRPr>
          </a:p>
          <a:p>
            <a:pPr lvl="2"/>
            <a:r>
              <a:rPr lang="pt-BR" dirty="0"/>
              <a:t>O caractere </a:t>
            </a:r>
            <a:r>
              <a:rPr lang="pt-BR" dirty="0">
                <a:latin typeface="Consolas" panose="020B0609020204030204" pitchFamily="49" charset="0"/>
              </a:rPr>
              <a:t>^</a:t>
            </a:r>
            <a:r>
              <a:rPr lang="pt-BR" dirty="0"/>
              <a:t> não faz parte da classe: </a:t>
            </a:r>
            <a:r>
              <a:rPr lang="pt-BR" dirty="0">
                <a:latin typeface="Consolas" panose="020B0609020204030204" pitchFamily="49" charset="0"/>
              </a:rPr>
              <a:t>[^A-</a:t>
            </a:r>
            <a:r>
              <a:rPr lang="pt-BR" dirty="0" err="1">
                <a:latin typeface="Consolas" panose="020B0609020204030204" pitchFamily="49" charset="0"/>
              </a:rPr>
              <a:t>Za</a:t>
            </a:r>
            <a:r>
              <a:rPr lang="pt-BR" dirty="0">
                <a:latin typeface="Consolas" panose="020B0609020204030204" pitchFamily="49" charset="0"/>
              </a:rPr>
              <a:t>-z]</a:t>
            </a:r>
            <a:endParaRPr lang="pt-BR" dirty="0"/>
          </a:p>
          <a:p>
            <a:pPr lvl="2"/>
            <a:r>
              <a:rPr lang="pt-BR" dirty="0"/>
              <a:t>A menos que seja listado dentro da própria classe: </a:t>
            </a:r>
            <a:r>
              <a:rPr lang="pt-BR" dirty="0">
                <a:latin typeface="Consolas" panose="020B0609020204030204" pitchFamily="49" charset="0"/>
              </a:rPr>
              <a:t>[^\^]</a:t>
            </a:r>
            <a:endParaRPr lang="pt-BR" dirty="0"/>
          </a:p>
          <a:p>
            <a:pPr lvl="1"/>
            <a:r>
              <a:rPr lang="pt-BR" dirty="0"/>
              <a:t>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quebra de linha </a:t>
            </a:r>
            <a:r>
              <a:rPr lang="pt-BR" dirty="0"/>
              <a:t>não pode estar em nenhuma classe de caractere</a:t>
            </a:r>
          </a:p>
          <a:p>
            <a:pPr lvl="2"/>
            <a:r>
              <a:rPr lang="pt-BR" dirty="0">
                <a:latin typeface="Consolas" panose="020B0609020204030204" pitchFamily="49" charset="0"/>
              </a:rPr>
              <a:t>[^\^] </a:t>
            </a:r>
            <a:r>
              <a:rPr lang="pt-BR" dirty="0"/>
              <a:t>denota qualquer caractere menos o circunflexo e a quebra de linha</a:t>
            </a:r>
            <a:endParaRPr lang="pt-BR" sz="1600" dirty="0"/>
          </a:p>
          <a:p>
            <a:pPr lvl="1"/>
            <a:r>
              <a:rPr lang="pt-BR" dirty="0"/>
              <a:t>O caractere </a:t>
            </a:r>
            <a:r>
              <a:rPr lang="pt-BR" dirty="0">
                <a:latin typeface="Consolas" panose="020B0609020204030204" pitchFamily="49" charset="0"/>
              </a:rPr>
              <a:t>^</a:t>
            </a:r>
            <a:r>
              <a:rPr lang="pt-BR" dirty="0"/>
              <a:t> também indica 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início de uma linha</a:t>
            </a:r>
          </a:p>
          <a:p>
            <a:pPr lvl="2"/>
            <a:r>
              <a:rPr lang="pt-BR" dirty="0"/>
              <a:t>A diferença é feita pelo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contexto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746587F0-E8F0-46D8-8698-40DFF64CFB6E}"/>
              </a:ext>
            </a:extLst>
          </p:cNvPr>
          <p:cNvSpPr/>
          <p:nvPr/>
        </p:nvSpPr>
        <p:spPr>
          <a:xfrm>
            <a:off x="2061964" y="5879068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latin typeface="Consolas" panose="020B0609020204030204" pitchFamily="49" charset="0"/>
              </a:rPr>
              <a:t>^[^</a:t>
            </a:r>
            <a:r>
              <a:rPr lang="pt-BR" dirty="0" err="1">
                <a:latin typeface="Consolas" panose="020B0609020204030204" pitchFamily="49" charset="0"/>
              </a:rPr>
              <a:t>aeiou</a:t>
            </a:r>
            <a:r>
              <a:rPr lang="pt-BR" dirty="0">
                <a:latin typeface="Consolas" panose="020B0609020204030204" pitchFamily="49" charset="0"/>
              </a:rPr>
              <a:t>]*$</a:t>
            </a:r>
          </a:p>
        </p:txBody>
      </p:sp>
    </p:spTree>
    <p:extLst>
      <p:ext uri="{BB962C8B-B14F-4D97-AF65-F5344CB8AC3E}">
        <p14:creationId xmlns:p14="http://schemas.microsoft.com/office/powerpoint/2010/main" val="66102747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B45B99-7056-48B0-8988-F470CE18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E1D2E8-FD5A-4FA3-B50E-90F8DE08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Escreva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classes de caracteres </a:t>
            </a:r>
            <a:r>
              <a:rPr lang="pt-BR" dirty="0"/>
              <a:t>para os seguintes conjuntos: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As vogais minúsculas 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As dez primeiras letras (até j) em maiúsculo ou minúsculo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Os "dígitos" em um número hexadecimal </a:t>
            </a:r>
            <a:br>
              <a:rPr lang="pt-BR" dirty="0"/>
            </a:br>
            <a:r>
              <a:rPr lang="pt-BR" dirty="0"/>
              <a:t>(letras maiúsculas para os "dígitos" acima de 9)</a:t>
            </a:r>
          </a:p>
          <a:p>
            <a:pPr marL="914400" lvl="1" indent="-457200">
              <a:buFont typeface="+mj-lt"/>
              <a:buAutoNum type="alphaLcParenR"/>
            </a:pPr>
            <a:r>
              <a:rPr lang="pt-BR" dirty="0"/>
              <a:t>Os caracteres que podem aparecer no fim de uma sentença legítima em português (por exemplo, ponto de exclamação)</a:t>
            </a:r>
          </a:p>
          <a:p>
            <a:pPr marL="452438" indent="-457200">
              <a:buFont typeface="+mj-lt"/>
              <a:buAutoNum type="arabicPeriod"/>
            </a:pPr>
            <a:r>
              <a:rPr lang="pt-BR" dirty="0"/>
              <a:t>Escreva uma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definição regular </a:t>
            </a:r>
            <a:r>
              <a:rPr lang="pt-BR" dirty="0"/>
              <a:t>para representar números no formato hexadecimal, iniciando com </a:t>
            </a:r>
            <a:r>
              <a:rPr lang="pt-BR" dirty="0">
                <a:latin typeface="Consolas" panose="020B0609020204030204" pitchFamily="49" charset="0"/>
              </a:rPr>
              <a:t>0x</a:t>
            </a:r>
            <a:r>
              <a:rPr lang="pt-BR" dirty="0"/>
              <a:t> (Ex.: </a:t>
            </a:r>
            <a:r>
              <a:rPr lang="pt-BR" dirty="0">
                <a:latin typeface="Consolas" panose="020B0609020204030204" pitchFamily="49" charset="0"/>
              </a:rPr>
              <a:t>0x27FD01</a:t>
            </a:r>
            <a:r>
              <a:rPr lang="pt-B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219153449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4A400-69E2-4F41-AF88-733634C39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Reconhecimento de Tokens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A95279-5B1E-4164-8EE0-24FC6D4B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extensões </a:t>
            </a:r>
            <a:r>
              <a:rPr lang="pt-BR" dirty="0"/>
              <a:t>permitem que as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 expressões regulares</a:t>
            </a:r>
            <a:r>
              <a:rPr lang="pt-BR" dirty="0"/>
              <a:t> sejam definidas de forma mais simples 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Agora precisamos entender </a:t>
            </a:r>
            <a:r>
              <a:rPr lang="pt-BR" dirty="0">
                <a:solidFill>
                  <a:schemeClr val="accent1">
                    <a:lumMod val="75000"/>
                  </a:schemeClr>
                </a:solidFill>
              </a:rPr>
              <a:t>como criar um analisador léxico</a:t>
            </a:r>
            <a:r>
              <a:rPr lang="pt-BR" dirty="0"/>
              <a:t> que:</a:t>
            </a:r>
          </a:p>
          <a:p>
            <a:pPr lvl="1"/>
            <a:r>
              <a:rPr lang="pt-BR" dirty="0"/>
              <a:t>Reconheça os tokens de uma linguagem</a:t>
            </a:r>
          </a:p>
          <a:p>
            <a:pPr lvl="1"/>
            <a:r>
              <a:rPr lang="pt-BR" dirty="0"/>
              <a:t>Especifique os tokens através de expressões regulares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4424FFB-27B4-493A-A06E-F7E5E4BD1F3F}"/>
              </a:ext>
            </a:extLst>
          </p:cNvPr>
          <p:cNvSpPr txBox="1"/>
          <p:nvPr/>
        </p:nvSpPr>
        <p:spPr>
          <a:xfrm>
            <a:off x="1269876" y="2967335"/>
            <a:ext cx="4211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letra_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[A-</a:t>
            </a:r>
            <a:r>
              <a:rPr lang="pt-BR" dirty="0" err="1">
                <a:latin typeface="Consolas" panose="020B0609020204030204" pitchFamily="49" charset="0"/>
                <a:sym typeface="Wingdings 3" panose="05040102010807070707" pitchFamily="18" charset="2"/>
              </a:rPr>
              <a:t>Za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-z_]</a:t>
            </a:r>
          </a:p>
          <a:p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Wingdings 3" panose="050401020108070707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Wingdings 3" panose="05040102010807070707" pitchFamily="18" charset="2"/>
              </a:rPr>
              <a:t> 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 [0-9]</a:t>
            </a:r>
          </a:p>
          <a:p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id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      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(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letra_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|</a:t>
            </a:r>
            <a:r>
              <a:rPr lang="pt-BR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dígito</a:t>
            </a:r>
            <a:r>
              <a:rPr lang="pt-BR" dirty="0">
                <a:latin typeface="Consolas" panose="020B0609020204030204" pitchFamily="49" charset="0"/>
                <a:sym typeface="Symbol" panose="05050102010706020507" pitchFamily="18" charset="2"/>
              </a:rPr>
              <a:t>)*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210668"/>
      </p:ext>
    </p:extLst>
  </p:cSld>
  <p:clrMapOvr>
    <a:masterClrMapping/>
  </p:clrMapOvr>
  <p:transition spd="med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Ondas do mar 16:9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5820115_TF02901025.potx" id="{F8CC4974-6780-4393-9052-41EA6E7BC588}" vid="{C17B3D96-28E5-440B-B51C-15310927D2DE}"/>
    </a:ext>
  </a:extLst>
</a:theme>
</file>

<file path=ppt/theme/theme2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cean Waves">
      <a:dk1>
        <a:sysClr val="windowText" lastClr="000000"/>
      </a:dk1>
      <a:lt1>
        <a:sysClr val="window" lastClr="FFFFFF"/>
      </a:lt1>
      <a:dk2>
        <a:srgbClr val="134251"/>
      </a:dk2>
      <a:lt2>
        <a:srgbClr val="83BEC0"/>
      </a:lt2>
      <a:accent1>
        <a:srgbClr val="339C9F"/>
      </a:accent1>
      <a:accent2>
        <a:srgbClr val="E68010"/>
      </a:accent2>
      <a:accent3>
        <a:srgbClr val="8EB414"/>
      </a:accent3>
      <a:accent4>
        <a:srgbClr val="0CB89B"/>
      </a:accent4>
      <a:accent5>
        <a:srgbClr val="ECB720"/>
      </a:accent5>
      <a:accent6>
        <a:srgbClr val="319762"/>
      </a:accent6>
      <a:hlink>
        <a:srgbClr val="E68010"/>
      </a:hlink>
      <a:folHlink>
        <a:srgbClr val="339C9F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Props1.xml><?xml version="1.0" encoding="utf-8"?>
<ds:datastoreItem xmlns:ds="http://schemas.openxmlformats.org/officeDocument/2006/customXml" ds:itemID="{2B6DE00F-F2BC-4082-AB87-D0D78777DE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A2223A-9182-462D-922F-5606A5A907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5C5BB1-9D2C-412A-AE6C-0FC75190A4CE}">
  <ds:schemaRefs>
    <ds:schemaRef ds:uri="http://schemas.microsoft.com/office/2006/metadata/properties"/>
    <ds:schemaRef ds:uri="http://schemas.microsoft.com/office/infopath/2007/PartnerControls"/>
    <ds:schemaRef ds:uri="40262f94-9f35-4ac3-9a90-690165a166b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natureza de ondas do mar (widescreen)</Template>
  <TotalTime>7526</TotalTime>
  <Words>2119</Words>
  <Application>Microsoft Office PowerPoint</Application>
  <PresentationFormat>Personalizar</PresentationFormat>
  <Paragraphs>501</Paragraphs>
  <Slides>25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Century Gothic</vt:lpstr>
      <vt:lpstr>Consolas</vt:lpstr>
      <vt:lpstr>Courier New</vt:lpstr>
      <vt:lpstr>Ondas do mar 16:9</vt:lpstr>
      <vt:lpstr>Reconhecimento de Tokens</vt:lpstr>
      <vt:lpstr>Introdução</vt:lpstr>
      <vt:lpstr>Extensões de Expressões Regulares</vt:lpstr>
      <vt:lpstr>Extensões de Expressões Regulares</vt:lpstr>
      <vt:lpstr>Extensões de Expressões Regulares</vt:lpstr>
      <vt:lpstr>Extensões de Expressões Regulares</vt:lpstr>
      <vt:lpstr>Extensões de Expressões Regulares</vt:lpstr>
      <vt:lpstr>Exercícios</vt:lpstr>
      <vt:lpstr>Reconhecimento de Tokens</vt:lpstr>
      <vt:lpstr>Reconhecimento de Tokens</vt:lpstr>
      <vt:lpstr>Reconhecimento de Tokens</vt:lpstr>
      <vt:lpstr>Reconhecimento de Tokens</vt:lpstr>
      <vt:lpstr>Reconhecimento de Tokens</vt:lpstr>
      <vt:lpstr>Diagramas de Transição</vt:lpstr>
      <vt:lpstr>Diagramas de Transição</vt:lpstr>
      <vt:lpstr>Diagramas de Transição</vt:lpstr>
      <vt:lpstr>Diagramas de Transição</vt:lpstr>
      <vt:lpstr>Diagramas de Transição</vt:lpstr>
      <vt:lpstr>Analisador Léxico</vt:lpstr>
      <vt:lpstr>Analisador Léxico</vt:lpstr>
      <vt:lpstr>Analisador Léxico</vt:lpstr>
      <vt:lpstr>Analisador Léxico</vt:lpstr>
      <vt:lpstr>Apresentação do PowerPoint</vt:lpstr>
      <vt:lpstr>Exercício</vt:lpstr>
      <vt:lpstr>Resumo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Semântica</dc:title>
  <dc:creator>Judson Santiago</dc:creator>
  <cp:keywords>Compiladores;Tradutor;Sintaxe</cp:keywords>
  <cp:lastModifiedBy>Judson Santiago</cp:lastModifiedBy>
  <cp:revision>19</cp:revision>
  <dcterms:created xsi:type="dcterms:W3CDTF">2017-12-04T02:17:29Z</dcterms:created>
  <dcterms:modified xsi:type="dcterms:W3CDTF">2019-11-13T18:00:30Z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