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289" r:id="rId6"/>
    <p:sldId id="302" r:id="rId7"/>
    <p:sldId id="290" r:id="rId8"/>
    <p:sldId id="291" r:id="rId9"/>
    <p:sldId id="299" r:id="rId10"/>
    <p:sldId id="292" r:id="rId11"/>
    <p:sldId id="295" r:id="rId12"/>
    <p:sldId id="293" r:id="rId13"/>
    <p:sldId id="296" r:id="rId14"/>
    <p:sldId id="297" r:id="rId15"/>
    <p:sldId id="300" r:id="rId16"/>
    <p:sldId id="301" r:id="rId17"/>
  </p:sldIdLst>
  <p:sldSz cx="12188825" cy="6858000"/>
  <p:notesSz cx="6858000" cy="9144000"/>
  <p:custDataLst>
    <p:tags r:id="rId2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78" d="100"/>
          <a:sy n="78" d="100"/>
        </p:scale>
        <p:origin x="739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5441D71-D645-4B95-AEF2-61373680166A}"/>
    <pc:docChg chg="undo custSel addSld modSld">
      <pc:chgData name="Judson Santiago" userId="ebb108da2f256286" providerId="LiveId" clId="{35441D71-D645-4B95-AEF2-61373680166A}" dt="2019-06-26T17:53:21.671" v="968" actId="1036"/>
      <pc:docMkLst>
        <pc:docMk/>
      </pc:docMkLst>
      <pc:sldChg chg="modSp">
        <pc:chgData name="Judson Santiago" userId="ebb108da2f256286" providerId="LiveId" clId="{35441D71-D645-4B95-AEF2-61373680166A}" dt="2019-06-26T17:07:05.583" v="86" actId="20577"/>
        <pc:sldMkLst>
          <pc:docMk/>
          <pc:sldMk cId="2808920126" sldId="265"/>
        </pc:sldMkLst>
        <pc:spChg chg="mod">
          <ac:chgData name="Judson Santiago" userId="ebb108da2f256286" providerId="LiveId" clId="{35441D71-D645-4B95-AEF2-61373680166A}" dt="2019-06-26T17:07:05.583" v="86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35441D71-D645-4B95-AEF2-61373680166A}" dt="2019-06-26T17:34:25.290" v="803" actId="20577"/>
        <pc:sldMkLst>
          <pc:docMk/>
          <pc:sldMk cId="3501861861" sldId="289"/>
        </pc:sldMkLst>
        <pc:spChg chg="mod">
          <ac:chgData name="Judson Santiago" userId="ebb108da2f256286" providerId="LiveId" clId="{35441D71-D645-4B95-AEF2-61373680166A}" dt="2019-06-26T17:34:25.290" v="803" actId="20577"/>
          <ac:spMkLst>
            <pc:docMk/>
            <pc:sldMk cId="3501861861" sldId="289"/>
            <ac:spMk id="3" creationId="{E35E1823-2E88-4E53-B709-4F7B8EE2F069}"/>
          </ac:spMkLst>
        </pc:spChg>
      </pc:sldChg>
      <pc:sldChg chg="modSp">
        <pc:chgData name="Judson Santiago" userId="ebb108da2f256286" providerId="LiveId" clId="{35441D71-D645-4B95-AEF2-61373680166A}" dt="2019-06-26T17:43:15.128" v="864" actId="20577"/>
        <pc:sldMkLst>
          <pc:docMk/>
          <pc:sldMk cId="3752612552" sldId="292"/>
        </pc:sldMkLst>
        <pc:spChg chg="mod">
          <ac:chgData name="Judson Santiago" userId="ebb108da2f256286" providerId="LiveId" clId="{35441D71-D645-4B95-AEF2-61373680166A}" dt="2019-06-26T17:43:15.128" v="864" actId="20577"/>
          <ac:spMkLst>
            <pc:docMk/>
            <pc:sldMk cId="3752612552" sldId="292"/>
            <ac:spMk id="3" creationId="{65646ECE-A21C-4361-B3DA-6664FED5A72D}"/>
          </ac:spMkLst>
        </pc:spChg>
      </pc:sldChg>
      <pc:sldChg chg="addSp modSp modNotesTx">
        <pc:chgData name="Judson Santiago" userId="ebb108da2f256286" providerId="LiveId" clId="{35441D71-D645-4B95-AEF2-61373680166A}" dt="2019-06-26T17:53:21.671" v="968" actId="1036"/>
        <pc:sldMkLst>
          <pc:docMk/>
          <pc:sldMk cId="3153413767" sldId="297"/>
        </pc:sldMkLst>
        <pc:grpChg chg="add mod">
          <ac:chgData name="Judson Santiago" userId="ebb108da2f256286" providerId="LiveId" clId="{35441D71-D645-4B95-AEF2-61373680166A}" dt="2019-06-26T17:53:21.671" v="968" actId="1036"/>
          <ac:grpSpMkLst>
            <pc:docMk/>
            <pc:sldMk cId="3153413767" sldId="297"/>
            <ac:grpSpMk id="5" creationId="{866742E2-277E-4BA3-BF08-168669791D94}"/>
          </ac:grpSpMkLst>
        </pc:grpChg>
      </pc:sldChg>
      <pc:sldChg chg="modSp">
        <pc:chgData name="Judson Santiago" userId="ebb108da2f256286" providerId="LiveId" clId="{35441D71-D645-4B95-AEF2-61373680166A}" dt="2019-06-26T17:41:49.330" v="863" actId="313"/>
        <pc:sldMkLst>
          <pc:docMk/>
          <pc:sldMk cId="1506063602" sldId="299"/>
        </pc:sldMkLst>
        <pc:spChg chg="mod">
          <ac:chgData name="Judson Santiago" userId="ebb108da2f256286" providerId="LiveId" clId="{35441D71-D645-4B95-AEF2-61373680166A}" dt="2019-06-26T17:41:49.330" v="863" actId="313"/>
          <ac:spMkLst>
            <pc:docMk/>
            <pc:sldMk cId="1506063602" sldId="299"/>
            <ac:spMk id="3" creationId="{2B4DF166-A472-434B-86ED-6F2722A3BD0B}"/>
          </ac:spMkLst>
        </pc:spChg>
      </pc:sldChg>
      <pc:sldChg chg="modSp add modNotesTx">
        <pc:chgData name="Judson Santiago" userId="ebb108da2f256286" providerId="LiveId" clId="{35441D71-D645-4B95-AEF2-61373680166A}" dt="2019-06-26T17:37:45.308" v="859" actId="6549"/>
        <pc:sldMkLst>
          <pc:docMk/>
          <pc:sldMk cId="4145704183" sldId="302"/>
        </pc:sldMkLst>
        <pc:spChg chg="mod">
          <ac:chgData name="Judson Santiago" userId="ebb108da2f256286" providerId="LiveId" clId="{35441D71-D645-4B95-AEF2-61373680166A}" dt="2019-06-26T17:37:45.308" v="859" actId="6549"/>
          <ac:spMkLst>
            <pc:docMk/>
            <pc:sldMk cId="4145704183" sldId="302"/>
            <ac:spMk id="3" creationId="{E35E1823-2E88-4E53-B709-4F7B8EE2F069}"/>
          </ac:spMkLst>
        </pc:spChg>
      </pc:sldChg>
    </pc:docChg>
  </pc:docChgLst>
  <pc:docChgLst>
    <pc:chgData name="Judson Santiago" userId="ebb108da2f256286" providerId="LiveId" clId="{78AF1052-F127-43CA-8654-47AE6CFFC23C}"/>
    <pc:docChg chg="modSld">
      <pc:chgData name="Judson Santiago" userId="ebb108da2f256286" providerId="LiveId" clId="{78AF1052-F127-43CA-8654-47AE6CFFC23C}" dt="2020-01-27T22:08:58.242" v="23" actId="20577"/>
      <pc:docMkLst>
        <pc:docMk/>
      </pc:docMkLst>
      <pc:sldChg chg="modSp">
        <pc:chgData name="Judson Santiago" userId="ebb108da2f256286" providerId="LiveId" clId="{78AF1052-F127-43CA-8654-47AE6CFFC23C}" dt="2020-01-27T22:08:58.242" v="23" actId="20577"/>
        <pc:sldMkLst>
          <pc:docMk/>
          <pc:sldMk cId="2808920126" sldId="265"/>
        </pc:sldMkLst>
        <pc:spChg chg="mod">
          <ac:chgData name="Judson Santiago" userId="ebb108da2f256286" providerId="LiveId" clId="{78AF1052-F127-43CA-8654-47AE6CFFC23C}" dt="2020-01-27T22:08:58.242" v="23" actId="20577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04908B5E-2EFB-4BB5-9A66-4A99B77722EF}"/>
  </pc:docChgLst>
  <pc:docChgLst>
    <pc:chgData name="Judson Santiago" userId="ebb108da2f256286" providerId="LiveId" clId="{314DB1CB-E84E-4115-8532-93796E73780A}"/>
    <pc:docChg chg="undo custSel modSld">
      <pc:chgData name="Judson Santiago" userId="ebb108da2f256286" providerId="LiveId" clId="{314DB1CB-E84E-4115-8532-93796E73780A}" dt="2019-11-27T17:29:36.283" v="121" actId="20577"/>
      <pc:docMkLst>
        <pc:docMk/>
      </pc:docMkLst>
      <pc:sldChg chg="modSp">
        <pc:chgData name="Judson Santiago" userId="ebb108da2f256286" providerId="LiveId" clId="{314DB1CB-E84E-4115-8532-93796E73780A}" dt="2019-11-27T17:29:36.283" v="121" actId="20577"/>
        <pc:sldMkLst>
          <pc:docMk/>
          <pc:sldMk cId="2808920126" sldId="265"/>
        </pc:sldMkLst>
        <pc:spChg chg="mod">
          <ac:chgData name="Judson Santiago" userId="ebb108da2f256286" providerId="LiveId" clId="{314DB1CB-E84E-4115-8532-93796E73780A}" dt="2019-11-27T17:29:36.283" v="121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314DB1CB-E84E-4115-8532-93796E73780A}" dt="2019-11-18T17:40:33.793" v="15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314DB1CB-E84E-4115-8532-93796E73780A}" dt="2019-11-18T17:45:40.353" v="76" actId="113"/>
        <pc:sldMkLst>
          <pc:docMk/>
          <pc:sldMk cId="3501861861" sldId="289"/>
        </pc:sldMkLst>
        <pc:spChg chg="mod">
          <ac:chgData name="Judson Santiago" userId="ebb108da2f256286" providerId="LiveId" clId="{314DB1CB-E84E-4115-8532-93796E73780A}" dt="2019-11-18T17:45:40.353" v="76" actId="113"/>
          <ac:spMkLst>
            <pc:docMk/>
            <pc:sldMk cId="3501861861" sldId="289"/>
            <ac:spMk id="3" creationId="{E35E1823-2E88-4E53-B709-4F7B8EE2F069}"/>
          </ac:spMkLst>
        </pc:spChg>
      </pc:sldChg>
      <pc:sldChg chg="modSp">
        <pc:chgData name="Judson Santiago" userId="ebb108da2f256286" providerId="LiveId" clId="{314DB1CB-E84E-4115-8532-93796E73780A}" dt="2019-11-18T17:47:45.376" v="81" actId="6549"/>
        <pc:sldMkLst>
          <pc:docMk/>
          <pc:sldMk cId="393901346" sldId="290"/>
        </pc:sldMkLst>
        <pc:spChg chg="mod">
          <ac:chgData name="Judson Santiago" userId="ebb108da2f256286" providerId="LiveId" clId="{314DB1CB-E84E-4115-8532-93796E73780A}" dt="2019-11-18T17:47:45.376" v="81" actId="6549"/>
          <ac:spMkLst>
            <pc:docMk/>
            <pc:sldMk cId="393901346" sldId="290"/>
            <ac:spMk id="4" creationId="{A3C232A6-FA7C-47F9-9CF3-CF9B8EE1849F}"/>
          </ac:spMkLst>
        </pc:spChg>
      </pc:sldChg>
      <pc:sldChg chg="modSp">
        <pc:chgData name="Judson Santiago" userId="ebb108da2f256286" providerId="LiveId" clId="{314DB1CB-E84E-4115-8532-93796E73780A}" dt="2019-11-18T17:46:18.626" v="80" actId="403"/>
        <pc:sldMkLst>
          <pc:docMk/>
          <pc:sldMk cId="4145704183" sldId="302"/>
        </pc:sldMkLst>
        <pc:spChg chg="mod">
          <ac:chgData name="Judson Santiago" userId="ebb108da2f256286" providerId="LiveId" clId="{314DB1CB-E84E-4115-8532-93796E73780A}" dt="2019-11-18T17:46:18.626" v="80" actId="403"/>
          <ac:spMkLst>
            <pc:docMk/>
            <pc:sldMk cId="4145704183" sldId="302"/>
            <ac:spMk id="3" creationId="{E35E1823-2E88-4E53-B709-4F7B8EE2F069}"/>
          </ac:spMkLst>
        </pc:spChg>
      </pc:sldChg>
    </pc:docChg>
  </pc:docChgLst>
  <pc:docChgLst>
    <pc:chgData name="Judson Santiago" userId="ebb108da2f256286" providerId="LiveId" clId="{A385C0AD-C747-4996-A7B2-EA2C9C7E235D}"/>
  </pc:docChgLst>
  <pc:docChgLst>
    <pc:chgData name="Judson Santiago" userId="ebb108da2f256286" providerId="LiveId" clId="{31780203-A1CB-48CE-985F-F502859C5080}"/>
  </pc:docChgLst>
  <pc:docChgLst>
    <pc:chgData name="Judson Santiago" userId="ebb108da2f256286" providerId="LiveId" clId="{B4499E23-7E38-42CA-9B2D-2ABCA30B10CF}"/>
  </pc:docChgLst>
  <pc:docChgLst>
    <pc:chgData name="Judson Santiago" userId="ebb108da2f256286" providerId="LiveId" clId="{E126C58B-F6C6-488A-8863-D6585D86F455}"/>
  </pc:docChgLst>
  <pc:docChgLst>
    <pc:chgData name="Judson Santiago" userId="ebb108da2f256286" providerId="LiveId" clId="{54FF2E17-7E3E-48E3-80CA-85EC310D1AB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27/01/2020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Lex = Lexical </a:t>
            </a:r>
            <a:r>
              <a:rPr lang="pt-BR" dirty="0" err="1"/>
              <a:t>Analyser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Flex = Fast Lexical </a:t>
            </a:r>
            <a:r>
              <a:rPr lang="pt-BR" dirty="0" err="1"/>
              <a:t>Analyser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672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saída é </a:t>
            </a:r>
            <a:r>
              <a:rPr lang="pt-BR" dirty="0" err="1"/>
              <a:t>lex.yy.c</a:t>
            </a:r>
            <a:r>
              <a:rPr lang="pt-BR" dirty="0"/>
              <a:t> para a linguagem C e lex.yy.cc para a linguagem C++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551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parênteses é um caractere especial de agrupamento, para reconhece-lo na entrada é preciso usar \(</a:t>
            </a:r>
          </a:p>
          <a:p>
            <a:r>
              <a:rPr lang="pt-BR" dirty="0"/>
              <a:t>O ponto é o caractere especial que representa qualquer caractere, menos quebra de linha, e portanto foi usado \. para reconhecer o ponto decimal</a:t>
            </a:r>
          </a:p>
          <a:p>
            <a:r>
              <a:rPr lang="pt-BR" dirty="0"/>
              <a:t>O caractere E é aquele que aparece em números como 25E+8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479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caracteres &lt; &gt; são colocados entre aspas porque eles tem um significado especial no Flex, são usados para definir estados.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351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nesta seção é copiado para o arquivo lex.yy.cc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exemplos do material de apoio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02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Gerador de </a:t>
            </a:r>
            <a:r>
              <a:rPr lang="pt-BR" sz="5400"/>
              <a:t>Analisador Léxico</a:t>
            </a:r>
            <a:endParaRPr lang="pt-BR" sz="5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10369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{brancos}</a:t>
            </a:r>
            <a:r>
              <a:rPr lang="pt-BR" sz="1400" dirty="0">
                <a:latin typeface="Consolas" panose="020B0609020204030204" pitchFamily="49" charset="0"/>
              </a:rPr>
              <a:t>		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nenhuma ação e nenhum retorno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IF;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then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THEN;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ELSE;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{id}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ID; 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{num}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NUM;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"&lt;&gt;"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"&gt;"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"&gt;="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. </a:t>
            </a:r>
            <a:r>
              <a:rPr lang="pt-BR" sz="1400" dirty="0">
                <a:latin typeface="Consolas" panose="020B0609020204030204" pitchFamily="49" charset="0"/>
              </a:rPr>
              <a:t>             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YYText</a:t>
            </a:r>
            <a:r>
              <a:rPr lang="pt-BR" sz="1400" dirty="0">
                <a:latin typeface="Consolas" panose="020B0609020204030204" pitchFamily="49" charset="0"/>
              </a:rPr>
              <a:t>() &lt;&lt;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 é um 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 inválido!"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326163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auxiliares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endParaRPr lang="pt-BR" sz="14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insertId</a:t>
            </a:r>
            <a:r>
              <a:rPr lang="pt-BR" sz="1400" dirty="0">
                <a:latin typeface="Consolas" panose="020B0609020204030204" pitchFamily="49" charset="0"/>
              </a:rPr>
              <a:t>() {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para inserir o lexema, cujo 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primeiro caractere é apontado por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YYText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e cujo tamanho é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YYLeng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(), na tabela de símbolos */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getToken</a:t>
            </a:r>
            <a:r>
              <a:rPr lang="pt-BR" sz="1400" dirty="0">
                <a:latin typeface="Consolas" panose="020B0609020204030204" pitchFamily="49" charset="0"/>
              </a:rPr>
              <a:t>() {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para buscar lexema na tabela de símbolos 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e retornar seu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ou zero, caso não encontrado */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main() {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principal chama o analisador léxico */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fr-FR" sz="1400" dirty="0">
                <a:latin typeface="Consolas" panose="020B0609020204030204" pitchFamily="49" charset="0"/>
              </a:rPr>
              <a:t> lexer;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lexer.yylex();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                  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66742E2-277E-4BA3-BF08-168669791D94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F3BF363-936D-41BC-9845-2AF11ED25F4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1F1F68F-A4D0-4694-8AA4-9143C69E3CD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1376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38BBB-7E8F-43F4-9D78-202A05D8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443B3-F911-451F-9DB1-8A4920EE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Faça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modificações no exemplo </a:t>
            </a:r>
            <a:r>
              <a:rPr lang="pt-BR" dirty="0"/>
              <a:t>visto anteriormente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Inclua a palavra-chave </a:t>
            </a:r>
            <a:r>
              <a:rPr lang="pt-BR" b="1" dirty="0" err="1">
                <a:latin typeface="Consolas" panose="020B0609020204030204" pitchFamily="49" charset="0"/>
              </a:rPr>
              <a:t>while</a:t>
            </a:r>
            <a:endParaRPr lang="pt-BR" b="1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Mude os </a:t>
            </a:r>
            <a:r>
              <a:rPr lang="pt-BR" b="1" dirty="0"/>
              <a:t>operadores relacionais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para serem os mesmo de C++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Permita o </a:t>
            </a:r>
            <a:r>
              <a:rPr lang="pt-BR" b="1" dirty="0"/>
              <a:t>caractere sublinhado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em qualquer parte de um identificador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Inclua um padrão para o </a:t>
            </a:r>
            <a:r>
              <a:rPr lang="pt-BR" b="1" dirty="0" err="1"/>
              <a:t>token</a:t>
            </a:r>
            <a:r>
              <a:rPr lang="pt-BR" b="1" dirty="0"/>
              <a:t> </a:t>
            </a:r>
            <a:r>
              <a:rPr lang="pt-BR" b="1" dirty="0"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. O padrão consiste em um sinal de aspas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(")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, qualquer cadeia de caracteres e aspas no final. Porém, se o sinal de aspas aparecer na cadeia, ele terá que ser precedido por uma barra invertida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(\)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e, similarmente, uma barra invertida na cadeia precisa ser representada por duas barras. O valor léxico é a cadeia sem as aspas e sem as barras usadas como caracteres especiais.</a:t>
            </a:r>
          </a:p>
        </p:txBody>
      </p:sp>
    </p:spTree>
    <p:extLst>
      <p:ext uri="{BB962C8B-B14F-4D97-AF65-F5344CB8AC3E}">
        <p14:creationId xmlns:p14="http://schemas.microsoft.com/office/powerpoint/2010/main" val="213657348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Flex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léxico</a:t>
            </a:r>
          </a:p>
          <a:p>
            <a:pPr lvl="1"/>
            <a:r>
              <a:rPr lang="pt-BR" dirty="0"/>
              <a:t>Recebe especificações de </a:t>
            </a:r>
            <a:r>
              <a:rPr lang="pt-BR" dirty="0" err="1"/>
              <a:t>tokens</a:t>
            </a:r>
            <a:r>
              <a:rPr lang="pt-BR" dirty="0"/>
              <a:t> em formato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</a:p>
          <a:p>
            <a:pPr lvl="1"/>
            <a:r>
              <a:rPr lang="pt-BR" dirty="0"/>
              <a:t>Traduz as expressões regulares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Transforma os diagramas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</a:p>
          <a:p>
            <a:pPr lvl="1"/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C/C++ </a:t>
            </a:r>
            <a:r>
              <a:rPr lang="pt-BR" dirty="0"/>
              <a:t>gerado é um analisador léxico</a:t>
            </a:r>
          </a:p>
          <a:p>
            <a:pPr lvl="1"/>
            <a:r>
              <a:rPr lang="pt-BR" dirty="0"/>
              <a:t>Usado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 para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</a:t>
            </a:r>
          </a:p>
          <a:p>
            <a:pPr lvl="1"/>
            <a:r>
              <a:rPr lang="pt-BR" dirty="0"/>
              <a:t>Pode ser usado de forma independente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aplicações</a:t>
            </a:r>
          </a:p>
          <a:p>
            <a:pPr lvl="2"/>
            <a:r>
              <a:rPr lang="pt-BR" dirty="0"/>
              <a:t>Ferramentas textuais: conversores, tradutores, analisadores, etc.</a:t>
            </a:r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de um analisador léxico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Ler os caracteres da entrada</a:t>
            </a:r>
          </a:p>
          <a:p>
            <a:pPr lvl="1"/>
            <a:r>
              <a:rPr lang="pt-BR" dirty="0"/>
              <a:t>Agrupá-los em lexemas</a:t>
            </a:r>
          </a:p>
          <a:p>
            <a:pPr lvl="1"/>
            <a:r>
              <a:rPr lang="pt-BR" dirty="0"/>
              <a:t>Produzir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tokens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</a:t>
            </a:r>
            <a:r>
              <a:rPr lang="pt-BR" dirty="0"/>
              <a:t> de um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ser automatizada</a:t>
            </a:r>
          </a:p>
          <a:p>
            <a:pPr lvl="1"/>
            <a:r>
              <a:rPr lang="pt-BR" dirty="0"/>
              <a:t>Especificando os tokens com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expressões regulares</a:t>
            </a:r>
          </a:p>
          <a:p>
            <a:pPr lvl="1"/>
            <a:r>
              <a:rPr lang="pt-BR" dirty="0"/>
              <a:t>Convertendo-as em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Gerando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 para simulação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dos diagramas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ferramenta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um gerador de analisadores léxicos</a:t>
            </a:r>
          </a:p>
          <a:p>
            <a:pPr lvl="1"/>
            <a:r>
              <a:rPr lang="pt-BR" dirty="0"/>
              <a:t>É uma implementação mais recente do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Usa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 </a:t>
            </a:r>
            <a:r>
              <a:rPr lang="pt-BR" dirty="0"/>
              <a:t>para descrever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de tokens</a:t>
            </a:r>
          </a:p>
          <a:p>
            <a:pPr lvl="1"/>
            <a:r>
              <a:rPr lang="pt-BR" dirty="0"/>
              <a:t>A ferramenta em si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/>
              <a:t>A notação de entrada é a linguagem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  <a:p>
            <a:pPr lvl="2"/>
            <a:r>
              <a:rPr lang="pt-BR" dirty="0"/>
              <a:t>Gera código em linguagem C/C++</a:t>
            </a:r>
          </a:p>
          <a:p>
            <a:r>
              <a:rPr lang="pt-BR" dirty="0"/>
              <a:t>Existem ferramentas semelhantes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linguagens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JFlex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(Java)</a:t>
            </a:r>
            <a:r>
              <a:rPr lang="pt-BR" dirty="0"/>
              <a:t>, C# Flex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(C#)</a:t>
            </a:r>
            <a:r>
              <a:rPr lang="pt-BR" dirty="0"/>
              <a:t>, </a:t>
            </a:r>
            <a:r>
              <a:rPr lang="pt-BR" dirty="0" err="1"/>
              <a:t>Ragel</a:t>
            </a:r>
            <a:r>
              <a:rPr lang="pt-BR" dirty="0"/>
              <a:t>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Objective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-C e Ruby)</a:t>
            </a:r>
            <a:r>
              <a:rPr lang="pt-BR" dirty="0"/>
              <a:t>, PLY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(Python)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Alex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Haskell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pt-BR" dirty="0"/>
              <a:t>, </a:t>
            </a:r>
            <a:r>
              <a:rPr lang="pt-BR" dirty="0" err="1"/>
              <a:t>Ocamllex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Ocaml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pt-BR" dirty="0"/>
              <a:t>, </a:t>
            </a:r>
            <a:r>
              <a:rPr lang="pt-BR" dirty="0" err="1"/>
              <a:t>Gelex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(Eiffel)</a:t>
            </a:r>
            <a:r>
              <a:rPr lang="pt-BR" dirty="0"/>
              <a:t>, </a:t>
            </a:r>
            <a:r>
              <a:rPr lang="pt-BR" dirty="0" err="1"/>
              <a:t>Golex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(Go)</a:t>
            </a:r>
            <a:r>
              <a:rPr lang="pt-BR" dirty="0"/>
              <a:t>, etc. 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7041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3A9DD-9BCF-4D4D-9145-C1DC698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76996-A3DF-452A-B16F-D9885C03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Uso 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arquivo na linguagem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possui a extensão </a:t>
            </a: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.l</a:t>
            </a:r>
          </a:p>
          <a:p>
            <a:pPr lvl="1"/>
            <a:r>
              <a:rPr lang="pt-BR" dirty="0"/>
              <a:t>O compilador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gera um arquivo chamado </a:t>
            </a:r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lex.yy.c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 saída do compilador C/C++ é o analisador léxico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C232A6-FA7C-47F9-9CF3-CF9B8EE1849F}"/>
              </a:ext>
            </a:extLst>
          </p:cNvPr>
          <p:cNvSpPr/>
          <p:nvPr/>
        </p:nvSpPr>
        <p:spPr>
          <a:xfrm>
            <a:off x="271003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Flex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9B9952-C4B3-4A6B-AE96-1A9806D80EF5}"/>
              </a:ext>
            </a:extLst>
          </p:cNvPr>
          <p:cNvSpPr/>
          <p:nvPr/>
        </p:nvSpPr>
        <p:spPr>
          <a:xfrm>
            <a:off x="559035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Compilador C/C++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44A31A-32C0-4546-A7C5-3FDB7179F508}"/>
              </a:ext>
            </a:extLst>
          </p:cNvPr>
          <p:cNvSpPr/>
          <p:nvPr/>
        </p:nvSpPr>
        <p:spPr>
          <a:xfrm>
            <a:off x="8326660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Analisador Léxico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0BE7BA0-B2C4-444F-B6C4-DCE1049E6DD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262764" y="4662428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E6FB13B-2412-435D-A489-CF73BD56B88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262764" y="5805264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3C32D8-DC22-4ED0-9770-E87E7D75A256}"/>
              </a:ext>
            </a:extLst>
          </p:cNvPr>
          <p:cNvSpPr txBox="1"/>
          <p:nvPr/>
        </p:nvSpPr>
        <p:spPr>
          <a:xfrm>
            <a:off x="8524421" y="4016097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caracteres</a:t>
            </a:r>
            <a:br>
              <a:rPr lang="pt-BR" dirty="0"/>
            </a:br>
            <a:r>
              <a:rPr lang="pt-BR" dirty="0"/>
              <a:t>da entrada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1F8268-D2F5-40CE-A315-805DB8715514}"/>
              </a:ext>
            </a:extLst>
          </p:cNvPr>
          <p:cNvSpPr txBox="1"/>
          <p:nvPr/>
        </p:nvSpPr>
        <p:spPr>
          <a:xfrm>
            <a:off x="8807350" y="608400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238C80F-A6F8-4973-9A17-75476B67CB2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82244" y="537321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6E5AFA-1E24-4422-9282-0DF9ED345A96}"/>
              </a:ext>
            </a:extLst>
          </p:cNvPr>
          <p:cNvCxnSpPr>
            <a:cxnSpLocks/>
          </p:cNvCxnSpPr>
          <p:nvPr/>
        </p:nvCxnSpPr>
        <p:spPr>
          <a:xfrm>
            <a:off x="1701924" y="5371361"/>
            <a:ext cx="1008112" cy="1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DBE98C-7F2B-423A-825C-372C5A65315F}"/>
              </a:ext>
            </a:extLst>
          </p:cNvPr>
          <p:cNvSpPr txBox="1"/>
          <p:nvPr/>
        </p:nvSpPr>
        <p:spPr>
          <a:xfrm>
            <a:off x="1532878" y="41280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scanner.l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FA87026-9518-43FB-AA4D-EE98C41237EC}"/>
              </a:ext>
            </a:extLst>
          </p:cNvPr>
          <p:cNvSpPr txBox="1"/>
          <p:nvPr/>
        </p:nvSpPr>
        <p:spPr>
          <a:xfrm>
            <a:off x="4483809" y="41240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lex.yy.c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Conector de seta reta 51">
            <a:extLst>
              <a:ext uri="{FF2B5EF4-FFF2-40B4-BE49-F238E27FC236}">
                <a16:creationId xmlns:a16="http://schemas.microsoft.com/office/drawing/2014/main" id="{65E48FD5-69EB-498E-8CBF-CB47EEED202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82691" y="4493394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CA0839CE-291C-495B-962B-D22ACFDF4B8D}"/>
              </a:ext>
            </a:extLst>
          </p:cNvPr>
          <p:cNvSpPr/>
          <p:nvPr/>
        </p:nvSpPr>
        <p:spPr>
          <a:xfrm>
            <a:off x="5015108" y="5302398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1">
            <a:extLst>
              <a:ext uri="{FF2B5EF4-FFF2-40B4-BE49-F238E27FC236}">
                <a16:creationId xmlns:a16="http://schemas.microsoft.com/office/drawing/2014/main" id="{6A1E84F4-662A-45EA-8FFB-27EBAC10BD8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195079" y="4507840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1198DE3B-1057-4A83-9207-B561148150E3}"/>
              </a:ext>
            </a:extLst>
          </p:cNvPr>
          <p:cNvSpPr/>
          <p:nvPr/>
        </p:nvSpPr>
        <p:spPr>
          <a:xfrm>
            <a:off x="2127496" y="5316844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Seta: Divisa 71">
            <a:extLst>
              <a:ext uri="{FF2B5EF4-FFF2-40B4-BE49-F238E27FC236}">
                <a16:creationId xmlns:a16="http://schemas.microsoft.com/office/drawing/2014/main" id="{6AEDAA99-CD98-46BB-8760-7815471709C7}"/>
              </a:ext>
            </a:extLst>
          </p:cNvPr>
          <p:cNvSpPr/>
          <p:nvPr/>
        </p:nvSpPr>
        <p:spPr>
          <a:xfrm>
            <a:off x="7724430" y="5083344"/>
            <a:ext cx="356431" cy="576033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939013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A23D-33BA-4483-BD25-072B70C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DF166-A472-434B-86ED-6F2722A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pode gerar código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 C ou C++</a:t>
            </a:r>
          </a:p>
          <a:p>
            <a:pPr lvl="1"/>
            <a:r>
              <a:rPr lang="pt-BR" dirty="0"/>
              <a:t>Em C++, o arquivo gerado se chama lex.yy.cc</a:t>
            </a:r>
          </a:p>
          <a:p>
            <a:pPr lvl="2"/>
            <a:r>
              <a:rPr lang="pt-BR" dirty="0"/>
              <a:t>Ele é obtido com a opção </a:t>
            </a:r>
            <a:r>
              <a:rPr lang="pt-BR" dirty="0">
                <a:latin typeface="Consolas" panose="020B0609020204030204" pitchFamily="49" charset="0"/>
              </a:rPr>
              <a:t>-+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--c++</a:t>
            </a:r>
            <a:r>
              <a:rPr lang="pt-BR" dirty="0"/>
              <a:t>, ou usando diretamente o </a:t>
            </a:r>
            <a:r>
              <a:rPr lang="pt-BR" dirty="0" err="1"/>
              <a:t>flex</a:t>
            </a:r>
            <a:r>
              <a:rPr lang="pt-BR" dirty="0"/>
              <a:t>++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O analisador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yylex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que retorna um inteiro</a:t>
            </a:r>
            <a:endParaRPr lang="pt-BR" dirty="0">
              <a:latin typeface="Consolas" panose="020B0609020204030204" pitchFamily="49" charset="0"/>
            </a:endParaRPr>
          </a:p>
          <a:p>
            <a:pPr lvl="3"/>
            <a:r>
              <a:rPr lang="pt-BR" dirty="0"/>
              <a:t>O retorno representa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para um dos tokens</a:t>
            </a: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definida em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FlexLexer.h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D6D662-064D-43B4-BB34-C01B836B281D}"/>
              </a:ext>
            </a:extLst>
          </p:cNvPr>
          <p:cNvSpPr txBox="1"/>
          <p:nvPr/>
        </p:nvSpPr>
        <p:spPr>
          <a:xfrm>
            <a:off x="2566020" y="486916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lexer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lexer.yylex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F8C325-2E65-4255-A8C5-FD543EB2F289}"/>
              </a:ext>
            </a:extLst>
          </p:cNvPr>
          <p:cNvSpPr txBox="1"/>
          <p:nvPr/>
        </p:nvSpPr>
        <p:spPr>
          <a:xfrm>
            <a:off x="2178528" y="3284984"/>
            <a:ext cx="3888432" cy="57888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$ </a:t>
            </a:r>
            <a:r>
              <a:rPr lang="pt-BR" sz="1400" dirty="0" err="1">
                <a:latin typeface="Consolas" panose="020B0609020204030204" pitchFamily="49" charset="0"/>
              </a:rPr>
              <a:t>flex</a:t>
            </a:r>
            <a:r>
              <a:rPr lang="pt-BR" sz="1400" dirty="0">
                <a:latin typeface="Consolas" panose="020B0609020204030204" pitchFamily="49" charset="0"/>
              </a:rPr>
              <a:t> --</a:t>
            </a:r>
            <a:r>
              <a:rPr lang="pt-BR" sz="1400" dirty="0" err="1">
                <a:latin typeface="Consolas" panose="020B0609020204030204" pitchFamily="49" charset="0"/>
              </a:rPr>
              <a:t>c++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scanner.l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$ </a:t>
            </a:r>
            <a:r>
              <a:rPr lang="pt-BR" sz="1400" dirty="0" err="1">
                <a:latin typeface="Consolas" panose="020B0609020204030204" pitchFamily="49" charset="0"/>
              </a:rPr>
              <a:t>flex</a:t>
            </a:r>
            <a:r>
              <a:rPr lang="pt-BR" sz="1400" dirty="0">
                <a:latin typeface="Consolas" panose="020B0609020204030204" pitchFamily="49" charset="0"/>
              </a:rPr>
              <a:t>++ </a:t>
            </a:r>
            <a:r>
              <a:rPr lang="pt-BR" sz="1400" dirty="0" err="1">
                <a:latin typeface="Consolas" panose="020B0609020204030204" pitchFamily="49" charset="0"/>
              </a:rPr>
              <a:t>scanner.l</a:t>
            </a:r>
            <a:endParaRPr lang="pt-B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40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A23D-33BA-4483-BD25-072B70C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DF166-A472-434B-86ED-6F2722A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dirty="0"/>
              <a:t> define também as funções: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YYText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“texto” do último token casado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YYLeng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comprimento do último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casado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lineno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número corrente da linha, se usado com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yylineno</a:t>
            </a:r>
            <a:endParaRPr lang="pt-BR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/>
              <a:t>O </a:t>
            </a:r>
            <a:r>
              <a:rPr lang="pt-BR" dirty="0" err="1"/>
              <a:t>yy</a:t>
            </a:r>
            <a:r>
              <a:rPr lang="pt-BR" dirty="0"/>
              <a:t> que aparece de forma recorrente nos nomes se refere 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Yacc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636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0CEC-3BA0-442B-86A5-5747168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46ECE-A21C-4361-B3DA-6664FED5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possui o seguinte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endParaRPr lang="pt-BR" dirty="0"/>
          </a:p>
          <a:p>
            <a:pPr lvl="2"/>
            <a:r>
              <a:rPr lang="pt-BR" dirty="0"/>
              <a:t>Inclusão de arquivos de cabeçalho</a:t>
            </a:r>
          </a:p>
          <a:p>
            <a:pPr lvl="2"/>
            <a:r>
              <a:rPr lang="pt-BR" dirty="0"/>
              <a:t>Declarações de constantes, variáveis e funções (protótipos)</a:t>
            </a:r>
          </a:p>
          <a:p>
            <a:pPr lvl="2"/>
            <a:r>
              <a:rPr lang="pt-BR" dirty="0"/>
              <a:t>Definições regulares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2D93B-96B1-49F9-B36A-5C0B9779D491}"/>
              </a:ext>
            </a:extLst>
          </p:cNvPr>
          <p:cNvSpPr txBox="1"/>
          <p:nvPr/>
        </p:nvSpPr>
        <p:spPr>
          <a:xfrm flipH="1">
            <a:off x="1341884" y="2564904"/>
            <a:ext cx="38884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declarações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regras de tradução</a:t>
            </a:r>
          </a:p>
          <a:p>
            <a:r>
              <a:rPr lang="pt-BR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375261255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71058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%{</a:t>
            </a:r>
          </a:p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constantes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tokens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</a:rPr>
              <a:t> {IF, THEN, ELSE, ID, NUM, RELOP};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%}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definições regulares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delim</a:t>
            </a:r>
            <a:r>
              <a:rPr lang="pt-BR" sz="1400" dirty="0">
                <a:latin typeface="Consolas" panose="020B0609020204030204" pitchFamily="49" charset="0"/>
              </a:rPr>
              <a:t>	[ \t\n]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brancos</a:t>
            </a:r>
            <a:r>
              <a:rPr lang="pt-BR" sz="1400" dirty="0">
                <a:latin typeface="Consolas" panose="020B0609020204030204" pitchFamily="49" charset="0"/>
              </a:rPr>
              <a:t> 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delim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latin typeface="Consolas" panose="020B0609020204030204" pitchFamily="49" charset="0"/>
              </a:rPr>
              <a:t>+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letra</a:t>
            </a:r>
            <a:r>
              <a:rPr lang="pt-BR" sz="1400" dirty="0">
                <a:latin typeface="Consolas" panose="020B0609020204030204" pitchFamily="49" charset="0"/>
              </a:rPr>
              <a:t>	[A-</a:t>
            </a:r>
            <a:r>
              <a:rPr lang="pt-BR" sz="1400" dirty="0" err="1">
                <a:latin typeface="Consolas" panose="020B0609020204030204" pitchFamily="49" charset="0"/>
              </a:rPr>
              <a:t>Za</a:t>
            </a:r>
            <a:r>
              <a:rPr lang="pt-BR" sz="1400" dirty="0">
                <a:latin typeface="Consolas" panose="020B0609020204030204" pitchFamily="49" charset="0"/>
              </a:rPr>
              <a:t>-z]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digito</a:t>
            </a:r>
            <a:r>
              <a:rPr lang="pt-BR" sz="1400" dirty="0">
                <a:latin typeface="Consolas" panose="020B0609020204030204" pitchFamily="49" charset="0"/>
              </a:rPr>
              <a:t>	[0-9]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)*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+(\.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+)?(E[+-]?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...	</a:t>
            </a:r>
            <a:r>
              <a:rPr lang="pt-BR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FE5AFF-B38A-4A6F-88E0-70A418DF1C5F}"/>
              </a:ext>
            </a:extLst>
          </p:cNvPr>
          <p:cNvSpPr txBox="1"/>
          <p:nvPr/>
        </p:nvSpPr>
        <p:spPr>
          <a:xfrm>
            <a:off x="7678588" y="3601521"/>
            <a:ext cx="3528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Qualquer informação </a:t>
            </a:r>
            <a:br>
              <a:rPr lang="pt-BR" dirty="0"/>
            </a:br>
            <a:r>
              <a:rPr lang="pt-BR" dirty="0"/>
              <a:t>entre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par de delimitadores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%{ %}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especiais</a:t>
            </a:r>
            <a:r>
              <a:rPr lang="pt-BR" dirty="0"/>
              <a:t>, é copiada diretamente para 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lex.yy.cc</a:t>
            </a:r>
          </a:p>
        </p:txBody>
      </p:sp>
    </p:spTree>
    <p:extLst>
      <p:ext uri="{BB962C8B-B14F-4D97-AF65-F5344CB8AC3E}">
        <p14:creationId xmlns:p14="http://schemas.microsoft.com/office/powerpoint/2010/main" val="401305780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E7C-E61E-4491-BEB2-FCB9E05C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77C4F-146E-47DD-8F2F-F7C3F538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</a:p>
          <a:p>
            <a:pPr lvl="1"/>
            <a:r>
              <a:rPr lang="pt-BR" dirty="0"/>
              <a:t>Regras no formato: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padrão ação</a:t>
            </a:r>
            <a:endParaRPr lang="pt-BR" dirty="0"/>
          </a:p>
          <a:p>
            <a:pPr lvl="2"/>
            <a:r>
              <a:rPr lang="pt-BR" dirty="0"/>
              <a:t>São separados por espaços</a:t>
            </a:r>
          </a:p>
          <a:p>
            <a:pPr lvl="3"/>
            <a:r>
              <a:rPr lang="pt-BR" dirty="0"/>
              <a:t>Ação deve ser envolvida por chaves { } se ocupar mais de uma linha</a:t>
            </a:r>
          </a:p>
          <a:p>
            <a:pPr lvl="2"/>
            <a:r>
              <a:rPr lang="pt-BR" dirty="0"/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  <a:r>
              <a:rPr lang="pt-BR" dirty="0"/>
              <a:t> é uma expressão regular</a:t>
            </a:r>
          </a:p>
          <a:p>
            <a:pPr lvl="2"/>
            <a:r>
              <a:rPr lang="pt-BR" dirty="0"/>
              <a:t>As expressões regulares podem usar definições regulares (declarações)</a:t>
            </a:r>
          </a:p>
          <a:p>
            <a:pPr lvl="2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</a:t>
            </a:r>
            <a:r>
              <a:rPr lang="pt-BR" dirty="0"/>
              <a:t> são fragmentos de código escritos em C/C++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auxiliares</a:t>
            </a:r>
          </a:p>
          <a:p>
            <a:pPr lvl="1"/>
            <a:r>
              <a:rPr lang="pt-BR" dirty="0"/>
              <a:t>A definição de quaisquer funções utilizadas nas ações</a:t>
            </a: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1333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7884</TotalTime>
  <Words>1119</Words>
  <Application>Microsoft Office PowerPoint</Application>
  <PresentationFormat>Personalizar</PresentationFormat>
  <Paragraphs>170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Courier New</vt:lpstr>
      <vt:lpstr>Ondas do mar 16:9</vt:lpstr>
      <vt:lpstr>Gerador de Analisador Léxico</vt:lpstr>
      <vt:lpstr>Introdução</vt:lpstr>
      <vt:lpstr>Introdução</vt:lpstr>
      <vt:lpstr>Ferramenta Flex</vt:lpstr>
      <vt:lpstr>Ferramenta Flex</vt:lpstr>
      <vt:lpstr>Ferramenta Flex</vt:lpstr>
      <vt:lpstr>Estrutura do Programa Flex</vt:lpstr>
      <vt:lpstr>Estrutura do Programa Flex</vt:lpstr>
      <vt:lpstr>Estrutura do Programa Flex</vt:lpstr>
      <vt:lpstr>Estrutura do Programa Flex</vt:lpstr>
      <vt:lpstr>Estrutura do Programa Flex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2020-01-27T22:09:00Z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