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5" r:id="rId5"/>
    <p:sldId id="325" r:id="rId6"/>
    <p:sldId id="289" r:id="rId7"/>
    <p:sldId id="302" r:id="rId8"/>
    <p:sldId id="305" r:id="rId9"/>
    <p:sldId id="30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06" r:id="rId19"/>
    <p:sldId id="307" r:id="rId20"/>
    <p:sldId id="310" r:id="rId21"/>
    <p:sldId id="312" r:id="rId22"/>
    <p:sldId id="313" r:id="rId23"/>
    <p:sldId id="314" r:id="rId24"/>
    <p:sldId id="304" r:id="rId25"/>
    <p:sldId id="323" r:id="rId26"/>
    <p:sldId id="324" r:id="rId27"/>
    <p:sldId id="301" r:id="rId28"/>
  </p:sldIdLst>
  <p:sldSz cx="12188825" cy="6858000"/>
  <p:notesSz cx="6858000" cy="9144000"/>
  <p:custDataLst>
    <p:tags r:id="rId3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6C124-8DC2-4CB1-82B0-AE4D24D0969A}" v="3" dt="2019-11-25T21:21:40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04" d="100"/>
          <a:sy n="104" d="100"/>
        </p:scale>
        <p:origin x="6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EA87489-C816-44E6-AD8D-59B2DA0D0CCF}"/>
  </pc:docChgLst>
  <pc:docChgLst>
    <pc:chgData name="Judson Santiago" userId="ebb108da2f256286" providerId="LiveId" clId="{2739128D-D779-41ED-A3AD-F03F0BF37DAE}"/>
  </pc:docChgLst>
  <pc:docChgLst>
    <pc:chgData name="Judson Santiago" userId="ebb108da2f256286" providerId="LiveId" clId="{D4DBC094-8AD1-47C4-884B-4E589F206F1F}"/>
    <pc:docChg chg="modSld">
      <pc:chgData name="Judson Santiago" userId="ebb108da2f256286" providerId="LiveId" clId="{D4DBC094-8AD1-47C4-884B-4E589F206F1F}" dt="2019-07-03T19:36:23.848" v="11" actId="6549"/>
      <pc:docMkLst>
        <pc:docMk/>
      </pc:docMkLst>
      <pc:sldChg chg="modNotesTx">
        <pc:chgData name="Judson Santiago" userId="ebb108da2f256286" providerId="LiveId" clId="{D4DBC094-8AD1-47C4-884B-4E589F206F1F}" dt="2019-07-03T19:36:23.848" v="11" actId="6549"/>
        <pc:sldMkLst>
          <pc:docMk/>
          <pc:sldMk cId="1189897740" sldId="302"/>
        </pc:sldMkLst>
      </pc:sldChg>
    </pc:docChg>
  </pc:docChgLst>
  <pc:docChgLst>
    <pc:chgData name="Judson Santiago" userId="ebb108da2f256286" providerId="LiveId" clId="{DB45A902-690D-4932-92C3-943613E02574}"/>
  </pc:docChgLst>
  <pc:docChgLst>
    <pc:chgData name="Judson Santiago" userId="ebb108da2f256286" providerId="LiveId" clId="{54FF2E17-7E3E-48E3-80CA-85EC310D1AB9}"/>
  </pc:docChgLst>
  <pc:docChgLst>
    <pc:chgData name="Judson Santiago" userId="ebb108da2f256286" providerId="LiveId" clId="{E506C124-8DC2-4CB1-82B0-AE4D24D0969A}"/>
    <pc:docChg chg="custSel modSld">
      <pc:chgData name="Judson Santiago" userId="ebb108da2f256286" providerId="LiveId" clId="{E506C124-8DC2-4CB1-82B0-AE4D24D0969A}" dt="2019-11-25T21:21:40.975" v="504" actId="207"/>
      <pc:docMkLst>
        <pc:docMk/>
      </pc:docMkLst>
      <pc:sldChg chg="modSp">
        <pc:chgData name="Judson Santiago" userId="ebb108da2f256286" providerId="LiveId" clId="{E506C124-8DC2-4CB1-82B0-AE4D24D0969A}" dt="2019-11-25T20:44:58.266" v="38" actId="6549"/>
        <pc:sldMkLst>
          <pc:docMk/>
          <pc:sldMk cId="2808920126" sldId="265"/>
        </pc:sldMkLst>
        <pc:spChg chg="mod">
          <ac:chgData name="Judson Santiago" userId="ebb108da2f256286" providerId="LiveId" clId="{E506C124-8DC2-4CB1-82B0-AE4D24D0969A}" dt="2019-11-25T20:44:51.685" v="18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E506C124-8DC2-4CB1-82B0-AE4D24D0969A}" dt="2019-11-25T20:44:58.266" v="38" actId="6549"/>
          <ac:spMkLst>
            <pc:docMk/>
            <pc:sldMk cId="2808920126" sldId="265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E506C124-8DC2-4CB1-82B0-AE4D24D0969A}" dt="2019-11-25T20:49:06.198" v="46" actId="20577"/>
        <pc:sldMkLst>
          <pc:docMk/>
          <pc:sldMk cId="1189897740" sldId="302"/>
        </pc:sldMkLst>
      </pc:sldChg>
      <pc:sldChg chg="modSp">
        <pc:chgData name="Judson Santiago" userId="ebb108da2f256286" providerId="LiveId" clId="{E506C124-8DC2-4CB1-82B0-AE4D24D0969A}" dt="2019-11-25T21:16:09.650" v="490" actId="368"/>
        <pc:sldMkLst>
          <pc:docMk/>
          <pc:sldMk cId="1300903982" sldId="306"/>
        </pc:sldMkLst>
        <pc:spChg chg="mod">
          <ac:chgData name="Judson Santiago" userId="ebb108da2f256286" providerId="LiveId" clId="{E506C124-8DC2-4CB1-82B0-AE4D24D0969A}" dt="2019-11-25T21:16:09.650" v="490" actId="368"/>
          <ac:spMkLst>
            <pc:docMk/>
            <pc:sldMk cId="1300903982" sldId="306"/>
            <ac:spMk id="3" creationId="{4487CBC6-6025-4B87-9D35-4B16788E6C8E}"/>
          </ac:spMkLst>
        </pc:spChg>
      </pc:sldChg>
      <pc:sldChg chg="modSp">
        <pc:chgData name="Judson Santiago" userId="ebb108da2f256286" providerId="LiveId" clId="{E506C124-8DC2-4CB1-82B0-AE4D24D0969A}" dt="2019-11-25T21:17:44.780" v="502" actId="20577"/>
        <pc:sldMkLst>
          <pc:docMk/>
          <pc:sldMk cId="490414989" sldId="307"/>
        </pc:sldMkLst>
        <pc:spChg chg="mod">
          <ac:chgData name="Judson Santiago" userId="ebb108da2f256286" providerId="LiveId" clId="{E506C124-8DC2-4CB1-82B0-AE4D24D0969A}" dt="2019-11-25T21:17:44.780" v="502" actId="20577"/>
          <ac:spMkLst>
            <pc:docMk/>
            <pc:sldMk cId="490414989" sldId="307"/>
            <ac:spMk id="3" creationId="{179C5FCC-8203-45BE-8A1E-D6D13B618AB0}"/>
          </ac:spMkLst>
        </pc:spChg>
      </pc:sldChg>
      <pc:sldChg chg="modSp">
        <pc:chgData name="Judson Santiago" userId="ebb108da2f256286" providerId="LiveId" clId="{E506C124-8DC2-4CB1-82B0-AE4D24D0969A}" dt="2019-11-25T21:21:40.975" v="504" actId="207"/>
        <pc:sldMkLst>
          <pc:docMk/>
          <pc:sldMk cId="1640980492" sldId="310"/>
        </pc:sldMkLst>
        <pc:spChg chg="mod">
          <ac:chgData name="Judson Santiago" userId="ebb108da2f256286" providerId="LiveId" clId="{E506C124-8DC2-4CB1-82B0-AE4D24D0969A}" dt="2019-11-25T21:21:40.975" v="504" actId="207"/>
          <ac:spMkLst>
            <pc:docMk/>
            <pc:sldMk cId="1640980492" sldId="310"/>
            <ac:spMk id="5" creationId="{9506C759-27B7-42E9-B683-D580D77808EF}"/>
          </ac:spMkLst>
        </pc:spChg>
      </pc:sldChg>
      <pc:sldChg chg="modNotesTx">
        <pc:chgData name="Judson Santiago" userId="ebb108da2f256286" providerId="LiveId" clId="{E506C124-8DC2-4CB1-82B0-AE4D24D0969A}" dt="2019-11-25T21:03:09.205" v="487" actId="20577"/>
        <pc:sldMkLst>
          <pc:docMk/>
          <pc:sldMk cId="1021044592" sldId="3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25/11/2019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analisador léxico vai executar uma simulação sobre o mesmo DFA repetidas vezes, uma para cada compilação. Já uma aplicação como o </a:t>
            </a:r>
            <a:r>
              <a:rPr lang="pt-BR" dirty="0" err="1"/>
              <a:t>grep</a:t>
            </a:r>
            <a:r>
              <a:rPr lang="pt-BR" dirty="0"/>
              <a:t> usa uma expressão regular somente uma vez, e a próxima busca já será com outra expressão regular. Dessa forma, para o </a:t>
            </a:r>
            <a:r>
              <a:rPr lang="pt-BR" dirty="0" err="1"/>
              <a:t>grep</a:t>
            </a:r>
            <a:r>
              <a:rPr lang="pt-BR" dirty="0"/>
              <a:t> não compensa o custo adicional de converter para um DFA.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7092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</a:t>
            </a:r>
            <a:r>
              <a:rPr lang="pt-BR" baseline="-25000" dirty="0" err="1"/>
              <a:t>states</a:t>
            </a:r>
            <a:r>
              <a:rPr lang="pt-BR" dirty="0"/>
              <a:t> e </a:t>
            </a:r>
            <a:r>
              <a:rPr lang="pt-BR" dirty="0" err="1"/>
              <a:t>D</a:t>
            </a:r>
            <a:r>
              <a:rPr lang="pt-BR" baseline="-25000" dirty="0" err="1"/>
              <a:t>tran</a:t>
            </a:r>
            <a:r>
              <a:rPr lang="pt-BR" dirty="0"/>
              <a:t> definem um DFA, que será o resultado do algoritmo. S</a:t>
            </a:r>
            <a:r>
              <a:rPr lang="pt-BR" baseline="-25000" dirty="0"/>
              <a:t>0</a:t>
            </a:r>
            <a:r>
              <a:rPr lang="pt-BR" dirty="0"/>
              <a:t> é o estado inicial do NFA, estado 0 no nosso exemplo.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0999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Aplicar o algoritmo para obter o DFA resultante do próximo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1464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</a:t>
            </a:r>
            <a:r>
              <a:rPr lang="pt-BR" dirty="0">
                <a:latin typeface="Consolas" panose="020B0609020204030204" pitchFamily="49" charset="0"/>
              </a:rPr>
              <a:t>2</a:t>
            </a:r>
            <a:r>
              <a:rPr lang="pt-BR" baseline="30000" dirty="0">
                <a:latin typeface="Consolas" panose="020B0609020204030204" pitchFamily="49" charset="0"/>
              </a:rPr>
              <a:t>11</a:t>
            </a:r>
            <a:r>
              <a:rPr lang="pt-BR" dirty="0"/>
              <a:t> subconjuntos diferentes para um NFA com 11 estados. É possível que o número de estados do DFA seja exponencial no número de estados do NFA, mas para linguagens reais, o NFA e o DFA possuem aproximadamente o mesmo número de estados.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88324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3819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¹ Linguagens regulares são aquelas que podem ser descritas por expressões regulares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3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ym typeface="Symbol" panose="05050102010706020507" pitchFamily="18" charset="2"/>
              </a:rPr>
              <a:t> = Sigma. </a:t>
            </a:r>
            <a:r>
              <a:rPr lang="pt-BR" dirty="0"/>
              <a:t>Um NFA ou DFA podem ser representados por um diagrama de transição. A função de transição pode ser representada por uma tabela.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14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987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Também conhecido como Construção de </a:t>
            </a:r>
            <a:r>
              <a:rPr lang="pt-BR" dirty="0" err="1"/>
              <a:t>Tompson</a:t>
            </a:r>
            <a:r>
              <a:rPr lang="pt-BR" dirty="0"/>
              <a:t>, esse algoritmo é creditado a Ken </a:t>
            </a:r>
            <a:r>
              <a:rPr lang="pt-BR" dirty="0" err="1"/>
              <a:t>Tompson</a:t>
            </a:r>
            <a:r>
              <a:rPr lang="pt-BR" dirty="0"/>
              <a:t>, um dos criadores do sistema operacional Unix e da linguagem de programação B. </a:t>
            </a:r>
          </a:p>
          <a:p>
            <a:r>
              <a:rPr lang="pt-BR" dirty="0"/>
              <a:t>No entanto, algumas referências o chamam de algoritmo de </a:t>
            </a:r>
            <a:r>
              <a:rPr lang="pt-BR" dirty="0" err="1"/>
              <a:t>McNaughton</a:t>
            </a:r>
            <a:r>
              <a:rPr lang="pt-BR" dirty="0"/>
              <a:t>-Yamada-</a:t>
            </a:r>
            <a:r>
              <a:rPr lang="pt-BR" dirty="0" err="1"/>
              <a:t>Tompson</a:t>
            </a:r>
            <a:r>
              <a:rPr lang="pt-BR" dirty="0"/>
              <a:t> porque uma versão desse algoritmo foi criada previamente por </a:t>
            </a:r>
            <a:r>
              <a:rPr lang="pt-BR" dirty="0" err="1"/>
              <a:t>McNaughton</a:t>
            </a:r>
            <a:r>
              <a:rPr lang="pt-BR" dirty="0"/>
              <a:t> e Yamada.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9413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Cria-se um novo estado inicial i, e interliga i aos estados iniciais de N(s) e N(t), e os estados finais de N(s) e N(t) ao novo estado final f.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9558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NFA resultante deve iniciar no estado inicial de N(s) e é obrigado a passar por N(s) antes de entrar em N(t). O estado final de N(s) e inicial de N(t) são fundidos em um só estado. A cadeia só será reconhecida se chegar ao estado final de N(t).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7927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Criam-se novos estados iniciais e finais, podendo passar de i para f com uma transição-</a:t>
            </a:r>
            <a:r>
              <a:rPr lang="el-G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 o que garante s</a:t>
            </a:r>
            <a:r>
              <a:rPr lang="pt-BR" sz="1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/>
              <a:t>. A transição-</a:t>
            </a:r>
            <a:r>
              <a:rPr lang="el-G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/>
              <a:t> do estado final de N(s) para o estado inicial de N(s) permite que s possa ser concatenado quantas vezes forem necessárias, o que garante, s</a:t>
            </a:r>
            <a:r>
              <a:rPr lang="pt-BR" baseline="30000" dirty="0"/>
              <a:t>1</a:t>
            </a:r>
            <a:r>
              <a:rPr lang="pt-BR" dirty="0"/>
              <a:t>, s</a:t>
            </a:r>
            <a:r>
              <a:rPr lang="pt-BR" baseline="30000" dirty="0"/>
              <a:t>2</a:t>
            </a:r>
            <a:r>
              <a:rPr lang="pt-BR" dirty="0"/>
              <a:t>, s</a:t>
            </a:r>
            <a:r>
              <a:rPr lang="pt-BR" baseline="30000" dirty="0"/>
              <a:t>3</a:t>
            </a:r>
            <a:r>
              <a:rPr lang="pt-BR" dirty="0"/>
              <a:t>, ..., s</a:t>
            </a:r>
            <a:r>
              <a:rPr lang="pt-BR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-250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23302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criar um reconhecedor de expressões regulares e criar sua árvore sintática. Processo semelhante ao feito na primeira unidade com as expressões aritméticas.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480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Autômatos Finitos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43575-A0F0-4F55-98FE-10D4F459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07298-7561-4569-BA6B-2DEE55E3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Considerando que: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N(s)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 </a:t>
            </a: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então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r>
              <a:rPr lang="pt-BR" dirty="0">
                <a:latin typeface="Consolas" panose="020B0609020204030204" pitchFamily="49" charset="0"/>
              </a:rPr>
              <a:t>N(r)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r = s*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13DB989-5DA7-4458-9D66-BB9A8F1707CE}"/>
              </a:ext>
            </a:extLst>
          </p:cNvPr>
          <p:cNvSpPr txBox="1"/>
          <p:nvPr/>
        </p:nvSpPr>
        <p:spPr>
          <a:xfrm>
            <a:off x="8996739" y="24208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Ex.: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latin typeface="Consolas" panose="020B0609020204030204" pitchFamily="49" charset="0"/>
              </a:rPr>
              <a:t>*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F690C3A-35EB-4D96-B80A-97849B9EA5DB}"/>
              </a:ext>
            </a:extLst>
          </p:cNvPr>
          <p:cNvGrpSpPr/>
          <p:nvPr/>
        </p:nvGrpSpPr>
        <p:grpSpPr>
          <a:xfrm>
            <a:off x="8418762" y="3000897"/>
            <a:ext cx="2236698" cy="599183"/>
            <a:chOff x="1609469" y="4599381"/>
            <a:chExt cx="2236698" cy="599183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A5EE91B-48BF-4C93-9B93-57531233CEAD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92668ECF-1C07-4D20-9419-5A1B1E7514D5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ECA7534-564F-4353-9186-3E443FCFBB94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1EAD2D94-79A9-49AF-89C9-A3FF23F504F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592261AF-F40A-4DA7-AE29-96E94CFC06A5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9395729-50E7-4039-A795-7E742938539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35326A19-7386-4471-876B-6AAF40FAFBF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1448F13-6712-4643-971D-CCB70B9B67C6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B2A3B1E-7A84-409B-9F6D-81A3F7ABA734}"/>
              </a:ext>
            </a:extLst>
          </p:cNvPr>
          <p:cNvSpPr txBox="1"/>
          <p:nvPr/>
        </p:nvSpPr>
        <p:spPr>
          <a:xfrm>
            <a:off x="2829624" y="569401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NFA para o fechamento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C0F4584-FFB7-4FDF-856C-8D10519FC725}"/>
              </a:ext>
            </a:extLst>
          </p:cNvPr>
          <p:cNvGrpSpPr/>
          <p:nvPr/>
        </p:nvGrpSpPr>
        <p:grpSpPr>
          <a:xfrm>
            <a:off x="1626903" y="3505791"/>
            <a:ext cx="4424838" cy="1998395"/>
            <a:chOff x="1917948" y="3501008"/>
            <a:chExt cx="4424838" cy="199839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4F2CC7C-CDDC-424F-B44A-5285E336738E}"/>
                </a:ext>
              </a:extLst>
            </p:cNvPr>
            <p:cNvSpPr/>
            <p:nvPr/>
          </p:nvSpPr>
          <p:spPr>
            <a:xfrm>
              <a:off x="2911431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AD6B078-1A66-4DCE-8914-E422A499AE16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976529" y="4428826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E369167-F89F-43E0-AA69-B4DCF61B1C3D}"/>
                </a:ext>
              </a:extLst>
            </p:cNvPr>
            <p:cNvSpPr txBox="1"/>
            <p:nvPr/>
          </p:nvSpPr>
          <p:spPr>
            <a:xfrm>
              <a:off x="1917948" y="412045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D01B7F4-8ABE-41F9-86C4-98FA6BE51588}"/>
                </a:ext>
              </a:extLst>
            </p:cNvPr>
            <p:cNvGrpSpPr/>
            <p:nvPr/>
          </p:nvGrpSpPr>
          <p:grpSpPr>
            <a:xfrm>
              <a:off x="5982746" y="4240561"/>
              <a:ext cx="360040" cy="371834"/>
              <a:chOff x="3829441" y="2820172"/>
              <a:chExt cx="360040" cy="371834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DD905033-679F-4FA0-B0AB-F12CAE80DB2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B7E2363E-6A43-4712-AC81-42F15EF3C92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DB5D3D7-F879-4DE5-88DB-0D53016FF94A}"/>
                </a:ext>
              </a:extLst>
            </p:cNvPr>
            <p:cNvSpPr/>
            <p:nvPr/>
          </p:nvSpPr>
          <p:spPr>
            <a:xfrm>
              <a:off x="3894883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BAD9F72-3B8C-4827-A774-51C9DC549A4E}"/>
                </a:ext>
              </a:extLst>
            </p:cNvPr>
            <p:cNvSpPr/>
            <p:nvPr/>
          </p:nvSpPr>
          <p:spPr>
            <a:xfrm>
              <a:off x="3674027" y="4087924"/>
              <a:ext cx="1823894" cy="680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N(s)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004421D-D304-4194-93AD-E7E2AA90640E}"/>
                </a:ext>
              </a:extLst>
            </p:cNvPr>
            <p:cNvSpPr/>
            <p:nvPr/>
          </p:nvSpPr>
          <p:spPr>
            <a:xfrm>
              <a:off x="4984044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A6471F96-3F61-49DF-B046-AA48A0783DE9}"/>
                </a:ext>
              </a:extLst>
            </p:cNvPr>
            <p:cNvCxnSpPr>
              <a:cxnSpLocks/>
              <a:stCxn id="5" idx="6"/>
              <a:endCxn id="17" idx="2"/>
            </p:cNvCxnSpPr>
            <p:nvPr/>
          </p:nvCxnSpPr>
          <p:spPr>
            <a:xfrm>
              <a:off x="3199463" y="4428826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E2BB9C7D-211B-4E63-A99E-CC50E74B834F}"/>
                </a:ext>
              </a:extLst>
            </p:cNvPr>
            <p:cNvSpPr/>
            <p:nvPr/>
          </p:nvSpPr>
          <p:spPr>
            <a:xfrm>
              <a:off x="3401421" y="4087924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CC821B87-DFD9-4739-B12D-EB3D41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5272076" y="4427072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A94E00E-AED2-4B62-8F9C-6F9044EEBCE7}"/>
                </a:ext>
              </a:extLst>
            </p:cNvPr>
            <p:cNvSpPr/>
            <p:nvPr/>
          </p:nvSpPr>
          <p:spPr>
            <a:xfrm>
              <a:off x="5477657" y="4087924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3" name="Conector: Curvo 12">
              <a:extLst>
                <a:ext uri="{FF2B5EF4-FFF2-40B4-BE49-F238E27FC236}">
                  <a16:creationId xmlns:a16="http://schemas.microsoft.com/office/drawing/2014/main" id="{7F39F2B0-AD0E-44BF-A8FD-60D94782029E}"/>
                </a:ext>
              </a:extLst>
            </p:cNvPr>
            <p:cNvCxnSpPr>
              <a:stCxn id="54" idx="0"/>
              <a:endCxn id="17" idx="0"/>
            </p:cNvCxnSpPr>
            <p:nvPr/>
          </p:nvCxnSpPr>
          <p:spPr>
            <a:xfrm rot="16200000" flipV="1">
              <a:off x="4583480" y="3740239"/>
              <a:ext cx="12700" cy="1089161"/>
            </a:xfrm>
            <a:prstGeom prst="curvedConnector3">
              <a:avLst>
                <a:gd name="adj1" fmla="val 33119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5E528CF1-568C-485A-B66E-40B8BFE6C2BF}"/>
                </a:ext>
              </a:extLst>
            </p:cNvPr>
            <p:cNvSpPr/>
            <p:nvPr/>
          </p:nvSpPr>
          <p:spPr>
            <a:xfrm>
              <a:off x="4446352" y="350100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8" name="Conector: Curvo 17">
              <a:extLst>
                <a:ext uri="{FF2B5EF4-FFF2-40B4-BE49-F238E27FC236}">
                  <a16:creationId xmlns:a16="http://schemas.microsoft.com/office/drawing/2014/main" id="{6F60C846-0D19-4377-A581-F9483BCEA965}"/>
                </a:ext>
              </a:extLst>
            </p:cNvPr>
            <p:cNvCxnSpPr>
              <a:cxnSpLocks/>
              <a:stCxn id="5" idx="4"/>
              <a:endCxn id="11" idx="4"/>
            </p:cNvCxnSpPr>
            <p:nvPr/>
          </p:nvCxnSpPr>
          <p:spPr>
            <a:xfrm rot="16200000" flipH="1">
              <a:off x="4589325" y="3038953"/>
              <a:ext cx="39563" cy="3107319"/>
            </a:xfrm>
            <a:prstGeom prst="curvedConnector3">
              <a:avLst>
                <a:gd name="adj1" fmla="val 16023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4B450506-7E42-43C6-B264-4C72F23B99AA}"/>
                </a:ext>
              </a:extLst>
            </p:cNvPr>
            <p:cNvSpPr/>
            <p:nvPr/>
          </p:nvSpPr>
          <p:spPr>
            <a:xfrm>
              <a:off x="4469484" y="5160849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279FC0B-E658-4856-888C-56359DC6EE24}"/>
              </a:ext>
            </a:extLst>
          </p:cNvPr>
          <p:cNvGrpSpPr/>
          <p:nvPr/>
        </p:nvGrpSpPr>
        <p:grpSpPr>
          <a:xfrm>
            <a:off x="7101940" y="3880289"/>
            <a:ext cx="4424838" cy="1998395"/>
            <a:chOff x="7101940" y="3880289"/>
            <a:chExt cx="4424838" cy="1998395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0BC42E2C-4E93-42CD-BF30-7D8103A39E3D}"/>
                </a:ext>
              </a:extLst>
            </p:cNvPr>
            <p:cNvSpPr/>
            <p:nvPr/>
          </p:nvSpPr>
          <p:spPr>
            <a:xfrm>
              <a:off x="8095423" y="466410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13236EA6-118D-4E8C-859E-FE27560B1A90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7160521" y="4808107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89C421D0-5FDB-4391-81A9-D92C0B625D05}"/>
                </a:ext>
              </a:extLst>
            </p:cNvPr>
            <p:cNvSpPr txBox="1"/>
            <p:nvPr/>
          </p:nvSpPr>
          <p:spPr>
            <a:xfrm>
              <a:off x="7101940" y="4499736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49842008-3677-45E2-8A9D-6B8037FC9F0E}"/>
                </a:ext>
              </a:extLst>
            </p:cNvPr>
            <p:cNvGrpSpPr/>
            <p:nvPr/>
          </p:nvGrpSpPr>
          <p:grpSpPr>
            <a:xfrm>
              <a:off x="11166738" y="4619842"/>
              <a:ext cx="360040" cy="371834"/>
              <a:chOff x="3829441" y="2820172"/>
              <a:chExt cx="360040" cy="371834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6960399-E9EF-43C8-A123-AB3AD673776B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0E10E934-BBCF-4454-8525-52E539B93D9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FD022C6D-5567-4E81-8918-138DB76C252F}"/>
                </a:ext>
              </a:extLst>
            </p:cNvPr>
            <p:cNvSpPr/>
            <p:nvPr/>
          </p:nvSpPr>
          <p:spPr>
            <a:xfrm>
              <a:off x="9078875" y="466410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4F7F5F2-A34B-4901-8F22-884F70192DC5}"/>
                </a:ext>
              </a:extLst>
            </p:cNvPr>
            <p:cNvSpPr/>
            <p:nvPr/>
          </p:nvSpPr>
          <p:spPr>
            <a:xfrm>
              <a:off x="10168036" y="466410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66C4FF8B-FC97-487C-AF6F-6F726146A74E}"/>
                </a:ext>
              </a:extLst>
            </p:cNvPr>
            <p:cNvCxnSpPr>
              <a:cxnSpLocks/>
              <a:stCxn id="66" idx="6"/>
              <a:endCxn id="75" idx="2"/>
            </p:cNvCxnSpPr>
            <p:nvPr/>
          </p:nvCxnSpPr>
          <p:spPr>
            <a:xfrm>
              <a:off x="8383455" y="4808107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DCDD74CF-78A6-4C22-BD8C-356C0ACE5DD1}"/>
                </a:ext>
              </a:extLst>
            </p:cNvPr>
            <p:cNvSpPr/>
            <p:nvPr/>
          </p:nvSpPr>
          <p:spPr>
            <a:xfrm>
              <a:off x="8585413" y="4467205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C617B0C0-3204-4FC6-8FEB-147A5583977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068" y="4806353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B322636D-9EC9-4716-B503-2A9CC29494FE}"/>
                </a:ext>
              </a:extLst>
            </p:cNvPr>
            <p:cNvSpPr/>
            <p:nvPr/>
          </p:nvSpPr>
          <p:spPr>
            <a:xfrm>
              <a:off x="10661649" y="4467205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86" name="Conector: Curvo 85">
              <a:extLst>
                <a:ext uri="{FF2B5EF4-FFF2-40B4-BE49-F238E27FC236}">
                  <a16:creationId xmlns:a16="http://schemas.microsoft.com/office/drawing/2014/main" id="{F61B3E17-D262-422E-94D0-0C8E18DF628A}"/>
                </a:ext>
              </a:extLst>
            </p:cNvPr>
            <p:cNvCxnSpPr>
              <a:stCxn id="78" idx="0"/>
              <a:endCxn id="75" idx="0"/>
            </p:cNvCxnSpPr>
            <p:nvPr/>
          </p:nvCxnSpPr>
          <p:spPr>
            <a:xfrm rot="16200000" flipV="1">
              <a:off x="9767472" y="4119520"/>
              <a:ext cx="12700" cy="1089161"/>
            </a:xfrm>
            <a:prstGeom prst="curvedConnector3">
              <a:avLst>
                <a:gd name="adj1" fmla="val 33119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E3CEC1A3-BE91-4E18-93FD-733CB56138DB}"/>
                </a:ext>
              </a:extLst>
            </p:cNvPr>
            <p:cNvSpPr/>
            <p:nvPr/>
          </p:nvSpPr>
          <p:spPr>
            <a:xfrm>
              <a:off x="9630344" y="3880289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88" name="Conector: Curvo 87">
              <a:extLst>
                <a:ext uri="{FF2B5EF4-FFF2-40B4-BE49-F238E27FC236}">
                  <a16:creationId xmlns:a16="http://schemas.microsoft.com/office/drawing/2014/main" id="{5DF8662A-9EEC-47B8-807A-05B53DEC54F8}"/>
                </a:ext>
              </a:extLst>
            </p:cNvPr>
            <p:cNvCxnSpPr>
              <a:cxnSpLocks/>
              <a:stCxn id="66" idx="4"/>
              <a:endCxn id="70" idx="4"/>
            </p:cNvCxnSpPr>
            <p:nvPr/>
          </p:nvCxnSpPr>
          <p:spPr>
            <a:xfrm rot="16200000" flipH="1">
              <a:off x="9773317" y="3418234"/>
              <a:ext cx="39563" cy="3107319"/>
            </a:xfrm>
            <a:prstGeom prst="curvedConnector3">
              <a:avLst>
                <a:gd name="adj1" fmla="val 16023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5A64B811-88BA-4C3C-9E47-CE2C79915AF0}"/>
                </a:ext>
              </a:extLst>
            </p:cNvPr>
            <p:cNvSpPr/>
            <p:nvPr/>
          </p:nvSpPr>
          <p:spPr>
            <a:xfrm>
              <a:off x="9653476" y="554013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F77CA94D-268C-42C3-9C3E-23302656E313}"/>
                </a:ext>
              </a:extLst>
            </p:cNvPr>
            <p:cNvCxnSpPr>
              <a:cxnSpLocks/>
              <a:stCxn id="75" idx="6"/>
              <a:endCxn id="78" idx="2"/>
            </p:cNvCxnSpPr>
            <p:nvPr/>
          </p:nvCxnSpPr>
          <p:spPr>
            <a:xfrm>
              <a:off x="9366907" y="4808107"/>
              <a:ext cx="8011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7A1DA65D-6168-4A62-926B-E275BA8F4810}"/>
                </a:ext>
              </a:extLst>
            </p:cNvPr>
            <p:cNvSpPr/>
            <p:nvPr/>
          </p:nvSpPr>
          <p:spPr>
            <a:xfrm>
              <a:off x="9630344" y="445181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72278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2CDF-3E93-4CC2-81B2-DD8D536C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1A78D-F470-4F2A-96B7-D1501EA1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utilizar as regras de conversão 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desmembrar a expressão regular</a:t>
            </a:r>
            <a:r>
              <a:rPr lang="pt-BR" dirty="0"/>
              <a:t> nas suas partes constituintes</a:t>
            </a:r>
          </a:p>
          <a:p>
            <a:pPr lvl="1"/>
            <a:r>
              <a:rPr lang="pt-BR" dirty="0"/>
              <a:t>Isso é feito gerando 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sintaxe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(o algoritmo é dirigido por sintaxe)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C6D044-50C0-4319-ABC3-62B4A6C789C5}"/>
              </a:ext>
            </a:extLst>
          </p:cNvPr>
          <p:cNvSpPr txBox="1"/>
          <p:nvPr/>
        </p:nvSpPr>
        <p:spPr>
          <a:xfrm>
            <a:off x="2739301" y="4205515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Árvore de sintaxe para a</a:t>
            </a:r>
          </a:p>
          <a:p>
            <a:pPr algn="ctr"/>
            <a:r>
              <a:rPr lang="pt-BR" dirty="0"/>
              <a:t>expressão regular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0BD2F18F-EA4B-4B40-ADCA-B54F7E59E61F}"/>
              </a:ext>
            </a:extLst>
          </p:cNvPr>
          <p:cNvGrpSpPr/>
          <p:nvPr/>
        </p:nvGrpSpPr>
        <p:grpSpPr>
          <a:xfrm>
            <a:off x="6446188" y="2492896"/>
            <a:ext cx="3528392" cy="3632564"/>
            <a:chOff x="7174532" y="2833001"/>
            <a:chExt cx="3528392" cy="363256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17F9177-FD05-4AB9-AB93-17CE595D0661}"/>
                </a:ext>
              </a:extLst>
            </p:cNvPr>
            <p:cNvSpPr txBox="1"/>
            <p:nvPr/>
          </p:nvSpPr>
          <p:spPr>
            <a:xfrm>
              <a:off x="7174532" y="5573941"/>
              <a:ext cx="422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296B6B4-F7A5-49F2-9F82-F9BEE5800D00}"/>
                </a:ext>
              </a:extLst>
            </p:cNvPr>
            <p:cNvSpPr txBox="1"/>
            <p:nvPr/>
          </p:nvSpPr>
          <p:spPr>
            <a:xfrm>
              <a:off x="8139140" y="5573941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F88E62B-91AD-423D-8271-4F7DEAF6759E}"/>
                </a:ext>
              </a:extLst>
            </p:cNvPr>
            <p:cNvSpPr txBox="1"/>
            <p:nvPr/>
          </p:nvSpPr>
          <p:spPr>
            <a:xfrm>
              <a:off x="7652742" y="5025405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75EE7F0-73E1-42A8-BEBB-5FC5F99330E2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7385873" y="5363959"/>
              <a:ext cx="468642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A609E42-7FA1-41CA-9A95-E5B95B180A9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7854515" y="5363959"/>
              <a:ext cx="48639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373BA9-2D05-42CD-B9FB-959FCDA8F446}"/>
                </a:ext>
              </a:extLst>
            </p:cNvPr>
            <p:cNvSpPr txBox="1"/>
            <p:nvPr/>
          </p:nvSpPr>
          <p:spPr>
            <a:xfrm>
              <a:off x="7685238" y="5573941"/>
              <a:ext cx="33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|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80B6009-D565-4311-B8F8-D51E808E9D4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>
              <a:off x="7854515" y="5363959"/>
              <a:ext cx="0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A2386FF-93C6-4724-9FB3-FAC6BC1A2813}"/>
                </a:ext>
              </a:extLst>
            </p:cNvPr>
            <p:cNvSpPr txBox="1"/>
            <p:nvPr/>
          </p:nvSpPr>
          <p:spPr>
            <a:xfrm>
              <a:off x="7214411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782B64D-BCC6-4FB0-B7B2-FCFCDD152933}"/>
                </a:ext>
              </a:extLst>
            </p:cNvPr>
            <p:cNvSpPr txBox="1"/>
            <p:nvPr/>
          </p:nvSpPr>
          <p:spPr>
            <a:xfrm>
              <a:off x="8173294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E6C8D8F-5FA3-462F-9AE5-7300BD881251}"/>
                </a:ext>
              </a:extLst>
            </p:cNvPr>
            <p:cNvCxnSpPr>
              <a:cxnSpLocks/>
              <a:stCxn id="5" idx="2"/>
              <a:endCxn id="24" idx="0"/>
            </p:cNvCxnSpPr>
            <p:nvPr/>
          </p:nvCxnSpPr>
          <p:spPr>
            <a:xfrm flipH="1">
              <a:off x="7383688" y="5912495"/>
              <a:ext cx="2185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DFB5759-CD51-4EE4-B0C1-1D9487CDDA4F}"/>
                </a:ext>
              </a:extLst>
            </p:cNvPr>
            <p:cNvCxnSpPr>
              <a:cxnSpLocks/>
              <a:stCxn id="6" idx="2"/>
              <a:endCxn id="25" idx="0"/>
            </p:cNvCxnSpPr>
            <p:nvPr/>
          </p:nvCxnSpPr>
          <p:spPr>
            <a:xfrm>
              <a:off x="8340912" y="5912495"/>
              <a:ext cx="1659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E798223-5D09-41B3-9A60-44558E4FB5B0}"/>
                </a:ext>
              </a:extLst>
            </p:cNvPr>
            <p:cNvSpPr txBox="1"/>
            <p:nvPr/>
          </p:nvSpPr>
          <p:spPr>
            <a:xfrm>
              <a:off x="8700953" y="501609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*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4E4BDC4-3920-46A5-8D16-E44DA135E8D0}"/>
                </a:ext>
              </a:extLst>
            </p:cNvPr>
            <p:cNvSpPr txBox="1"/>
            <p:nvPr/>
          </p:nvSpPr>
          <p:spPr>
            <a:xfrm>
              <a:off x="8176847" y="446756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CD80F56-1EE3-4C25-9DFD-4051CB5D8055}"/>
                </a:ext>
              </a:extLst>
            </p:cNvPr>
            <p:cNvCxnSpPr>
              <a:cxnSpLocks/>
              <a:stCxn id="73" idx="2"/>
              <a:endCxn id="7" idx="0"/>
            </p:cNvCxnSpPr>
            <p:nvPr/>
          </p:nvCxnSpPr>
          <p:spPr>
            <a:xfrm flipH="1">
              <a:off x="7854515" y="4806114"/>
              <a:ext cx="524105" cy="21929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C3B1EBE9-F5D3-4279-AF58-66B053E4C73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8378620" y="480611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D34BD494-D7EB-49B4-8BED-4B4CC2068CCF}"/>
                </a:ext>
              </a:extLst>
            </p:cNvPr>
            <p:cNvSpPr txBox="1"/>
            <p:nvPr/>
          </p:nvSpPr>
          <p:spPr>
            <a:xfrm>
              <a:off x="9214888" y="4467560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40BE9CB4-FAED-41C1-A71C-F463645BF00A}"/>
                </a:ext>
              </a:extLst>
            </p:cNvPr>
            <p:cNvSpPr txBox="1"/>
            <p:nvPr/>
          </p:nvSpPr>
          <p:spPr>
            <a:xfrm>
              <a:off x="8690782" y="3919024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4D142064-DD7F-4E53-B311-C3C733DD9518}"/>
                </a:ext>
              </a:extLst>
            </p:cNvPr>
            <p:cNvCxnSpPr>
              <a:cxnSpLocks/>
              <a:stCxn id="77" idx="2"/>
              <a:endCxn id="73" idx="0"/>
            </p:cNvCxnSpPr>
            <p:nvPr/>
          </p:nvCxnSpPr>
          <p:spPr>
            <a:xfrm flipH="1">
              <a:off x="8378620" y="4257578"/>
              <a:ext cx="51393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39678CAC-9174-4A79-8937-56AE797D2D23}"/>
                </a:ext>
              </a:extLst>
            </p:cNvPr>
            <p:cNvCxnSpPr>
              <a:cxnSpLocks/>
              <a:stCxn id="77" idx="2"/>
              <a:endCxn id="76" idx="0"/>
            </p:cNvCxnSpPr>
            <p:nvPr/>
          </p:nvCxnSpPr>
          <p:spPr>
            <a:xfrm>
              <a:off x="8892555" y="4257578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B3A16144-4447-46CB-B4EB-611DF805D9E2}"/>
                </a:ext>
              </a:extLst>
            </p:cNvPr>
            <p:cNvSpPr txBox="1"/>
            <p:nvPr/>
          </p:nvSpPr>
          <p:spPr>
            <a:xfrm>
              <a:off x="9247877" y="501609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1D1914BB-778B-4762-9D60-5BE5BD849FF1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9416660" y="4806114"/>
              <a:ext cx="494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5747BDD2-D3EA-49CD-9777-F6F85A1DCDD1}"/>
                </a:ext>
              </a:extLst>
            </p:cNvPr>
            <p:cNvSpPr txBox="1"/>
            <p:nvPr/>
          </p:nvSpPr>
          <p:spPr>
            <a:xfrm>
              <a:off x="9738993" y="392382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3726DCF-DE11-4F42-AC41-6A6F75D0BAAD}"/>
                </a:ext>
              </a:extLst>
            </p:cNvPr>
            <p:cNvSpPr txBox="1"/>
            <p:nvPr/>
          </p:nvSpPr>
          <p:spPr>
            <a:xfrm>
              <a:off x="9214887" y="337529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7</a:t>
              </a: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488F9DBA-3F98-4D7D-A142-A7744FE2DFC9}"/>
                </a:ext>
              </a:extLst>
            </p:cNvPr>
            <p:cNvCxnSpPr>
              <a:cxnSpLocks/>
              <a:stCxn id="85" idx="2"/>
              <a:endCxn id="77" idx="0"/>
            </p:cNvCxnSpPr>
            <p:nvPr/>
          </p:nvCxnSpPr>
          <p:spPr>
            <a:xfrm flipH="1">
              <a:off x="8892555" y="3713844"/>
              <a:ext cx="524105" cy="20518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9DA99E38-F37A-4B32-92A8-C17D10A141BD}"/>
                </a:ext>
              </a:extLst>
            </p:cNvPr>
            <p:cNvCxnSpPr>
              <a:cxnSpLocks/>
              <a:stCxn id="85" idx="2"/>
              <a:endCxn id="84" idx="0"/>
            </p:cNvCxnSpPr>
            <p:nvPr/>
          </p:nvCxnSpPr>
          <p:spPr>
            <a:xfrm>
              <a:off x="9416660" y="371384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F5F8648-291D-470D-B449-17D0EFA7363B}"/>
                </a:ext>
              </a:extLst>
            </p:cNvPr>
            <p:cNvSpPr txBox="1"/>
            <p:nvPr/>
          </p:nvSpPr>
          <p:spPr>
            <a:xfrm>
              <a:off x="9774500" y="4463549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AAA7F82B-D5C9-4ACD-B35A-E78A8BE4C23A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>
              <a:off x="9940765" y="4262380"/>
              <a:ext cx="3012" cy="201169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44764621-C4B2-41F9-ABDD-A4BE0E3FB75F}"/>
                </a:ext>
              </a:extLst>
            </p:cNvPr>
            <p:cNvSpPr txBox="1"/>
            <p:nvPr/>
          </p:nvSpPr>
          <p:spPr>
            <a:xfrm>
              <a:off x="10236116" y="3381537"/>
              <a:ext cx="466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B798E51C-0284-46B4-B7BB-C57B7CA6EB46}"/>
                </a:ext>
              </a:extLst>
            </p:cNvPr>
            <p:cNvSpPr txBox="1"/>
            <p:nvPr/>
          </p:nvSpPr>
          <p:spPr>
            <a:xfrm>
              <a:off x="9712010" y="2833001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A17F4DE-BA51-460F-9FC5-C2DD189784A9}"/>
                </a:ext>
              </a:extLst>
            </p:cNvPr>
            <p:cNvCxnSpPr>
              <a:cxnSpLocks/>
              <a:stCxn id="95" idx="2"/>
              <a:endCxn id="85" idx="0"/>
            </p:cNvCxnSpPr>
            <p:nvPr/>
          </p:nvCxnSpPr>
          <p:spPr>
            <a:xfrm flipH="1">
              <a:off x="9416660" y="3171555"/>
              <a:ext cx="497123" cy="203735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A1740A7-B886-40FE-BC5D-E20E68A94F66}"/>
                </a:ext>
              </a:extLst>
            </p:cNvPr>
            <p:cNvCxnSpPr>
              <a:cxnSpLocks/>
              <a:stCxn id="95" idx="2"/>
              <a:endCxn id="94" idx="0"/>
            </p:cNvCxnSpPr>
            <p:nvPr/>
          </p:nvCxnSpPr>
          <p:spPr>
            <a:xfrm>
              <a:off x="9913783" y="3171555"/>
              <a:ext cx="55573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1CAE53AA-FB1F-445A-A5B8-47C6327FD05A}"/>
                </a:ext>
              </a:extLst>
            </p:cNvPr>
            <p:cNvSpPr txBox="1"/>
            <p:nvPr/>
          </p:nvSpPr>
          <p:spPr>
            <a:xfrm>
              <a:off x="10297570" y="394869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F8856702-D6DC-4CE4-A08B-011EEF17A16D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flipH="1">
              <a:off x="10466847" y="3720091"/>
              <a:ext cx="2673" cy="22860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6370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2CDF-3E93-4CC2-81B2-DD8D536C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1A78D-F470-4F2A-96B7-D1501EA1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as expressões r</a:t>
            </a:r>
            <a:r>
              <a:rPr lang="pt-BR" baseline="-25000" dirty="0"/>
              <a:t>1</a:t>
            </a:r>
            <a:r>
              <a:rPr lang="pt-BR" dirty="0"/>
              <a:t>, r</a:t>
            </a:r>
            <a:r>
              <a:rPr lang="pt-BR" baseline="-25000" dirty="0"/>
              <a:t>2 </a:t>
            </a:r>
            <a:r>
              <a:rPr lang="pt-BR" dirty="0"/>
              <a:t>e r</a:t>
            </a:r>
            <a:r>
              <a:rPr lang="pt-BR" baseline="-25000" dirty="0"/>
              <a:t>3</a:t>
            </a:r>
            <a:r>
              <a:rPr lang="pt-BR" dirty="0"/>
              <a:t>, construímos: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0BD2F18F-EA4B-4B40-ADCA-B54F7E59E61F}"/>
              </a:ext>
            </a:extLst>
          </p:cNvPr>
          <p:cNvGrpSpPr/>
          <p:nvPr/>
        </p:nvGrpSpPr>
        <p:grpSpPr>
          <a:xfrm>
            <a:off x="7606580" y="2564904"/>
            <a:ext cx="3528392" cy="3632564"/>
            <a:chOff x="7174532" y="2833001"/>
            <a:chExt cx="3528392" cy="363256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17F9177-FD05-4AB9-AB93-17CE595D0661}"/>
                </a:ext>
              </a:extLst>
            </p:cNvPr>
            <p:cNvSpPr txBox="1"/>
            <p:nvPr/>
          </p:nvSpPr>
          <p:spPr>
            <a:xfrm>
              <a:off x="7174532" y="5573941"/>
              <a:ext cx="422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296B6B4-F7A5-49F2-9F82-F9BEE5800D00}"/>
                </a:ext>
              </a:extLst>
            </p:cNvPr>
            <p:cNvSpPr txBox="1"/>
            <p:nvPr/>
          </p:nvSpPr>
          <p:spPr>
            <a:xfrm>
              <a:off x="8139140" y="5573941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F88E62B-91AD-423D-8271-4F7DEAF6759E}"/>
                </a:ext>
              </a:extLst>
            </p:cNvPr>
            <p:cNvSpPr txBox="1"/>
            <p:nvPr/>
          </p:nvSpPr>
          <p:spPr>
            <a:xfrm>
              <a:off x="7652742" y="5025405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75EE7F0-73E1-42A8-BEBB-5FC5F99330E2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7385873" y="5363959"/>
              <a:ext cx="468642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A609E42-7FA1-41CA-9A95-E5B95B180A9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7854515" y="5363959"/>
              <a:ext cx="48639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373BA9-2D05-42CD-B9FB-959FCDA8F446}"/>
                </a:ext>
              </a:extLst>
            </p:cNvPr>
            <p:cNvSpPr txBox="1"/>
            <p:nvPr/>
          </p:nvSpPr>
          <p:spPr>
            <a:xfrm>
              <a:off x="7685238" y="5573941"/>
              <a:ext cx="33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|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80B6009-D565-4311-B8F8-D51E808E9D4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>
              <a:off x="7854515" y="5363959"/>
              <a:ext cx="0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A2386FF-93C6-4724-9FB3-FAC6BC1A2813}"/>
                </a:ext>
              </a:extLst>
            </p:cNvPr>
            <p:cNvSpPr txBox="1"/>
            <p:nvPr/>
          </p:nvSpPr>
          <p:spPr>
            <a:xfrm>
              <a:off x="7214411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782B64D-BCC6-4FB0-B7B2-FCFCDD152933}"/>
                </a:ext>
              </a:extLst>
            </p:cNvPr>
            <p:cNvSpPr txBox="1"/>
            <p:nvPr/>
          </p:nvSpPr>
          <p:spPr>
            <a:xfrm>
              <a:off x="8173294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E6C8D8F-5FA3-462F-9AE5-7300BD881251}"/>
                </a:ext>
              </a:extLst>
            </p:cNvPr>
            <p:cNvCxnSpPr>
              <a:cxnSpLocks/>
              <a:stCxn id="5" idx="2"/>
              <a:endCxn id="24" idx="0"/>
            </p:cNvCxnSpPr>
            <p:nvPr/>
          </p:nvCxnSpPr>
          <p:spPr>
            <a:xfrm flipH="1">
              <a:off x="7383688" y="5912495"/>
              <a:ext cx="2185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DFB5759-CD51-4EE4-B0C1-1D9487CDDA4F}"/>
                </a:ext>
              </a:extLst>
            </p:cNvPr>
            <p:cNvCxnSpPr>
              <a:cxnSpLocks/>
              <a:stCxn id="6" idx="2"/>
              <a:endCxn id="25" idx="0"/>
            </p:cNvCxnSpPr>
            <p:nvPr/>
          </p:nvCxnSpPr>
          <p:spPr>
            <a:xfrm>
              <a:off x="8340912" y="5912495"/>
              <a:ext cx="1659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E798223-5D09-41B3-9A60-44558E4FB5B0}"/>
                </a:ext>
              </a:extLst>
            </p:cNvPr>
            <p:cNvSpPr txBox="1"/>
            <p:nvPr/>
          </p:nvSpPr>
          <p:spPr>
            <a:xfrm>
              <a:off x="8700953" y="501609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*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4E4BDC4-3920-46A5-8D16-E44DA135E8D0}"/>
                </a:ext>
              </a:extLst>
            </p:cNvPr>
            <p:cNvSpPr txBox="1"/>
            <p:nvPr/>
          </p:nvSpPr>
          <p:spPr>
            <a:xfrm>
              <a:off x="8176847" y="446756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CD80F56-1EE3-4C25-9DFD-4051CB5D8055}"/>
                </a:ext>
              </a:extLst>
            </p:cNvPr>
            <p:cNvCxnSpPr>
              <a:cxnSpLocks/>
              <a:stCxn id="73" idx="2"/>
              <a:endCxn id="7" idx="0"/>
            </p:cNvCxnSpPr>
            <p:nvPr/>
          </p:nvCxnSpPr>
          <p:spPr>
            <a:xfrm flipH="1">
              <a:off x="7854515" y="4806114"/>
              <a:ext cx="524105" cy="21929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C3B1EBE9-F5D3-4279-AF58-66B053E4C73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8378620" y="480611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D34BD494-D7EB-49B4-8BED-4B4CC2068CCF}"/>
                </a:ext>
              </a:extLst>
            </p:cNvPr>
            <p:cNvSpPr txBox="1"/>
            <p:nvPr/>
          </p:nvSpPr>
          <p:spPr>
            <a:xfrm>
              <a:off x="9214888" y="4467560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40BE9CB4-FAED-41C1-A71C-F463645BF00A}"/>
                </a:ext>
              </a:extLst>
            </p:cNvPr>
            <p:cNvSpPr txBox="1"/>
            <p:nvPr/>
          </p:nvSpPr>
          <p:spPr>
            <a:xfrm>
              <a:off x="8690782" y="3919024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4D142064-DD7F-4E53-B311-C3C733DD9518}"/>
                </a:ext>
              </a:extLst>
            </p:cNvPr>
            <p:cNvCxnSpPr>
              <a:cxnSpLocks/>
              <a:stCxn id="77" idx="2"/>
              <a:endCxn id="73" idx="0"/>
            </p:cNvCxnSpPr>
            <p:nvPr/>
          </p:nvCxnSpPr>
          <p:spPr>
            <a:xfrm flipH="1">
              <a:off x="8378620" y="4257578"/>
              <a:ext cx="51393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39678CAC-9174-4A79-8937-56AE797D2D23}"/>
                </a:ext>
              </a:extLst>
            </p:cNvPr>
            <p:cNvCxnSpPr>
              <a:cxnSpLocks/>
              <a:stCxn id="77" idx="2"/>
              <a:endCxn id="76" idx="0"/>
            </p:cNvCxnSpPr>
            <p:nvPr/>
          </p:nvCxnSpPr>
          <p:spPr>
            <a:xfrm>
              <a:off x="8892555" y="4257578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B3A16144-4447-46CB-B4EB-611DF805D9E2}"/>
                </a:ext>
              </a:extLst>
            </p:cNvPr>
            <p:cNvSpPr txBox="1"/>
            <p:nvPr/>
          </p:nvSpPr>
          <p:spPr>
            <a:xfrm>
              <a:off x="9247877" y="501609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1D1914BB-778B-4762-9D60-5BE5BD849FF1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9416660" y="4806114"/>
              <a:ext cx="494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5747BDD2-D3EA-49CD-9777-F6F85A1DCDD1}"/>
                </a:ext>
              </a:extLst>
            </p:cNvPr>
            <p:cNvSpPr txBox="1"/>
            <p:nvPr/>
          </p:nvSpPr>
          <p:spPr>
            <a:xfrm>
              <a:off x="9738993" y="392382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3726DCF-DE11-4F42-AC41-6A6F75D0BAAD}"/>
                </a:ext>
              </a:extLst>
            </p:cNvPr>
            <p:cNvSpPr txBox="1"/>
            <p:nvPr/>
          </p:nvSpPr>
          <p:spPr>
            <a:xfrm>
              <a:off x="9214887" y="337529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7</a:t>
              </a: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488F9DBA-3F98-4D7D-A142-A7744FE2DFC9}"/>
                </a:ext>
              </a:extLst>
            </p:cNvPr>
            <p:cNvCxnSpPr>
              <a:cxnSpLocks/>
              <a:stCxn id="85" idx="2"/>
              <a:endCxn id="77" idx="0"/>
            </p:cNvCxnSpPr>
            <p:nvPr/>
          </p:nvCxnSpPr>
          <p:spPr>
            <a:xfrm flipH="1">
              <a:off x="8892555" y="3713844"/>
              <a:ext cx="524105" cy="20518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9DA99E38-F37A-4B32-92A8-C17D10A141BD}"/>
                </a:ext>
              </a:extLst>
            </p:cNvPr>
            <p:cNvCxnSpPr>
              <a:cxnSpLocks/>
              <a:stCxn id="85" idx="2"/>
              <a:endCxn id="84" idx="0"/>
            </p:cNvCxnSpPr>
            <p:nvPr/>
          </p:nvCxnSpPr>
          <p:spPr>
            <a:xfrm>
              <a:off x="9416660" y="371384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F5F8648-291D-470D-B449-17D0EFA7363B}"/>
                </a:ext>
              </a:extLst>
            </p:cNvPr>
            <p:cNvSpPr txBox="1"/>
            <p:nvPr/>
          </p:nvSpPr>
          <p:spPr>
            <a:xfrm>
              <a:off x="9774500" y="4463549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AAA7F82B-D5C9-4ACD-B35A-E78A8BE4C23A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>
              <a:off x="9940765" y="4262380"/>
              <a:ext cx="3012" cy="201169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44764621-C4B2-41F9-ABDD-A4BE0E3FB75F}"/>
                </a:ext>
              </a:extLst>
            </p:cNvPr>
            <p:cNvSpPr txBox="1"/>
            <p:nvPr/>
          </p:nvSpPr>
          <p:spPr>
            <a:xfrm>
              <a:off x="10236116" y="3381537"/>
              <a:ext cx="466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B798E51C-0284-46B4-B7BB-C57B7CA6EB46}"/>
                </a:ext>
              </a:extLst>
            </p:cNvPr>
            <p:cNvSpPr txBox="1"/>
            <p:nvPr/>
          </p:nvSpPr>
          <p:spPr>
            <a:xfrm>
              <a:off x="9712010" y="2833001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A17F4DE-BA51-460F-9FC5-C2DD189784A9}"/>
                </a:ext>
              </a:extLst>
            </p:cNvPr>
            <p:cNvCxnSpPr>
              <a:cxnSpLocks/>
              <a:stCxn id="95" idx="2"/>
              <a:endCxn id="85" idx="0"/>
            </p:cNvCxnSpPr>
            <p:nvPr/>
          </p:nvCxnSpPr>
          <p:spPr>
            <a:xfrm flipH="1">
              <a:off x="9416660" y="3171555"/>
              <a:ext cx="497123" cy="203735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A1740A7-B886-40FE-BC5D-E20E68A94F66}"/>
                </a:ext>
              </a:extLst>
            </p:cNvPr>
            <p:cNvCxnSpPr>
              <a:cxnSpLocks/>
              <a:stCxn id="95" idx="2"/>
              <a:endCxn id="94" idx="0"/>
            </p:cNvCxnSpPr>
            <p:nvPr/>
          </p:nvCxnSpPr>
          <p:spPr>
            <a:xfrm>
              <a:off x="9913783" y="3171555"/>
              <a:ext cx="55573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1CAE53AA-FB1F-445A-A5B8-47C6327FD05A}"/>
                </a:ext>
              </a:extLst>
            </p:cNvPr>
            <p:cNvSpPr txBox="1"/>
            <p:nvPr/>
          </p:nvSpPr>
          <p:spPr>
            <a:xfrm>
              <a:off x="10297570" y="394869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F8856702-D6DC-4CE4-A08B-011EEF17A16D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flipH="1">
              <a:off x="10466847" y="3720091"/>
              <a:ext cx="2673" cy="22860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E2B56D3-FA7C-4E62-BBE4-667059ED8957}"/>
              </a:ext>
            </a:extLst>
          </p:cNvPr>
          <p:cNvGrpSpPr/>
          <p:nvPr/>
        </p:nvGrpSpPr>
        <p:grpSpPr>
          <a:xfrm>
            <a:off x="1949325" y="2807601"/>
            <a:ext cx="2236698" cy="599183"/>
            <a:chOff x="1690165" y="2807601"/>
            <a:chExt cx="2236698" cy="599183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94BA1270-CD80-404A-BB51-302C2F320B85}"/>
                </a:ext>
              </a:extLst>
            </p:cNvPr>
            <p:cNvSpPr/>
            <p:nvPr/>
          </p:nvSpPr>
          <p:spPr>
            <a:xfrm>
              <a:off x="2409043" y="307686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FF9A9BF9-4304-4831-91D6-F79E6718ACB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1741135" y="322086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AAF5694-5D45-445B-B3C4-C77A787A6008}"/>
                </a:ext>
              </a:extLst>
            </p:cNvPr>
            <p:cNvSpPr txBox="1"/>
            <p:nvPr/>
          </p:nvSpPr>
          <p:spPr>
            <a:xfrm>
              <a:off x="1690165" y="290052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25714512-1FC5-4566-8B5F-EAC0226C147B}"/>
                </a:ext>
              </a:extLst>
            </p:cNvPr>
            <p:cNvCxnSpPr>
              <a:cxnSpLocks/>
            </p:cNvCxnSpPr>
            <p:nvPr/>
          </p:nvCxnSpPr>
          <p:spPr>
            <a:xfrm>
              <a:off x="2697075" y="322086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2D976B8A-1016-47AB-846E-6DB54F71F298}"/>
                </a:ext>
              </a:extLst>
            </p:cNvPr>
            <p:cNvGrpSpPr/>
            <p:nvPr/>
          </p:nvGrpSpPr>
          <p:grpSpPr>
            <a:xfrm>
              <a:off x="3566823" y="3034950"/>
              <a:ext cx="360040" cy="371834"/>
              <a:chOff x="3829441" y="2820172"/>
              <a:chExt cx="360040" cy="371834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969FA9B5-7FED-4EB3-94CE-E5ABE6AABC6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9EDBD492-02AC-4117-ACDA-71A5F4CBE4C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F7E1408A-C397-4EC6-ADA3-AFB5D39D7B8C}"/>
                </a:ext>
              </a:extLst>
            </p:cNvPr>
            <p:cNvSpPr/>
            <p:nvPr/>
          </p:nvSpPr>
          <p:spPr>
            <a:xfrm>
              <a:off x="2983891" y="280760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CFD902B-D7E3-444C-ADC0-0FE70B376DB7}"/>
              </a:ext>
            </a:extLst>
          </p:cNvPr>
          <p:cNvGrpSpPr/>
          <p:nvPr/>
        </p:nvGrpSpPr>
        <p:grpSpPr>
          <a:xfrm>
            <a:off x="1949325" y="3706809"/>
            <a:ext cx="2236698" cy="599183"/>
            <a:chOff x="1609469" y="4599381"/>
            <a:chExt cx="2236698" cy="599183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389B3965-D2E6-48CE-8861-8CCE32FCE323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4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4144AB1-5B08-4C32-ACFD-44424C3FC3A6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6A987FF-77EB-4664-B28A-A76837B80D91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33AEB787-49F2-44E1-AA4B-2A0EF3CBFF5F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5E989FF8-45E5-402B-80DB-E2F3771CD2BE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9268ADC1-2201-4E76-A401-53AF21FEDA66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03684BAC-3AB5-45FC-B334-438E31C254BD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5</a:t>
                </a:r>
              </a:p>
            </p:txBody>
          </p:sp>
        </p:grp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867780A5-2E2B-4830-B926-5A4D619972FF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B07BF79-8F4D-46D5-976C-F5B5BF896523}"/>
              </a:ext>
            </a:extLst>
          </p:cNvPr>
          <p:cNvGrpSpPr/>
          <p:nvPr/>
        </p:nvGrpSpPr>
        <p:grpSpPr>
          <a:xfrm>
            <a:off x="1956548" y="4635580"/>
            <a:ext cx="4065856" cy="1680096"/>
            <a:chOff x="7497174" y="4359511"/>
            <a:chExt cx="4065856" cy="1680096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02534A83-C4A1-4C82-A0FA-F5F1FDF446DF}"/>
                </a:ext>
              </a:extLst>
            </p:cNvPr>
            <p:cNvSpPr/>
            <p:nvPr/>
          </p:nvSpPr>
          <p:spPr>
            <a:xfrm>
              <a:off x="8216052" y="520058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A7CDCADF-1C98-499A-813C-446E138C3500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>
              <a:off x="7548144" y="5344590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4D4EFB3-63B8-41FB-8F2B-E9CD461A7666}"/>
                </a:ext>
              </a:extLst>
            </p:cNvPr>
            <p:cNvSpPr txBox="1"/>
            <p:nvPr/>
          </p:nvSpPr>
          <p:spPr>
            <a:xfrm>
              <a:off x="7497174" y="5024252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754EF36-16D8-4A8B-A2FA-D0484359F54F}"/>
                </a:ext>
              </a:extLst>
            </p:cNvPr>
            <p:cNvCxnSpPr>
              <a:cxnSpLocks/>
              <a:stCxn id="58" idx="7"/>
              <a:endCxn id="64" idx="2"/>
            </p:cNvCxnSpPr>
            <p:nvPr/>
          </p:nvCxnSpPr>
          <p:spPr>
            <a:xfrm flipV="1">
              <a:off x="8461903" y="4715300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6E936BFE-C763-44F8-875A-1520370216A7}"/>
                </a:ext>
              </a:extLst>
            </p:cNvPr>
            <p:cNvGrpSpPr/>
            <p:nvPr/>
          </p:nvGrpSpPr>
          <p:grpSpPr>
            <a:xfrm>
              <a:off x="11202990" y="5158673"/>
              <a:ext cx="360040" cy="371834"/>
              <a:chOff x="3829441" y="2820172"/>
              <a:chExt cx="360040" cy="371834"/>
            </a:xfrm>
          </p:grpSpPr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B108ED7E-83E2-45C8-AB45-5EB99EC4A66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EBCC5A6B-2081-404E-8414-C1638BA2AAF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6</a:t>
                </a:r>
              </a:p>
            </p:txBody>
          </p:sp>
        </p:grp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4E380FF-8FF8-4D82-8273-CE6332FE975C}"/>
                </a:ext>
              </a:extLst>
            </p:cNvPr>
            <p:cNvSpPr/>
            <p:nvPr/>
          </p:nvSpPr>
          <p:spPr>
            <a:xfrm>
              <a:off x="8596254" y="468569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6719B9F-DACF-4C94-98A3-226105C41446}"/>
                </a:ext>
              </a:extLst>
            </p:cNvPr>
            <p:cNvSpPr/>
            <p:nvPr/>
          </p:nvSpPr>
          <p:spPr>
            <a:xfrm>
              <a:off x="9230149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6C0C736-1D60-4F1D-BA9A-18D9AAB6D344}"/>
                </a:ext>
              </a:extLst>
            </p:cNvPr>
            <p:cNvSpPr/>
            <p:nvPr/>
          </p:nvSpPr>
          <p:spPr>
            <a:xfrm>
              <a:off x="10233478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3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E97F0E7-7C49-4935-9464-4AB038C7C66D}"/>
                </a:ext>
              </a:extLst>
            </p:cNvPr>
            <p:cNvSpPr/>
            <p:nvPr/>
          </p:nvSpPr>
          <p:spPr>
            <a:xfrm>
              <a:off x="9230149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4</a:t>
              </a: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6405E75B-9C27-44CA-AD53-B13403FA7338}"/>
                </a:ext>
              </a:extLst>
            </p:cNvPr>
            <p:cNvCxnSpPr>
              <a:cxnSpLocks/>
              <a:stCxn id="58" idx="5"/>
              <a:endCxn id="66" idx="2"/>
            </p:cNvCxnSpPr>
            <p:nvPr/>
          </p:nvCxnSpPr>
          <p:spPr>
            <a:xfrm>
              <a:off x="8461903" y="5446418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44045FDC-D525-495F-AC38-E5B109DF7C81}"/>
                </a:ext>
              </a:extLst>
            </p:cNvPr>
            <p:cNvSpPr/>
            <p:nvPr/>
          </p:nvSpPr>
          <p:spPr>
            <a:xfrm>
              <a:off x="8599348" y="558231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11D69C7-C71A-4665-8DA2-769AF1CA3830}"/>
                </a:ext>
              </a:extLst>
            </p:cNvPr>
            <p:cNvSpPr/>
            <p:nvPr/>
          </p:nvSpPr>
          <p:spPr>
            <a:xfrm>
              <a:off x="10233478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5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07484C3A-44AE-4EF0-A2D6-C2524383A6F4}"/>
                </a:ext>
              </a:extLst>
            </p:cNvPr>
            <p:cNvCxnSpPr>
              <a:cxnSpLocks/>
              <a:stCxn id="65" idx="6"/>
              <a:endCxn id="98" idx="1"/>
            </p:cNvCxnSpPr>
            <p:nvPr/>
          </p:nvCxnSpPr>
          <p:spPr>
            <a:xfrm>
              <a:off x="10521510" y="4715300"/>
              <a:ext cx="734207" cy="497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A7DF8352-8FC9-439C-969D-4992D366DED0}"/>
                </a:ext>
              </a:extLst>
            </p:cNvPr>
            <p:cNvCxnSpPr>
              <a:cxnSpLocks/>
              <a:stCxn id="69" idx="6"/>
              <a:endCxn id="98" idx="3"/>
            </p:cNvCxnSpPr>
            <p:nvPr/>
          </p:nvCxnSpPr>
          <p:spPr>
            <a:xfrm flipV="1">
              <a:off x="10521510" y="5476053"/>
              <a:ext cx="734207" cy="419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31B96A15-C44E-4F32-A544-F8ABEA320E5A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9518181" y="4715300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527C3815-80BE-4513-B286-5F61ABCCDD66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>
              <a:off x="9518181" y="5895601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C17A4D2-022E-42FE-8255-2237FF25854A}"/>
                </a:ext>
              </a:extLst>
            </p:cNvPr>
            <p:cNvSpPr/>
            <p:nvPr/>
          </p:nvSpPr>
          <p:spPr>
            <a:xfrm>
              <a:off x="9695059" y="435951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33DFFDD6-D48B-499B-940D-F5CF7D586DC2}"/>
                </a:ext>
              </a:extLst>
            </p:cNvPr>
            <p:cNvSpPr/>
            <p:nvPr/>
          </p:nvSpPr>
          <p:spPr>
            <a:xfrm>
              <a:off x="9711571" y="555154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9BD8553-04FB-4AA9-B608-02A82CBC0DF4}"/>
                </a:ext>
              </a:extLst>
            </p:cNvPr>
            <p:cNvSpPr/>
            <p:nvPr/>
          </p:nvSpPr>
          <p:spPr>
            <a:xfrm>
              <a:off x="10775126" y="4601337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268BD84E-5302-4C5F-B82B-AE78184B1511}"/>
                </a:ext>
              </a:extLst>
            </p:cNvPr>
            <p:cNvSpPr/>
            <p:nvPr/>
          </p:nvSpPr>
          <p:spPr>
            <a:xfrm>
              <a:off x="10809153" y="564541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362124FF-7E2E-4167-A509-715FB2AF7240}"/>
              </a:ext>
            </a:extLst>
          </p:cNvPr>
          <p:cNvGrpSpPr/>
          <p:nvPr/>
        </p:nvGrpSpPr>
        <p:grpSpPr>
          <a:xfrm>
            <a:off x="4927086" y="2921568"/>
            <a:ext cx="3039534" cy="1341767"/>
            <a:chOff x="1773932" y="4149080"/>
            <a:chExt cx="4065856" cy="1794825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A6859BE-09FE-4480-8DE0-CE6312228067}"/>
                </a:ext>
              </a:extLst>
            </p:cNvPr>
            <p:cNvSpPr/>
            <p:nvPr/>
          </p:nvSpPr>
          <p:spPr>
            <a:xfrm>
              <a:off x="2492810" y="495039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i</a:t>
              </a:r>
            </a:p>
          </p:txBody>
        </p: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F653A6B8-34AF-4C36-8C82-A7EF8DCA8B03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1824902" y="5094402"/>
              <a:ext cx="66790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DF05428-ACF6-497D-AE35-FBB36CC2A5AC}"/>
                </a:ext>
              </a:extLst>
            </p:cNvPr>
            <p:cNvSpPr txBox="1"/>
            <p:nvPr/>
          </p:nvSpPr>
          <p:spPr>
            <a:xfrm>
              <a:off x="1773932" y="4774064"/>
              <a:ext cx="690884" cy="329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solidFill>
                    <a:schemeClr val="tx1">
                      <a:lumMod val="50000"/>
                    </a:schemeClr>
                  </a:solidFill>
                </a:rPr>
                <a:t>início</a:t>
              </a:r>
              <a:endParaRPr lang="pt-BR" sz="1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FD636E17-058F-4C37-9176-A7EA26716C15}"/>
                </a:ext>
              </a:extLst>
            </p:cNvPr>
            <p:cNvCxnSpPr>
              <a:cxnSpLocks/>
              <a:stCxn id="103" idx="7"/>
              <a:endCxn id="110" idx="2"/>
            </p:cNvCxnSpPr>
            <p:nvPr/>
          </p:nvCxnSpPr>
          <p:spPr>
            <a:xfrm flipV="1">
              <a:off x="2738661" y="4465112"/>
              <a:ext cx="768246" cy="527462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BDDE7CBB-B8AE-4560-8A4A-0F981D24116E}"/>
                </a:ext>
              </a:extLst>
            </p:cNvPr>
            <p:cNvGrpSpPr/>
            <p:nvPr/>
          </p:nvGrpSpPr>
          <p:grpSpPr>
            <a:xfrm>
              <a:off x="5479748" y="4908485"/>
              <a:ext cx="360040" cy="371834"/>
              <a:chOff x="3829441" y="2820172"/>
              <a:chExt cx="360040" cy="371834"/>
            </a:xfrm>
          </p:grpSpPr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A83D7D90-FA1C-4A96-8410-E2BED8017DE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C66A6FCE-3A7E-4392-B0C4-C90C01AF9584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50" i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f</a:t>
                </a:r>
              </a:p>
            </p:txBody>
          </p:sp>
        </p:grp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D69D675C-8264-4F5F-9A29-B593F1CBA18F}"/>
                </a:ext>
              </a:extLst>
            </p:cNvPr>
            <p:cNvSpPr/>
            <p:nvPr/>
          </p:nvSpPr>
          <p:spPr>
            <a:xfrm>
              <a:off x="2873012" y="4435510"/>
              <a:ext cx="341368" cy="3705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98859FBF-8579-4A45-AB6A-BE1396210737}"/>
                </a:ext>
              </a:extLst>
            </p:cNvPr>
            <p:cNvSpPr/>
            <p:nvPr/>
          </p:nvSpPr>
          <p:spPr>
            <a:xfrm>
              <a:off x="3506907" y="432110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5FF85B81-ABEF-41B1-97F1-9FA1B3392276}"/>
                </a:ext>
              </a:extLst>
            </p:cNvPr>
            <p:cNvSpPr/>
            <p:nvPr/>
          </p:nvSpPr>
          <p:spPr>
            <a:xfrm>
              <a:off x="4510236" y="432110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AB1906C3-6A27-487F-9CD6-152369616696}"/>
                </a:ext>
              </a:extLst>
            </p:cNvPr>
            <p:cNvSpPr/>
            <p:nvPr/>
          </p:nvSpPr>
          <p:spPr>
            <a:xfrm>
              <a:off x="3506907" y="550140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13" name="Conector de Seta Reta 112">
              <a:extLst>
                <a:ext uri="{FF2B5EF4-FFF2-40B4-BE49-F238E27FC236}">
                  <a16:creationId xmlns:a16="http://schemas.microsoft.com/office/drawing/2014/main" id="{D6493F33-B72A-4552-B715-652465DB88C3}"/>
                </a:ext>
              </a:extLst>
            </p:cNvPr>
            <p:cNvCxnSpPr>
              <a:cxnSpLocks/>
              <a:stCxn id="103" idx="5"/>
              <a:endCxn id="112" idx="2"/>
            </p:cNvCxnSpPr>
            <p:nvPr/>
          </p:nvCxnSpPr>
          <p:spPr>
            <a:xfrm>
              <a:off x="2738661" y="5196230"/>
              <a:ext cx="768246" cy="449183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F2A8A459-B6BB-4F06-8D4C-3BD1D0094B9D}"/>
                </a:ext>
              </a:extLst>
            </p:cNvPr>
            <p:cNvSpPr/>
            <p:nvPr/>
          </p:nvSpPr>
          <p:spPr>
            <a:xfrm>
              <a:off x="2876106" y="5332130"/>
              <a:ext cx="341368" cy="3705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C7EA8AC6-1D6F-4DD7-B0CE-90AE4EC702A8}"/>
                </a:ext>
              </a:extLst>
            </p:cNvPr>
            <p:cNvSpPr/>
            <p:nvPr/>
          </p:nvSpPr>
          <p:spPr>
            <a:xfrm>
              <a:off x="4510236" y="550140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8DBF9277-4CA1-4146-858C-9582F084E8F0}"/>
                </a:ext>
              </a:extLst>
            </p:cNvPr>
            <p:cNvCxnSpPr>
              <a:cxnSpLocks/>
              <a:stCxn id="111" idx="6"/>
              <a:endCxn id="122" idx="1"/>
            </p:cNvCxnSpPr>
            <p:nvPr/>
          </p:nvCxnSpPr>
          <p:spPr>
            <a:xfrm>
              <a:off x="4798268" y="4465112"/>
              <a:ext cx="734207" cy="497827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7384653A-A177-4459-AE6C-4EB9AE975E17}"/>
                </a:ext>
              </a:extLst>
            </p:cNvPr>
            <p:cNvCxnSpPr>
              <a:cxnSpLocks/>
              <a:stCxn id="115" idx="6"/>
              <a:endCxn id="122" idx="3"/>
            </p:cNvCxnSpPr>
            <p:nvPr/>
          </p:nvCxnSpPr>
          <p:spPr>
            <a:xfrm flipV="1">
              <a:off x="4798268" y="5225865"/>
              <a:ext cx="734207" cy="419548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E4F22EC7-9088-4478-9AE7-78E146D46900}"/>
                </a:ext>
              </a:extLst>
            </p:cNvPr>
            <p:cNvSpPr/>
            <p:nvPr/>
          </p:nvSpPr>
          <p:spPr>
            <a:xfrm>
              <a:off x="3262406" y="4149080"/>
              <a:ext cx="1823894" cy="5969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N(s)</a:t>
              </a:r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632571E0-21F1-409B-9B0A-58D4CBEBC1C6}"/>
                </a:ext>
              </a:extLst>
            </p:cNvPr>
            <p:cNvSpPr/>
            <p:nvPr/>
          </p:nvSpPr>
          <p:spPr>
            <a:xfrm>
              <a:off x="3262406" y="5346921"/>
              <a:ext cx="1823894" cy="5969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N(t)</a:t>
              </a: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42EA3FCA-DCA4-4258-8423-793515903213}"/>
                </a:ext>
              </a:extLst>
            </p:cNvPr>
            <p:cNvSpPr/>
            <p:nvPr/>
          </p:nvSpPr>
          <p:spPr>
            <a:xfrm>
              <a:off x="5129523" y="4431732"/>
              <a:ext cx="341368" cy="3705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F8F2D51-0D27-4918-A022-A97AFE531FA0}"/>
                </a:ext>
              </a:extLst>
            </p:cNvPr>
            <p:cNvSpPr/>
            <p:nvPr/>
          </p:nvSpPr>
          <p:spPr>
            <a:xfrm>
              <a:off x="5132617" y="5328352"/>
              <a:ext cx="341368" cy="3705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F494FC57-1DF5-485F-BBA1-49E3EA395346}"/>
              </a:ext>
            </a:extLst>
          </p:cNvPr>
          <p:cNvSpPr/>
          <p:nvPr/>
        </p:nvSpPr>
        <p:spPr>
          <a:xfrm>
            <a:off x="1525927" y="285293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1</a:t>
            </a:r>
            <a:endParaRPr lang="pt-BR" dirty="0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6F02516B-3AD6-4D07-9711-0B7D8541B71F}"/>
              </a:ext>
            </a:extLst>
          </p:cNvPr>
          <p:cNvSpPr/>
          <p:nvPr/>
        </p:nvSpPr>
        <p:spPr>
          <a:xfrm>
            <a:off x="1525927" y="378904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2</a:t>
            </a:r>
            <a:endParaRPr lang="pt-BR" dirty="0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F5BBD87B-01D6-4398-8063-C2D269DA95D5}"/>
              </a:ext>
            </a:extLst>
          </p:cNvPr>
          <p:cNvSpPr/>
          <p:nvPr/>
        </p:nvSpPr>
        <p:spPr>
          <a:xfrm>
            <a:off x="1526096" y="530120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3</a:t>
            </a:r>
            <a:endParaRPr lang="pt-BR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25D74376-98B2-49DB-86BC-C392BA363FD0}"/>
              </a:ext>
            </a:extLst>
          </p:cNvPr>
          <p:cNvSpPr txBox="1"/>
          <p:nvPr/>
        </p:nvSpPr>
        <p:spPr>
          <a:xfrm>
            <a:off x="6003929" y="4344522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NFA para a união</a:t>
            </a:r>
          </a:p>
        </p:txBody>
      </p:sp>
    </p:spTree>
    <p:extLst>
      <p:ext uri="{BB962C8B-B14F-4D97-AF65-F5344CB8AC3E}">
        <p14:creationId xmlns:p14="http://schemas.microsoft.com/office/powerpoint/2010/main" val="412686585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2CDF-3E93-4CC2-81B2-DD8D536C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1A78D-F470-4F2A-96B7-D1501EA1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a expressão r</a:t>
            </a:r>
            <a:r>
              <a:rPr lang="pt-BR" baseline="-25000" dirty="0"/>
              <a:t>4</a:t>
            </a:r>
            <a:r>
              <a:rPr lang="pt-BR" dirty="0"/>
              <a:t>, temos: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0BD2F18F-EA4B-4B40-ADCA-B54F7E59E61F}"/>
              </a:ext>
            </a:extLst>
          </p:cNvPr>
          <p:cNvGrpSpPr/>
          <p:nvPr/>
        </p:nvGrpSpPr>
        <p:grpSpPr>
          <a:xfrm>
            <a:off x="8208998" y="2615836"/>
            <a:ext cx="3528392" cy="3632564"/>
            <a:chOff x="7174532" y="2833001"/>
            <a:chExt cx="3528392" cy="363256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17F9177-FD05-4AB9-AB93-17CE595D0661}"/>
                </a:ext>
              </a:extLst>
            </p:cNvPr>
            <p:cNvSpPr txBox="1"/>
            <p:nvPr/>
          </p:nvSpPr>
          <p:spPr>
            <a:xfrm>
              <a:off x="7174532" y="5573941"/>
              <a:ext cx="422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296B6B4-F7A5-49F2-9F82-F9BEE5800D00}"/>
                </a:ext>
              </a:extLst>
            </p:cNvPr>
            <p:cNvSpPr txBox="1"/>
            <p:nvPr/>
          </p:nvSpPr>
          <p:spPr>
            <a:xfrm>
              <a:off x="8139140" y="5573941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F88E62B-91AD-423D-8271-4F7DEAF6759E}"/>
                </a:ext>
              </a:extLst>
            </p:cNvPr>
            <p:cNvSpPr txBox="1"/>
            <p:nvPr/>
          </p:nvSpPr>
          <p:spPr>
            <a:xfrm>
              <a:off x="7652742" y="5025405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75EE7F0-73E1-42A8-BEBB-5FC5F99330E2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7385873" y="5363959"/>
              <a:ext cx="468642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A609E42-7FA1-41CA-9A95-E5B95B180A9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7854515" y="5363959"/>
              <a:ext cx="48639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5373BA9-2D05-42CD-B9FB-959FCDA8F446}"/>
                </a:ext>
              </a:extLst>
            </p:cNvPr>
            <p:cNvSpPr txBox="1"/>
            <p:nvPr/>
          </p:nvSpPr>
          <p:spPr>
            <a:xfrm>
              <a:off x="7685238" y="5573941"/>
              <a:ext cx="33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|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80B6009-D565-4311-B8F8-D51E808E9D4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>
              <a:off x="7854515" y="5363959"/>
              <a:ext cx="0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A2386FF-93C6-4724-9FB3-FAC6BC1A2813}"/>
                </a:ext>
              </a:extLst>
            </p:cNvPr>
            <p:cNvSpPr txBox="1"/>
            <p:nvPr/>
          </p:nvSpPr>
          <p:spPr>
            <a:xfrm>
              <a:off x="7214411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782B64D-BCC6-4FB0-B7B2-FCFCDD152933}"/>
                </a:ext>
              </a:extLst>
            </p:cNvPr>
            <p:cNvSpPr txBox="1"/>
            <p:nvPr/>
          </p:nvSpPr>
          <p:spPr>
            <a:xfrm>
              <a:off x="8173294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E6C8D8F-5FA3-462F-9AE5-7300BD881251}"/>
                </a:ext>
              </a:extLst>
            </p:cNvPr>
            <p:cNvCxnSpPr>
              <a:cxnSpLocks/>
              <a:stCxn id="5" idx="2"/>
              <a:endCxn id="24" idx="0"/>
            </p:cNvCxnSpPr>
            <p:nvPr/>
          </p:nvCxnSpPr>
          <p:spPr>
            <a:xfrm flipH="1">
              <a:off x="7383688" y="5912495"/>
              <a:ext cx="2185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DFB5759-CD51-4EE4-B0C1-1D9487CDDA4F}"/>
                </a:ext>
              </a:extLst>
            </p:cNvPr>
            <p:cNvCxnSpPr>
              <a:cxnSpLocks/>
              <a:stCxn id="6" idx="2"/>
              <a:endCxn id="25" idx="0"/>
            </p:cNvCxnSpPr>
            <p:nvPr/>
          </p:nvCxnSpPr>
          <p:spPr>
            <a:xfrm>
              <a:off x="8340912" y="5912495"/>
              <a:ext cx="1659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E798223-5D09-41B3-9A60-44558E4FB5B0}"/>
                </a:ext>
              </a:extLst>
            </p:cNvPr>
            <p:cNvSpPr txBox="1"/>
            <p:nvPr/>
          </p:nvSpPr>
          <p:spPr>
            <a:xfrm>
              <a:off x="8700953" y="501609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*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4E4BDC4-3920-46A5-8D16-E44DA135E8D0}"/>
                </a:ext>
              </a:extLst>
            </p:cNvPr>
            <p:cNvSpPr txBox="1"/>
            <p:nvPr/>
          </p:nvSpPr>
          <p:spPr>
            <a:xfrm>
              <a:off x="8176847" y="446756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CD80F56-1EE3-4C25-9DFD-4051CB5D8055}"/>
                </a:ext>
              </a:extLst>
            </p:cNvPr>
            <p:cNvCxnSpPr>
              <a:cxnSpLocks/>
              <a:stCxn id="73" idx="2"/>
              <a:endCxn id="7" idx="0"/>
            </p:cNvCxnSpPr>
            <p:nvPr/>
          </p:nvCxnSpPr>
          <p:spPr>
            <a:xfrm flipH="1">
              <a:off x="7854515" y="4806114"/>
              <a:ext cx="524105" cy="21929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C3B1EBE9-F5D3-4279-AF58-66B053E4C73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8378620" y="480611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D34BD494-D7EB-49B4-8BED-4B4CC2068CCF}"/>
                </a:ext>
              </a:extLst>
            </p:cNvPr>
            <p:cNvSpPr txBox="1"/>
            <p:nvPr/>
          </p:nvSpPr>
          <p:spPr>
            <a:xfrm>
              <a:off x="9214888" y="4467560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40BE9CB4-FAED-41C1-A71C-F463645BF00A}"/>
                </a:ext>
              </a:extLst>
            </p:cNvPr>
            <p:cNvSpPr txBox="1"/>
            <p:nvPr/>
          </p:nvSpPr>
          <p:spPr>
            <a:xfrm>
              <a:off x="8690782" y="3919024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4D142064-DD7F-4E53-B311-C3C733DD9518}"/>
                </a:ext>
              </a:extLst>
            </p:cNvPr>
            <p:cNvCxnSpPr>
              <a:cxnSpLocks/>
              <a:stCxn id="77" idx="2"/>
              <a:endCxn id="73" idx="0"/>
            </p:cNvCxnSpPr>
            <p:nvPr/>
          </p:nvCxnSpPr>
          <p:spPr>
            <a:xfrm flipH="1">
              <a:off x="8378620" y="4257578"/>
              <a:ext cx="51393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39678CAC-9174-4A79-8937-56AE797D2D23}"/>
                </a:ext>
              </a:extLst>
            </p:cNvPr>
            <p:cNvCxnSpPr>
              <a:cxnSpLocks/>
              <a:stCxn id="77" idx="2"/>
              <a:endCxn id="76" idx="0"/>
            </p:cNvCxnSpPr>
            <p:nvPr/>
          </p:nvCxnSpPr>
          <p:spPr>
            <a:xfrm>
              <a:off x="8892555" y="4257578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B3A16144-4447-46CB-B4EB-611DF805D9E2}"/>
                </a:ext>
              </a:extLst>
            </p:cNvPr>
            <p:cNvSpPr txBox="1"/>
            <p:nvPr/>
          </p:nvSpPr>
          <p:spPr>
            <a:xfrm>
              <a:off x="9247877" y="501609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1D1914BB-778B-4762-9D60-5BE5BD849FF1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9416660" y="4806114"/>
              <a:ext cx="494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5747BDD2-D3EA-49CD-9777-F6F85A1DCDD1}"/>
                </a:ext>
              </a:extLst>
            </p:cNvPr>
            <p:cNvSpPr txBox="1"/>
            <p:nvPr/>
          </p:nvSpPr>
          <p:spPr>
            <a:xfrm>
              <a:off x="9738993" y="392382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3726DCF-DE11-4F42-AC41-6A6F75D0BAAD}"/>
                </a:ext>
              </a:extLst>
            </p:cNvPr>
            <p:cNvSpPr txBox="1"/>
            <p:nvPr/>
          </p:nvSpPr>
          <p:spPr>
            <a:xfrm>
              <a:off x="9214887" y="337529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7</a:t>
              </a: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488F9DBA-3F98-4D7D-A142-A7744FE2DFC9}"/>
                </a:ext>
              </a:extLst>
            </p:cNvPr>
            <p:cNvCxnSpPr>
              <a:cxnSpLocks/>
              <a:stCxn id="85" idx="2"/>
              <a:endCxn id="77" idx="0"/>
            </p:cNvCxnSpPr>
            <p:nvPr/>
          </p:nvCxnSpPr>
          <p:spPr>
            <a:xfrm flipH="1">
              <a:off x="8892555" y="3713844"/>
              <a:ext cx="524105" cy="20518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9DA99E38-F37A-4B32-92A8-C17D10A141BD}"/>
                </a:ext>
              </a:extLst>
            </p:cNvPr>
            <p:cNvCxnSpPr>
              <a:cxnSpLocks/>
              <a:stCxn id="85" idx="2"/>
              <a:endCxn id="84" idx="0"/>
            </p:cNvCxnSpPr>
            <p:nvPr/>
          </p:nvCxnSpPr>
          <p:spPr>
            <a:xfrm>
              <a:off x="9416660" y="371384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F5F8648-291D-470D-B449-17D0EFA7363B}"/>
                </a:ext>
              </a:extLst>
            </p:cNvPr>
            <p:cNvSpPr txBox="1"/>
            <p:nvPr/>
          </p:nvSpPr>
          <p:spPr>
            <a:xfrm>
              <a:off x="9774500" y="4463549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AAA7F82B-D5C9-4ACD-B35A-E78A8BE4C23A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>
              <a:off x="9940765" y="4262380"/>
              <a:ext cx="3012" cy="201169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44764621-C4B2-41F9-ABDD-A4BE0E3FB75F}"/>
                </a:ext>
              </a:extLst>
            </p:cNvPr>
            <p:cNvSpPr txBox="1"/>
            <p:nvPr/>
          </p:nvSpPr>
          <p:spPr>
            <a:xfrm>
              <a:off x="10236116" y="3381537"/>
              <a:ext cx="466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B798E51C-0284-46B4-B7BB-C57B7CA6EB46}"/>
                </a:ext>
              </a:extLst>
            </p:cNvPr>
            <p:cNvSpPr txBox="1"/>
            <p:nvPr/>
          </p:nvSpPr>
          <p:spPr>
            <a:xfrm>
              <a:off x="9712010" y="2833001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A17F4DE-BA51-460F-9FC5-C2DD189784A9}"/>
                </a:ext>
              </a:extLst>
            </p:cNvPr>
            <p:cNvCxnSpPr>
              <a:cxnSpLocks/>
              <a:stCxn id="95" idx="2"/>
              <a:endCxn id="85" idx="0"/>
            </p:cNvCxnSpPr>
            <p:nvPr/>
          </p:nvCxnSpPr>
          <p:spPr>
            <a:xfrm flipH="1">
              <a:off x="9416660" y="3171555"/>
              <a:ext cx="497123" cy="203735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A1740A7-B886-40FE-BC5D-E20E68A94F66}"/>
                </a:ext>
              </a:extLst>
            </p:cNvPr>
            <p:cNvCxnSpPr>
              <a:cxnSpLocks/>
              <a:stCxn id="95" idx="2"/>
              <a:endCxn id="94" idx="0"/>
            </p:cNvCxnSpPr>
            <p:nvPr/>
          </p:nvCxnSpPr>
          <p:spPr>
            <a:xfrm>
              <a:off x="9913783" y="3171555"/>
              <a:ext cx="55573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1CAE53AA-FB1F-445A-A5B8-47C6327FD05A}"/>
                </a:ext>
              </a:extLst>
            </p:cNvPr>
            <p:cNvSpPr txBox="1"/>
            <p:nvPr/>
          </p:nvSpPr>
          <p:spPr>
            <a:xfrm>
              <a:off x="10297570" y="394869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F8856702-D6DC-4CE4-A08B-011EEF17A16D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flipH="1">
              <a:off x="10466847" y="3720091"/>
              <a:ext cx="2673" cy="22860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BEC99E5-CE0A-47D4-8634-45CFFA458337}"/>
              </a:ext>
            </a:extLst>
          </p:cNvPr>
          <p:cNvGrpSpPr/>
          <p:nvPr/>
        </p:nvGrpSpPr>
        <p:grpSpPr>
          <a:xfrm>
            <a:off x="1738246" y="3612681"/>
            <a:ext cx="6233664" cy="3043840"/>
            <a:chOff x="1300908" y="2641103"/>
            <a:chExt cx="6233664" cy="3043840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02534A83-C4A1-4C82-A0FA-F5F1FDF446DF}"/>
                </a:ext>
              </a:extLst>
            </p:cNvPr>
            <p:cNvSpPr/>
            <p:nvPr/>
          </p:nvSpPr>
          <p:spPr>
            <a:xfrm>
              <a:off x="3274257" y="4012269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754EF36-16D8-4A8B-A2FA-D0484359F54F}"/>
                </a:ext>
              </a:extLst>
            </p:cNvPr>
            <p:cNvCxnSpPr>
              <a:cxnSpLocks/>
              <a:stCxn id="58" idx="7"/>
              <a:endCxn id="64" idx="2"/>
            </p:cNvCxnSpPr>
            <p:nvPr/>
          </p:nvCxnSpPr>
          <p:spPr>
            <a:xfrm flipV="1">
              <a:off x="3520108" y="3526985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4E380FF-8FF8-4D82-8273-CE6332FE975C}"/>
                </a:ext>
              </a:extLst>
            </p:cNvPr>
            <p:cNvSpPr/>
            <p:nvPr/>
          </p:nvSpPr>
          <p:spPr>
            <a:xfrm>
              <a:off x="3654459" y="349738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6719B9F-DACF-4C94-98A3-226105C41446}"/>
                </a:ext>
              </a:extLst>
            </p:cNvPr>
            <p:cNvSpPr/>
            <p:nvPr/>
          </p:nvSpPr>
          <p:spPr>
            <a:xfrm>
              <a:off x="4288354" y="3382979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6C0C736-1D60-4F1D-BA9A-18D9AAB6D344}"/>
                </a:ext>
              </a:extLst>
            </p:cNvPr>
            <p:cNvSpPr/>
            <p:nvPr/>
          </p:nvSpPr>
          <p:spPr>
            <a:xfrm>
              <a:off x="5291683" y="3382979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3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E97F0E7-7C49-4935-9464-4AB038C7C66D}"/>
                </a:ext>
              </a:extLst>
            </p:cNvPr>
            <p:cNvSpPr/>
            <p:nvPr/>
          </p:nvSpPr>
          <p:spPr>
            <a:xfrm>
              <a:off x="4288354" y="456328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4</a:t>
              </a: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6405E75B-9C27-44CA-AD53-B13403FA7338}"/>
                </a:ext>
              </a:extLst>
            </p:cNvPr>
            <p:cNvCxnSpPr>
              <a:cxnSpLocks/>
              <a:stCxn id="58" idx="5"/>
              <a:endCxn id="66" idx="2"/>
            </p:cNvCxnSpPr>
            <p:nvPr/>
          </p:nvCxnSpPr>
          <p:spPr>
            <a:xfrm>
              <a:off x="3520108" y="4258103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44045FDC-D525-495F-AC38-E5B109DF7C81}"/>
                </a:ext>
              </a:extLst>
            </p:cNvPr>
            <p:cNvSpPr/>
            <p:nvPr/>
          </p:nvSpPr>
          <p:spPr>
            <a:xfrm>
              <a:off x="3657553" y="439400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11D69C7-C71A-4665-8DA2-769AF1CA3830}"/>
                </a:ext>
              </a:extLst>
            </p:cNvPr>
            <p:cNvSpPr/>
            <p:nvPr/>
          </p:nvSpPr>
          <p:spPr>
            <a:xfrm>
              <a:off x="5291683" y="456328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5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07484C3A-44AE-4EF0-A2D6-C2524383A6F4}"/>
                </a:ext>
              </a:extLst>
            </p:cNvPr>
            <p:cNvCxnSpPr>
              <a:cxnSpLocks/>
              <a:stCxn id="65" idx="6"/>
              <a:endCxn id="109" idx="0"/>
            </p:cNvCxnSpPr>
            <p:nvPr/>
          </p:nvCxnSpPr>
          <p:spPr>
            <a:xfrm>
              <a:off x="5579715" y="3526985"/>
              <a:ext cx="740131" cy="48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A7DF8352-8FC9-439C-969D-4992D366DED0}"/>
                </a:ext>
              </a:extLst>
            </p:cNvPr>
            <p:cNvCxnSpPr>
              <a:cxnSpLocks/>
              <a:stCxn id="69" idx="6"/>
              <a:endCxn id="109" idx="4"/>
            </p:cNvCxnSpPr>
            <p:nvPr/>
          </p:nvCxnSpPr>
          <p:spPr>
            <a:xfrm flipV="1">
              <a:off x="5579715" y="4302629"/>
              <a:ext cx="740131" cy="4046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31B96A15-C44E-4F32-A544-F8ABEA320E5A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4576386" y="3526985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527C3815-80BE-4513-B286-5F61ABCCDD66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>
              <a:off x="4576386" y="4707286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C17A4D2-022E-42FE-8255-2237FF25854A}"/>
                </a:ext>
              </a:extLst>
            </p:cNvPr>
            <p:cNvSpPr/>
            <p:nvPr/>
          </p:nvSpPr>
          <p:spPr>
            <a:xfrm>
              <a:off x="4753264" y="317119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33DFFDD6-D48B-499B-940D-F5CF7D586DC2}"/>
                </a:ext>
              </a:extLst>
            </p:cNvPr>
            <p:cNvSpPr/>
            <p:nvPr/>
          </p:nvSpPr>
          <p:spPr>
            <a:xfrm>
              <a:off x="4769776" y="4363225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9BD8553-04FB-4AA9-B608-02A82CBC0DF4}"/>
                </a:ext>
              </a:extLst>
            </p:cNvPr>
            <p:cNvSpPr/>
            <p:nvPr/>
          </p:nvSpPr>
          <p:spPr>
            <a:xfrm>
              <a:off x="5833331" y="3413022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268BD84E-5302-4C5F-B82B-AE78184B1511}"/>
                </a:ext>
              </a:extLst>
            </p:cNvPr>
            <p:cNvSpPr/>
            <p:nvPr/>
          </p:nvSpPr>
          <p:spPr>
            <a:xfrm>
              <a:off x="5867358" y="445709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68130EBD-4566-4163-8BC6-3ED1B155C505}"/>
                </a:ext>
              </a:extLst>
            </p:cNvPr>
            <p:cNvSpPr/>
            <p:nvPr/>
          </p:nvSpPr>
          <p:spPr>
            <a:xfrm>
              <a:off x="2294391" y="401461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EA790318-8289-4B60-9CA3-D55496A0EDB8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1359489" y="4158623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183CBA79-31F3-4EA5-BDC7-ED8CCE4C4035}"/>
                </a:ext>
              </a:extLst>
            </p:cNvPr>
            <p:cNvSpPr txBox="1"/>
            <p:nvPr/>
          </p:nvSpPr>
          <p:spPr>
            <a:xfrm>
              <a:off x="1300908" y="3850252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5FA808F3-D864-4C90-BCF6-CA3BC6965F18}"/>
                </a:ext>
              </a:extLst>
            </p:cNvPr>
            <p:cNvGrpSpPr/>
            <p:nvPr/>
          </p:nvGrpSpPr>
          <p:grpSpPr>
            <a:xfrm>
              <a:off x="7174532" y="3970358"/>
              <a:ext cx="360040" cy="371834"/>
              <a:chOff x="3829441" y="2820172"/>
              <a:chExt cx="360040" cy="371834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CC39D987-D3D5-43D8-9605-20364F8C90B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02084FD1-BFC0-486F-986D-35E7AF3B993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7</a:t>
                </a:r>
              </a:p>
            </p:txBody>
          </p:sp>
        </p:grp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EFBAD2B6-8FA4-420F-AF61-047AECCFD7DD}"/>
                </a:ext>
              </a:extLst>
            </p:cNvPr>
            <p:cNvSpPr/>
            <p:nvPr/>
          </p:nvSpPr>
          <p:spPr>
            <a:xfrm>
              <a:off x="6175830" y="401461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6</a:t>
              </a:r>
            </a:p>
          </p:txBody>
        </p: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28657FFD-ED22-4742-BDEB-ED13266ADFF1}"/>
                </a:ext>
              </a:extLst>
            </p:cNvPr>
            <p:cNvCxnSpPr>
              <a:cxnSpLocks/>
              <a:stCxn id="103" idx="6"/>
            </p:cNvCxnSpPr>
            <p:nvPr/>
          </p:nvCxnSpPr>
          <p:spPr>
            <a:xfrm>
              <a:off x="2582423" y="4158623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6EE752FE-B5B1-4F40-9113-9EA967A51F70}"/>
                </a:ext>
              </a:extLst>
            </p:cNvPr>
            <p:cNvSpPr/>
            <p:nvPr/>
          </p:nvSpPr>
          <p:spPr>
            <a:xfrm>
              <a:off x="2784381" y="3817721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B8A25940-5351-4449-92D3-DAC8A00F4923}"/>
                </a:ext>
              </a:extLst>
            </p:cNvPr>
            <p:cNvCxnSpPr>
              <a:cxnSpLocks/>
            </p:cNvCxnSpPr>
            <p:nvPr/>
          </p:nvCxnSpPr>
          <p:spPr>
            <a:xfrm>
              <a:off x="6463862" y="4156869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86B24E1F-200A-4720-824F-C2F10986C909}"/>
                </a:ext>
              </a:extLst>
            </p:cNvPr>
            <p:cNvSpPr/>
            <p:nvPr/>
          </p:nvSpPr>
          <p:spPr>
            <a:xfrm>
              <a:off x="6669443" y="3817721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4" name="Conector: Curvo 113">
              <a:extLst>
                <a:ext uri="{FF2B5EF4-FFF2-40B4-BE49-F238E27FC236}">
                  <a16:creationId xmlns:a16="http://schemas.microsoft.com/office/drawing/2014/main" id="{1865211D-A821-4BD3-9DC6-9A7523036FAD}"/>
                </a:ext>
              </a:extLst>
            </p:cNvPr>
            <p:cNvCxnSpPr>
              <a:cxnSpLocks/>
              <a:stCxn id="109" idx="0"/>
              <a:endCxn id="58" idx="0"/>
            </p:cNvCxnSpPr>
            <p:nvPr/>
          </p:nvCxnSpPr>
          <p:spPr>
            <a:xfrm rot="16200000" flipV="1">
              <a:off x="4867886" y="2562656"/>
              <a:ext cx="2348" cy="2901573"/>
            </a:xfrm>
            <a:prstGeom prst="curvedConnector3">
              <a:avLst>
                <a:gd name="adj1" fmla="val 439117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006DFD15-C719-4054-9DE1-86DD485A38A6}"/>
                </a:ext>
              </a:extLst>
            </p:cNvPr>
            <p:cNvSpPr/>
            <p:nvPr/>
          </p:nvSpPr>
          <p:spPr>
            <a:xfrm>
              <a:off x="4727086" y="264110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6" name="Conector: Curvo 115">
              <a:extLst>
                <a:ext uri="{FF2B5EF4-FFF2-40B4-BE49-F238E27FC236}">
                  <a16:creationId xmlns:a16="http://schemas.microsoft.com/office/drawing/2014/main" id="{959D3169-6A7D-45FD-9730-D772EE16CB0E}"/>
                </a:ext>
              </a:extLst>
            </p:cNvPr>
            <p:cNvCxnSpPr>
              <a:cxnSpLocks/>
              <a:stCxn id="103" idx="4"/>
              <a:endCxn id="120" idx="4"/>
            </p:cNvCxnSpPr>
            <p:nvPr/>
          </p:nvCxnSpPr>
          <p:spPr>
            <a:xfrm rot="16200000" flipH="1">
              <a:off x="4876698" y="1864337"/>
              <a:ext cx="39563" cy="4916145"/>
            </a:xfrm>
            <a:prstGeom prst="curvedConnector3">
              <a:avLst>
                <a:gd name="adj1" fmla="val 267608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C4B04AEE-8AC1-44F7-BCF7-CF91FC759903}"/>
                </a:ext>
              </a:extLst>
            </p:cNvPr>
            <p:cNvSpPr/>
            <p:nvPr/>
          </p:nvSpPr>
          <p:spPr>
            <a:xfrm>
              <a:off x="4729438" y="5346389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B34A9F5-12B7-4E2B-B1FA-1AE39783997E}"/>
              </a:ext>
            </a:extLst>
          </p:cNvPr>
          <p:cNvGrpSpPr/>
          <p:nvPr/>
        </p:nvGrpSpPr>
        <p:grpSpPr>
          <a:xfrm>
            <a:off x="1239056" y="2413526"/>
            <a:ext cx="3231502" cy="1489197"/>
            <a:chOff x="1917948" y="3501008"/>
            <a:chExt cx="4424838" cy="2039131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3E17A0A3-28F0-4893-8E48-BFFD41115415}"/>
                </a:ext>
              </a:extLst>
            </p:cNvPr>
            <p:cNvSpPr/>
            <p:nvPr/>
          </p:nvSpPr>
          <p:spPr>
            <a:xfrm>
              <a:off x="2911431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i</a:t>
              </a:r>
            </a:p>
          </p:txBody>
        </p:sp>
        <p:cxnSp>
          <p:nvCxnSpPr>
            <p:cNvPr id="124" name="Conector de Seta Reta 123">
              <a:extLst>
                <a:ext uri="{FF2B5EF4-FFF2-40B4-BE49-F238E27FC236}">
                  <a16:creationId xmlns:a16="http://schemas.microsoft.com/office/drawing/2014/main" id="{A01ACC6B-CDEC-410F-A6DE-D440DFF3ABA9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>
              <a:off x="1976529" y="4428826"/>
              <a:ext cx="93490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09E165E2-E3A4-4D18-A34A-962419C49836}"/>
                </a:ext>
              </a:extLst>
            </p:cNvPr>
            <p:cNvSpPr txBox="1"/>
            <p:nvPr/>
          </p:nvSpPr>
          <p:spPr>
            <a:xfrm>
              <a:off x="1917948" y="4120455"/>
              <a:ext cx="753312" cy="358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50" b="1" dirty="0">
                  <a:solidFill>
                    <a:schemeClr val="tx1">
                      <a:lumMod val="50000"/>
                    </a:schemeClr>
                  </a:solidFill>
                </a:rPr>
                <a:t>início</a:t>
              </a:r>
              <a:endParaRPr lang="pt-BR" sz="1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126" name="Agrupar 125">
              <a:extLst>
                <a:ext uri="{FF2B5EF4-FFF2-40B4-BE49-F238E27FC236}">
                  <a16:creationId xmlns:a16="http://schemas.microsoft.com/office/drawing/2014/main" id="{A1BDCD7B-30A0-4239-AE7B-D73BDA45EFB2}"/>
                </a:ext>
              </a:extLst>
            </p:cNvPr>
            <p:cNvGrpSpPr/>
            <p:nvPr/>
          </p:nvGrpSpPr>
          <p:grpSpPr>
            <a:xfrm>
              <a:off x="5982746" y="4240561"/>
              <a:ext cx="360040" cy="371834"/>
              <a:chOff x="3829441" y="2820172"/>
              <a:chExt cx="360040" cy="371834"/>
            </a:xfrm>
          </p:grpSpPr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1EE9537B-49BA-4F89-AAB8-4289E3814EE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378F56C6-7D14-4F17-803E-A37FA4BE53A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50" i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f</a:t>
                </a:r>
              </a:p>
            </p:txBody>
          </p:sp>
        </p:grp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A1E8A819-71FF-4EE4-9A6E-BA9EFF8DB1D3}"/>
                </a:ext>
              </a:extLst>
            </p:cNvPr>
            <p:cNvSpPr/>
            <p:nvPr/>
          </p:nvSpPr>
          <p:spPr>
            <a:xfrm>
              <a:off x="3894883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0E724A13-136E-40CA-AD84-974920EC10E7}"/>
                </a:ext>
              </a:extLst>
            </p:cNvPr>
            <p:cNvSpPr/>
            <p:nvPr/>
          </p:nvSpPr>
          <p:spPr>
            <a:xfrm>
              <a:off x="3674027" y="4087924"/>
              <a:ext cx="1823894" cy="68061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N(s)</a:t>
              </a:r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6A792DBC-C995-4D87-B64D-0F96C045294B}"/>
                </a:ext>
              </a:extLst>
            </p:cNvPr>
            <p:cNvSpPr/>
            <p:nvPr/>
          </p:nvSpPr>
          <p:spPr>
            <a:xfrm>
              <a:off x="4984044" y="42848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30" name="Conector de Seta Reta 129">
              <a:extLst>
                <a:ext uri="{FF2B5EF4-FFF2-40B4-BE49-F238E27FC236}">
                  <a16:creationId xmlns:a16="http://schemas.microsoft.com/office/drawing/2014/main" id="{E5E132AA-096C-4AE4-9509-C003C0001874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199463" y="4428826"/>
              <a:ext cx="69542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A46ABC00-9E28-41CF-A5D2-1E6DD0567D69}"/>
                </a:ext>
              </a:extLst>
            </p:cNvPr>
            <p:cNvSpPr/>
            <p:nvPr/>
          </p:nvSpPr>
          <p:spPr>
            <a:xfrm>
              <a:off x="3401421" y="4087924"/>
              <a:ext cx="349438" cy="37929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32" name="Conector de Seta Reta 131">
              <a:extLst>
                <a:ext uri="{FF2B5EF4-FFF2-40B4-BE49-F238E27FC236}">
                  <a16:creationId xmlns:a16="http://schemas.microsoft.com/office/drawing/2014/main" id="{8B98BAE5-E9DF-4036-B798-6F641C34E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72076" y="4427072"/>
              <a:ext cx="69542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C8EEB0D9-B947-460B-8E36-8AFBCA65C981}"/>
                </a:ext>
              </a:extLst>
            </p:cNvPr>
            <p:cNvSpPr/>
            <p:nvPr/>
          </p:nvSpPr>
          <p:spPr>
            <a:xfrm>
              <a:off x="5477657" y="4087924"/>
              <a:ext cx="349438" cy="37929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34" name="Conector: Curvo 133">
              <a:extLst>
                <a:ext uri="{FF2B5EF4-FFF2-40B4-BE49-F238E27FC236}">
                  <a16:creationId xmlns:a16="http://schemas.microsoft.com/office/drawing/2014/main" id="{55D6BAD2-E731-4DE8-B1FD-82B8E5447EC2}"/>
                </a:ext>
              </a:extLst>
            </p:cNvPr>
            <p:cNvCxnSpPr>
              <a:stCxn id="129" idx="0"/>
              <a:endCxn id="127" idx="0"/>
            </p:cNvCxnSpPr>
            <p:nvPr/>
          </p:nvCxnSpPr>
          <p:spPr>
            <a:xfrm rot="16200000" flipV="1">
              <a:off x="4583480" y="3740239"/>
              <a:ext cx="12700" cy="1089161"/>
            </a:xfrm>
            <a:prstGeom prst="curvedConnector3">
              <a:avLst>
                <a:gd name="adj1" fmla="val 3311969"/>
              </a:avLst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67239351-CAEB-4844-BB14-90EAD47BEAC8}"/>
                </a:ext>
              </a:extLst>
            </p:cNvPr>
            <p:cNvSpPr/>
            <p:nvPr/>
          </p:nvSpPr>
          <p:spPr>
            <a:xfrm>
              <a:off x="4446352" y="3501008"/>
              <a:ext cx="349438" cy="37929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36" name="Conector: Curvo 135">
              <a:extLst>
                <a:ext uri="{FF2B5EF4-FFF2-40B4-BE49-F238E27FC236}">
                  <a16:creationId xmlns:a16="http://schemas.microsoft.com/office/drawing/2014/main" id="{163F1A3E-AC08-4853-9EBF-5975B6167103}"/>
                </a:ext>
              </a:extLst>
            </p:cNvPr>
            <p:cNvCxnSpPr>
              <a:cxnSpLocks/>
              <a:stCxn id="123" idx="4"/>
              <a:endCxn id="138" idx="4"/>
            </p:cNvCxnSpPr>
            <p:nvPr/>
          </p:nvCxnSpPr>
          <p:spPr>
            <a:xfrm rot="16200000" flipH="1">
              <a:off x="4589325" y="3038953"/>
              <a:ext cx="39563" cy="3107319"/>
            </a:xfrm>
            <a:prstGeom prst="curvedConnector3">
              <a:avLst>
                <a:gd name="adj1" fmla="val 1602313"/>
              </a:avLst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100A6ABF-0D00-413A-A2F2-BD9C07D8C074}"/>
                </a:ext>
              </a:extLst>
            </p:cNvPr>
            <p:cNvSpPr/>
            <p:nvPr/>
          </p:nvSpPr>
          <p:spPr>
            <a:xfrm>
              <a:off x="4469483" y="5160849"/>
              <a:ext cx="349438" cy="37929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l-GR" sz="120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97B5ED94-4955-4031-BAA9-0319C3AA3ADB}"/>
              </a:ext>
            </a:extLst>
          </p:cNvPr>
          <p:cNvGrpSpPr/>
          <p:nvPr/>
        </p:nvGrpSpPr>
        <p:grpSpPr>
          <a:xfrm>
            <a:off x="5259737" y="2244146"/>
            <a:ext cx="4065856" cy="1680096"/>
            <a:chOff x="7497174" y="4359511"/>
            <a:chExt cx="4065856" cy="1680096"/>
          </a:xfrm>
        </p:grpSpPr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E2A8FB2B-BFB2-4D47-80C9-84AB22D1869C}"/>
                </a:ext>
              </a:extLst>
            </p:cNvPr>
            <p:cNvSpPr/>
            <p:nvPr/>
          </p:nvSpPr>
          <p:spPr>
            <a:xfrm>
              <a:off x="8216052" y="520058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cxnSp>
          <p:nvCxnSpPr>
            <p:cNvPr id="142" name="Conector de Seta Reta 141">
              <a:extLst>
                <a:ext uri="{FF2B5EF4-FFF2-40B4-BE49-F238E27FC236}">
                  <a16:creationId xmlns:a16="http://schemas.microsoft.com/office/drawing/2014/main" id="{29A567AF-B7E7-4727-8726-483B17332660}"/>
                </a:ext>
              </a:extLst>
            </p:cNvPr>
            <p:cNvCxnSpPr>
              <a:cxnSpLocks/>
              <a:endCxn id="141" idx="2"/>
            </p:cNvCxnSpPr>
            <p:nvPr/>
          </p:nvCxnSpPr>
          <p:spPr>
            <a:xfrm>
              <a:off x="7548144" y="5344590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339F00C8-D9C5-48C5-84DE-F1A23FBB7015}"/>
                </a:ext>
              </a:extLst>
            </p:cNvPr>
            <p:cNvSpPr txBox="1"/>
            <p:nvPr/>
          </p:nvSpPr>
          <p:spPr>
            <a:xfrm>
              <a:off x="7497174" y="5024252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DF0DAFE4-30A4-49D1-80DF-251969AC7902}"/>
                </a:ext>
              </a:extLst>
            </p:cNvPr>
            <p:cNvCxnSpPr>
              <a:cxnSpLocks/>
              <a:stCxn id="141" idx="7"/>
              <a:endCxn id="147" idx="2"/>
            </p:cNvCxnSpPr>
            <p:nvPr/>
          </p:nvCxnSpPr>
          <p:spPr>
            <a:xfrm flipV="1">
              <a:off x="8461903" y="4715300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38C2A257-19D0-4C01-86D3-74211D0DC56E}"/>
                </a:ext>
              </a:extLst>
            </p:cNvPr>
            <p:cNvGrpSpPr/>
            <p:nvPr/>
          </p:nvGrpSpPr>
          <p:grpSpPr>
            <a:xfrm>
              <a:off x="11202990" y="5158673"/>
              <a:ext cx="360040" cy="371834"/>
              <a:chOff x="3829441" y="2820172"/>
              <a:chExt cx="360040" cy="37183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0200BCF-0BE3-4EAD-A95F-A5B90828C10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72BEA0F-0BDB-4AF8-8167-EF8726F0437B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6</a:t>
                </a:r>
              </a:p>
            </p:txBody>
          </p:sp>
        </p:grp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4D3B01F8-88AB-4729-AEE8-6B927D9249A4}"/>
                </a:ext>
              </a:extLst>
            </p:cNvPr>
            <p:cNvSpPr/>
            <p:nvPr/>
          </p:nvSpPr>
          <p:spPr>
            <a:xfrm>
              <a:off x="8596254" y="468569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99D7E658-5A41-481D-829E-0903CE0565C5}"/>
                </a:ext>
              </a:extLst>
            </p:cNvPr>
            <p:cNvSpPr/>
            <p:nvPr/>
          </p:nvSpPr>
          <p:spPr>
            <a:xfrm>
              <a:off x="9230149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A9A8BBAE-C3A8-4347-AF9B-DA02E0CB7F6B}"/>
                </a:ext>
              </a:extLst>
            </p:cNvPr>
            <p:cNvSpPr/>
            <p:nvPr/>
          </p:nvSpPr>
          <p:spPr>
            <a:xfrm>
              <a:off x="10233478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3</a:t>
              </a:r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AEA4C44C-09F1-4203-A4EF-60A9534C0D76}"/>
                </a:ext>
              </a:extLst>
            </p:cNvPr>
            <p:cNvSpPr/>
            <p:nvPr/>
          </p:nvSpPr>
          <p:spPr>
            <a:xfrm>
              <a:off x="9230149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4</a:t>
              </a:r>
            </a:p>
          </p:txBody>
        </p:sp>
        <p:cxnSp>
          <p:nvCxnSpPr>
            <p:cNvPr id="150" name="Conector de Seta Reta 149">
              <a:extLst>
                <a:ext uri="{FF2B5EF4-FFF2-40B4-BE49-F238E27FC236}">
                  <a16:creationId xmlns:a16="http://schemas.microsoft.com/office/drawing/2014/main" id="{EB3A3729-5E8E-4628-9F9A-F71211B191B5}"/>
                </a:ext>
              </a:extLst>
            </p:cNvPr>
            <p:cNvCxnSpPr>
              <a:cxnSpLocks/>
              <a:stCxn id="141" idx="5"/>
              <a:endCxn id="149" idx="2"/>
            </p:cNvCxnSpPr>
            <p:nvPr/>
          </p:nvCxnSpPr>
          <p:spPr>
            <a:xfrm>
              <a:off x="8461903" y="5446418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7AC1B891-CF3F-49DF-8E71-871B5024C69B}"/>
                </a:ext>
              </a:extLst>
            </p:cNvPr>
            <p:cNvSpPr/>
            <p:nvPr/>
          </p:nvSpPr>
          <p:spPr>
            <a:xfrm>
              <a:off x="8599348" y="558231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D71D5225-3E50-48B4-9331-B6FE9ECE5A1E}"/>
                </a:ext>
              </a:extLst>
            </p:cNvPr>
            <p:cNvSpPr/>
            <p:nvPr/>
          </p:nvSpPr>
          <p:spPr>
            <a:xfrm>
              <a:off x="10233478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5</a:t>
              </a:r>
            </a:p>
          </p:txBody>
        </p:sp>
        <p:cxnSp>
          <p:nvCxnSpPr>
            <p:cNvPr id="153" name="Conector de Seta Reta 152">
              <a:extLst>
                <a:ext uri="{FF2B5EF4-FFF2-40B4-BE49-F238E27FC236}">
                  <a16:creationId xmlns:a16="http://schemas.microsoft.com/office/drawing/2014/main" id="{E56711CC-127C-419D-875F-4DFFFA1B0564}"/>
                </a:ext>
              </a:extLst>
            </p:cNvPr>
            <p:cNvCxnSpPr>
              <a:cxnSpLocks/>
              <a:stCxn id="148" idx="6"/>
              <a:endCxn id="161" idx="1"/>
            </p:cNvCxnSpPr>
            <p:nvPr/>
          </p:nvCxnSpPr>
          <p:spPr>
            <a:xfrm>
              <a:off x="10521510" y="4715300"/>
              <a:ext cx="734207" cy="497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26E2974C-440E-45F2-89E2-744AF990484B}"/>
                </a:ext>
              </a:extLst>
            </p:cNvPr>
            <p:cNvCxnSpPr>
              <a:cxnSpLocks/>
              <a:stCxn id="152" idx="6"/>
              <a:endCxn id="161" idx="3"/>
            </p:cNvCxnSpPr>
            <p:nvPr/>
          </p:nvCxnSpPr>
          <p:spPr>
            <a:xfrm flipV="1">
              <a:off x="10521510" y="5476053"/>
              <a:ext cx="734207" cy="419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de Seta Reta 154">
              <a:extLst>
                <a:ext uri="{FF2B5EF4-FFF2-40B4-BE49-F238E27FC236}">
                  <a16:creationId xmlns:a16="http://schemas.microsoft.com/office/drawing/2014/main" id="{CC76C022-9E7E-488D-9398-01DBF6ECDF81}"/>
                </a:ext>
              </a:extLst>
            </p:cNvPr>
            <p:cNvCxnSpPr>
              <a:cxnSpLocks/>
              <a:stCxn id="147" idx="6"/>
              <a:endCxn id="148" idx="2"/>
            </p:cNvCxnSpPr>
            <p:nvPr/>
          </p:nvCxnSpPr>
          <p:spPr>
            <a:xfrm>
              <a:off x="9518181" y="4715300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de Seta Reta 155">
              <a:extLst>
                <a:ext uri="{FF2B5EF4-FFF2-40B4-BE49-F238E27FC236}">
                  <a16:creationId xmlns:a16="http://schemas.microsoft.com/office/drawing/2014/main" id="{477CABFF-B901-47A2-B564-7FAE475EFB23}"/>
                </a:ext>
              </a:extLst>
            </p:cNvPr>
            <p:cNvCxnSpPr>
              <a:cxnSpLocks/>
              <a:stCxn id="149" idx="6"/>
              <a:endCxn id="152" idx="2"/>
            </p:cNvCxnSpPr>
            <p:nvPr/>
          </p:nvCxnSpPr>
          <p:spPr>
            <a:xfrm>
              <a:off x="9518181" y="5895601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E4BF0CF2-7D8B-4576-9C35-5BE09EC0946B}"/>
                </a:ext>
              </a:extLst>
            </p:cNvPr>
            <p:cNvSpPr/>
            <p:nvPr/>
          </p:nvSpPr>
          <p:spPr>
            <a:xfrm>
              <a:off x="9695059" y="435951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11E03D54-3DC5-4092-9FC9-4609733917DA}"/>
                </a:ext>
              </a:extLst>
            </p:cNvPr>
            <p:cNvSpPr/>
            <p:nvPr/>
          </p:nvSpPr>
          <p:spPr>
            <a:xfrm>
              <a:off x="9711571" y="555154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DCC0F621-EE68-46C1-B6F2-266F249D113D}"/>
                </a:ext>
              </a:extLst>
            </p:cNvPr>
            <p:cNvSpPr/>
            <p:nvPr/>
          </p:nvSpPr>
          <p:spPr>
            <a:xfrm>
              <a:off x="10775126" y="4601337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46ED4FEA-04DB-4267-8B5A-94702C9C1188}"/>
                </a:ext>
              </a:extLst>
            </p:cNvPr>
            <p:cNvSpPr/>
            <p:nvPr/>
          </p:nvSpPr>
          <p:spPr>
            <a:xfrm>
              <a:off x="10809153" y="564541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FC66A316-45EC-47C8-8E63-D91E630D2050}"/>
              </a:ext>
            </a:extLst>
          </p:cNvPr>
          <p:cNvSpPr/>
          <p:nvPr/>
        </p:nvSpPr>
        <p:spPr>
          <a:xfrm>
            <a:off x="4802428" y="284884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3</a:t>
            </a:r>
            <a:endParaRPr lang="pt-BR" dirty="0"/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4C7BA12B-F06D-4DEC-AF37-1DC948D158E8}"/>
              </a:ext>
            </a:extLst>
          </p:cNvPr>
          <p:cNvSpPr/>
          <p:nvPr/>
        </p:nvSpPr>
        <p:spPr>
          <a:xfrm>
            <a:off x="1381690" y="475698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4</a:t>
            </a:r>
            <a:endParaRPr lang="pt-BR" dirty="0"/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20DB97CF-669B-4E94-923F-74F1CDD16F91}"/>
              </a:ext>
            </a:extLst>
          </p:cNvPr>
          <p:cNvSpPr txBox="1"/>
          <p:nvPr/>
        </p:nvSpPr>
        <p:spPr>
          <a:xfrm>
            <a:off x="2203120" y="3883299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NFA para o fechamento</a:t>
            </a:r>
          </a:p>
        </p:txBody>
      </p:sp>
    </p:spTree>
    <p:extLst>
      <p:ext uri="{BB962C8B-B14F-4D97-AF65-F5344CB8AC3E}">
        <p14:creationId xmlns:p14="http://schemas.microsoft.com/office/powerpoint/2010/main" val="315674605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2CDF-3E93-4CC2-81B2-DD8D536C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1A78D-F470-4F2A-96B7-D1501EA1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as expressões r</a:t>
            </a:r>
            <a:r>
              <a:rPr lang="pt-BR" baseline="-25000" dirty="0"/>
              <a:t>5</a:t>
            </a:r>
            <a:r>
              <a:rPr lang="pt-BR" dirty="0"/>
              <a:t>, r</a:t>
            </a:r>
            <a:r>
              <a:rPr lang="pt-BR" baseline="-25000" dirty="0"/>
              <a:t>7 </a:t>
            </a:r>
            <a:r>
              <a:rPr lang="pt-BR" dirty="0"/>
              <a:t>e r</a:t>
            </a:r>
            <a:r>
              <a:rPr lang="pt-BR" baseline="-25000" dirty="0"/>
              <a:t>9</a:t>
            </a:r>
            <a:r>
              <a:rPr lang="pt-BR" dirty="0"/>
              <a:t>, temos: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E9CAF7A-1270-4C63-9D6A-B2DCA8AB2D7B}"/>
              </a:ext>
            </a:extLst>
          </p:cNvPr>
          <p:cNvGrpSpPr/>
          <p:nvPr/>
        </p:nvGrpSpPr>
        <p:grpSpPr>
          <a:xfrm>
            <a:off x="1919629" y="3586764"/>
            <a:ext cx="9304275" cy="3043840"/>
            <a:chOff x="1269876" y="2780928"/>
            <a:chExt cx="9304275" cy="3043840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02534A83-C4A1-4C82-A0FA-F5F1FDF446DF}"/>
                </a:ext>
              </a:extLst>
            </p:cNvPr>
            <p:cNvSpPr/>
            <p:nvPr/>
          </p:nvSpPr>
          <p:spPr>
            <a:xfrm>
              <a:off x="3243225" y="41520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754EF36-16D8-4A8B-A2FA-D0484359F54F}"/>
                </a:ext>
              </a:extLst>
            </p:cNvPr>
            <p:cNvCxnSpPr>
              <a:cxnSpLocks/>
              <a:stCxn id="58" idx="7"/>
              <a:endCxn id="64" idx="2"/>
            </p:cNvCxnSpPr>
            <p:nvPr/>
          </p:nvCxnSpPr>
          <p:spPr>
            <a:xfrm flipV="1">
              <a:off x="3489076" y="3666810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4E380FF-8FF8-4D82-8273-CE6332FE975C}"/>
                </a:ext>
              </a:extLst>
            </p:cNvPr>
            <p:cNvSpPr/>
            <p:nvPr/>
          </p:nvSpPr>
          <p:spPr>
            <a:xfrm>
              <a:off x="3623427" y="363720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6719B9F-DACF-4C94-98A3-226105C41446}"/>
                </a:ext>
              </a:extLst>
            </p:cNvPr>
            <p:cNvSpPr/>
            <p:nvPr/>
          </p:nvSpPr>
          <p:spPr>
            <a:xfrm>
              <a:off x="4257322" y="352280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2</a:t>
              </a: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6C0C736-1D60-4F1D-BA9A-18D9AAB6D344}"/>
                </a:ext>
              </a:extLst>
            </p:cNvPr>
            <p:cNvSpPr/>
            <p:nvPr/>
          </p:nvSpPr>
          <p:spPr>
            <a:xfrm>
              <a:off x="5260651" y="352280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3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E97F0E7-7C49-4935-9464-4AB038C7C66D}"/>
                </a:ext>
              </a:extLst>
            </p:cNvPr>
            <p:cNvSpPr/>
            <p:nvPr/>
          </p:nvSpPr>
          <p:spPr>
            <a:xfrm>
              <a:off x="4257322" y="470310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4</a:t>
              </a: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6405E75B-9C27-44CA-AD53-B13403FA7338}"/>
                </a:ext>
              </a:extLst>
            </p:cNvPr>
            <p:cNvCxnSpPr>
              <a:cxnSpLocks/>
              <a:stCxn id="58" idx="5"/>
              <a:endCxn id="66" idx="2"/>
            </p:cNvCxnSpPr>
            <p:nvPr/>
          </p:nvCxnSpPr>
          <p:spPr>
            <a:xfrm>
              <a:off x="3489076" y="4397928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44045FDC-D525-495F-AC38-E5B109DF7C81}"/>
                </a:ext>
              </a:extLst>
            </p:cNvPr>
            <p:cNvSpPr/>
            <p:nvPr/>
          </p:nvSpPr>
          <p:spPr>
            <a:xfrm>
              <a:off x="3626521" y="453382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11D69C7-C71A-4665-8DA2-769AF1CA3830}"/>
                </a:ext>
              </a:extLst>
            </p:cNvPr>
            <p:cNvSpPr/>
            <p:nvPr/>
          </p:nvSpPr>
          <p:spPr>
            <a:xfrm>
              <a:off x="5260651" y="470310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5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07484C3A-44AE-4EF0-A2D6-C2524383A6F4}"/>
                </a:ext>
              </a:extLst>
            </p:cNvPr>
            <p:cNvCxnSpPr>
              <a:cxnSpLocks/>
              <a:stCxn id="65" idx="6"/>
              <a:endCxn id="109" idx="0"/>
            </p:cNvCxnSpPr>
            <p:nvPr/>
          </p:nvCxnSpPr>
          <p:spPr>
            <a:xfrm>
              <a:off x="5548683" y="3666810"/>
              <a:ext cx="740131" cy="48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A7DF8352-8FC9-439C-969D-4992D366DED0}"/>
                </a:ext>
              </a:extLst>
            </p:cNvPr>
            <p:cNvCxnSpPr>
              <a:cxnSpLocks/>
              <a:stCxn id="69" idx="6"/>
              <a:endCxn id="109" idx="4"/>
            </p:cNvCxnSpPr>
            <p:nvPr/>
          </p:nvCxnSpPr>
          <p:spPr>
            <a:xfrm flipV="1">
              <a:off x="5548683" y="4442454"/>
              <a:ext cx="740131" cy="4046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31B96A15-C44E-4F32-A544-F8ABEA320E5A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4545354" y="3666810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527C3815-80BE-4513-B286-5F61ABCCDD66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>
              <a:off x="4545354" y="4847111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C17A4D2-022E-42FE-8255-2237FF25854A}"/>
                </a:ext>
              </a:extLst>
            </p:cNvPr>
            <p:cNvSpPr/>
            <p:nvPr/>
          </p:nvSpPr>
          <p:spPr>
            <a:xfrm>
              <a:off x="4722232" y="331102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33DFFDD6-D48B-499B-940D-F5CF7D586DC2}"/>
                </a:ext>
              </a:extLst>
            </p:cNvPr>
            <p:cNvSpPr/>
            <p:nvPr/>
          </p:nvSpPr>
          <p:spPr>
            <a:xfrm>
              <a:off x="4738744" y="450305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9BD8553-04FB-4AA9-B608-02A82CBC0DF4}"/>
                </a:ext>
              </a:extLst>
            </p:cNvPr>
            <p:cNvSpPr/>
            <p:nvPr/>
          </p:nvSpPr>
          <p:spPr>
            <a:xfrm>
              <a:off x="5802299" y="3552847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268BD84E-5302-4C5F-B82B-AE78184B1511}"/>
                </a:ext>
              </a:extLst>
            </p:cNvPr>
            <p:cNvSpPr/>
            <p:nvPr/>
          </p:nvSpPr>
          <p:spPr>
            <a:xfrm>
              <a:off x="5836326" y="459692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68130EBD-4566-4163-8BC6-3ED1B155C505}"/>
                </a:ext>
              </a:extLst>
            </p:cNvPr>
            <p:cNvSpPr/>
            <p:nvPr/>
          </p:nvSpPr>
          <p:spPr>
            <a:xfrm>
              <a:off x="2263359" y="415444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EA790318-8289-4B60-9CA3-D55496A0EDB8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1328457" y="4298448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183CBA79-31F3-4EA5-BDC7-ED8CCE4C4035}"/>
                </a:ext>
              </a:extLst>
            </p:cNvPr>
            <p:cNvSpPr txBox="1"/>
            <p:nvPr/>
          </p:nvSpPr>
          <p:spPr>
            <a:xfrm>
              <a:off x="1269876" y="3990077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EFBAD2B6-8FA4-420F-AF61-047AECCFD7DD}"/>
                </a:ext>
              </a:extLst>
            </p:cNvPr>
            <p:cNvSpPr/>
            <p:nvPr/>
          </p:nvSpPr>
          <p:spPr>
            <a:xfrm>
              <a:off x="6144798" y="415444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6</a:t>
              </a:r>
            </a:p>
          </p:txBody>
        </p: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28657FFD-ED22-4742-BDEB-ED13266ADFF1}"/>
                </a:ext>
              </a:extLst>
            </p:cNvPr>
            <p:cNvCxnSpPr>
              <a:cxnSpLocks/>
              <a:stCxn id="103" idx="6"/>
            </p:cNvCxnSpPr>
            <p:nvPr/>
          </p:nvCxnSpPr>
          <p:spPr>
            <a:xfrm>
              <a:off x="2551391" y="4298448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6EE752FE-B5B1-4F40-9113-9EA967A51F70}"/>
                </a:ext>
              </a:extLst>
            </p:cNvPr>
            <p:cNvSpPr/>
            <p:nvPr/>
          </p:nvSpPr>
          <p:spPr>
            <a:xfrm>
              <a:off x="2753349" y="3957546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B8A25940-5351-4449-92D3-DAC8A00F4923}"/>
                </a:ext>
              </a:extLst>
            </p:cNvPr>
            <p:cNvCxnSpPr>
              <a:cxnSpLocks/>
            </p:cNvCxnSpPr>
            <p:nvPr/>
          </p:nvCxnSpPr>
          <p:spPr>
            <a:xfrm>
              <a:off x="6432830" y="4296694"/>
              <a:ext cx="6954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86B24E1F-200A-4720-824F-C2F10986C909}"/>
                </a:ext>
              </a:extLst>
            </p:cNvPr>
            <p:cNvSpPr/>
            <p:nvPr/>
          </p:nvSpPr>
          <p:spPr>
            <a:xfrm>
              <a:off x="6638411" y="3957546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4" name="Conector: Curvo 113">
              <a:extLst>
                <a:ext uri="{FF2B5EF4-FFF2-40B4-BE49-F238E27FC236}">
                  <a16:creationId xmlns:a16="http://schemas.microsoft.com/office/drawing/2014/main" id="{1865211D-A821-4BD3-9DC6-9A7523036FAD}"/>
                </a:ext>
              </a:extLst>
            </p:cNvPr>
            <p:cNvCxnSpPr>
              <a:cxnSpLocks/>
              <a:stCxn id="109" idx="0"/>
              <a:endCxn id="58" idx="0"/>
            </p:cNvCxnSpPr>
            <p:nvPr/>
          </p:nvCxnSpPr>
          <p:spPr>
            <a:xfrm rot="16200000" flipV="1">
              <a:off x="4836854" y="2702481"/>
              <a:ext cx="2348" cy="2901573"/>
            </a:xfrm>
            <a:prstGeom prst="curvedConnector3">
              <a:avLst>
                <a:gd name="adj1" fmla="val 439117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006DFD15-C719-4054-9DE1-86DD485A38A6}"/>
                </a:ext>
              </a:extLst>
            </p:cNvPr>
            <p:cNvSpPr/>
            <p:nvPr/>
          </p:nvSpPr>
          <p:spPr>
            <a:xfrm>
              <a:off x="4696054" y="278092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6" name="Conector: Curvo 115">
              <a:extLst>
                <a:ext uri="{FF2B5EF4-FFF2-40B4-BE49-F238E27FC236}">
                  <a16:creationId xmlns:a16="http://schemas.microsoft.com/office/drawing/2014/main" id="{959D3169-6A7D-45FD-9730-D772EE16CB0E}"/>
                </a:ext>
              </a:extLst>
            </p:cNvPr>
            <p:cNvCxnSpPr>
              <a:cxnSpLocks/>
              <a:stCxn id="103" idx="4"/>
              <a:endCxn id="98" idx="4"/>
            </p:cNvCxnSpPr>
            <p:nvPr/>
          </p:nvCxnSpPr>
          <p:spPr>
            <a:xfrm rot="16200000" flipH="1">
              <a:off x="4846709" y="2003120"/>
              <a:ext cx="6101" cy="4884768"/>
            </a:xfrm>
            <a:prstGeom prst="curvedConnector3">
              <a:avLst>
                <a:gd name="adj1" fmla="val 175856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C4B04AEE-8AC1-44F7-BCF7-CF91FC759903}"/>
                </a:ext>
              </a:extLst>
            </p:cNvPr>
            <p:cNvSpPr/>
            <p:nvPr/>
          </p:nvSpPr>
          <p:spPr>
            <a:xfrm>
              <a:off x="4698406" y="5486214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A6F71A2D-AB28-452E-B3BE-AD77130606B0}"/>
                </a:ext>
              </a:extLst>
            </p:cNvPr>
            <p:cNvSpPr/>
            <p:nvPr/>
          </p:nvSpPr>
          <p:spPr>
            <a:xfrm>
              <a:off x="7148127" y="416054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7</a:t>
              </a:r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316D47FA-B664-4895-9179-75E607178E50}"/>
                </a:ext>
              </a:extLst>
            </p:cNvPr>
            <p:cNvSpPr/>
            <p:nvPr/>
          </p:nvSpPr>
          <p:spPr>
            <a:xfrm>
              <a:off x="8151456" y="414740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8</a:t>
              </a:r>
            </a:p>
          </p:txBody>
        </p: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EA1936A7-869B-46C6-A4A2-58B9CD1AE26B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>
              <a:off x="7436159" y="4291407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3C233BBF-0D6E-482E-BD4D-B9ECDFADDBD5}"/>
                </a:ext>
              </a:extLst>
            </p:cNvPr>
            <p:cNvSpPr/>
            <p:nvPr/>
          </p:nvSpPr>
          <p:spPr>
            <a:xfrm>
              <a:off x="7613037" y="393561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1D68E3EB-A621-48ED-B0D0-FF86E6E62DD4}"/>
                </a:ext>
              </a:extLst>
            </p:cNvPr>
            <p:cNvSpPr/>
            <p:nvPr/>
          </p:nvSpPr>
          <p:spPr>
            <a:xfrm>
              <a:off x="9167770" y="41538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9</a:t>
              </a:r>
            </a:p>
          </p:txBody>
        </p: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16F5E985-020D-45A6-8D40-2070AD343289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>
              <a:off x="8452473" y="4297854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460C5C65-6906-4958-AFDE-C955A2144F75}"/>
                </a:ext>
              </a:extLst>
            </p:cNvPr>
            <p:cNvSpPr/>
            <p:nvPr/>
          </p:nvSpPr>
          <p:spPr>
            <a:xfrm>
              <a:off x="8645863" y="395379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F59A513E-B461-445D-9E85-89E2821488B3}"/>
                </a:ext>
              </a:extLst>
            </p:cNvPr>
            <p:cNvCxnSpPr>
              <a:cxnSpLocks/>
            </p:cNvCxnSpPr>
            <p:nvPr/>
          </p:nvCxnSpPr>
          <p:spPr>
            <a:xfrm>
              <a:off x="9468787" y="4288346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42413028-6E54-4A99-A8C1-48FE84776658}"/>
                </a:ext>
              </a:extLst>
            </p:cNvPr>
            <p:cNvSpPr/>
            <p:nvPr/>
          </p:nvSpPr>
          <p:spPr>
            <a:xfrm>
              <a:off x="9662177" y="3944285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28" name="Agrupar 127">
              <a:extLst>
                <a:ext uri="{FF2B5EF4-FFF2-40B4-BE49-F238E27FC236}">
                  <a16:creationId xmlns:a16="http://schemas.microsoft.com/office/drawing/2014/main" id="{F21339EF-06A9-49B5-8E74-126C89732339}"/>
                </a:ext>
              </a:extLst>
            </p:cNvPr>
            <p:cNvGrpSpPr/>
            <p:nvPr/>
          </p:nvGrpSpPr>
          <p:grpSpPr>
            <a:xfrm>
              <a:off x="10214111" y="4102429"/>
              <a:ext cx="360040" cy="371834"/>
              <a:chOff x="3829441" y="2820172"/>
              <a:chExt cx="360040" cy="371834"/>
            </a:xfrm>
          </p:grpSpPr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70D2E518-C1A1-4274-B056-9DEFBE95B63D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283FEC2A-6BC7-4A7C-99E3-4F04D0C5A35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10</a:t>
                </a:r>
              </a:p>
            </p:txBody>
          </p:sp>
        </p:grp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164C7676-57E9-4865-B7BB-C1F3701BF29C}"/>
              </a:ext>
            </a:extLst>
          </p:cNvPr>
          <p:cNvGrpSpPr/>
          <p:nvPr/>
        </p:nvGrpSpPr>
        <p:grpSpPr>
          <a:xfrm>
            <a:off x="8300315" y="139794"/>
            <a:ext cx="3528392" cy="3632564"/>
            <a:chOff x="7174532" y="2833001"/>
            <a:chExt cx="3528392" cy="3632564"/>
          </a:xfrm>
        </p:grpSpPr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E6C21FE8-0240-4870-8CDF-E726BE4A9FF9}"/>
                </a:ext>
              </a:extLst>
            </p:cNvPr>
            <p:cNvSpPr txBox="1"/>
            <p:nvPr/>
          </p:nvSpPr>
          <p:spPr>
            <a:xfrm>
              <a:off x="7174532" y="5573941"/>
              <a:ext cx="422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C3E29295-AA57-4D49-816F-BD7C8B994430}"/>
                </a:ext>
              </a:extLst>
            </p:cNvPr>
            <p:cNvSpPr txBox="1"/>
            <p:nvPr/>
          </p:nvSpPr>
          <p:spPr>
            <a:xfrm>
              <a:off x="8139140" y="5573941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06FD3E7E-AD22-4A3F-B912-F5AD25B6F181}"/>
                </a:ext>
              </a:extLst>
            </p:cNvPr>
            <p:cNvSpPr txBox="1"/>
            <p:nvPr/>
          </p:nvSpPr>
          <p:spPr>
            <a:xfrm>
              <a:off x="7652742" y="5025405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C21972AA-CF77-48F4-9DA1-3617C041F5F8}"/>
                </a:ext>
              </a:extLst>
            </p:cNvPr>
            <p:cNvCxnSpPr>
              <a:cxnSpLocks/>
              <a:stCxn id="134" idx="2"/>
              <a:endCxn id="132" idx="0"/>
            </p:cNvCxnSpPr>
            <p:nvPr/>
          </p:nvCxnSpPr>
          <p:spPr>
            <a:xfrm flipH="1">
              <a:off x="7385873" y="5363959"/>
              <a:ext cx="468642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D220C6F2-82C3-4B1B-8A6F-FC68F29B760D}"/>
                </a:ext>
              </a:extLst>
            </p:cNvPr>
            <p:cNvCxnSpPr>
              <a:cxnSpLocks/>
              <a:stCxn id="134" idx="2"/>
              <a:endCxn id="133" idx="0"/>
            </p:cNvCxnSpPr>
            <p:nvPr/>
          </p:nvCxnSpPr>
          <p:spPr>
            <a:xfrm>
              <a:off x="7854515" y="5363959"/>
              <a:ext cx="48639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8A42F13E-B8B2-45C4-B2EF-5E57791DE901}"/>
                </a:ext>
              </a:extLst>
            </p:cNvPr>
            <p:cNvSpPr txBox="1"/>
            <p:nvPr/>
          </p:nvSpPr>
          <p:spPr>
            <a:xfrm>
              <a:off x="7685238" y="5573941"/>
              <a:ext cx="338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|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7832DE7A-4813-4075-AC70-59AC540C0997}"/>
                </a:ext>
              </a:extLst>
            </p:cNvPr>
            <p:cNvCxnSpPr>
              <a:cxnSpLocks/>
              <a:stCxn id="134" idx="2"/>
              <a:endCxn id="137" idx="0"/>
            </p:cNvCxnSpPr>
            <p:nvPr/>
          </p:nvCxnSpPr>
          <p:spPr>
            <a:xfrm>
              <a:off x="7854515" y="5363959"/>
              <a:ext cx="0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48295730-BA31-4142-899A-FB36074B2C0B}"/>
                </a:ext>
              </a:extLst>
            </p:cNvPr>
            <p:cNvSpPr txBox="1"/>
            <p:nvPr/>
          </p:nvSpPr>
          <p:spPr>
            <a:xfrm>
              <a:off x="7214411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976FD8DF-6F7F-45C9-B93A-EFE4F986E331}"/>
                </a:ext>
              </a:extLst>
            </p:cNvPr>
            <p:cNvSpPr txBox="1"/>
            <p:nvPr/>
          </p:nvSpPr>
          <p:spPr>
            <a:xfrm>
              <a:off x="8173294" y="609623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9105B8C3-463A-472C-BA41-F7DF736FD288}"/>
                </a:ext>
              </a:extLst>
            </p:cNvPr>
            <p:cNvCxnSpPr>
              <a:cxnSpLocks/>
              <a:stCxn id="132" idx="2"/>
              <a:endCxn id="139" idx="0"/>
            </p:cNvCxnSpPr>
            <p:nvPr/>
          </p:nvCxnSpPr>
          <p:spPr>
            <a:xfrm flipH="1">
              <a:off x="7383688" y="5912495"/>
              <a:ext cx="2185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E6D643BB-BDA1-402E-A1CE-AD2ADEC33ADA}"/>
                </a:ext>
              </a:extLst>
            </p:cNvPr>
            <p:cNvCxnSpPr>
              <a:cxnSpLocks/>
              <a:stCxn id="133" idx="2"/>
              <a:endCxn id="140" idx="0"/>
            </p:cNvCxnSpPr>
            <p:nvPr/>
          </p:nvCxnSpPr>
          <p:spPr>
            <a:xfrm>
              <a:off x="8340912" y="5912495"/>
              <a:ext cx="1659" cy="183738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6828B181-DAA1-4691-A0E8-FE4048B1F7F2}"/>
                </a:ext>
              </a:extLst>
            </p:cNvPr>
            <p:cNvSpPr txBox="1"/>
            <p:nvPr/>
          </p:nvSpPr>
          <p:spPr>
            <a:xfrm>
              <a:off x="8700953" y="501609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*</a:t>
              </a:r>
              <a:endParaRPr lang="pt-BR" sz="1600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59A92B08-5108-4476-BF65-319E658D20A7}"/>
                </a:ext>
              </a:extLst>
            </p:cNvPr>
            <p:cNvSpPr txBox="1"/>
            <p:nvPr/>
          </p:nvSpPr>
          <p:spPr>
            <a:xfrm>
              <a:off x="8176847" y="446756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33650993-BFDB-4246-BE61-DCF6EA19229C}"/>
                </a:ext>
              </a:extLst>
            </p:cNvPr>
            <p:cNvCxnSpPr>
              <a:cxnSpLocks/>
              <a:stCxn id="144" idx="2"/>
              <a:endCxn id="134" idx="0"/>
            </p:cNvCxnSpPr>
            <p:nvPr/>
          </p:nvCxnSpPr>
          <p:spPr>
            <a:xfrm flipH="1">
              <a:off x="7854515" y="4806114"/>
              <a:ext cx="524105" cy="219291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1E007FF1-799A-41A8-8981-D8454F1396D1}"/>
                </a:ext>
              </a:extLst>
            </p:cNvPr>
            <p:cNvCxnSpPr>
              <a:cxnSpLocks/>
              <a:stCxn id="144" idx="2"/>
              <a:endCxn id="143" idx="0"/>
            </p:cNvCxnSpPr>
            <p:nvPr/>
          </p:nvCxnSpPr>
          <p:spPr>
            <a:xfrm>
              <a:off x="8378620" y="480611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A4189D58-D780-44C0-ABE7-EA5036388A41}"/>
                </a:ext>
              </a:extLst>
            </p:cNvPr>
            <p:cNvSpPr txBox="1"/>
            <p:nvPr/>
          </p:nvSpPr>
          <p:spPr>
            <a:xfrm>
              <a:off x="9214888" y="4467560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ABF8E2CD-3C2C-437F-8348-AE7A0F1C93E1}"/>
                </a:ext>
              </a:extLst>
            </p:cNvPr>
            <p:cNvSpPr txBox="1"/>
            <p:nvPr/>
          </p:nvSpPr>
          <p:spPr>
            <a:xfrm>
              <a:off x="8690782" y="3919024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0A79643E-FDEC-43B3-B1C1-377E1609FF8F}"/>
                </a:ext>
              </a:extLst>
            </p:cNvPr>
            <p:cNvCxnSpPr>
              <a:cxnSpLocks/>
              <a:stCxn id="148" idx="2"/>
              <a:endCxn id="144" idx="0"/>
            </p:cNvCxnSpPr>
            <p:nvPr/>
          </p:nvCxnSpPr>
          <p:spPr>
            <a:xfrm flipH="1">
              <a:off x="8378620" y="4257578"/>
              <a:ext cx="51393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E105328F-860E-49A5-A572-43B9649E9EE1}"/>
                </a:ext>
              </a:extLst>
            </p:cNvPr>
            <p:cNvCxnSpPr>
              <a:cxnSpLocks/>
              <a:stCxn id="148" idx="2"/>
              <a:endCxn id="147" idx="0"/>
            </p:cNvCxnSpPr>
            <p:nvPr/>
          </p:nvCxnSpPr>
          <p:spPr>
            <a:xfrm>
              <a:off x="8892555" y="4257578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BDBAECED-8696-4C75-8571-FC23E756B31A}"/>
                </a:ext>
              </a:extLst>
            </p:cNvPr>
            <p:cNvSpPr txBox="1"/>
            <p:nvPr/>
          </p:nvSpPr>
          <p:spPr>
            <a:xfrm>
              <a:off x="9247877" y="501609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8E3D517D-93FF-4CC8-9203-BCA266765914}"/>
                </a:ext>
              </a:extLst>
            </p:cNvPr>
            <p:cNvCxnSpPr>
              <a:cxnSpLocks/>
              <a:stCxn id="147" idx="2"/>
              <a:endCxn id="151" idx="0"/>
            </p:cNvCxnSpPr>
            <p:nvPr/>
          </p:nvCxnSpPr>
          <p:spPr>
            <a:xfrm>
              <a:off x="9416660" y="4806114"/>
              <a:ext cx="494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B19E87E1-D26A-4434-A4E0-B37812E522F6}"/>
                </a:ext>
              </a:extLst>
            </p:cNvPr>
            <p:cNvSpPr txBox="1"/>
            <p:nvPr/>
          </p:nvSpPr>
          <p:spPr>
            <a:xfrm>
              <a:off x="9738993" y="3923826"/>
              <a:ext cx="40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793BDB2B-EAC6-4157-9C16-89AF1A7E7489}"/>
                </a:ext>
              </a:extLst>
            </p:cNvPr>
            <p:cNvSpPr txBox="1"/>
            <p:nvPr/>
          </p:nvSpPr>
          <p:spPr>
            <a:xfrm>
              <a:off x="9214887" y="3375290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7</a:t>
              </a:r>
            </a:p>
          </p:txBody>
        </p: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456549E3-1D25-4F60-9DEB-BBC72DE81217}"/>
                </a:ext>
              </a:extLst>
            </p:cNvPr>
            <p:cNvCxnSpPr>
              <a:cxnSpLocks/>
              <a:stCxn id="154" idx="2"/>
              <a:endCxn id="148" idx="0"/>
            </p:cNvCxnSpPr>
            <p:nvPr/>
          </p:nvCxnSpPr>
          <p:spPr>
            <a:xfrm flipH="1">
              <a:off x="8892555" y="3713844"/>
              <a:ext cx="524105" cy="20518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9F5F2A9-E7AD-4EC6-8633-AC1241F4B738}"/>
                </a:ext>
              </a:extLst>
            </p:cNvPr>
            <p:cNvCxnSpPr>
              <a:cxnSpLocks/>
              <a:stCxn id="154" idx="2"/>
              <a:endCxn id="153" idx="0"/>
            </p:cNvCxnSpPr>
            <p:nvPr/>
          </p:nvCxnSpPr>
          <p:spPr>
            <a:xfrm>
              <a:off x="9416660" y="3713844"/>
              <a:ext cx="524105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aixaDeTexto 156">
              <a:extLst>
                <a:ext uri="{FF2B5EF4-FFF2-40B4-BE49-F238E27FC236}">
                  <a16:creationId xmlns:a16="http://schemas.microsoft.com/office/drawing/2014/main" id="{95428CCE-0436-477D-AF17-9BFFCC76A9E6}"/>
                </a:ext>
              </a:extLst>
            </p:cNvPr>
            <p:cNvSpPr txBox="1"/>
            <p:nvPr/>
          </p:nvSpPr>
          <p:spPr>
            <a:xfrm>
              <a:off x="9774500" y="4463549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92BB49DD-8DCA-4ACE-85CC-28E58C86D32E}"/>
                </a:ext>
              </a:extLst>
            </p:cNvPr>
            <p:cNvCxnSpPr>
              <a:cxnSpLocks/>
              <a:stCxn id="153" idx="2"/>
              <a:endCxn id="157" idx="0"/>
            </p:cNvCxnSpPr>
            <p:nvPr/>
          </p:nvCxnSpPr>
          <p:spPr>
            <a:xfrm>
              <a:off x="9940765" y="4262380"/>
              <a:ext cx="3012" cy="201169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5CC27B88-1AD7-4C28-AC4A-C1C1DDD7608D}"/>
                </a:ext>
              </a:extLst>
            </p:cNvPr>
            <p:cNvSpPr txBox="1"/>
            <p:nvPr/>
          </p:nvSpPr>
          <p:spPr>
            <a:xfrm>
              <a:off x="10236116" y="3381537"/>
              <a:ext cx="466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1125203C-F1B8-4C5B-8EC8-032B5857B7DE}"/>
                </a:ext>
              </a:extLst>
            </p:cNvPr>
            <p:cNvSpPr txBox="1"/>
            <p:nvPr/>
          </p:nvSpPr>
          <p:spPr>
            <a:xfrm>
              <a:off x="9712010" y="2833001"/>
              <a:ext cx="403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r</a:t>
              </a:r>
              <a:r>
                <a:rPr lang="pt-BR" sz="1600" baseline="-25000" dirty="0"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DC57F78F-BDFE-4595-9B92-5C3B3D70AA79}"/>
                </a:ext>
              </a:extLst>
            </p:cNvPr>
            <p:cNvCxnSpPr>
              <a:cxnSpLocks/>
              <a:stCxn id="160" idx="2"/>
              <a:endCxn id="154" idx="0"/>
            </p:cNvCxnSpPr>
            <p:nvPr/>
          </p:nvCxnSpPr>
          <p:spPr>
            <a:xfrm flipH="1">
              <a:off x="9416660" y="3171555"/>
              <a:ext cx="497123" cy="203735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0E8FE678-FF45-49FA-A548-8FE21E4E6CAF}"/>
                </a:ext>
              </a:extLst>
            </p:cNvPr>
            <p:cNvCxnSpPr>
              <a:cxnSpLocks/>
              <a:stCxn id="160" idx="2"/>
              <a:endCxn id="159" idx="0"/>
            </p:cNvCxnSpPr>
            <p:nvPr/>
          </p:nvCxnSpPr>
          <p:spPr>
            <a:xfrm>
              <a:off x="9913783" y="3171555"/>
              <a:ext cx="555737" cy="209982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1EE689FD-1B9F-49CA-87B5-DA2A46B64B5A}"/>
                </a:ext>
              </a:extLst>
            </p:cNvPr>
            <p:cNvSpPr txBox="1"/>
            <p:nvPr/>
          </p:nvSpPr>
          <p:spPr>
            <a:xfrm>
              <a:off x="10297570" y="394869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b="1" i="1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A817BBD2-D492-4D59-A053-134B6B60B6D0}"/>
                </a:ext>
              </a:extLst>
            </p:cNvPr>
            <p:cNvCxnSpPr>
              <a:cxnSpLocks/>
              <a:stCxn id="159" idx="2"/>
              <a:endCxn id="163" idx="0"/>
            </p:cNvCxnSpPr>
            <p:nvPr/>
          </p:nvCxnSpPr>
          <p:spPr>
            <a:xfrm flipH="1">
              <a:off x="10466847" y="3720091"/>
              <a:ext cx="2673" cy="22860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673CB6CB-90EF-49B0-B7D5-B608F263AC9E}"/>
              </a:ext>
            </a:extLst>
          </p:cNvPr>
          <p:cNvSpPr txBox="1"/>
          <p:nvPr/>
        </p:nvSpPr>
        <p:spPr>
          <a:xfrm>
            <a:off x="8161467" y="540826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NFA para expressão regular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EAEBA0CF-3AAF-4B2C-B7F0-02D2CC6EA977}"/>
              </a:ext>
            </a:extLst>
          </p:cNvPr>
          <p:cNvGrpSpPr/>
          <p:nvPr/>
        </p:nvGrpSpPr>
        <p:grpSpPr>
          <a:xfrm>
            <a:off x="1846406" y="2577859"/>
            <a:ext cx="1533967" cy="431199"/>
            <a:chOff x="1690165" y="2778046"/>
            <a:chExt cx="2236698" cy="628738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AB66927E-5746-434C-9A7C-55E08C934EB2}"/>
                </a:ext>
              </a:extLst>
            </p:cNvPr>
            <p:cNvSpPr/>
            <p:nvPr/>
          </p:nvSpPr>
          <p:spPr>
            <a:xfrm>
              <a:off x="2409043" y="307686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i="1" dirty="0">
                  <a:latin typeface="+mj-lt"/>
                </a:rPr>
                <a:t>7</a:t>
              </a:r>
              <a:endParaRPr lang="pt-BR" sz="1050" i="1" dirty="0">
                <a:latin typeface="+mj-lt"/>
              </a:endParaRPr>
            </a:p>
          </p:txBody>
        </p:sp>
        <p:cxnSp>
          <p:nvCxnSpPr>
            <p:cNvPr id="168" name="Conector de Seta Reta 167">
              <a:extLst>
                <a:ext uri="{FF2B5EF4-FFF2-40B4-BE49-F238E27FC236}">
                  <a16:creationId xmlns:a16="http://schemas.microsoft.com/office/drawing/2014/main" id="{18F79053-9787-41B7-B4E9-A3E22C630CE5}"/>
                </a:ext>
              </a:extLst>
            </p:cNvPr>
            <p:cNvCxnSpPr>
              <a:cxnSpLocks/>
              <a:endCxn id="167" idx="2"/>
            </p:cNvCxnSpPr>
            <p:nvPr/>
          </p:nvCxnSpPr>
          <p:spPr>
            <a:xfrm>
              <a:off x="1741135" y="322086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5126BA2A-AFEE-41F4-84E5-9C3BC6DF5015}"/>
                </a:ext>
              </a:extLst>
            </p:cNvPr>
            <p:cNvSpPr txBox="1"/>
            <p:nvPr/>
          </p:nvSpPr>
          <p:spPr>
            <a:xfrm>
              <a:off x="1690165" y="2900530"/>
              <a:ext cx="802183" cy="38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início</a:t>
              </a:r>
              <a:endParaRPr lang="pt-BR" sz="1400" b="1" dirty="0"/>
            </a:p>
          </p:txBody>
        </p:sp>
        <p:cxnSp>
          <p:nvCxnSpPr>
            <p:cNvPr id="170" name="Conector de Seta Reta 169">
              <a:extLst>
                <a:ext uri="{FF2B5EF4-FFF2-40B4-BE49-F238E27FC236}">
                  <a16:creationId xmlns:a16="http://schemas.microsoft.com/office/drawing/2014/main" id="{21D77107-B2CB-4CCB-B9DD-2E3A54734AD2}"/>
                </a:ext>
              </a:extLst>
            </p:cNvPr>
            <p:cNvCxnSpPr>
              <a:cxnSpLocks/>
            </p:cNvCxnSpPr>
            <p:nvPr/>
          </p:nvCxnSpPr>
          <p:spPr>
            <a:xfrm>
              <a:off x="2697075" y="322086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58A92B83-D72F-474B-9CB2-CBC8F73BF894}"/>
                </a:ext>
              </a:extLst>
            </p:cNvPr>
            <p:cNvGrpSpPr/>
            <p:nvPr/>
          </p:nvGrpSpPr>
          <p:grpSpPr>
            <a:xfrm>
              <a:off x="3566823" y="3034950"/>
              <a:ext cx="360040" cy="371834"/>
              <a:chOff x="3829441" y="2820172"/>
              <a:chExt cx="360040" cy="371834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6B1B35D3-12A0-45B8-A187-2ADC161CE50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E6070E29-4978-4400-A703-E831241A958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00" i="1" dirty="0">
                    <a:latin typeface="+mj-lt"/>
                  </a:rPr>
                  <a:t>8</a:t>
                </a:r>
                <a:endParaRPr lang="pt-BR" sz="1050" i="1" dirty="0">
                  <a:latin typeface="+mj-lt"/>
                </a:endParaRPr>
              </a:p>
            </p:txBody>
          </p:sp>
        </p:grp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340488C1-5B7D-4123-B479-7E99766598D7}"/>
                </a:ext>
              </a:extLst>
            </p:cNvPr>
            <p:cNvSpPr/>
            <p:nvPr/>
          </p:nvSpPr>
          <p:spPr>
            <a:xfrm>
              <a:off x="2917382" y="2778046"/>
              <a:ext cx="414180" cy="448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2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4A85F2AC-EAD7-4F7C-AFD8-F229AC668FEB}"/>
              </a:ext>
            </a:extLst>
          </p:cNvPr>
          <p:cNvGrpSpPr/>
          <p:nvPr/>
        </p:nvGrpSpPr>
        <p:grpSpPr>
          <a:xfrm>
            <a:off x="1846406" y="3244193"/>
            <a:ext cx="1533967" cy="425886"/>
            <a:chOff x="1609469" y="4577573"/>
            <a:chExt cx="2236698" cy="620991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752CD2A1-7FBE-45B5-8DF5-FD9219DE1811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i="1" dirty="0">
                  <a:latin typeface="+mj-lt"/>
                </a:rPr>
                <a:t>8</a:t>
              </a:r>
              <a:endParaRPr lang="pt-BR" sz="1200" i="1" dirty="0">
                <a:latin typeface="+mj-lt"/>
              </a:endParaRPr>
            </a:p>
          </p:txBody>
        </p:sp>
        <p:cxnSp>
          <p:nvCxnSpPr>
            <p:cNvPr id="177" name="Conector de Seta Reta 176">
              <a:extLst>
                <a:ext uri="{FF2B5EF4-FFF2-40B4-BE49-F238E27FC236}">
                  <a16:creationId xmlns:a16="http://schemas.microsoft.com/office/drawing/2014/main" id="{43C31BF6-1ECA-4EB7-8414-0A462EAEA952}"/>
                </a:ext>
              </a:extLst>
            </p:cNvPr>
            <p:cNvCxnSpPr>
              <a:cxnSpLocks/>
              <a:endCxn id="176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CC5706FF-2136-4A36-96D9-B949C857AD5D}"/>
                </a:ext>
              </a:extLst>
            </p:cNvPr>
            <p:cNvSpPr txBox="1"/>
            <p:nvPr/>
          </p:nvSpPr>
          <p:spPr>
            <a:xfrm>
              <a:off x="1609469" y="4692310"/>
              <a:ext cx="753098" cy="359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início</a:t>
              </a:r>
              <a:endParaRPr lang="pt-BR" sz="1400" b="1" dirty="0"/>
            </a:p>
          </p:txBody>
        </p:sp>
        <p:cxnSp>
          <p:nvCxnSpPr>
            <p:cNvPr id="179" name="Conector de Seta Reta 178">
              <a:extLst>
                <a:ext uri="{FF2B5EF4-FFF2-40B4-BE49-F238E27FC236}">
                  <a16:creationId xmlns:a16="http://schemas.microsoft.com/office/drawing/2014/main" id="{D4BCF3E8-672F-419F-9A34-C26CF8BF6CB4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Agrupar 179">
              <a:extLst>
                <a:ext uri="{FF2B5EF4-FFF2-40B4-BE49-F238E27FC236}">
                  <a16:creationId xmlns:a16="http://schemas.microsoft.com/office/drawing/2014/main" id="{300CD1F9-5E5E-4C43-A1AD-4E0480CAE4A8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AE3FC8B7-B288-400D-A4E8-8995123C7324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2EF81ABC-BAB7-483C-A282-FD90F09C301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00" i="1" dirty="0">
                    <a:latin typeface="+mj-lt"/>
                  </a:rPr>
                  <a:t>9</a:t>
                </a:r>
                <a:endParaRPr lang="pt-BR" sz="1200" i="1" dirty="0">
                  <a:latin typeface="+mj-lt"/>
                </a:endParaRPr>
              </a:p>
            </p:txBody>
          </p:sp>
        </p:grp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E87764F8-FCCE-4743-BE93-99290CC7CDC8}"/>
                </a:ext>
              </a:extLst>
            </p:cNvPr>
            <p:cNvSpPr/>
            <p:nvPr/>
          </p:nvSpPr>
          <p:spPr>
            <a:xfrm>
              <a:off x="2846907" y="4577573"/>
              <a:ext cx="414180" cy="448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2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4" name="Retângulo 183">
            <a:extLst>
              <a:ext uri="{FF2B5EF4-FFF2-40B4-BE49-F238E27FC236}">
                <a16:creationId xmlns:a16="http://schemas.microsoft.com/office/drawing/2014/main" id="{479047CA-C296-4097-8B9E-E33366E40AA1}"/>
              </a:ext>
            </a:extLst>
          </p:cNvPr>
          <p:cNvSpPr/>
          <p:nvPr/>
        </p:nvSpPr>
        <p:spPr>
          <a:xfrm>
            <a:off x="1423008" y="257990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6</a:t>
            </a:r>
            <a:endParaRPr lang="pt-BR" dirty="0"/>
          </a:p>
        </p:txBody>
      </p:sp>
      <p:sp>
        <p:nvSpPr>
          <p:cNvPr id="185" name="Retângulo 184">
            <a:extLst>
              <a:ext uri="{FF2B5EF4-FFF2-40B4-BE49-F238E27FC236}">
                <a16:creationId xmlns:a16="http://schemas.microsoft.com/office/drawing/2014/main" id="{70A257D1-F6EC-41F9-A713-6D733FAD1549}"/>
              </a:ext>
            </a:extLst>
          </p:cNvPr>
          <p:cNvSpPr/>
          <p:nvPr/>
        </p:nvSpPr>
        <p:spPr>
          <a:xfrm>
            <a:off x="1423008" y="327782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8</a:t>
            </a:r>
            <a:endParaRPr lang="pt-BR" dirty="0"/>
          </a:p>
        </p:txBody>
      </p: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96E96E84-04AC-4D55-8238-2E522126C608}"/>
              </a:ext>
            </a:extLst>
          </p:cNvPr>
          <p:cNvGrpSpPr/>
          <p:nvPr/>
        </p:nvGrpSpPr>
        <p:grpSpPr>
          <a:xfrm>
            <a:off x="1846406" y="3908828"/>
            <a:ext cx="1533967" cy="409133"/>
            <a:chOff x="1609469" y="4602001"/>
            <a:chExt cx="2236698" cy="596563"/>
          </a:xfrm>
        </p:grpSpPr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9BF586F7-10BB-4463-A765-81F327BE45E4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i="1" dirty="0">
                  <a:latin typeface="+mj-lt"/>
                </a:rPr>
                <a:t>9</a:t>
              </a:r>
              <a:endParaRPr lang="pt-BR" sz="1200" i="1" dirty="0">
                <a:latin typeface="+mj-lt"/>
              </a:endParaRPr>
            </a:p>
          </p:txBody>
        </p:sp>
        <p:cxnSp>
          <p:nvCxnSpPr>
            <p:cNvPr id="188" name="Conector de Seta Reta 187">
              <a:extLst>
                <a:ext uri="{FF2B5EF4-FFF2-40B4-BE49-F238E27FC236}">
                  <a16:creationId xmlns:a16="http://schemas.microsoft.com/office/drawing/2014/main" id="{23575C6E-D991-426F-879B-B7A704F37B7A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E9781891-26ED-42B5-8D5C-E2BC2CA14AAB}"/>
                </a:ext>
              </a:extLst>
            </p:cNvPr>
            <p:cNvSpPr txBox="1"/>
            <p:nvPr/>
          </p:nvSpPr>
          <p:spPr>
            <a:xfrm>
              <a:off x="1609469" y="4692310"/>
              <a:ext cx="753098" cy="359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início</a:t>
              </a:r>
              <a:endParaRPr lang="pt-BR" sz="1400" b="1" dirty="0"/>
            </a:p>
          </p:txBody>
        </p:sp>
        <p:cxnSp>
          <p:nvCxnSpPr>
            <p:cNvPr id="190" name="Conector de Seta Reta 189">
              <a:extLst>
                <a:ext uri="{FF2B5EF4-FFF2-40B4-BE49-F238E27FC236}">
                  <a16:creationId xmlns:a16="http://schemas.microsoft.com/office/drawing/2014/main" id="{EFCF2239-F8A9-4101-82B1-367D41B2A46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4AEE0D74-286F-4D7C-84EF-807BE52937C1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67C50D4C-5B3F-4603-94F0-64417CE2FE2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FF926BBB-3C2F-4A27-BA3C-4B6578988CE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800" i="1" dirty="0">
                    <a:latin typeface="+mj-lt"/>
                  </a:rPr>
                  <a:t>10</a:t>
                </a:r>
                <a:endParaRPr lang="pt-BR" sz="1050" i="1" dirty="0">
                  <a:latin typeface="+mj-lt"/>
                </a:endParaRPr>
              </a:p>
            </p:txBody>
          </p:sp>
        </p:grp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D2BFE91A-D26E-484E-9037-5B271888B9C3}"/>
                </a:ext>
              </a:extLst>
            </p:cNvPr>
            <p:cNvSpPr/>
            <p:nvPr/>
          </p:nvSpPr>
          <p:spPr>
            <a:xfrm>
              <a:off x="2836686" y="4602001"/>
              <a:ext cx="414180" cy="448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2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5" name="Retângulo 194">
            <a:extLst>
              <a:ext uri="{FF2B5EF4-FFF2-40B4-BE49-F238E27FC236}">
                <a16:creationId xmlns:a16="http://schemas.microsoft.com/office/drawing/2014/main" id="{8B46D9F8-BDD7-41D7-B6A8-FEC2B3A56553}"/>
              </a:ext>
            </a:extLst>
          </p:cNvPr>
          <p:cNvSpPr/>
          <p:nvPr/>
        </p:nvSpPr>
        <p:spPr>
          <a:xfrm>
            <a:off x="1423008" y="392570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10</a:t>
            </a:r>
            <a:endParaRPr lang="pt-BR" dirty="0"/>
          </a:p>
        </p:txBody>
      </p:sp>
      <p:sp>
        <p:nvSpPr>
          <p:cNvPr id="196" name="Retângulo 195">
            <a:extLst>
              <a:ext uri="{FF2B5EF4-FFF2-40B4-BE49-F238E27FC236}">
                <a16:creationId xmlns:a16="http://schemas.microsoft.com/office/drawing/2014/main" id="{5C7499BF-3DC4-4C75-86EB-CAC85BFA03BE}"/>
              </a:ext>
            </a:extLst>
          </p:cNvPr>
          <p:cNvSpPr/>
          <p:nvPr/>
        </p:nvSpPr>
        <p:spPr>
          <a:xfrm>
            <a:off x="1444792" y="474355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9</a:t>
            </a:r>
            <a:endParaRPr lang="pt-BR" dirty="0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7625406-0D61-4BD0-8DE9-83BBC2939121}"/>
              </a:ext>
            </a:extLst>
          </p:cNvPr>
          <p:cNvGrpSpPr/>
          <p:nvPr/>
        </p:nvGrpSpPr>
        <p:grpSpPr>
          <a:xfrm>
            <a:off x="4467858" y="2619608"/>
            <a:ext cx="2783912" cy="434307"/>
            <a:chOff x="1499327" y="4642015"/>
            <a:chExt cx="3850795" cy="600747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A1A71741-F59B-443A-9CE2-9266D8923B88}"/>
                </a:ext>
              </a:extLst>
            </p:cNvPr>
            <p:cNvSpPr/>
            <p:nvPr/>
          </p:nvSpPr>
          <p:spPr>
            <a:xfrm>
              <a:off x="2492810" y="480638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i="1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i</a:t>
              </a:r>
            </a:p>
          </p:txBody>
        </p: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B8EC4BE6-017B-4387-92EE-38F898D9F335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>
              <a:off x="1557908" y="4950386"/>
              <a:ext cx="93490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CaixaDeTexto 196">
              <a:extLst>
                <a:ext uri="{FF2B5EF4-FFF2-40B4-BE49-F238E27FC236}">
                  <a16:creationId xmlns:a16="http://schemas.microsoft.com/office/drawing/2014/main" id="{94A977D8-88D1-4A80-97F1-3941762CF77A}"/>
                </a:ext>
              </a:extLst>
            </p:cNvPr>
            <p:cNvSpPr txBox="1"/>
            <p:nvPr/>
          </p:nvSpPr>
          <p:spPr>
            <a:xfrm>
              <a:off x="1499327" y="4642015"/>
              <a:ext cx="714423" cy="3405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solidFill>
                    <a:schemeClr val="tx1">
                      <a:lumMod val="50000"/>
                    </a:schemeClr>
                  </a:solidFill>
                </a:rPr>
                <a:t>início</a:t>
              </a:r>
            </a:p>
          </p:txBody>
        </p:sp>
        <p:grpSp>
          <p:nvGrpSpPr>
            <p:cNvPr id="198" name="Agrupar 197">
              <a:extLst>
                <a:ext uri="{FF2B5EF4-FFF2-40B4-BE49-F238E27FC236}">
                  <a16:creationId xmlns:a16="http://schemas.microsoft.com/office/drawing/2014/main" id="{E53915C2-A8BF-48DF-9DE8-9EF3BC71B054}"/>
                </a:ext>
              </a:extLst>
            </p:cNvPr>
            <p:cNvGrpSpPr/>
            <p:nvPr/>
          </p:nvGrpSpPr>
          <p:grpSpPr>
            <a:xfrm>
              <a:off x="4816980" y="4763875"/>
              <a:ext cx="360040" cy="371834"/>
              <a:chOff x="3829441" y="2820172"/>
              <a:chExt cx="360040" cy="371834"/>
            </a:xfrm>
          </p:grpSpPr>
          <p:sp>
            <p:nvSpPr>
              <p:cNvPr id="202" name="Elipse 201">
                <a:extLst>
                  <a:ext uri="{FF2B5EF4-FFF2-40B4-BE49-F238E27FC236}">
                    <a16:creationId xmlns:a16="http://schemas.microsoft.com/office/drawing/2014/main" id="{DBA7A51C-A428-4459-87BE-6C2F6B015B3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082D145E-C068-4FE6-BEDF-7CB4D7BF004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000" i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f</a:t>
                </a:r>
              </a:p>
            </p:txBody>
          </p:sp>
        </p:grpSp>
        <p:sp>
          <p:nvSpPr>
            <p:cNvPr id="199" name="Elipse 198">
              <a:extLst>
                <a:ext uri="{FF2B5EF4-FFF2-40B4-BE49-F238E27FC236}">
                  <a16:creationId xmlns:a16="http://schemas.microsoft.com/office/drawing/2014/main" id="{8A419784-2A88-4DE6-9ED1-13C40AE41319}"/>
                </a:ext>
              </a:extLst>
            </p:cNvPr>
            <p:cNvSpPr/>
            <p:nvPr/>
          </p:nvSpPr>
          <p:spPr>
            <a:xfrm>
              <a:off x="3671830" y="480638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i="1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A58ECF20-B7D3-49C9-9936-A865ABFB489E}"/>
                </a:ext>
              </a:extLst>
            </p:cNvPr>
            <p:cNvSpPr/>
            <p:nvPr/>
          </p:nvSpPr>
          <p:spPr>
            <a:xfrm>
              <a:off x="2277789" y="4645778"/>
              <a:ext cx="1823894" cy="5969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N(s)</a:t>
              </a:r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54F01292-2BFF-4F09-804A-59FFA41502D6}"/>
                </a:ext>
              </a:extLst>
            </p:cNvPr>
            <p:cNvSpPr/>
            <p:nvPr/>
          </p:nvSpPr>
          <p:spPr>
            <a:xfrm>
              <a:off x="3526228" y="4645265"/>
              <a:ext cx="1823894" cy="5969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N(t)</a:t>
              </a:r>
            </a:p>
          </p:txBody>
        </p:sp>
      </p:grp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D35D1E86-BDBD-4930-B02D-3DFEABECF5D3}"/>
              </a:ext>
            </a:extLst>
          </p:cNvPr>
          <p:cNvSpPr txBox="1"/>
          <p:nvPr/>
        </p:nvSpPr>
        <p:spPr>
          <a:xfrm>
            <a:off x="4986013" y="3130395"/>
            <a:ext cx="2244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NFA para a concatenação</a:t>
            </a:r>
          </a:p>
        </p:txBody>
      </p:sp>
    </p:spTree>
    <p:extLst>
      <p:ext uri="{BB962C8B-B14F-4D97-AF65-F5344CB8AC3E}">
        <p14:creationId xmlns:p14="http://schemas.microsoft.com/office/powerpoint/2010/main" val="143086788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AB385-AA3B-480A-B272-B36ECA79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 e Autômatos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7CBC6-6025-4B87-9D35-4B16788E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 </a:t>
            </a:r>
            <a:r>
              <a:rPr lang="pt-BR" dirty="0"/>
              <a:t>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usadas</a:t>
            </a:r>
            <a:r>
              <a:rPr lang="pt-BR" dirty="0"/>
              <a:t> para descrever:</a:t>
            </a:r>
          </a:p>
          <a:p>
            <a:pPr lvl="1"/>
            <a:r>
              <a:rPr lang="pt-BR" dirty="0"/>
              <a:t>Analisadores léxicos</a:t>
            </a:r>
          </a:p>
          <a:p>
            <a:pPr lvl="1"/>
            <a:r>
              <a:rPr lang="pt-BR" dirty="0"/>
              <a:t>Softwares de casamento de padrão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pt-BR" dirty="0"/>
              <a:t>)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implementação</a:t>
            </a:r>
            <a:r>
              <a:rPr lang="pt-BR" dirty="0"/>
              <a:t> requer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simulação </a:t>
            </a:r>
            <a:r>
              <a:rPr lang="pt-BR" dirty="0"/>
              <a:t>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ou DFA</a:t>
            </a:r>
          </a:p>
          <a:p>
            <a:pPr lvl="1"/>
            <a:r>
              <a:rPr lang="pt-BR" dirty="0"/>
              <a:t>A simulação de um NFA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tão simples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Possui múltiplas escolhas para um símbolo da entrada</a:t>
            </a:r>
          </a:p>
          <a:p>
            <a:pPr lvl="2"/>
            <a:r>
              <a:rPr lang="pt-BR" dirty="0"/>
              <a:t>Pode usar a transição vazia ( 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/>
              <a:t> )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dirty="0"/>
              <a:t>A simulação de um NFA é usada em aplicações como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Para o analisador léxico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eficiente converter o NFA em um DFA</a:t>
            </a:r>
          </a:p>
        </p:txBody>
      </p:sp>
    </p:spTree>
    <p:extLst>
      <p:ext uri="{BB962C8B-B14F-4D97-AF65-F5344CB8AC3E}">
        <p14:creationId xmlns:p14="http://schemas.microsoft.com/office/powerpoint/2010/main" val="130090398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DC4D8-37A2-414B-9DE8-4D6484D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C5FCC-8203-45BE-8A1E-D6D13B61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técnica é chamada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de subconjuntos</a:t>
            </a:r>
          </a:p>
          <a:p>
            <a:pPr lvl="1"/>
            <a:r>
              <a:rPr lang="pt-BR" dirty="0"/>
              <a:t>Cada estado do DFA corresponde a vários estados no NFA</a:t>
            </a:r>
          </a:p>
          <a:p>
            <a:pPr lvl="1"/>
            <a:r>
              <a:rPr lang="pt-BR" dirty="0"/>
              <a:t>Lidar com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transições-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um problema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r>
              <a:rPr lang="pt-BR" dirty="0"/>
              <a:t>Isso é feito com as funções da tabela abaixo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9B0CC26-67BA-4C0F-BB9D-7E3003307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999049"/>
              </p:ext>
            </p:extLst>
          </p:nvPr>
        </p:nvGraphicFramePr>
        <p:xfrm>
          <a:off x="2390734" y="3861048"/>
          <a:ext cx="7407357" cy="1925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2701">
                  <a:extLst>
                    <a:ext uri="{9D8B030D-6E8A-4147-A177-3AD203B41FA5}">
                      <a16:colId xmlns:a16="http://schemas.microsoft.com/office/drawing/2014/main" val="2839502433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32530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andara" panose="020E0502030303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andara" panose="020E0502030303020204" pitchFamily="34" charset="0"/>
                        </a:rPr>
                        <a:t>fecho-</a:t>
                      </a:r>
                      <a:r>
                        <a:rPr lang="el-GR" sz="1400" dirty="0">
                          <a:latin typeface="Candara" panose="020E0502030303020204" pitchFamily="34" charset="0"/>
                        </a:rPr>
                        <a:t>ϵ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que podem ser alcançados a partir do estado s usando apenas transições-</a:t>
                      </a:r>
                      <a:r>
                        <a:rPr lang="el-GR" sz="1400" dirty="0">
                          <a:latin typeface="Candara" panose="020E0502030303020204" pitchFamily="34" charset="0"/>
                        </a:rPr>
                        <a:t>ϵ</a:t>
                      </a:r>
                      <a:endParaRPr lang="pt-B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6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fecho-</a:t>
                      </a:r>
                      <a:r>
                        <a:rPr lang="el-GR" sz="1400" dirty="0">
                          <a:latin typeface="Candara" panose="020E0502030303020204" pitchFamily="34" charset="0"/>
                        </a:rPr>
                        <a:t>ϵ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que podem ser alcançados a partir de algum estado s do conjunto T usando apenas transições-</a:t>
                      </a:r>
                      <a:r>
                        <a:rPr lang="el-GR" sz="1400" dirty="0">
                          <a:latin typeface="Candara" panose="020E0502030303020204" pitchFamily="34" charset="0"/>
                        </a:rPr>
                        <a:t>ϵ</a:t>
                      </a:r>
                      <a:endParaRPr lang="pt-BR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5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move(</a:t>
                      </a:r>
                      <a:r>
                        <a:rPr lang="pt-BR" sz="1400" dirty="0" err="1">
                          <a:latin typeface="Candara" panose="020E0502030303020204" pitchFamily="34" charset="0"/>
                        </a:rPr>
                        <a:t>T,a</a:t>
                      </a:r>
                      <a:r>
                        <a:rPr lang="pt-BR" sz="14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andara" panose="020E0502030303020204" pitchFamily="34" charset="0"/>
                        </a:rPr>
                        <a:t>Conjunto de estados do NFA para os quais existe uma transição sob o símbolo de entrada a, a partir de algum estado s em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76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3E70DE5F-C36D-4331-A3BB-449B54929223}"/>
              </a:ext>
            </a:extLst>
          </p:cNvPr>
          <p:cNvSpPr/>
          <p:nvPr/>
        </p:nvSpPr>
        <p:spPr>
          <a:xfrm>
            <a:off x="2604390" y="5940623"/>
            <a:ext cx="69800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s representa um único estado e T representa um conjunto de estados do NFA</a:t>
            </a:r>
          </a:p>
        </p:txBody>
      </p:sp>
    </p:spTree>
    <p:extLst>
      <p:ext uri="{BB962C8B-B14F-4D97-AF65-F5344CB8AC3E}">
        <p14:creationId xmlns:p14="http://schemas.microsoft.com/office/powerpoint/2010/main" val="49041498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5515F-033C-4FAC-9801-7F3FD60F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C36CA-0B42-4D97-9E6A-5D3F24D6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construção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de estados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baseline="-25000" dirty="0" err="1"/>
              <a:t>states</a:t>
            </a:r>
            <a:r>
              <a:rPr lang="pt-BR" dirty="0"/>
              <a:t> e 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de transição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baseline="-25000" dirty="0" err="1"/>
              <a:t>tran</a:t>
            </a:r>
            <a:r>
              <a:rPr lang="pt-BR" dirty="0"/>
              <a:t> são feitas pelo algoritmo: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06C759-27B7-42E9-B683-D580D77808EF}"/>
              </a:ext>
            </a:extLst>
          </p:cNvPr>
          <p:cNvSpPr txBox="1"/>
          <p:nvPr/>
        </p:nvSpPr>
        <p:spPr>
          <a:xfrm>
            <a:off x="1629916" y="3140968"/>
            <a:ext cx="83215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Algoritmo</a:t>
            </a:r>
            <a:r>
              <a:rPr lang="pt-BR" dirty="0"/>
              <a:t>: construção de subconjuntos</a:t>
            </a:r>
            <a:br>
              <a:rPr lang="pt-BR" dirty="0"/>
            </a:br>
            <a:endParaRPr lang="pt-BR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inicialmente, fecho-</a:t>
            </a:r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(s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) é o único estado em </a:t>
            </a:r>
            <a:r>
              <a:rPr lang="pt-BR" sz="1600" dirty="0" err="1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e não está marcado</a:t>
            </a:r>
            <a:endParaRPr lang="pt-BR" sz="1600" baseline="-250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(existe um estado não marcado T em </a:t>
            </a:r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marcar 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 (cada símbolo de entrada </a:t>
            </a:r>
            <a:r>
              <a:rPr lang="pt-BR" sz="1600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U = fecho-</a:t>
            </a:r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(move(</a:t>
            </a:r>
            <a:r>
              <a:rPr lang="pt-BR" sz="1600" dirty="0" err="1">
                <a:latin typeface="Consolas" panose="020B0609020204030204" pitchFamily="49" charset="0"/>
                <a:ea typeface="Cambria Math" panose="02040503050406030204" pitchFamily="18" charset="0"/>
              </a:rPr>
              <a:t>T,</a:t>
            </a:r>
            <a:r>
              <a:rPr lang="pt-BR" sz="1600" b="1" i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));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(U não está em </a:t>
            </a:r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inclua U como um estado não marcado em </a:t>
            </a:r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</a:t>
            </a:r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tran</a:t>
            </a:r>
            <a:r>
              <a:rPr lang="pt-BR" sz="1600" dirty="0">
                <a:latin typeface="Consolas" panose="020B0609020204030204" pitchFamily="49" charset="0"/>
              </a:rPr>
              <a:t>[</a:t>
            </a:r>
            <a:r>
              <a:rPr lang="pt-BR" sz="1600" dirty="0" err="1">
                <a:latin typeface="Consolas" panose="020B0609020204030204" pitchFamily="49" charset="0"/>
              </a:rPr>
              <a:t>T,</a:t>
            </a:r>
            <a:r>
              <a:rPr lang="pt-BR" sz="1600" b="1" i="1" dirty="0" err="1">
                <a:latin typeface="Consolas" panose="020B0609020204030204" pitchFamily="49" charset="0"/>
              </a:rPr>
              <a:t>a</a:t>
            </a:r>
            <a:r>
              <a:rPr lang="pt-BR" sz="1600" dirty="0">
                <a:latin typeface="Consolas" panose="020B0609020204030204" pitchFamily="49" charset="0"/>
              </a:rPr>
              <a:t>] = U;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} 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6536701-C973-4A99-ADF4-99C631FA7F0F}"/>
              </a:ext>
            </a:extLst>
          </p:cNvPr>
          <p:cNvCxnSpPr>
            <a:cxnSpLocks/>
          </p:cNvCxnSpPr>
          <p:nvPr/>
        </p:nvCxnSpPr>
        <p:spPr>
          <a:xfrm>
            <a:off x="1735832" y="3789040"/>
            <a:ext cx="0" cy="237626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8049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F77B9-B6AC-4BF1-A887-FB12E548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19976-5445-4CC4-BFC1-4E7ADCB4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Aplicando o algoritmo sobre o NFA: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AA3F3A8-8B05-4B4C-929C-86A267704EA4}"/>
              </a:ext>
            </a:extLst>
          </p:cNvPr>
          <p:cNvGrpSpPr/>
          <p:nvPr/>
        </p:nvGrpSpPr>
        <p:grpSpPr>
          <a:xfrm>
            <a:off x="1701924" y="2672654"/>
            <a:ext cx="7415622" cy="2731892"/>
            <a:chOff x="1775134" y="2475500"/>
            <a:chExt cx="7415622" cy="27318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21D2D49-7E7F-4CBB-B9D4-5B6808C2B7DF}"/>
                </a:ext>
              </a:extLst>
            </p:cNvPr>
            <p:cNvSpPr/>
            <p:nvPr/>
          </p:nvSpPr>
          <p:spPr>
            <a:xfrm>
              <a:off x="249401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E8CD36C-DB7C-41BF-A0D2-D0D2F5FC33DB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826104" y="3921284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BE8E6C0-83D0-4106-BF06-D83533091ACB}"/>
                </a:ext>
              </a:extLst>
            </p:cNvPr>
            <p:cNvSpPr/>
            <p:nvPr/>
          </p:nvSpPr>
          <p:spPr>
            <a:xfrm>
              <a:off x="3422667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1248AB6-2A3B-41D7-BD4E-39F8598A1BBB}"/>
                </a:ext>
              </a:extLst>
            </p:cNvPr>
            <p:cNvSpPr txBox="1"/>
            <p:nvPr/>
          </p:nvSpPr>
          <p:spPr>
            <a:xfrm>
              <a:off x="1775134" y="3600946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6EC0D5CA-2E7D-45A4-B2C1-98557D894FC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782044" y="3921284"/>
              <a:ext cx="640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AF0A1B-B784-4ADD-B5E5-6B06FE662895}"/>
                </a:ext>
              </a:extLst>
            </p:cNvPr>
            <p:cNvCxnSpPr>
              <a:cxnSpLocks/>
              <a:stCxn id="7" idx="7"/>
              <a:endCxn id="20" idx="2"/>
            </p:cNvCxnSpPr>
            <p:nvPr/>
          </p:nvCxnSpPr>
          <p:spPr>
            <a:xfrm flipV="1">
              <a:off x="3668518" y="3449354"/>
              <a:ext cx="434734" cy="370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BB5FB93-821A-4247-A7C7-2146A1A4FBC3}"/>
                </a:ext>
              </a:extLst>
            </p:cNvPr>
            <p:cNvSpPr txBox="1"/>
            <p:nvPr/>
          </p:nvSpPr>
          <p:spPr>
            <a:xfrm>
              <a:off x="8389437" y="361470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5DEBE05-BE9F-4D41-8AEA-C9CD06652A72}"/>
                </a:ext>
              </a:extLst>
            </p:cNvPr>
            <p:cNvGrpSpPr/>
            <p:nvPr/>
          </p:nvGrpSpPr>
          <p:grpSpPr>
            <a:xfrm>
              <a:off x="8830716" y="3735367"/>
              <a:ext cx="360040" cy="371834"/>
              <a:chOff x="3829441" y="2820172"/>
              <a:chExt cx="360040" cy="371834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C0FD730-C25D-479C-81AF-33652598D7E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5A65DB15-E545-496D-89B5-0C6DFE0559F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10</a:t>
                </a:r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11B22FC-54B1-4E3D-896B-AC49A52797A9}"/>
                </a:ext>
              </a:extLst>
            </p:cNvPr>
            <p:cNvSpPr/>
            <p:nvPr/>
          </p:nvSpPr>
          <p:spPr>
            <a:xfrm>
              <a:off x="5518348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6EF4E8B6-7B38-4BF0-9068-76DE05A2ED5E}"/>
                </a:ext>
              </a:extLst>
            </p:cNvPr>
            <p:cNvCxnSpPr>
              <a:cxnSpLocks/>
              <a:stCxn id="7" idx="5"/>
              <a:endCxn id="24" idx="2"/>
            </p:cNvCxnSpPr>
            <p:nvPr/>
          </p:nvCxnSpPr>
          <p:spPr>
            <a:xfrm>
              <a:off x="3668518" y="4023112"/>
              <a:ext cx="434734" cy="33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90EDADB-6B55-4EDF-A839-A33AFC5B687B}"/>
                </a:ext>
              </a:extLst>
            </p:cNvPr>
            <p:cNvSpPr txBox="1"/>
            <p:nvPr/>
          </p:nvSpPr>
          <p:spPr>
            <a:xfrm>
              <a:off x="2942538" y="3605027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F03C7F62-C525-4194-82F6-B70133716CCA}"/>
                </a:ext>
              </a:extLst>
            </p:cNvPr>
            <p:cNvCxnSpPr>
              <a:cxnSpLocks/>
              <a:stCxn id="5" idx="4"/>
              <a:endCxn id="34" idx="4"/>
            </p:cNvCxnSpPr>
            <p:nvPr/>
          </p:nvCxnSpPr>
          <p:spPr>
            <a:xfrm rot="16200000" flipH="1">
              <a:off x="4564242" y="2139076"/>
              <a:ext cx="12700" cy="3852428"/>
            </a:xfrm>
            <a:prstGeom prst="curvedConnector3">
              <a:avLst>
                <a:gd name="adj1" fmla="val 6552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660E697-98A6-45AF-B00B-B8E88FB456E4}"/>
                </a:ext>
              </a:extLst>
            </p:cNvPr>
            <p:cNvSpPr txBox="1"/>
            <p:nvPr/>
          </p:nvSpPr>
          <p:spPr>
            <a:xfrm>
              <a:off x="6748053" y="360502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8" name="Conector: Curvo 17">
              <a:extLst>
                <a:ext uri="{FF2B5EF4-FFF2-40B4-BE49-F238E27FC236}">
                  <a16:creationId xmlns:a16="http://schemas.microsoft.com/office/drawing/2014/main" id="{65E34C8F-0960-4513-9116-48AD67F9639D}"/>
                </a:ext>
              </a:extLst>
            </p:cNvPr>
            <p:cNvCxnSpPr>
              <a:cxnSpLocks/>
              <a:stCxn id="13" idx="0"/>
              <a:endCxn id="7" idx="0"/>
            </p:cNvCxnSpPr>
            <p:nvPr/>
          </p:nvCxnSpPr>
          <p:spPr>
            <a:xfrm rot="16200000" flipV="1">
              <a:off x="4614524" y="2729437"/>
              <a:ext cx="12700" cy="2095681"/>
            </a:xfrm>
            <a:prstGeom prst="curvedConnector3">
              <a:avLst>
                <a:gd name="adj1" fmla="val 7847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48EB146-2094-4A85-94CE-1B566F8810B8}"/>
                </a:ext>
              </a:extLst>
            </p:cNvPr>
            <p:cNvSpPr txBox="1"/>
            <p:nvPr/>
          </p:nvSpPr>
          <p:spPr>
            <a:xfrm>
              <a:off x="7571014" y="361350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8881677-F963-4C77-B279-5028D509EAD2}"/>
                </a:ext>
              </a:extLst>
            </p:cNvPr>
            <p:cNvSpPr/>
            <p:nvPr/>
          </p:nvSpPr>
          <p:spPr>
            <a:xfrm>
              <a:off x="4103252" y="330534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8DB2354-E060-4993-BD6E-73B82FD624AE}"/>
                </a:ext>
              </a:extLst>
            </p:cNvPr>
            <p:cNvSpPr/>
            <p:nvPr/>
          </p:nvSpPr>
          <p:spPr>
            <a:xfrm>
              <a:off x="4898758" y="330980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3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0E0F5727-E9AA-486C-8FF2-F562AD6FF8D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4391284" y="3449354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B9E5E58-E5E3-4DDF-943E-CAF3D0FDC775}"/>
                </a:ext>
              </a:extLst>
            </p:cNvPr>
            <p:cNvSpPr txBox="1"/>
            <p:nvPr/>
          </p:nvSpPr>
          <p:spPr>
            <a:xfrm>
              <a:off x="4455221" y="313043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CDAA858-BDB7-47BA-A15B-2C1651F73352}"/>
                </a:ext>
              </a:extLst>
            </p:cNvPr>
            <p:cNvSpPr/>
            <p:nvPr/>
          </p:nvSpPr>
          <p:spPr>
            <a:xfrm>
              <a:off x="4103252" y="421665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ED5486D-804B-493A-BDC6-E96C04D8E8BA}"/>
                </a:ext>
              </a:extLst>
            </p:cNvPr>
            <p:cNvSpPr/>
            <p:nvPr/>
          </p:nvSpPr>
          <p:spPr>
            <a:xfrm>
              <a:off x="4898758" y="422110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A7430061-E6FC-49FF-B80E-6715D7B20D7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391284" y="4360662"/>
              <a:ext cx="507474" cy="4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1DA60B7-8F7B-4462-8A4C-2D2C8B69B426}"/>
                </a:ext>
              </a:extLst>
            </p:cNvPr>
            <p:cNvCxnSpPr>
              <a:cxnSpLocks/>
              <a:stCxn id="21" idx="5"/>
              <a:endCxn id="13" idx="1"/>
            </p:cNvCxnSpPr>
            <p:nvPr/>
          </p:nvCxnSpPr>
          <p:spPr>
            <a:xfrm>
              <a:off x="5144609" y="3555634"/>
              <a:ext cx="415920" cy="26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8EAC8BDD-6C9A-4D74-8DC4-3D0860C1989D}"/>
                </a:ext>
              </a:extLst>
            </p:cNvPr>
            <p:cNvCxnSpPr>
              <a:cxnSpLocks/>
              <a:stCxn id="25" idx="6"/>
              <a:endCxn id="13" idx="3"/>
            </p:cNvCxnSpPr>
            <p:nvPr/>
          </p:nvCxnSpPr>
          <p:spPr>
            <a:xfrm flipV="1">
              <a:off x="5186790" y="4023112"/>
              <a:ext cx="373739" cy="342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3EE32BE-1392-48D5-98A0-F75D3C22316B}"/>
                </a:ext>
              </a:extLst>
            </p:cNvPr>
            <p:cNvSpPr txBox="1"/>
            <p:nvPr/>
          </p:nvSpPr>
          <p:spPr>
            <a:xfrm>
              <a:off x="3681304" y="3336702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E98C3C5-5A95-4410-85AD-E1798150037D}"/>
                </a:ext>
              </a:extLst>
            </p:cNvPr>
            <p:cNvSpPr txBox="1"/>
            <p:nvPr/>
          </p:nvSpPr>
          <p:spPr>
            <a:xfrm>
              <a:off x="3677347" y="4157234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6D797F8-8221-4B5B-8171-31E06CB7ADC1}"/>
                </a:ext>
              </a:extLst>
            </p:cNvPr>
            <p:cNvSpPr txBox="1"/>
            <p:nvPr/>
          </p:nvSpPr>
          <p:spPr>
            <a:xfrm>
              <a:off x="4477745" y="436323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11A617B-3F3E-4708-8960-15DEDF8625D2}"/>
                </a:ext>
              </a:extLst>
            </p:cNvPr>
            <p:cNvSpPr txBox="1"/>
            <p:nvPr/>
          </p:nvSpPr>
          <p:spPr>
            <a:xfrm>
              <a:off x="5288465" y="3396207"/>
              <a:ext cx="264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6B47712-D70E-488C-88F0-1797F96D997E}"/>
                </a:ext>
              </a:extLst>
            </p:cNvPr>
            <p:cNvSpPr txBox="1"/>
            <p:nvPr/>
          </p:nvSpPr>
          <p:spPr>
            <a:xfrm>
              <a:off x="5286231" y="4178501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409D268-E054-4BA7-9E68-139D7820D8B6}"/>
                </a:ext>
              </a:extLst>
            </p:cNvPr>
            <p:cNvSpPr/>
            <p:nvPr/>
          </p:nvSpPr>
          <p:spPr>
            <a:xfrm>
              <a:off x="6346440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38E2F48-3D0A-4A9C-AD30-986056B07CE3}"/>
                </a:ext>
              </a:extLst>
            </p:cNvPr>
            <p:cNvSpPr/>
            <p:nvPr/>
          </p:nvSpPr>
          <p:spPr>
            <a:xfrm>
              <a:off x="7174532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36CE45A2-0E29-42D5-BFA1-7F70C0809023}"/>
                </a:ext>
              </a:extLst>
            </p:cNvPr>
            <p:cNvSpPr/>
            <p:nvPr/>
          </p:nvSpPr>
          <p:spPr>
            <a:xfrm>
              <a:off x="8002624" y="377727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9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40C5A65-7E60-4326-9FCB-0B2ADD5BCB71}"/>
                </a:ext>
              </a:extLst>
            </p:cNvPr>
            <p:cNvSpPr txBox="1"/>
            <p:nvPr/>
          </p:nvSpPr>
          <p:spPr>
            <a:xfrm>
              <a:off x="5955799" y="360502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6F249D8-9513-468F-91CB-186043C0C2EC}"/>
                </a:ext>
              </a:extLst>
            </p:cNvPr>
            <p:cNvSpPr txBox="1"/>
            <p:nvPr/>
          </p:nvSpPr>
          <p:spPr>
            <a:xfrm>
              <a:off x="4488466" y="2475500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9EC24D6-AB78-4BF8-A551-D9FCFD7437E3}"/>
                </a:ext>
              </a:extLst>
            </p:cNvPr>
            <p:cNvSpPr txBox="1"/>
            <p:nvPr/>
          </p:nvSpPr>
          <p:spPr>
            <a:xfrm>
              <a:off x="4455221" y="4899615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400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AE6E8A99-024B-478C-80A6-243AAC320873}"/>
                </a:ext>
              </a:extLst>
            </p:cNvPr>
            <p:cNvCxnSpPr>
              <a:cxnSpLocks/>
              <a:stCxn id="13" idx="6"/>
              <a:endCxn id="34" idx="2"/>
            </p:cNvCxnSpPr>
            <p:nvPr/>
          </p:nvCxnSpPr>
          <p:spPr>
            <a:xfrm>
              <a:off x="5806380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6B6D94E6-55D6-41B1-B74C-F6A9024DBDD9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6634472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33CB86B6-F979-4CB0-B012-45573FA57574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7462564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92787C68-A709-42CC-98EC-4FDA7BF7F1B1}"/>
                </a:ext>
              </a:extLst>
            </p:cNvPr>
            <p:cNvCxnSpPr>
              <a:cxnSpLocks/>
              <a:stCxn id="36" idx="6"/>
              <a:endCxn id="44" idx="2"/>
            </p:cNvCxnSpPr>
            <p:nvPr/>
          </p:nvCxnSpPr>
          <p:spPr>
            <a:xfrm>
              <a:off x="8290656" y="3921284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989D8F7-E2B8-4E85-B71F-8565DBCCEF33}"/>
              </a:ext>
            </a:extLst>
          </p:cNvPr>
          <p:cNvSpPr txBox="1"/>
          <p:nvPr/>
        </p:nvSpPr>
        <p:spPr>
          <a:xfrm>
            <a:off x="6642489" y="4916637"/>
            <a:ext cx="257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NFA para a expressão regular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71974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8409F-2DCA-46CA-B069-C362107C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C8ECBE-19DC-494A-B113-A67A68F8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conclusão </a:t>
            </a:r>
            <a:r>
              <a:rPr lang="pt-BR" dirty="0"/>
              <a:t>do processo de conversão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é garantida</a:t>
            </a:r>
          </a:p>
          <a:p>
            <a:pPr lvl="1"/>
            <a:r>
              <a:rPr lang="pt-BR" dirty="0"/>
              <a:t>O número de estados do DFA é aproximadamente o mesmo do NFA</a:t>
            </a:r>
          </a:p>
          <a:p>
            <a:pPr lvl="2"/>
            <a:r>
              <a:rPr lang="pt-BR" dirty="0"/>
              <a:t>O estado A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 inicial</a:t>
            </a:r>
          </a:p>
          <a:p>
            <a:pPr lvl="2"/>
            <a:r>
              <a:rPr lang="pt-BR" dirty="0"/>
              <a:t>O estado E, que contém o estado 10 do NFA, é o único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 final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87A359C-5B2A-4B4F-925D-65537CEF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45035"/>
              </p:ext>
            </p:extLst>
          </p:nvPr>
        </p:nvGraphicFramePr>
        <p:xfrm>
          <a:off x="2071304" y="4221088"/>
          <a:ext cx="3772561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1566">
                  <a:extLst>
                    <a:ext uri="{9D8B030D-6E8A-4147-A177-3AD203B41FA5}">
                      <a16:colId xmlns:a16="http://schemas.microsoft.com/office/drawing/2014/main" val="818774819"/>
                    </a:ext>
                  </a:extLst>
                </a:gridCol>
                <a:gridCol w="1190254">
                  <a:extLst>
                    <a:ext uri="{9D8B030D-6E8A-4147-A177-3AD203B41FA5}">
                      <a16:colId xmlns:a16="http://schemas.microsoft.com/office/drawing/2014/main" val="2417756955"/>
                    </a:ext>
                  </a:extLst>
                </a:gridCol>
                <a:gridCol w="595127">
                  <a:extLst>
                    <a:ext uri="{9D8B030D-6E8A-4147-A177-3AD203B41FA5}">
                      <a16:colId xmlns:a16="http://schemas.microsoft.com/office/drawing/2014/main" val="1359271091"/>
                    </a:ext>
                  </a:extLst>
                </a:gridCol>
                <a:gridCol w="535614">
                  <a:extLst>
                    <a:ext uri="{9D8B030D-6E8A-4147-A177-3AD203B41FA5}">
                      <a16:colId xmlns:a16="http://schemas.microsoft.com/office/drawing/2014/main" val="1199940374"/>
                    </a:ext>
                  </a:extLst>
                </a:gridCol>
              </a:tblGrid>
              <a:tr h="1573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Estados NFA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Estado DFA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64114"/>
                  </a:ext>
                </a:extLst>
              </a:tr>
              <a:tr h="157351">
                <a:tc>
                  <a:txBody>
                    <a:bodyPr/>
                    <a:lstStyle/>
                    <a:p>
                      <a:r>
                        <a:rPr lang="pt-BR" sz="1400" dirty="0"/>
                        <a:t>{0,1,2,4,7}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22703023"/>
                  </a:ext>
                </a:extLst>
              </a:tr>
              <a:tr h="157351">
                <a:tc>
                  <a:txBody>
                    <a:bodyPr/>
                    <a:lstStyle/>
                    <a:p>
                      <a:r>
                        <a:rPr lang="pt-BR" sz="1400" dirty="0"/>
                        <a:t>{1,2,3,4,6,7,8}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91792"/>
                  </a:ext>
                </a:extLst>
              </a:tr>
              <a:tr h="157351">
                <a:tc>
                  <a:txBody>
                    <a:bodyPr/>
                    <a:lstStyle/>
                    <a:p>
                      <a:r>
                        <a:rPr lang="pt-BR" sz="1400" dirty="0"/>
                        <a:t>{1,2,4,5,6,7}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28742"/>
                  </a:ext>
                </a:extLst>
              </a:tr>
              <a:tr h="157351">
                <a:tc>
                  <a:txBody>
                    <a:bodyPr/>
                    <a:lstStyle/>
                    <a:p>
                      <a:r>
                        <a:rPr lang="pt-BR" sz="1400" dirty="0"/>
                        <a:t>{1,2,4,5,6,7,9}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463968"/>
                  </a:ext>
                </a:extLst>
              </a:tr>
              <a:tr h="157351">
                <a:tc>
                  <a:txBody>
                    <a:bodyPr/>
                    <a:lstStyle/>
                    <a:p>
                      <a:r>
                        <a:rPr lang="pt-BR" sz="1400" dirty="0"/>
                        <a:t>{1,2,4,5,6,7,10}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99062"/>
                  </a:ext>
                </a:extLst>
              </a:tr>
            </a:tbl>
          </a:graphicData>
        </a:graphic>
      </p:graphicFrame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1B460AB-E33E-4EB9-989D-BF6A503E4B4F}"/>
              </a:ext>
            </a:extLst>
          </p:cNvPr>
          <p:cNvGrpSpPr/>
          <p:nvPr/>
        </p:nvGrpSpPr>
        <p:grpSpPr>
          <a:xfrm>
            <a:off x="6506013" y="3961749"/>
            <a:ext cx="4484943" cy="2272537"/>
            <a:chOff x="6379638" y="3668174"/>
            <a:chExt cx="4484943" cy="2272537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4043D9D-21DC-4B4D-AF89-540E0F259358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FBAD1EA8-92DC-4ED4-82D2-21E2385A437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D5515C8-4336-47D4-8A79-4222BEABDC57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72CA1C4-8F27-49D8-BFF8-A98FF9F4FDEA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4C3355A-5F0A-4F43-B948-39EA70956D26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EB8A3BB-A87B-4BEB-AA25-381908509FFC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EEF9A4C-96E0-4C99-B0EE-8C0C7DE96062}"/>
                </a:ext>
              </a:extLst>
            </p:cNvPr>
            <p:cNvSpPr txBox="1"/>
            <p:nvPr/>
          </p:nvSpPr>
          <p:spPr>
            <a:xfrm>
              <a:off x="8808142" y="508934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0E05E19F-3372-477F-A917-8469BA9507C3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C668A7C-1050-499B-B90D-51FFFE5D9C1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A79D8D24-A67F-4C48-9608-54DB7A11627D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880A622-7FE4-4B99-9650-45DA93F9758A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D6ADE344-3C65-4844-82DB-4A8A9E123121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242A381-FE63-49D0-9CE7-6B80959E91EC}"/>
                </a:ext>
              </a:extLst>
            </p:cNvPr>
            <p:cNvSpPr txBox="1"/>
            <p:nvPr/>
          </p:nvSpPr>
          <p:spPr>
            <a:xfrm>
              <a:off x="7642995" y="506178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43433B2-9A2E-4F0C-8074-1BC0D03544BC}"/>
                </a:ext>
              </a:extLst>
            </p:cNvPr>
            <p:cNvSpPr txBox="1"/>
            <p:nvPr/>
          </p:nvSpPr>
          <p:spPr>
            <a:xfrm>
              <a:off x="9874011" y="506178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48AA15E-BB53-425F-9472-FBEE3CA10FF3}"/>
                </a:ext>
              </a:extLst>
            </p:cNvPr>
            <p:cNvSpPr txBox="1"/>
            <p:nvPr/>
          </p:nvSpPr>
          <p:spPr>
            <a:xfrm>
              <a:off x="8214484" y="366817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77D702B-286F-4AF4-9A4F-5FBA283E42AB}"/>
                </a:ext>
              </a:extLst>
            </p:cNvPr>
            <p:cNvSpPr txBox="1"/>
            <p:nvPr/>
          </p:nvSpPr>
          <p:spPr>
            <a:xfrm>
              <a:off x="7949489" y="561053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989DB82D-8361-4165-BAE9-015066166119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Curvo 21">
              <a:extLst>
                <a:ext uri="{FF2B5EF4-FFF2-40B4-BE49-F238E27FC236}">
                  <a16:creationId xmlns:a16="http://schemas.microsoft.com/office/drawing/2014/main" id="{F20B704A-F677-4D47-9950-F116438B37AA}"/>
                </a:ext>
              </a:extLst>
            </p:cNvPr>
            <p:cNvCxnSpPr>
              <a:cxnSpLocks/>
              <a:stCxn id="15" idx="4"/>
              <a:endCxn id="8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5419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o 22">
              <a:extLst>
                <a:ext uri="{FF2B5EF4-FFF2-40B4-BE49-F238E27FC236}">
                  <a16:creationId xmlns:a16="http://schemas.microsoft.com/office/drawing/2014/main" id="{E68E6EC5-4C99-472C-A206-9FB427C82856}"/>
                </a:ext>
              </a:extLst>
            </p:cNvPr>
            <p:cNvCxnSpPr>
              <a:cxnSpLocks/>
              <a:stCxn id="29" idx="4"/>
              <a:endCxn id="8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78577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C8B21E5-80F1-4874-8D32-A4E220B2FEB5}"/>
                </a:ext>
              </a:extLst>
            </p:cNvPr>
            <p:cNvSpPr txBox="1"/>
            <p:nvPr/>
          </p:nvSpPr>
          <p:spPr>
            <a:xfrm>
              <a:off x="9656093" y="563293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9292FA7-B9AE-4117-B8B5-8257E4C8A2B5}"/>
                </a:ext>
              </a:extLst>
            </p:cNvPr>
            <p:cNvSpPr txBox="1"/>
            <p:nvPr/>
          </p:nvSpPr>
          <p:spPr>
            <a:xfrm>
              <a:off x="8864615" y="5456646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9EC5C7D-E682-48E0-B978-C542C287E87A}"/>
                </a:ext>
              </a:extLst>
            </p:cNvPr>
            <p:cNvSpPr txBox="1"/>
            <p:nvPr/>
          </p:nvSpPr>
          <p:spPr>
            <a:xfrm>
              <a:off x="7575646" y="4523412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8294B795-EA02-4765-996B-64D81752D1BA}"/>
                </a:ext>
              </a:extLst>
            </p:cNvPr>
            <p:cNvSpPr/>
            <p:nvPr/>
          </p:nvSpPr>
          <p:spPr>
            <a:xfrm>
              <a:off x="8250644" y="416723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59" name="Conector: Curvo 58">
              <a:extLst>
                <a:ext uri="{FF2B5EF4-FFF2-40B4-BE49-F238E27FC236}">
                  <a16:creationId xmlns:a16="http://schemas.microsoft.com/office/drawing/2014/main" id="{0AAFE142-E5FA-458B-8A13-BC109D2D4040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8337018" y="411831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9AF0DC91-76C4-420A-BED8-A6E8D6A13788}"/>
                </a:ext>
              </a:extLst>
            </p:cNvPr>
            <p:cNvCxnSpPr>
              <a:cxnSpLocks/>
              <a:stCxn id="6" idx="7"/>
              <a:endCxn id="58" idx="3"/>
            </p:cNvCxnSpPr>
            <p:nvPr/>
          </p:nvCxnSpPr>
          <p:spPr>
            <a:xfrm flipV="1">
              <a:off x="7344367" y="4413064"/>
              <a:ext cx="948458" cy="88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969CE290-1D11-490F-9C4B-BBE51636D61F}"/>
                </a:ext>
              </a:extLst>
            </p:cNvPr>
            <p:cNvCxnSpPr>
              <a:cxnSpLocks/>
              <a:stCxn id="29" idx="0"/>
              <a:endCxn id="58" idx="6"/>
            </p:cNvCxnSpPr>
            <p:nvPr/>
          </p:nvCxnSpPr>
          <p:spPr>
            <a:xfrm flipH="1" flipV="1">
              <a:off x="8538676" y="4311236"/>
              <a:ext cx="2145885" cy="907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F76769F0-1C40-4429-B0C7-D8A81AD07142}"/>
                </a:ext>
              </a:extLst>
            </p:cNvPr>
            <p:cNvSpPr txBox="1"/>
            <p:nvPr/>
          </p:nvSpPr>
          <p:spPr>
            <a:xfrm>
              <a:off x="9515472" y="444029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CA66F048-F3FF-4854-80BA-D66A4FF36C56}"/>
                </a:ext>
              </a:extLst>
            </p:cNvPr>
            <p:cNvCxnSpPr>
              <a:cxnSpLocks/>
              <a:stCxn id="58" idx="4"/>
              <a:endCxn id="8" idx="0"/>
            </p:cNvCxnSpPr>
            <p:nvPr/>
          </p:nvCxnSpPr>
          <p:spPr>
            <a:xfrm>
              <a:off x="8394660" y="4455242"/>
              <a:ext cx="0" cy="796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17ED02A-7523-4B7B-8CBB-598B804376A9}"/>
                </a:ext>
              </a:extLst>
            </p:cNvPr>
            <p:cNvSpPr txBox="1"/>
            <p:nvPr/>
          </p:nvSpPr>
          <p:spPr>
            <a:xfrm>
              <a:off x="8409862" y="4591702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08501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5BB4F-D092-42FE-B4ED-706A2727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4DA4E-D74C-4DB0-BF57-5DE2DE94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formam a base de um reconhecedor</a:t>
            </a:r>
          </a:p>
          <a:p>
            <a:pPr lvl="1"/>
            <a:r>
              <a:rPr lang="pt-BR" dirty="0"/>
              <a:t>Permitem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especificar padrões </a:t>
            </a:r>
            <a:r>
              <a:rPr lang="pt-BR" dirty="0"/>
              <a:t>em textos</a:t>
            </a:r>
          </a:p>
          <a:p>
            <a:pPr lvl="1"/>
            <a:r>
              <a:rPr lang="pt-BR" dirty="0"/>
              <a:t>Podem ser transformadas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Diagramas de transição podem ser simulados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</a:t>
            </a:r>
          </a:p>
          <a:p>
            <a:endParaRPr lang="pt-BR" dirty="0"/>
          </a:p>
          <a:p>
            <a:r>
              <a:rPr lang="pt-BR" dirty="0"/>
              <a:t>Com expressões regulares é possível criar </a:t>
            </a:r>
            <a:r>
              <a:rPr lang="pt-BR" b="1" dirty="0"/>
              <a:t>analisadores léxicos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Os diagramas de transição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autômatos finitos</a:t>
            </a:r>
          </a:p>
          <a:p>
            <a:pPr lvl="1"/>
            <a:r>
              <a:rPr lang="pt-BR" dirty="0"/>
              <a:t>Eles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gerados 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145772330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98EF5-88D4-4D7E-9EB5-C6F3B7AC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NFA em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EC4F2-7883-494D-9BE3-0D149F53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DFA resultante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estado a mais </a:t>
            </a:r>
            <a:r>
              <a:rPr lang="pt-BR" dirty="0"/>
              <a:t>que o ideal</a:t>
            </a:r>
          </a:p>
          <a:p>
            <a:pPr lvl="1"/>
            <a:r>
              <a:rPr lang="pt-BR" dirty="0"/>
              <a:t>Os estados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e C podem ser unidos</a:t>
            </a:r>
          </a:p>
          <a:p>
            <a:pPr lvl="1"/>
            <a:r>
              <a:rPr lang="pt-BR" dirty="0"/>
              <a:t>Processo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minimização</a:t>
            </a:r>
            <a:r>
              <a:rPr lang="pt-BR" dirty="0"/>
              <a:t> será discutido mais tarde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ED6F745A-9E40-42B2-AE33-B7049BD1A2FF}"/>
              </a:ext>
            </a:extLst>
          </p:cNvPr>
          <p:cNvGrpSpPr/>
          <p:nvPr/>
        </p:nvGrpSpPr>
        <p:grpSpPr>
          <a:xfrm>
            <a:off x="1609469" y="3284984"/>
            <a:ext cx="4484943" cy="2272537"/>
            <a:chOff x="1609469" y="3284984"/>
            <a:chExt cx="4484943" cy="227253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EDBFEA3-39DE-4A8C-9FA5-90BB1EAB22CB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E8B4C6CF-B717-441B-B84F-5C25B43E514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2DE1241-E0D7-45C8-B7C8-03874CF32F50}"/>
                </a:ext>
              </a:extLst>
            </p:cNvPr>
            <p:cNvSpPr/>
            <p:nvPr/>
          </p:nvSpPr>
          <p:spPr>
            <a:xfrm>
              <a:off x="3480475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46C64CD-32F6-470A-A6F0-BF75C72C832A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E0A7CAF-7EF3-45AC-A9E0-D6F873194F2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43345B6-EC8A-4396-8E15-76FFE7283AD6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3768507" y="501264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0A71EBD-D866-46FF-8B4A-287947B5C7F3}"/>
                </a:ext>
              </a:extLst>
            </p:cNvPr>
            <p:cNvSpPr txBox="1"/>
            <p:nvPr/>
          </p:nvSpPr>
          <p:spPr>
            <a:xfrm>
              <a:off x="4037973" y="470615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D75DF29-F275-4AAB-BF03-83E0E0F9D3D6}"/>
                </a:ext>
              </a:extLst>
            </p:cNvPr>
            <p:cNvGrpSpPr/>
            <p:nvPr/>
          </p:nvGrpSpPr>
          <p:grpSpPr>
            <a:xfrm>
              <a:off x="5734372" y="4835731"/>
              <a:ext cx="360040" cy="371834"/>
              <a:chOff x="3829441" y="2820172"/>
              <a:chExt cx="360040" cy="371834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C759159F-DBCE-4CD6-94B6-B92AE5A00E2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57791B29-9222-442A-827E-A4D39FC3AE2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8862CBD5-175E-4C2F-BCAD-25190897BE91}"/>
                </a:ext>
              </a:extLst>
            </p:cNvPr>
            <p:cNvSpPr/>
            <p:nvPr/>
          </p:nvSpPr>
          <p:spPr>
            <a:xfrm>
              <a:off x="4600914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04922A7-C5E3-469E-B845-C34A0766012F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4888946" y="501264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69AEFDA-7040-4B0A-BEAD-ABA3476CF031}"/>
                </a:ext>
              </a:extLst>
            </p:cNvPr>
            <p:cNvSpPr txBox="1"/>
            <p:nvPr/>
          </p:nvSpPr>
          <p:spPr>
            <a:xfrm>
              <a:off x="2872826" y="467859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C10A5AD-A089-4AC1-AA04-64CC4946879F}"/>
                </a:ext>
              </a:extLst>
            </p:cNvPr>
            <p:cNvSpPr txBox="1"/>
            <p:nvPr/>
          </p:nvSpPr>
          <p:spPr>
            <a:xfrm>
              <a:off x="5103842" y="467859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81ECD66-3547-409F-8F6F-C02BF0D19CBF}"/>
                </a:ext>
              </a:extLst>
            </p:cNvPr>
            <p:cNvSpPr txBox="1"/>
            <p:nvPr/>
          </p:nvSpPr>
          <p:spPr>
            <a:xfrm>
              <a:off x="3444315" y="328498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7B5264A-F87C-4401-BA95-609D6668ADBF}"/>
                </a:ext>
              </a:extLst>
            </p:cNvPr>
            <p:cNvSpPr txBox="1"/>
            <p:nvPr/>
          </p:nvSpPr>
          <p:spPr>
            <a:xfrm>
              <a:off x="3179320" y="522734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9" name="Conector: Curvo 18">
              <a:extLst>
                <a:ext uri="{FF2B5EF4-FFF2-40B4-BE49-F238E27FC236}">
                  <a16:creationId xmlns:a16="http://schemas.microsoft.com/office/drawing/2014/main" id="{0FC8EBD7-725F-479D-8387-90A03489DF5A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3437730" y="506435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: Curvo 19">
              <a:extLst>
                <a:ext uri="{FF2B5EF4-FFF2-40B4-BE49-F238E27FC236}">
                  <a16:creationId xmlns:a16="http://schemas.microsoft.com/office/drawing/2014/main" id="{925CB813-16DE-42AB-BD94-64419EB13C24}"/>
                </a:ext>
              </a:extLst>
            </p:cNvPr>
            <p:cNvCxnSpPr>
              <a:cxnSpLocks/>
              <a:stCxn id="13" idx="4"/>
              <a:endCxn id="7" idx="5"/>
            </p:cNvCxnSpPr>
            <p:nvPr/>
          </p:nvCxnSpPr>
          <p:spPr>
            <a:xfrm rot="5400000" flipH="1">
              <a:off x="4214539" y="4626262"/>
              <a:ext cx="42178" cy="1018604"/>
            </a:xfrm>
            <a:prstGeom prst="curvedConnector3">
              <a:avLst>
                <a:gd name="adj1" fmla="val -5419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E6CA03E7-EF2E-4EB9-B830-B9D1338F3E06}"/>
                </a:ext>
              </a:extLst>
            </p:cNvPr>
            <p:cNvCxnSpPr>
              <a:cxnSpLocks/>
              <a:stCxn id="32" idx="4"/>
              <a:endCxn id="7" idx="4"/>
            </p:cNvCxnSpPr>
            <p:nvPr/>
          </p:nvCxnSpPr>
          <p:spPr>
            <a:xfrm rot="5400000" flipH="1">
              <a:off x="4743986" y="4037159"/>
              <a:ext cx="50912" cy="2289901"/>
            </a:xfrm>
            <a:prstGeom prst="curvedConnector3">
              <a:avLst>
                <a:gd name="adj1" fmla="val -78577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1DB2D40-09DC-45D9-B248-43916B3C6E9D}"/>
                </a:ext>
              </a:extLst>
            </p:cNvPr>
            <p:cNvSpPr txBox="1"/>
            <p:nvPr/>
          </p:nvSpPr>
          <p:spPr>
            <a:xfrm>
              <a:off x="4885924" y="524974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A606826-F796-4661-B2CE-0DECF399B1AC}"/>
                </a:ext>
              </a:extLst>
            </p:cNvPr>
            <p:cNvSpPr txBox="1"/>
            <p:nvPr/>
          </p:nvSpPr>
          <p:spPr>
            <a:xfrm>
              <a:off x="4094446" y="5073456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DC08382-0AFC-44F5-9F8B-721FC0C2F726}"/>
                </a:ext>
              </a:extLst>
            </p:cNvPr>
            <p:cNvSpPr txBox="1"/>
            <p:nvPr/>
          </p:nvSpPr>
          <p:spPr>
            <a:xfrm>
              <a:off x="2805477" y="4140222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36A0959-339A-4807-B237-A2054895F8BE}"/>
                </a:ext>
              </a:extLst>
            </p:cNvPr>
            <p:cNvSpPr/>
            <p:nvPr/>
          </p:nvSpPr>
          <p:spPr>
            <a:xfrm>
              <a:off x="3480475" y="378404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A1CE411A-F6F2-468D-97B1-EAF0EEAECED3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566849" y="373512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B72562FF-3256-4A6A-B0AB-E68958D46DAF}"/>
                </a:ext>
              </a:extLst>
            </p:cNvPr>
            <p:cNvCxnSpPr>
              <a:cxnSpLocks/>
              <a:stCxn id="5" idx="7"/>
              <a:endCxn id="25" idx="3"/>
            </p:cNvCxnSpPr>
            <p:nvPr/>
          </p:nvCxnSpPr>
          <p:spPr>
            <a:xfrm flipV="1">
              <a:off x="2574198" y="4029874"/>
              <a:ext cx="948458" cy="88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663A559-F62B-4EAE-8FEE-0E50AAC25229}"/>
                </a:ext>
              </a:extLst>
            </p:cNvPr>
            <p:cNvCxnSpPr>
              <a:cxnSpLocks/>
              <a:stCxn id="32" idx="0"/>
              <a:endCxn id="25" idx="6"/>
            </p:cNvCxnSpPr>
            <p:nvPr/>
          </p:nvCxnSpPr>
          <p:spPr>
            <a:xfrm flipH="1" flipV="1">
              <a:off x="3768507" y="3928046"/>
              <a:ext cx="2145885" cy="907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83AEAC1-A8AC-4790-BF32-623EB41F1A3D}"/>
                </a:ext>
              </a:extLst>
            </p:cNvPr>
            <p:cNvSpPr txBox="1"/>
            <p:nvPr/>
          </p:nvSpPr>
          <p:spPr>
            <a:xfrm>
              <a:off x="4745303" y="405710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AE598CB9-BC52-452F-B4AA-0840FE3D6F0F}"/>
                </a:ext>
              </a:extLst>
            </p:cNvPr>
            <p:cNvCxnSpPr>
              <a:cxnSpLocks/>
              <a:stCxn id="25" idx="4"/>
              <a:endCxn id="7" idx="0"/>
            </p:cNvCxnSpPr>
            <p:nvPr/>
          </p:nvCxnSpPr>
          <p:spPr>
            <a:xfrm>
              <a:off x="3624491" y="4072052"/>
              <a:ext cx="0" cy="796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F179BBA-ADEB-492D-83A6-D5834A889E11}"/>
                </a:ext>
              </a:extLst>
            </p:cNvPr>
            <p:cNvSpPr txBox="1"/>
            <p:nvPr/>
          </p:nvSpPr>
          <p:spPr>
            <a:xfrm>
              <a:off x="3639693" y="4208512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B28F18A-8E4A-4426-B1AC-D57483F8E722}"/>
              </a:ext>
            </a:extLst>
          </p:cNvPr>
          <p:cNvGrpSpPr/>
          <p:nvPr/>
        </p:nvGrpSpPr>
        <p:grpSpPr>
          <a:xfrm>
            <a:off x="6759818" y="3928046"/>
            <a:ext cx="4484943" cy="1722399"/>
            <a:chOff x="2650472" y="3794833"/>
            <a:chExt cx="4484943" cy="1722399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ADF1F0C-A2B0-42DF-B116-AE3BA019D687}"/>
                </a:ext>
              </a:extLst>
            </p:cNvPr>
            <p:cNvSpPr/>
            <p:nvPr/>
          </p:nvSpPr>
          <p:spPr>
            <a:xfrm>
              <a:off x="3369350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8476B962-B4CD-40BE-8C43-BA1BCABAE37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2701442" y="4863181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FCC44B2-FC30-43B4-B364-66B7BC5ED908}"/>
                </a:ext>
              </a:extLst>
            </p:cNvPr>
            <p:cNvSpPr/>
            <p:nvPr/>
          </p:nvSpPr>
          <p:spPr>
            <a:xfrm>
              <a:off x="4521478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EE4D36A-E281-4269-AEA5-2E270554BDB0}"/>
                </a:ext>
              </a:extLst>
            </p:cNvPr>
            <p:cNvSpPr txBox="1"/>
            <p:nvPr/>
          </p:nvSpPr>
          <p:spPr>
            <a:xfrm>
              <a:off x="2650472" y="4542843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1F01D9B6-C128-4B28-BF33-5B3A37ACF0DE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3657382" y="486318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1EF2D587-9B8D-4935-A581-6082EA5447B1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>
              <a:off x="4809510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F315B57-B5FF-45CF-902E-735EBA804CF2}"/>
                </a:ext>
              </a:extLst>
            </p:cNvPr>
            <p:cNvSpPr txBox="1"/>
            <p:nvPr/>
          </p:nvSpPr>
          <p:spPr>
            <a:xfrm>
              <a:off x="5078976" y="455668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7CFC22B1-DB1B-4152-BC5C-363ED85769B2}"/>
                </a:ext>
              </a:extLst>
            </p:cNvPr>
            <p:cNvGrpSpPr/>
            <p:nvPr/>
          </p:nvGrpSpPr>
          <p:grpSpPr>
            <a:xfrm>
              <a:off x="6775375" y="4686265"/>
              <a:ext cx="360040" cy="371834"/>
              <a:chOff x="3829441" y="2820172"/>
              <a:chExt cx="360040" cy="371834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0292659D-CB63-458E-8851-5A9160DF5AD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F55897A6-ECA4-4B8C-A219-F01E3AE8502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C5D09F3-1E26-44AF-AB9A-397157D35C9C}"/>
                </a:ext>
              </a:extLst>
            </p:cNvPr>
            <p:cNvSpPr/>
            <p:nvPr/>
          </p:nvSpPr>
          <p:spPr>
            <a:xfrm>
              <a:off x="5641917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9B7D2877-1E47-499F-A568-3218D9E048A9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5929949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8D8FB8F-144E-45A0-9801-6D1705F486B0}"/>
                </a:ext>
              </a:extLst>
            </p:cNvPr>
            <p:cNvSpPr txBox="1"/>
            <p:nvPr/>
          </p:nvSpPr>
          <p:spPr>
            <a:xfrm>
              <a:off x="3913829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D1C5F27-DCE3-434D-8521-C21C7CE4D37A}"/>
                </a:ext>
              </a:extLst>
            </p:cNvPr>
            <p:cNvSpPr txBox="1"/>
            <p:nvPr/>
          </p:nvSpPr>
          <p:spPr>
            <a:xfrm>
              <a:off x="6144845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090B3D4-B165-44DA-BBF3-61900B811972}"/>
                </a:ext>
              </a:extLst>
            </p:cNvPr>
            <p:cNvSpPr txBox="1"/>
            <p:nvPr/>
          </p:nvSpPr>
          <p:spPr>
            <a:xfrm>
              <a:off x="3381364" y="520945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257982F-2031-47D6-B7E8-AA46CC19FB63}"/>
                </a:ext>
              </a:extLst>
            </p:cNvPr>
            <p:cNvSpPr txBox="1"/>
            <p:nvPr/>
          </p:nvSpPr>
          <p:spPr>
            <a:xfrm>
              <a:off x="4503780" y="422134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50" name="Conector: Curvo 49">
              <a:extLst>
                <a:ext uri="{FF2B5EF4-FFF2-40B4-BE49-F238E27FC236}">
                  <a16:creationId xmlns:a16="http://schemas.microsoft.com/office/drawing/2014/main" id="{C0F08C04-B014-4176-A8AD-4651F50B9F95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611107" y="4657176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C4A4A002-2537-4D7F-BADC-32B4219D1D94}"/>
                </a:ext>
              </a:extLst>
            </p:cNvPr>
            <p:cNvCxnSpPr>
              <a:cxnSpLocks/>
              <a:stCxn id="44" idx="4"/>
              <a:endCxn id="37" idx="5"/>
            </p:cNvCxnSpPr>
            <p:nvPr/>
          </p:nvCxnSpPr>
          <p:spPr>
            <a:xfrm rot="5400000" flipH="1">
              <a:off x="5255542" y="4476796"/>
              <a:ext cx="42178" cy="1018604"/>
            </a:xfrm>
            <a:prstGeom prst="curvedConnector3">
              <a:avLst>
                <a:gd name="adj1" fmla="val -5419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Curvo 51">
              <a:extLst>
                <a:ext uri="{FF2B5EF4-FFF2-40B4-BE49-F238E27FC236}">
                  <a16:creationId xmlns:a16="http://schemas.microsoft.com/office/drawing/2014/main" id="{3A585699-C45E-4D93-A408-EC0E6D61D0ED}"/>
                </a:ext>
              </a:extLst>
            </p:cNvPr>
            <p:cNvCxnSpPr>
              <a:cxnSpLocks/>
              <a:stCxn id="58" idx="4"/>
              <a:endCxn id="37" idx="4"/>
            </p:cNvCxnSpPr>
            <p:nvPr/>
          </p:nvCxnSpPr>
          <p:spPr>
            <a:xfrm rot="5400000" flipH="1">
              <a:off x="5784989" y="3887693"/>
              <a:ext cx="50912" cy="2289901"/>
            </a:xfrm>
            <a:prstGeom prst="curvedConnector3">
              <a:avLst>
                <a:gd name="adj1" fmla="val -7902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B0DEE8F1-4802-430A-B784-C0D4BBB04861}"/>
                </a:ext>
              </a:extLst>
            </p:cNvPr>
            <p:cNvSpPr txBox="1"/>
            <p:nvPr/>
          </p:nvSpPr>
          <p:spPr>
            <a:xfrm>
              <a:off x="5926927" y="510027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1D386A34-7ED5-415B-B2B7-6852C83E0BD7}"/>
                </a:ext>
              </a:extLst>
            </p:cNvPr>
            <p:cNvSpPr txBox="1"/>
            <p:nvPr/>
          </p:nvSpPr>
          <p:spPr>
            <a:xfrm>
              <a:off x="5135449" y="492399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55" name="Conector: Curvo 54">
              <a:extLst>
                <a:ext uri="{FF2B5EF4-FFF2-40B4-BE49-F238E27FC236}">
                  <a16:creationId xmlns:a16="http://schemas.microsoft.com/office/drawing/2014/main" id="{91407AAE-22E9-4708-BE34-8C43382E3031}"/>
                </a:ext>
              </a:extLst>
            </p:cNvPr>
            <p:cNvCxnSpPr>
              <a:cxnSpLocks/>
              <a:stCxn id="58" idx="0"/>
              <a:endCxn id="35" idx="0"/>
            </p:cNvCxnSpPr>
            <p:nvPr/>
          </p:nvCxnSpPr>
          <p:spPr>
            <a:xfrm rot="16200000" flipH="1" flipV="1">
              <a:off x="5217926" y="2981705"/>
              <a:ext cx="32910" cy="3442029"/>
            </a:xfrm>
            <a:prstGeom prst="curvedConnector3">
              <a:avLst>
                <a:gd name="adj1" fmla="val -17226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49B8169-7A4D-49C8-B232-19CB669390E6}"/>
                </a:ext>
              </a:extLst>
            </p:cNvPr>
            <p:cNvSpPr txBox="1"/>
            <p:nvPr/>
          </p:nvSpPr>
          <p:spPr>
            <a:xfrm>
              <a:off x="5157109" y="379483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CADDE02F-8EF8-498A-8B51-A3764264633F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3454855" y="483088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7CEFD14-6477-4262-8E8F-582F29C7D443}"/>
              </a:ext>
            </a:extLst>
          </p:cNvPr>
          <p:cNvSpPr txBox="1"/>
          <p:nvPr/>
        </p:nvSpPr>
        <p:spPr>
          <a:xfrm>
            <a:off x="7817386" y="5831944"/>
            <a:ext cx="257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para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8BAC4DB-2347-4682-AA31-0BBA5DAC1282}"/>
              </a:ext>
            </a:extLst>
          </p:cNvPr>
          <p:cNvSpPr txBox="1"/>
          <p:nvPr/>
        </p:nvSpPr>
        <p:spPr>
          <a:xfrm>
            <a:off x="1981651" y="5831944"/>
            <a:ext cx="374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obtido da conversão</a:t>
            </a:r>
          </a:p>
        </p:txBody>
      </p:sp>
    </p:spTree>
    <p:extLst>
      <p:ext uri="{BB962C8B-B14F-4D97-AF65-F5344CB8AC3E}">
        <p14:creationId xmlns:p14="http://schemas.microsoft.com/office/powerpoint/2010/main" val="108035526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0862C-A840-4AFD-9C59-6CC2CEAF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da Cadeia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98ABD-0CE1-4C8D-BEF2-31D7F53F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é uma representação abstrata </a:t>
            </a:r>
            <a:r>
              <a:rPr lang="pt-BR" dirty="0"/>
              <a:t>de um reconhecedor, enquanto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DFA é um algoritmo concreto </a:t>
            </a:r>
            <a:r>
              <a:rPr lang="pt-BR" dirty="0"/>
              <a:t>para reconhecer uma cadeia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37D089-84CF-40DB-A14C-758EFCD088BB}"/>
              </a:ext>
            </a:extLst>
          </p:cNvPr>
          <p:cNvSpPr txBox="1"/>
          <p:nvPr/>
        </p:nvSpPr>
        <p:spPr>
          <a:xfrm>
            <a:off x="1629916" y="3501008"/>
            <a:ext cx="399981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Algoritmo</a:t>
            </a:r>
            <a:r>
              <a:rPr lang="pt-BR" dirty="0"/>
              <a:t>: Simulando um DFA</a:t>
            </a:r>
            <a:br>
              <a:rPr lang="pt-BR" dirty="0"/>
            </a:br>
            <a:endParaRPr lang="pt-BR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s = s</a:t>
            </a:r>
            <a:r>
              <a:rPr lang="pt-BR" sz="1600" baseline="-25000" dirty="0">
                <a:latin typeface="Consolas" panose="020B0609020204030204" pitchFamily="49" charset="0"/>
              </a:rPr>
              <a:t>0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c = </a:t>
            </a:r>
            <a:r>
              <a:rPr lang="pt-BR" sz="1600" dirty="0" err="1">
                <a:latin typeface="Consolas" panose="020B0609020204030204" pitchFamily="49" charset="0"/>
              </a:rPr>
              <a:t>next_char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(c !=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eof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s = move(</a:t>
            </a:r>
            <a:r>
              <a:rPr lang="pt-BR" sz="1600" dirty="0" err="1">
                <a:latin typeface="Consolas" panose="020B0609020204030204" pitchFamily="49" charset="0"/>
              </a:rPr>
              <a:t>s,c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c = </a:t>
            </a:r>
            <a:r>
              <a:rPr lang="pt-BR" sz="1600" dirty="0" err="1">
                <a:latin typeface="Consolas" panose="020B0609020204030204" pitchFamily="49" charset="0"/>
              </a:rPr>
              <a:t>next_char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(s está em F)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"sim"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"não"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623400E-3845-483B-BE5D-F99413F97ED8}"/>
              </a:ext>
            </a:extLst>
          </p:cNvPr>
          <p:cNvGrpSpPr/>
          <p:nvPr/>
        </p:nvGrpSpPr>
        <p:grpSpPr>
          <a:xfrm>
            <a:off x="6382444" y="4293096"/>
            <a:ext cx="4484943" cy="1722399"/>
            <a:chOff x="2650472" y="3794833"/>
            <a:chExt cx="4484943" cy="172239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948E40B-69D8-41AE-8D1F-6C241C6D2060}"/>
                </a:ext>
              </a:extLst>
            </p:cNvPr>
            <p:cNvSpPr/>
            <p:nvPr/>
          </p:nvSpPr>
          <p:spPr>
            <a:xfrm>
              <a:off x="3369350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0D9226F0-4390-43CB-BCFF-8BCE36732A5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2701442" y="4863181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C6E2B64-55CC-415F-93B3-A00B494223B2}"/>
                </a:ext>
              </a:extLst>
            </p:cNvPr>
            <p:cNvSpPr/>
            <p:nvPr/>
          </p:nvSpPr>
          <p:spPr>
            <a:xfrm>
              <a:off x="4521478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330A613-8204-4624-A37C-AAEF9E4E1908}"/>
                </a:ext>
              </a:extLst>
            </p:cNvPr>
            <p:cNvSpPr txBox="1"/>
            <p:nvPr/>
          </p:nvSpPr>
          <p:spPr>
            <a:xfrm>
              <a:off x="2650472" y="4542843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BA683E1F-41B3-454F-B9C3-BA599147985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3657382" y="486318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01B7D2EC-EFEB-448F-B651-31E1C65DC393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4809510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0D0B2A3-8C8F-4757-839E-B85F75D83CE8}"/>
                </a:ext>
              </a:extLst>
            </p:cNvPr>
            <p:cNvSpPr txBox="1"/>
            <p:nvPr/>
          </p:nvSpPr>
          <p:spPr>
            <a:xfrm>
              <a:off x="5078976" y="455668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12C17108-4703-4CDB-ADE1-2B6DE7E68C7C}"/>
                </a:ext>
              </a:extLst>
            </p:cNvPr>
            <p:cNvGrpSpPr/>
            <p:nvPr/>
          </p:nvGrpSpPr>
          <p:grpSpPr>
            <a:xfrm>
              <a:off x="6775375" y="4686265"/>
              <a:ext cx="360040" cy="371834"/>
              <a:chOff x="3829441" y="2820172"/>
              <a:chExt cx="360040" cy="371834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CC133F1E-0143-4004-8F0B-5059B93FE424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9730AB46-F684-45E9-B1E2-E504C1F285B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FD56D34-9F2D-4124-9259-AE9426E9C5A6}"/>
                </a:ext>
              </a:extLst>
            </p:cNvPr>
            <p:cNvSpPr/>
            <p:nvPr/>
          </p:nvSpPr>
          <p:spPr>
            <a:xfrm>
              <a:off x="5641917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5E930189-5D77-4D00-8861-9D35DC1B90CE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929949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1E8A742-F4C0-46BE-89E5-77771169F3A8}"/>
                </a:ext>
              </a:extLst>
            </p:cNvPr>
            <p:cNvSpPr txBox="1"/>
            <p:nvPr/>
          </p:nvSpPr>
          <p:spPr>
            <a:xfrm>
              <a:off x="3913829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BADC77C-FF9C-4609-801D-6FA053A4D1F9}"/>
                </a:ext>
              </a:extLst>
            </p:cNvPr>
            <p:cNvSpPr txBox="1"/>
            <p:nvPr/>
          </p:nvSpPr>
          <p:spPr>
            <a:xfrm>
              <a:off x="6144845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12A574F-B302-4D4A-AC11-82315362714B}"/>
                </a:ext>
              </a:extLst>
            </p:cNvPr>
            <p:cNvSpPr txBox="1"/>
            <p:nvPr/>
          </p:nvSpPr>
          <p:spPr>
            <a:xfrm>
              <a:off x="3381364" y="520945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34E7401-55EC-4AC9-878A-BD3A18479FC9}"/>
                </a:ext>
              </a:extLst>
            </p:cNvPr>
            <p:cNvSpPr txBox="1"/>
            <p:nvPr/>
          </p:nvSpPr>
          <p:spPr>
            <a:xfrm>
              <a:off x="4503780" y="422134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07B95780-4620-48BA-94D5-205727914743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611107" y="4657176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: Curvo 21">
              <a:extLst>
                <a:ext uri="{FF2B5EF4-FFF2-40B4-BE49-F238E27FC236}">
                  <a16:creationId xmlns:a16="http://schemas.microsoft.com/office/drawing/2014/main" id="{958C595D-EA4D-4C52-8986-538E3553462F}"/>
                </a:ext>
              </a:extLst>
            </p:cNvPr>
            <p:cNvCxnSpPr>
              <a:cxnSpLocks/>
              <a:stCxn id="15" idx="4"/>
              <a:endCxn id="8" idx="5"/>
            </p:cNvCxnSpPr>
            <p:nvPr/>
          </p:nvCxnSpPr>
          <p:spPr>
            <a:xfrm rot="5400000" flipH="1">
              <a:off x="5255542" y="4476796"/>
              <a:ext cx="42178" cy="1018604"/>
            </a:xfrm>
            <a:prstGeom prst="curvedConnector3">
              <a:avLst>
                <a:gd name="adj1" fmla="val -5419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o 22">
              <a:extLst>
                <a:ext uri="{FF2B5EF4-FFF2-40B4-BE49-F238E27FC236}">
                  <a16:creationId xmlns:a16="http://schemas.microsoft.com/office/drawing/2014/main" id="{310C82D4-7AEC-4069-BBED-B9F33F4DAF69}"/>
                </a:ext>
              </a:extLst>
            </p:cNvPr>
            <p:cNvCxnSpPr>
              <a:cxnSpLocks/>
              <a:stCxn id="29" idx="4"/>
              <a:endCxn id="8" idx="4"/>
            </p:cNvCxnSpPr>
            <p:nvPr/>
          </p:nvCxnSpPr>
          <p:spPr>
            <a:xfrm rot="5400000" flipH="1">
              <a:off x="5784989" y="3887693"/>
              <a:ext cx="50912" cy="2289901"/>
            </a:xfrm>
            <a:prstGeom prst="curvedConnector3">
              <a:avLst>
                <a:gd name="adj1" fmla="val -7902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49796D0-97DC-4D03-A037-3671E33C788D}"/>
                </a:ext>
              </a:extLst>
            </p:cNvPr>
            <p:cNvSpPr txBox="1"/>
            <p:nvPr/>
          </p:nvSpPr>
          <p:spPr>
            <a:xfrm>
              <a:off x="5926927" y="510027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43C9D1A-F1AB-4E71-927E-7D405D2474D6}"/>
                </a:ext>
              </a:extLst>
            </p:cNvPr>
            <p:cNvSpPr txBox="1"/>
            <p:nvPr/>
          </p:nvSpPr>
          <p:spPr>
            <a:xfrm>
              <a:off x="5135449" y="492399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A71C976B-F362-4CEC-A544-84DC3F2582B9}"/>
                </a:ext>
              </a:extLst>
            </p:cNvPr>
            <p:cNvCxnSpPr>
              <a:cxnSpLocks/>
              <a:stCxn id="29" idx="0"/>
              <a:endCxn id="6" idx="0"/>
            </p:cNvCxnSpPr>
            <p:nvPr/>
          </p:nvCxnSpPr>
          <p:spPr>
            <a:xfrm rot="16200000" flipH="1" flipV="1">
              <a:off x="5217926" y="2981705"/>
              <a:ext cx="32910" cy="3442029"/>
            </a:xfrm>
            <a:prstGeom prst="curvedConnector3">
              <a:avLst>
                <a:gd name="adj1" fmla="val -17226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09E19ED-C633-45BB-BE3E-B026682B9A8E}"/>
                </a:ext>
              </a:extLst>
            </p:cNvPr>
            <p:cNvSpPr txBox="1"/>
            <p:nvPr/>
          </p:nvSpPr>
          <p:spPr>
            <a:xfrm>
              <a:off x="5157109" y="379483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28" name="Conector: Curvo 27">
              <a:extLst>
                <a:ext uri="{FF2B5EF4-FFF2-40B4-BE49-F238E27FC236}">
                  <a16:creationId xmlns:a16="http://schemas.microsoft.com/office/drawing/2014/main" id="{4C2D8289-B198-44E3-8C16-0F565287F929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3454855" y="483088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0873285-E968-4523-BC3E-9920BD31987E}"/>
              </a:ext>
            </a:extLst>
          </p:cNvPr>
          <p:cNvSpPr txBox="1"/>
          <p:nvPr/>
        </p:nvSpPr>
        <p:spPr>
          <a:xfrm>
            <a:off x="6783136" y="3382499"/>
            <a:ext cx="388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Retorna </a:t>
            </a:r>
            <a:r>
              <a:rPr lang="pt-BR" sz="1600" dirty="0">
                <a:solidFill>
                  <a:srgbClr val="FF7575"/>
                </a:solidFill>
              </a:rPr>
              <a:t>"sim"</a:t>
            </a:r>
            <a:r>
              <a:rPr lang="pt-BR" sz="1600" dirty="0"/>
              <a:t> para a cadeia </a:t>
            </a:r>
            <a:r>
              <a:rPr lang="pt-BR" sz="1600" b="1" dirty="0" err="1">
                <a:solidFill>
                  <a:srgbClr val="FF4343"/>
                </a:solidFill>
              </a:rPr>
              <a:t>ababb</a:t>
            </a:r>
            <a:r>
              <a:rPr lang="pt-BR" sz="1600" dirty="0"/>
              <a:t>, passando pelos estados 0, 1, 2, 1, 2, 3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2085666-1E7D-4A51-A229-3B93F772C24A}"/>
              </a:ext>
            </a:extLst>
          </p:cNvPr>
          <p:cNvCxnSpPr>
            <a:cxnSpLocks/>
          </p:cNvCxnSpPr>
          <p:nvPr/>
        </p:nvCxnSpPr>
        <p:spPr>
          <a:xfrm>
            <a:off x="1735832" y="3861048"/>
            <a:ext cx="0" cy="215444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2601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C02A-A0D6-4D49-B88C-CDE3150E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2E84C-931F-4B11-91C1-7D3916FC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Converta os </a:t>
            </a:r>
            <a:r>
              <a:rPr lang="pt-BR" dirty="0" err="1"/>
              <a:t>NFAs</a:t>
            </a:r>
            <a:r>
              <a:rPr lang="pt-BR" dirty="0"/>
              <a:t> abaixo em </a:t>
            </a:r>
            <a:r>
              <a:rPr lang="pt-BR" dirty="0" err="1"/>
              <a:t>DFAs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87EC8B6-B053-401F-B00D-03E1767EF0F4}"/>
              </a:ext>
            </a:extLst>
          </p:cNvPr>
          <p:cNvGrpSpPr/>
          <p:nvPr/>
        </p:nvGrpSpPr>
        <p:grpSpPr>
          <a:xfrm>
            <a:off x="1629916" y="2780928"/>
            <a:ext cx="3185844" cy="2322793"/>
            <a:chOff x="1499950" y="2551815"/>
            <a:chExt cx="3185844" cy="2322793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C388281-8D05-40E4-9B81-EA4FF8F137C4}"/>
                </a:ext>
              </a:extLst>
            </p:cNvPr>
            <p:cNvSpPr/>
            <p:nvPr/>
          </p:nvSpPr>
          <p:spPr>
            <a:xfrm>
              <a:off x="2218828" y="35709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585860CD-78E8-48D8-837F-E998CB75703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550920" y="3714926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50510F8-8EBE-4794-ACE1-FCC35B92D99F}"/>
                </a:ext>
              </a:extLst>
            </p:cNvPr>
            <p:cNvSpPr txBox="1"/>
            <p:nvPr/>
          </p:nvSpPr>
          <p:spPr>
            <a:xfrm>
              <a:off x="1499950" y="3394588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041B69D1-8541-4FDF-9B4B-690450FF4CA4}"/>
                </a:ext>
              </a:extLst>
            </p:cNvPr>
            <p:cNvCxnSpPr>
              <a:cxnSpLocks/>
              <a:stCxn id="6" idx="7"/>
              <a:endCxn id="11" idx="2"/>
            </p:cNvCxnSpPr>
            <p:nvPr/>
          </p:nvCxnSpPr>
          <p:spPr>
            <a:xfrm flipV="1">
              <a:off x="2464679" y="3250168"/>
              <a:ext cx="722774" cy="362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043593F-CE13-4BBC-B185-3251070ED81A}"/>
                </a:ext>
              </a:extLst>
            </p:cNvPr>
            <p:cNvGrpSpPr/>
            <p:nvPr/>
          </p:nvGrpSpPr>
          <p:grpSpPr>
            <a:xfrm>
              <a:off x="4320911" y="3073252"/>
              <a:ext cx="360040" cy="371834"/>
              <a:chOff x="3829441" y="2820172"/>
              <a:chExt cx="360040" cy="371834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EC5E4247-0EC4-42F1-8F19-C693BE0BD19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86037423-0B8A-4CD0-BF7A-722F330DDA8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F732A4A-8192-44BB-A53A-0FF830B63CE0}"/>
                </a:ext>
              </a:extLst>
            </p:cNvPr>
            <p:cNvSpPr/>
            <p:nvPr/>
          </p:nvSpPr>
          <p:spPr>
            <a:xfrm>
              <a:off x="3187453" y="310616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557D15AB-2B14-4C4B-9D2A-3D460232C522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3475485" y="3250168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A9122AC-8910-4921-A09B-BB102D93EF2D}"/>
                </a:ext>
              </a:extLst>
            </p:cNvPr>
            <p:cNvSpPr txBox="1"/>
            <p:nvPr/>
          </p:nvSpPr>
          <p:spPr>
            <a:xfrm>
              <a:off x="2580696" y="3106349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FF3C516-97CC-4047-BA43-D9D5EBF019FB}"/>
                </a:ext>
              </a:extLst>
            </p:cNvPr>
            <p:cNvSpPr txBox="1"/>
            <p:nvPr/>
          </p:nvSpPr>
          <p:spPr>
            <a:xfrm>
              <a:off x="3724605" y="291247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05944088-EA50-4CFE-9A9F-8EC9F3CFD5D5}"/>
                </a:ext>
              </a:extLst>
            </p:cNvPr>
            <p:cNvGrpSpPr/>
            <p:nvPr/>
          </p:nvGrpSpPr>
          <p:grpSpPr>
            <a:xfrm>
              <a:off x="4325754" y="3935620"/>
              <a:ext cx="360040" cy="371834"/>
              <a:chOff x="3829441" y="2820172"/>
              <a:chExt cx="360040" cy="371834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B5A1B5F2-1D3A-4BF0-A435-1BD6E592AB9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C387F13E-C8F3-4F22-A86F-7B75527F92B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4</a:t>
                </a:r>
              </a:p>
            </p:txBody>
          </p:sp>
        </p:grp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00F29D5D-70B8-4511-8E1F-6E8FA7E38080}"/>
                </a:ext>
              </a:extLst>
            </p:cNvPr>
            <p:cNvSpPr/>
            <p:nvPr/>
          </p:nvSpPr>
          <p:spPr>
            <a:xfrm>
              <a:off x="3192296" y="396853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3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4E90FCEB-A8FA-48A1-B2CA-EDA4173C5294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3480328" y="4112536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DADE4093-FCD1-48C1-B24B-2456F7DC11CC}"/>
                </a:ext>
              </a:extLst>
            </p:cNvPr>
            <p:cNvCxnSpPr>
              <a:cxnSpLocks/>
              <a:stCxn id="6" idx="5"/>
              <a:endCxn id="16" idx="2"/>
            </p:cNvCxnSpPr>
            <p:nvPr/>
          </p:nvCxnSpPr>
          <p:spPr>
            <a:xfrm>
              <a:off x="2464679" y="3816754"/>
              <a:ext cx="727617" cy="29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17703C4-4109-41ED-95C9-ED036A31D646}"/>
                </a:ext>
              </a:extLst>
            </p:cNvPr>
            <p:cNvSpPr txBox="1"/>
            <p:nvPr/>
          </p:nvSpPr>
          <p:spPr>
            <a:xfrm>
              <a:off x="2577852" y="3941913"/>
              <a:ext cx="248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8E7617B-8935-4F21-BB72-7C2E6C2EA12B}"/>
                </a:ext>
              </a:extLst>
            </p:cNvPr>
            <p:cNvSpPr txBox="1"/>
            <p:nvPr/>
          </p:nvSpPr>
          <p:spPr>
            <a:xfrm>
              <a:off x="3726059" y="375531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E6246AC2-903B-4122-80E6-44E3DFBD3476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457997" y="299916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5A324EB7-44DC-4B0C-8B44-DEDCCF61B174}"/>
                </a:ext>
              </a:extLst>
            </p:cNvPr>
            <p:cNvSpPr txBox="1"/>
            <p:nvPr/>
          </p:nvSpPr>
          <p:spPr>
            <a:xfrm>
              <a:off x="4333882" y="255181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A671817-849A-4706-9DB7-05C04CB9684F}"/>
                </a:ext>
              </a:extLst>
            </p:cNvPr>
            <p:cNvSpPr txBox="1"/>
            <p:nvPr/>
          </p:nvSpPr>
          <p:spPr>
            <a:xfrm>
              <a:off x="4348450" y="453605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24" name="Conector: Curvo 23">
              <a:extLst>
                <a:ext uri="{FF2B5EF4-FFF2-40B4-BE49-F238E27FC236}">
                  <a16:creationId xmlns:a16="http://schemas.microsoft.com/office/drawing/2014/main" id="{0FB1B490-8EAF-4AFB-B991-439DEE98D973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4439049" y="412676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A7EC857E-2052-4657-BD75-906D27258661}"/>
              </a:ext>
            </a:extLst>
          </p:cNvPr>
          <p:cNvGrpSpPr/>
          <p:nvPr/>
        </p:nvGrpSpPr>
        <p:grpSpPr>
          <a:xfrm>
            <a:off x="6213871" y="2776713"/>
            <a:ext cx="4484943" cy="2473549"/>
            <a:chOff x="6213871" y="2776713"/>
            <a:chExt cx="4484943" cy="2473549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CBEA60D-9C59-435A-9ABB-2FA80105B6A9}"/>
                </a:ext>
              </a:extLst>
            </p:cNvPr>
            <p:cNvSpPr/>
            <p:nvPr/>
          </p:nvSpPr>
          <p:spPr>
            <a:xfrm>
              <a:off x="6932749" y="377564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2514320F-7446-4492-BAC2-02B4D50FB6A5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6264841" y="3919649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5F5872B0-80F9-44F3-B9E2-554BB48C8655}"/>
                </a:ext>
              </a:extLst>
            </p:cNvPr>
            <p:cNvSpPr/>
            <p:nvPr/>
          </p:nvSpPr>
          <p:spPr>
            <a:xfrm>
              <a:off x="8084877" y="377564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A64F5AA-4801-4AAF-897A-94441BD10C53}"/>
                </a:ext>
              </a:extLst>
            </p:cNvPr>
            <p:cNvSpPr txBox="1"/>
            <p:nvPr/>
          </p:nvSpPr>
          <p:spPr>
            <a:xfrm>
              <a:off x="6213871" y="3599311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4014129B-14BD-4494-ACFA-20B2899792EF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7220781" y="3919649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7E6AA4C-3B36-4965-8E10-19437611C1A9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8372909" y="3919649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0075CFA3-736A-483A-8FBA-DD12E9381FD4}"/>
                </a:ext>
              </a:extLst>
            </p:cNvPr>
            <p:cNvSpPr txBox="1"/>
            <p:nvPr/>
          </p:nvSpPr>
          <p:spPr>
            <a:xfrm>
              <a:off x="8642375" y="361315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FE7F0C94-7566-441A-A717-17837060126C}"/>
                </a:ext>
              </a:extLst>
            </p:cNvPr>
            <p:cNvGrpSpPr/>
            <p:nvPr/>
          </p:nvGrpSpPr>
          <p:grpSpPr>
            <a:xfrm>
              <a:off x="10338774" y="3742733"/>
              <a:ext cx="360040" cy="371834"/>
              <a:chOff x="3829441" y="2820172"/>
              <a:chExt cx="360040" cy="371834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1B7A7A77-DF9A-42A3-B553-B20DE38A4A48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B78095AB-863D-4C5C-A154-4B343E018B54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8563BF4-4A2A-4DBD-9699-9C2BC0BE6406}"/>
                </a:ext>
              </a:extLst>
            </p:cNvPr>
            <p:cNvSpPr/>
            <p:nvPr/>
          </p:nvSpPr>
          <p:spPr>
            <a:xfrm>
              <a:off x="9205316" y="377564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4EEA1462-0A13-4E6B-8EE5-A5D0DF307238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9493348" y="3919649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0DD7E3E-8482-4B7D-85BD-5B842C8D573F}"/>
                </a:ext>
              </a:extLst>
            </p:cNvPr>
            <p:cNvSpPr txBox="1"/>
            <p:nvPr/>
          </p:nvSpPr>
          <p:spPr>
            <a:xfrm>
              <a:off x="7477228" y="358559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6EDF5D78-A900-4FD3-99DA-C6B6C5A6DFA9}"/>
                </a:ext>
              </a:extLst>
            </p:cNvPr>
            <p:cNvSpPr txBox="1"/>
            <p:nvPr/>
          </p:nvSpPr>
          <p:spPr>
            <a:xfrm>
              <a:off x="9708244" y="358559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EC8E53B-4465-47A1-AB07-E821CA249C8E}"/>
                </a:ext>
              </a:extLst>
            </p:cNvPr>
            <p:cNvSpPr txBox="1"/>
            <p:nvPr/>
          </p:nvSpPr>
          <p:spPr>
            <a:xfrm>
              <a:off x="8702735" y="494248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45" name="Conector: Curvo 44">
              <a:extLst>
                <a:ext uri="{FF2B5EF4-FFF2-40B4-BE49-F238E27FC236}">
                  <a16:creationId xmlns:a16="http://schemas.microsoft.com/office/drawing/2014/main" id="{3D1B3042-6FEB-4022-8F13-992B0BAD5C9C}"/>
                </a:ext>
              </a:extLst>
            </p:cNvPr>
            <p:cNvCxnSpPr>
              <a:cxnSpLocks/>
              <a:stCxn id="38" idx="4"/>
              <a:endCxn id="32" idx="5"/>
            </p:cNvCxnSpPr>
            <p:nvPr/>
          </p:nvCxnSpPr>
          <p:spPr>
            <a:xfrm rot="5400000" flipH="1">
              <a:off x="8818941" y="3533264"/>
              <a:ext cx="42178" cy="1018604"/>
            </a:xfrm>
            <a:prstGeom prst="curvedConnector3">
              <a:avLst>
                <a:gd name="adj1" fmla="val -4064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: Curvo 45">
              <a:extLst>
                <a:ext uri="{FF2B5EF4-FFF2-40B4-BE49-F238E27FC236}">
                  <a16:creationId xmlns:a16="http://schemas.microsoft.com/office/drawing/2014/main" id="{04D087BE-435C-4240-B91C-4F1E9D759F37}"/>
                </a:ext>
              </a:extLst>
            </p:cNvPr>
            <p:cNvCxnSpPr>
              <a:cxnSpLocks/>
              <a:stCxn id="52" idx="4"/>
              <a:endCxn id="30" idx="4"/>
            </p:cNvCxnSpPr>
            <p:nvPr/>
          </p:nvCxnSpPr>
          <p:spPr>
            <a:xfrm rot="5400000" flipH="1">
              <a:off x="8772324" y="2368097"/>
              <a:ext cx="50912" cy="3442029"/>
            </a:xfrm>
            <a:prstGeom prst="curvedConnector3">
              <a:avLst>
                <a:gd name="adj1" fmla="val -15528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A4C1E1D1-04F8-41F5-BEC1-11B94DCAFF0C}"/>
                </a:ext>
              </a:extLst>
            </p:cNvPr>
            <p:cNvCxnSpPr>
              <a:cxnSpLocks/>
              <a:stCxn id="30" idx="0"/>
              <a:endCxn id="52" idx="0"/>
            </p:cNvCxnSpPr>
            <p:nvPr/>
          </p:nvCxnSpPr>
          <p:spPr>
            <a:xfrm rot="5400000" flipH="1" flipV="1">
              <a:off x="8781324" y="2038174"/>
              <a:ext cx="32910" cy="3442029"/>
            </a:xfrm>
            <a:prstGeom prst="curvedConnector3">
              <a:avLst>
                <a:gd name="adj1" fmla="val 18076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A1828A2-92D0-4B29-99E1-C3A82242CF76}"/>
                </a:ext>
              </a:extLst>
            </p:cNvPr>
            <p:cNvSpPr txBox="1"/>
            <p:nvPr/>
          </p:nvSpPr>
          <p:spPr>
            <a:xfrm>
              <a:off x="8659136" y="2776713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3DBDBE75-2103-4683-8894-CD7867019006}"/>
                </a:ext>
              </a:extLst>
            </p:cNvPr>
            <p:cNvSpPr txBox="1"/>
            <p:nvPr/>
          </p:nvSpPr>
          <p:spPr>
            <a:xfrm>
              <a:off x="8702011" y="4221347"/>
              <a:ext cx="266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  <p:cxnSp>
          <p:nvCxnSpPr>
            <p:cNvPr id="62" name="Conector: Curvo 61">
              <a:extLst>
                <a:ext uri="{FF2B5EF4-FFF2-40B4-BE49-F238E27FC236}">
                  <a16:creationId xmlns:a16="http://schemas.microsoft.com/office/drawing/2014/main" id="{2206E654-D137-490C-84F9-F37F0DD164C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647585" y="3542265"/>
              <a:ext cx="42178" cy="1018604"/>
            </a:xfrm>
            <a:prstGeom prst="curvedConnector3">
              <a:avLst>
                <a:gd name="adj1" fmla="val -3613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8674654-1780-47D3-B93B-F721E410EC1B}"/>
                </a:ext>
              </a:extLst>
            </p:cNvPr>
            <p:cNvSpPr txBox="1"/>
            <p:nvPr/>
          </p:nvSpPr>
          <p:spPr>
            <a:xfrm>
              <a:off x="7530655" y="4221347"/>
              <a:ext cx="266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  <p:cxnSp>
          <p:nvCxnSpPr>
            <p:cNvPr id="64" name="Conector: Curvo 63">
              <a:extLst>
                <a:ext uri="{FF2B5EF4-FFF2-40B4-BE49-F238E27FC236}">
                  <a16:creationId xmlns:a16="http://schemas.microsoft.com/office/drawing/2014/main" id="{78AAAAD2-B4E3-4CA0-9582-9430C3337AC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894972" y="3572354"/>
              <a:ext cx="42178" cy="1018604"/>
            </a:xfrm>
            <a:prstGeom prst="curvedConnector3">
              <a:avLst>
                <a:gd name="adj1" fmla="val -3613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F812B293-2B2E-47B9-B4C4-84E0B640CB5C}"/>
                </a:ext>
              </a:extLst>
            </p:cNvPr>
            <p:cNvSpPr txBox="1"/>
            <p:nvPr/>
          </p:nvSpPr>
          <p:spPr>
            <a:xfrm>
              <a:off x="9778042" y="4221347"/>
              <a:ext cx="266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62572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6DEE5-86F9-4230-ABF8-79A634F3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EF206-984D-43BA-B596-3A4708C2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Converta as expressões regulares em </a:t>
            </a:r>
            <a:r>
              <a:rPr lang="pt-BR" dirty="0" err="1"/>
              <a:t>DFAs</a:t>
            </a:r>
            <a:endParaRPr lang="pt-BR" dirty="0"/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(</a:t>
            </a:r>
            <a:r>
              <a:rPr lang="pt-BR" dirty="0" err="1"/>
              <a:t>a|b</a:t>
            </a:r>
            <a:r>
              <a:rPr lang="pt-BR" dirty="0"/>
              <a:t>)*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(a*|b*)*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((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/>
              <a:t>|a)b*)*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r>
              <a:rPr lang="pt-BR" dirty="0"/>
              <a:t>(</a:t>
            </a:r>
            <a:r>
              <a:rPr lang="pt-BR" dirty="0" err="1"/>
              <a:t>a|b</a:t>
            </a:r>
            <a:r>
              <a:rPr lang="pt-BR" dirty="0"/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198834250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ferramenta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um gerador de analisador léxico</a:t>
            </a:r>
          </a:p>
          <a:p>
            <a:pPr lvl="1"/>
            <a:r>
              <a:rPr lang="pt-BR" dirty="0"/>
              <a:t>Ela se baseia na simulação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Autômatos Finitos Determinísticos </a:t>
            </a:r>
            <a:r>
              <a:rPr lang="pt-BR" dirty="0"/>
              <a:t>(DFA)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geradores de analisadores léxicos</a:t>
            </a:r>
            <a:r>
              <a:rPr lang="pt-BR" dirty="0"/>
              <a:t> utilizam:</a:t>
            </a:r>
          </a:p>
          <a:p>
            <a:pPr lvl="1"/>
            <a:r>
              <a:rPr lang="pt-BR" dirty="0"/>
              <a:t>Expressões regulares para descrever os padrões dos </a:t>
            </a:r>
            <a:r>
              <a:rPr lang="pt-BR" dirty="0" err="1"/>
              <a:t>tokens</a:t>
            </a:r>
            <a:endParaRPr lang="pt-BR" dirty="0"/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são convertidas em </a:t>
            </a:r>
            <a:r>
              <a:rPr lang="pt-BR" dirty="0" err="1"/>
              <a:t>NFAs</a:t>
            </a:r>
            <a:endParaRPr lang="pt-BR" dirty="0"/>
          </a:p>
          <a:p>
            <a:pPr lvl="2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NFAs</a:t>
            </a:r>
            <a:r>
              <a:rPr lang="pt-BR" dirty="0"/>
              <a:t> são convertidos em </a:t>
            </a:r>
            <a:r>
              <a:rPr lang="pt-BR" dirty="0" err="1"/>
              <a:t>DFAs</a:t>
            </a:r>
            <a:endParaRPr lang="pt-BR" dirty="0"/>
          </a:p>
          <a:p>
            <a:pPr lvl="2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DFAs</a:t>
            </a:r>
            <a:r>
              <a:rPr lang="pt-BR" dirty="0"/>
              <a:t> são armazenados e executados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simulador executa o DFA </a:t>
            </a:r>
            <a:r>
              <a:rPr lang="pt-BR" dirty="0"/>
              <a:t>em cima de uma cadeia de entrada</a:t>
            </a:r>
          </a:p>
        </p:txBody>
      </p:sp>
    </p:spTree>
    <p:extLst>
      <p:ext uri="{BB962C8B-B14F-4D97-AF65-F5344CB8AC3E}">
        <p14:creationId xmlns:p14="http://schemas.microsoft.com/office/powerpoint/2010/main" val="140695152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Flex transforma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 </a:t>
            </a:r>
            <a:r>
              <a:rPr lang="pt-BR" dirty="0"/>
              <a:t>utilizando autômatos finitos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autômatos finitos</a:t>
            </a:r>
            <a:r>
              <a:rPr lang="pt-BR" dirty="0"/>
              <a:t> se classificam em:</a:t>
            </a:r>
          </a:p>
          <a:p>
            <a:pPr lvl="1"/>
            <a:r>
              <a:rPr lang="pt-BR" dirty="0"/>
              <a:t>Autômatos Finitos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Não-deterministas</a:t>
            </a:r>
            <a:r>
              <a:rPr lang="pt-BR" dirty="0"/>
              <a:t> (NFA)</a:t>
            </a:r>
          </a:p>
          <a:p>
            <a:pPr lvl="2"/>
            <a:r>
              <a:rPr lang="pt-BR" dirty="0"/>
              <a:t>Um símbolo pode rotular várias arestas saindo do mesmo estado</a:t>
            </a:r>
          </a:p>
          <a:p>
            <a:pPr lvl="2"/>
            <a:r>
              <a:rPr lang="pt-BR" dirty="0"/>
              <a:t>Aceita a cadeia vazia,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/>
              <a:t>, como o rótulo de uma aresta</a:t>
            </a:r>
          </a:p>
          <a:p>
            <a:pPr lvl="1"/>
            <a:r>
              <a:rPr lang="pt-BR" dirty="0"/>
              <a:t>Autômatos Finitos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Deterministas</a:t>
            </a:r>
            <a:r>
              <a:rPr lang="pt-BR" dirty="0"/>
              <a:t> (DFA)</a:t>
            </a:r>
          </a:p>
          <a:p>
            <a:pPr lvl="2"/>
            <a:r>
              <a:rPr lang="pt-BR" dirty="0"/>
              <a:t>Um estado não pode ter mais de uma aresta com o mesmo símbolo</a:t>
            </a:r>
          </a:p>
          <a:p>
            <a:pPr lvl="1"/>
            <a:r>
              <a:rPr lang="pt-BR" dirty="0"/>
              <a:t>Ambos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reconhecem as mesmas linguagens</a:t>
            </a:r>
            <a:r>
              <a:rPr lang="pt-BR" dirty="0"/>
              <a:t> regulares¹</a:t>
            </a:r>
          </a:p>
        </p:txBody>
      </p:sp>
    </p:spTree>
    <p:extLst>
      <p:ext uri="{BB962C8B-B14F-4D97-AF65-F5344CB8AC3E}">
        <p14:creationId xmlns:p14="http://schemas.microsoft.com/office/powerpoint/2010/main" val="350186186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94E99-19B1-44AD-A3E3-181D1553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Autômatos Finitos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C8742-70C0-476D-B4EB-90A379F9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NFA</a:t>
            </a:r>
            <a:r>
              <a:rPr lang="pt-BR" dirty="0"/>
              <a:t> consiste 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Um conjunto finito de estados 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Um conjunto de símbolos de entrada, o alfabeto </a:t>
            </a:r>
            <a:r>
              <a:rPr lang="pt-BR" dirty="0">
                <a:sym typeface="Symbol" panose="05050102010706020507" pitchFamily="18" charset="2"/>
              </a:rPr>
              <a:t>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Uma função de transição que dá, para cada estado e para cada símbolo em </a:t>
            </a:r>
            <a:r>
              <a:rPr lang="pt-BR" dirty="0">
                <a:sym typeface="Symbol" panose="05050102010706020507" pitchFamily="18" charset="2"/>
              </a:rPr>
              <a:t>  {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sym typeface="Symbol" panose="05050102010706020507" pitchFamily="18" charset="2"/>
              </a:rPr>
              <a:t>}, um conjunto de estados seguintes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>
                <a:sym typeface="Symbol" panose="05050102010706020507" pitchFamily="18" charset="2"/>
              </a:rPr>
              <a:t>Um estado s</a:t>
            </a:r>
            <a:r>
              <a:rPr lang="pt-BR" baseline="-25000" dirty="0">
                <a:sym typeface="Symbol" panose="05050102010706020507" pitchFamily="18" charset="2"/>
              </a:rPr>
              <a:t>0</a:t>
            </a:r>
            <a:r>
              <a:rPr lang="pt-BR" dirty="0">
                <a:sym typeface="Symbol" panose="05050102010706020507" pitchFamily="18" charset="2"/>
              </a:rPr>
              <a:t> de S é indicado como estado inicial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>
                <a:sym typeface="Symbol" panose="05050102010706020507" pitchFamily="18" charset="2"/>
              </a:rPr>
              <a:t>Um conjunto de estados F, subconjunto de S, indicados como estados finais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50BDAC5-8BFD-46DD-BF97-FD27DFFEC8DD}"/>
              </a:ext>
            </a:extLst>
          </p:cNvPr>
          <p:cNvGrpSpPr/>
          <p:nvPr/>
        </p:nvGrpSpPr>
        <p:grpSpPr>
          <a:xfrm>
            <a:off x="2349996" y="5147861"/>
            <a:ext cx="4484943" cy="1301675"/>
            <a:chOff x="3143286" y="5147861"/>
            <a:chExt cx="4484943" cy="130167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59BC8BF-4B62-406D-A466-90742195EFCF}"/>
                </a:ext>
              </a:extLst>
            </p:cNvPr>
            <p:cNvSpPr/>
            <p:nvPr/>
          </p:nvSpPr>
          <p:spPr>
            <a:xfrm>
              <a:off x="3862164" y="564568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69615BE3-F6A6-43FC-801D-E1313C41C2E2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3194256" y="5789692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A650D41-1135-46C2-9D75-6A4BD23398C9}"/>
                </a:ext>
              </a:extLst>
            </p:cNvPr>
            <p:cNvSpPr/>
            <p:nvPr/>
          </p:nvSpPr>
          <p:spPr>
            <a:xfrm>
              <a:off x="5014292" y="564568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E7227E5-C374-4462-AF6B-F19BD71CE7FF}"/>
                </a:ext>
              </a:extLst>
            </p:cNvPr>
            <p:cNvSpPr txBox="1"/>
            <p:nvPr/>
          </p:nvSpPr>
          <p:spPr>
            <a:xfrm>
              <a:off x="3143286" y="546935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89C962D-FDB2-4C3B-8A51-A8B40673BE1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4150196" y="5789692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9CFC46D4-BF22-4EB6-895A-567241EC654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5302324" y="5789692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B09CEE6-2927-4D83-91DF-544DBD41DFBA}"/>
                </a:ext>
              </a:extLst>
            </p:cNvPr>
            <p:cNvSpPr txBox="1"/>
            <p:nvPr/>
          </p:nvSpPr>
          <p:spPr>
            <a:xfrm>
              <a:off x="5571790" y="548320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06834D8-B4B5-4C4B-BD08-9C37C99F8C00}"/>
                </a:ext>
              </a:extLst>
            </p:cNvPr>
            <p:cNvGrpSpPr/>
            <p:nvPr/>
          </p:nvGrpSpPr>
          <p:grpSpPr>
            <a:xfrm>
              <a:off x="7268189" y="5612776"/>
              <a:ext cx="360040" cy="371834"/>
              <a:chOff x="3829441" y="2820172"/>
              <a:chExt cx="360040" cy="37183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55F7709-BFFC-43C5-8F04-6B0E54DAE3D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DCD2111-5F76-4B74-A3AB-8B03179B0FB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34E78D5-69B3-4BB6-AC0D-1E9D9A024002}"/>
                </a:ext>
              </a:extLst>
            </p:cNvPr>
            <p:cNvSpPr/>
            <p:nvPr/>
          </p:nvSpPr>
          <p:spPr>
            <a:xfrm>
              <a:off x="6134731" y="564568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4DCDE1E-47D8-48E2-8A55-5BE7B6D8316E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6422763" y="5789692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232D38D-86EB-4199-B4D2-7300FC6EB389}"/>
                </a:ext>
              </a:extLst>
            </p:cNvPr>
            <p:cNvSpPr txBox="1"/>
            <p:nvPr/>
          </p:nvSpPr>
          <p:spPr>
            <a:xfrm>
              <a:off x="4406643" y="545563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DA685B5-1AF0-4C3B-89E0-07287463D9B5}"/>
                </a:ext>
              </a:extLst>
            </p:cNvPr>
            <p:cNvSpPr txBox="1"/>
            <p:nvPr/>
          </p:nvSpPr>
          <p:spPr>
            <a:xfrm>
              <a:off x="6637659" y="545563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30" name="Conector: Curvo 29">
              <a:extLst>
                <a:ext uri="{FF2B5EF4-FFF2-40B4-BE49-F238E27FC236}">
                  <a16:creationId xmlns:a16="http://schemas.microsoft.com/office/drawing/2014/main" id="{5238F4C3-40D8-4F5F-8E66-366170C15538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952831" y="559521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6AF8768-CB99-4D6C-9B29-0E1A57F42253}"/>
                </a:ext>
              </a:extLst>
            </p:cNvPr>
            <p:cNvSpPr txBox="1"/>
            <p:nvPr/>
          </p:nvSpPr>
          <p:spPr>
            <a:xfrm>
              <a:off x="3828716" y="5147861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34" name="Conector: Curvo 33">
              <a:extLst>
                <a:ext uri="{FF2B5EF4-FFF2-40B4-BE49-F238E27FC236}">
                  <a16:creationId xmlns:a16="http://schemas.microsoft.com/office/drawing/2014/main" id="{825ACB2E-E2AA-491B-8A9C-57F3FB1F7AB8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3947669" y="5749103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C4738F9-3BB2-436C-9696-A46DF327A129}"/>
                </a:ext>
              </a:extLst>
            </p:cNvPr>
            <p:cNvSpPr txBox="1"/>
            <p:nvPr/>
          </p:nvSpPr>
          <p:spPr>
            <a:xfrm>
              <a:off x="3852933" y="614175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4523996-CA90-4E65-8FA9-02B12E372AFC}"/>
              </a:ext>
            </a:extLst>
          </p:cNvPr>
          <p:cNvSpPr txBox="1"/>
          <p:nvPr/>
        </p:nvSpPr>
        <p:spPr>
          <a:xfrm>
            <a:off x="7532068" y="5497304"/>
            <a:ext cx="257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NFA para a expressão regular (</a:t>
            </a:r>
            <a:r>
              <a:rPr lang="pt-BR" sz="1600" dirty="0" err="1"/>
              <a:t>a|b</a:t>
            </a:r>
            <a:r>
              <a:rPr lang="pt-BR" sz="1600" dirty="0"/>
              <a:t>)*</a:t>
            </a:r>
            <a:r>
              <a:rPr lang="pt-BR" sz="1600" dirty="0" err="1"/>
              <a:t>abb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8989774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A6DDD-8D63-48A4-8A35-B1C0CB0A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Autômatos Finitos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082F0-5421-4DBB-9229-CC96A8CD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NFA aceita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transições</a:t>
            </a:r>
            <a:r>
              <a:rPr lang="pt-BR" dirty="0"/>
              <a:t> com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 vazia </a:t>
            </a:r>
            <a:r>
              <a:rPr lang="el-GR" dirty="0">
                <a:sym typeface="Symbol" panose="05050102010706020507" pitchFamily="18" charset="2"/>
              </a:rPr>
              <a:t>ϵ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pPr lvl="1"/>
            <a:r>
              <a:rPr lang="pt-BR" dirty="0">
                <a:sym typeface="Symbol" panose="05050102010706020507" pitchFamily="18" charset="2"/>
              </a:rPr>
              <a:t>A cadeia </a:t>
            </a:r>
            <a:r>
              <a:rPr lang="pt-BR" b="1" dirty="0" err="1">
                <a:solidFill>
                  <a:srgbClr val="FF4343"/>
                </a:solidFill>
                <a:sym typeface="Symbol" panose="05050102010706020507" pitchFamily="18" charset="2"/>
              </a:rPr>
              <a:t>aaa</a:t>
            </a:r>
            <a:r>
              <a:rPr lang="pt-BR" dirty="0">
                <a:sym typeface="Symbol" panose="05050102010706020507" pitchFamily="18" charset="2"/>
              </a:rPr>
              <a:t> é aceita pelo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caminho</a:t>
            </a:r>
            <a:r>
              <a:rPr lang="pt-BR" dirty="0">
                <a:sym typeface="Symbol" panose="05050102010706020507" pitchFamily="18" charset="2"/>
              </a:rPr>
              <a:t>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42C94-03EC-4B07-95B9-DC59091161DD}"/>
              </a:ext>
            </a:extLst>
          </p:cNvPr>
          <p:cNvSpPr txBox="1"/>
          <p:nvPr/>
        </p:nvSpPr>
        <p:spPr>
          <a:xfrm>
            <a:off x="5540479" y="3163225"/>
            <a:ext cx="2398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NFA para a expressão regular aa*|</a:t>
            </a:r>
            <a:r>
              <a:rPr lang="pt-BR" dirty="0" err="1"/>
              <a:t>bb</a:t>
            </a:r>
            <a:r>
              <a:rPr lang="pt-BR" dirty="0"/>
              <a:t>*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DDF19BA-31C0-4E40-86B6-53D706B714A9}"/>
              </a:ext>
            </a:extLst>
          </p:cNvPr>
          <p:cNvGrpSpPr/>
          <p:nvPr/>
        </p:nvGrpSpPr>
        <p:grpSpPr>
          <a:xfrm>
            <a:off x="1499950" y="2455871"/>
            <a:ext cx="3185844" cy="2322793"/>
            <a:chOff x="1499950" y="2551815"/>
            <a:chExt cx="3185844" cy="2322793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F21BE65-B964-4434-A8AC-DEECA9F05A73}"/>
                </a:ext>
              </a:extLst>
            </p:cNvPr>
            <p:cNvSpPr/>
            <p:nvPr/>
          </p:nvSpPr>
          <p:spPr>
            <a:xfrm>
              <a:off x="2218828" y="357092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DEAB364C-082F-4792-882F-07A0A9BFA851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550920" y="3714926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039E16F-466C-4764-9AE7-8DF2E80F12FF}"/>
                </a:ext>
              </a:extLst>
            </p:cNvPr>
            <p:cNvSpPr txBox="1"/>
            <p:nvPr/>
          </p:nvSpPr>
          <p:spPr>
            <a:xfrm>
              <a:off x="1499950" y="3394588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529BE8A-BF76-46B9-94E3-3DA0F764831F}"/>
                </a:ext>
              </a:extLst>
            </p:cNvPr>
            <p:cNvCxnSpPr>
              <a:cxnSpLocks/>
              <a:stCxn id="6" idx="7"/>
              <a:endCxn id="15" idx="2"/>
            </p:cNvCxnSpPr>
            <p:nvPr/>
          </p:nvCxnSpPr>
          <p:spPr>
            <a:xfrm flipV="1">
              <a:off x="2464679" y="3250168"/>
              <a:ext cx="722774" cy="362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D748E61-AD8C-498C-A346-F1B4D6095A09}"/>
                </a:ext>
              </a:extLst>
            </p:cNvPr>
            <p:cNvGrpSpPr/>
            <p:nvPr/>
          </p:nvGrpSpPr>
          <p:grpSpPr>
            <a:xfrm>
              <a:off x="4320911" y="3073252"/>
              <a:ext cx="360040" cy="371834"/>
              <a:chOff x="3829441" y="2820172"/>
              <a:chExt cx="360040" cy="371834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07B9EB3A-36C1-49C0-ABA8-AE2FAC04A6B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D6D9C15A-92CA-4ACF-BB05-B78409CC287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96AEBC7-BA7B-4D4C-BBEE-74A7D074442C}"/>
                </a:ext>
              </a:extLst>
            </p:cNvPr>
            <p:cNvSpPr/>
            <p:nvPr/>
          </p:nvSpPr>
          <p:spPr>
            <a:xfrm>
              <a:off x="3187453" y="310616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141817F7-FB53-4405-8C33-CDD7C077412F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3475485" y="3250168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64157EB-B578-450F-BCBE-06485B777552}"/>
                </a:ext>
              </a:extLst>
            </p:cNvPr>
            <p:cNvSpPr txBox="1"/>
            <p:nvPr/>
          </p:nvSpPr>
          <p:spPr>
            <a:xfrm>
              <a:off x="2580696" y="3106349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FFFD830-668C-477B-8E78-0A44507788A8}"/>
                </a:ext>
              </a:extLst>
            </p:cNvPr>
            <p:cNvSpPr txBox="1"/>
            <p:nvPr/>
          </p:nvSpPr>
          <p:spPr>
            <a:xfrm>
              <a:off x="3724605" y="291247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769C140-2FC5-4535-ABDE-28B1C1B9838E}"/>
                </a:ext>
              </a:extLst>
            </p:cNvPr>
            <p:cNvGrpSpPr/>
            <p:nvPr/>
          </p:nvGrpSpPr>
          <p:grpSpPr>
            <a:xfrm>
              <a:off x="4325754" y="3935620"/>
              <a:ext cx="360040" cy="371834"/>
              <a:chOff x="3829441" y="2820172"/>
              <a:chExt cx="360040" cy="371834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091E653B-6458-42BE-B5E7-CEE10F9AD328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CF0D33C5-E3C8-41C0-847E-9B6F20946A3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4</a:t>
                </a:r>
              </a:p>
            </p:txBody>
          </p:sp>
        </p:grp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C47AA94-0B0C-47B2-A77A-F0DA930FE010}"/>
                </a:ext>
              </a:extLst>
            </p:cNvPr>
            <p:cNvSpPr/>
            <p:nvPr/>
          </p:nvSpPr>
          <p:spPr>
            <a:xfrm>
              <a:off x="3192296" y="396853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3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E4B873FA-09AD-428E-84C5-1286CD9190FB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3480328" y="4112536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74544E3F-4D0D-4D9C-9B23-B946F2B21056}"/>
                </a:ext>
              </a:extLst>
            </p:cNvPr>
            <p:cNvCxnSpPr>
              <a:cxnSpLocks/>
              <a:stCxn id="6" idx="5"/>
              <a:endCxn id="35" idx="2"/>
            </p:cNvCxnSpPr>
            <p:nvPr/>
          </p:nvCxnSpPr>
          <p:spPr>
            <a:xfrm>
              <a:off x="2464679" y="3816754"/>
              <a:ext cx="727617" cy="29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ADEAC23-7690-4D7F-8C3E-02DBCAB410E4}"/>
                </a:ext>
              </a:extLst>
            </p:cNvPr>
            <p:cNvSpPr txBox="1"/>
            <p:nvPr/>
          </p:nvSpPr>
          <p:spPr>
            <a:xfrm>
              <a:off x="2577852" y="3941913"/>
              <a:ext cx="248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FB35C07-69C0-47A9-BA6D-3DD22C656F98}"/>
                </a:ext>
              </a:extLst>
            </p:cNvPr>
            <p:cNvSpPr txBox="1"/>
            <p:nvPr/>
          </p:nvSpPr>
          <p:spPr>
            <a:xfrm>
              <a:off x="3726059" y="375531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48" name="Conector: Curvo 47">
              <a:extLst>
                <a:ext uri="{FF2B5EF4-FFF2-40B4-BE49-F238E27FC236}">
                  <a16:creationId xmlns:a16="http://schemas.microsoft.com/office/drawing/2014/main" id="{1DD9F627-36E5-41C2-BF54-F7210C01521F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457997" y="299916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14297C80-EEEB-4B37-828B-B550FEF51E37}"/>
                </a:ext>
              </a:extLst>
            </p:cNvPr>
            <p:cNvSpPr txBox="1"/>
            <p:nvPr/>
          </p:nvSpPr>
          <p:spPr>
            <a:xfrm>
              <a:off x="4333882" y="255181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4A28FCC-1682-4E86-9939-65607B1AAB77}"/>
                </a:ext>
              </a:extLst>
            </p:cNvPr>
            <p:cNvSpPr txBox="1"/>
            <p:nvPr/>
          </p:nvSpPr>
          <p:spPr>
            <a:xfrm>
              <a:off x="4348450" y="453605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53" name="Conector: Curvo 52">
              <a:extLst>
                <a:ext uri="{FF2B5EF4-FFF2-40B4-BE49-F238E27FC236}">
                  <a16:creationId xmlns:a16="http://schemas.microsoft.com/office/drawing/2014/main" id="{0DAE360F-67A5-4DB0-93BD-8F14C127BAF0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4439049" y="412676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2642622-FF93-42F8-9D02-887136F08899}"/>
              </a:ext>
            </a:extLst>
          </p:cNvPr>
          <p:cNvGrpSpPr/>
          <p:nvPr/>
        </p:nvGrpSpPr>
        <p:grpSpPr>
          <a:xfrm>
            <a:off x="1634548" y="5596074"/>
            <a:ext cx="6146201" cy="493276"/>
            <a:chOff x="1701277" y="2845180"/>
            <a:chExt cx="6146201" cy="493276"/>
          </a:xfrm>
        </p:grpSpPr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D854BB6C-B650-48AF-9E1E-D422A9C5D576}"/>
                </a:ext>
              </a:extLst>
            </p:cNvPr>
            <p:cNvSpPr txBox="1"/>
            <p:nvPr/>
          </p:nvSpPr>
          <p:spPr>
            <a:xfrm>
              <a:off x="1701277" y="299990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47C39ADA-2AC9-4E9D-981A-1C9612784E10}"/>
                </a:ext>
              </a:extLst>
            </p:cNvPr>
            <p:cNvCxnSpPr>
              <a:cxnSpLocks/>
              <a:stCxn id="55" idx="3"/>
              <a:endCxn id="62" idx="1"/>
            </p:cNvCxnSpPr>
            <p:nvPr/>
          </p:nvCxnSpPr>
          <p:spPr>
            <a:xfrm>
              <a:off x="1999757" y="3169179"/>
              <a:ext cx="11598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899592B-DE83-415D-A6AA-7054F6E20046}"/>
                </a:ext>
              </a:extLst>
            </p:cNvPr>
            <p:cNvSpPr txBox="1"/>
            <p:nvPr/>
          </p:nvSpPr>
          <p:spPr>
            <a:xfrm>
              <a:off x="3159601" y="299990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0F6CF378-85C6-47E5-9957-151ED2722759}"/>
                </a:ext>
              </a:extLst>
            </p:cNvPr>
            <p:cNvSpPr txBox="1"/>
            <p:nvPr/>
          </p:nvSpPr>
          <p:spPr>
            <a:xfrm>
              <a:off x="4617925" y="2999902"/>
              <a:ext cx="312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2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9966285B-F54E-4FB2-97E3-A0BCD320B04E}"/>
                </a:ext>
              </a:extLst>
            </p:cNvPr>
            <p:cNvSpPr txBox="1"/>
            <p:nvPr/>
          </p:nvSpPr>
          <p:spPr>
            <a:xfrm>
              <a:off x="6076249" y="2999902"/>
              <a:ext cx="312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2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EC20329A-3EB4-42A2-AFDD-8FEAA41D27EF}"/>
                </a:ext>
              </a:extLst>
            </p:cNvPr>
            <p:cNvSpPr txBox="1"/>
            <p:nvPr/>
          </p:nvSpPr>
          <p:spPr>
            <a:xfrm>
              <a:off x="7534572" y="2999902"/>
              <a:ext cx="312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2</a:t>
              </a:r>
            </a:p>
          </p:txBody>
        </p: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3336C85A-22C6-49D8-B79B-24C55153B0E0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3458081" y="3169179"/>
              <a:ext cx="11598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713B4FB5-A1A6-4E45-83B0-B410C1780792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4930831" y="3169179"/>
              <a:ext cx="11454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07791028-0AF6-458B-8FDC-26D5BD239CC4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>
              <a:off x="6389155" y="3169179"/>
              <a:ext cx="11454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44A20BB-8584-4197-BF90-EAC0EB45AFAF}"/>
                </a:ext>
              </a:extLst>
            </p:cNvPr>
            <p:cNvSpPr txBox="1"/>
            <p:nvPr/>
          </p:nvSpPr>
          <p:spPr>
            <a:xfrm>
              <a:off x="2450184" y="2845180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b="1" dirty="0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A91411C-BB4B-48D0-9F6A-026EA5AF6304}"/>
                </a:ext>
              </a:extLst>
            </p:cNvPr>
            <p:cNvSpPr txBox="1"/>
            <p:nvPr/>
          </p:nvSpPr>
          <p:spPr>
            <a:xfrm>
              <a:off x="3894519" y="285774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A6326B32-45C3-4F91-B7E8-5517FD49D41E}"/>
                </a:ext>
              </a:extLst>
            </p:cNvPr>
            <p:cNvSpPr txBox="1"/>
            <p:nvPr/>
          </p:nvSpPr>
          <p:spPr>
            <a:xfrm>
              <a:off x="5354010" y="285774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63F771BC-136C-460C-8EBD-70331465F806}"/>
                </a:ext>
              </a:extLst>
            </p:cNvPr>
            <p:cNvSpPr txBox="1"/>
            <p:nvPr/>
          </p:nvSpPr>
          <p:spPr>
            <a:xfrm>
              <a:off x="6804763" y="285774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70805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94E99-19B1-44AD-A3E3-181D1553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Autômatos Finitos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C8742-70C0-476D-B4EB-90A379F9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DFA</a:t>
            </a:r>
            <a:r>
              <a:rPr lang="pt-BR" dirty="0"/>
              <a:t> é um caso especial de um NFA, em que: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Não existem arestas para a cadeia vazia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Para cada estado </a:t>
            </a:r>
            <a:r>
              <a:rPr lang="pt-BR" i="1" dirty="0"/>
              <a:t>s</a:t>
            </a:r>
            <a:r>
              <a:rPr lang="pt-BR" dirty="0"/>
              <a:t> e símbolo </a:t>
            </a:r>
            <a:r>
              <a:rPr lang="pt-BR" b="1" i="1" dirty="0"/>
              <a:t>a</a:t>
            </a:r>
            <a:r>
              <a:rPr lang="pt-BR" dirty="0"/>
              <a:t>, existe exatamente uma aresta saindo de </a:t>
            </a:r>
            <a:r>
              <a:rPr lang="pt-BR" i="1" dirty="0"/>
              <a:t>s</a:t>
            </a:r>
            <a:r>
              <a:rPr lang="pt-BR" dirty="0"/>
              <a:t> rotulada com </a:t>
            </a:r>
            <a:r>
              <a:rPr lang="pt-BR" b="1" i="1" dirty="0"/>
              <a:t>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>
              <a:sym typeface="Symbol" panose="05050102010706020507" pitchFamily="18" charset="2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4523996-CA90-4E65-8FA9-02B12E372AFC}"/>
              </a:ext>
            </a:extLst>
          </p:cNvPr>
          <p:cNvSpPr txBox="1"/>
          <p:nvPr/>
        </p:nvSpPr>
        <p:spPr>
          <a:xfrm>
            <a:off x="7970735" y="4401992"/>
            <a:ext cx="257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para a expressão regular (</a:t>
            </a:r>
            <a:r>
              <a:rPr lang="pt-BR" dirty="0" err="1"/>
              <a:t>a|b</a:t>
            </a:r>
            <a:r>
              <a:rPr lang="pt-BR" dirty="0"/>
              <a:t>)*</a:t>
            </a:r>
            <a:r>
              <a:rPr lang="pt-BR" dirty="0" err="1"/>
              <a:t>abb</a:t>
            </a:r>
            <a:endParaRPr lang="pt-BR" dirty="0"/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4E59B6DD-0FF3-4297-BC55-9709A3ED453A}"/>
              </a:ext>
            </a:extLst>
          </p:cNvPr>
          <p:cNvGrpSpPr/>
          <p:nvPr/>
        </p:nvGrpSpPr>
        <p:grpSpPr>
          <a:xfrm>
            <a:off x="2650472" y="3794833"/>
            <a:ext cx="4484943" cy="1722399"/>
            <a:chOff x="2650472" y="3794833"/>
            <a:chExt cx="4484943" cy="1722399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59BC8BF-4B62-406D-A466-90742195EFCF}"/>
                </a:ext>
              </a:extLst>
            </p:cNvPr>
            <p:cNvSpPr/>
            <p:nvPr/>
          </p:nvSpPr>
          <p:spPr>
            <a:xfrm>
              <a:off x="3369350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69615BE3-F6A6-43FC-801D-E1313C41C2E2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701442" y="4863181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A650D41-1135-46C2-9D75-6A4BD23398C9}"/>
                </a:ext>
              </a:extLst>
            </p:cNvPr>
            <p:cNvSpPr/>
            <p:nvPr/>
          </p:nvSpPr>
          <p:spPr>
            <a:xfrm>
              <a:off x="4521478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E7227E5-C374-4462-AF6B-F19BD71CE7FF}"/>
                </a:ext>
              </a:extLst>
            </p:cNvPr>
            <p:cNvSpPr txBox="1"/>
            <p:nvPr/>
          </p:nvSpPr>
          <p:spPr>
            <a:xfrm>
              <a:off x="2650472" y="4542843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89C962D-FDB2-4C3B-8A51-A8B40673BE1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3657382" y="486318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9CFC46D4-BF22-4EB6-895A-567241EC654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809510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B09CEE6-2927-4D83-91DF-544DBD41DFBA}"/>
                </a:ext>
              </a:extLst>
            </p:cNvPr>
            <p:cNvSpPr txBox="1"/>
            <p:nvPr/>
          </p:nvSpPr>
          <p:spPr>
            <a:xfrm>
              <a:off x="5078976" y="455668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06834D8-B4B5-4C4B-BD08-9C37C99F8C00}"/>
                </a:ext>
              </a:extLst>
            </p:cNvPr>
            <p:cNvGrpSpPr/>
            <p:nvPr/>
          </p:nvGrpSpPr>
          <p:grpSpPr>
            <a:xfrm>
              <a:off x="6775375" y="4686265"/>
              <a:ext cx="360040" cy="371834"/>
              <a:chOff x="3829441" y="2820172"/>
              <a:chExt cx="360040" cy="37183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55F7709-BFFC-43C5-8F04-6B0E54DAE3D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DCD2111-5F76-4B74-A3AB-8B03179B0FB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34E78D5-69B3-4BB6-AC0D-1E9D9A024002}"/>
                </a:ext>
              </a:extLst>
            </p:cNvPr>
            <p:cNvSpPr/>
            <p:nvPr/>
          </p:nvSpPr>
          <p:spPr>
            <a:xfrm>
              <a:off x="5641917" y="471917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4DCDE1E-47D8-48E2-8A55-5BE7B6D8316E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929949" y="4863181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232D38D-86EB-4199-B4D2-7300FC6EB389}"/>
                </a:ext>
              </a:extLst>
            </p:cNvPr>
            <p:cNvSpPr txBox="1"/>
            <p:nvPr/>
          </p:nvSpPr>
          <p:spPr>
            <a:xfrm>
              <a:off x="3913829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DA685B5-1AF0-4C3B-89E0-07287463D9B5}"/>
                </a:ext>
              </a:extLst>
            </p:cNvPr>
            <p:cNvSpPr txBox="1"/>
            <p:nvPr/>
          </p:nvSpPr>
          <p:spPr>
            <a:xfrm>
              <a:off x="6144845" y="4529127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6AF8768-CB99-4D6C-9B29-0E1A57F42253}"/>
                </a:ext>
              </a:extLst>
            </p:cNvPr>
            <p:cNvSpPr txBox="1"/>
            <p:nvPr/>
          </p:nvSpPr>
          <p:spPr>
            <a:xfrm>
              <a:off x="3381364" y="520945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C4738F9-3BB2-436C-9696-A46DF327A129}"/>
                </a:ext>
              </a:extLst>
            </p:cNvPr>
            <p:cNvSpPr txBox="1"/>
            <p:nvPr/>
          </p:nvSpPr>
          <p:spPr>
            <a:xfrm>
              <a:off x="4503780" y="4221349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25" name="Conector: Curvo 24">
              <a:extLst>
                <a:ext uri="{FF2B5EF4-FFF2-40B4-BE49-F238E27FC236}">
                  <a16:creationId xmlns:a16="http://schemas.microsoft.com/office/drawing/2014/main" id="{C4D0F8F0-10A8-4D78-A17F-68FC492E4361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611107" y="4657176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: Curvo 10">
              <a:extLst>
                <a:ext uri="{FF2B5EF4-FFF2-40B4-BE49-F238E27FC236}">
                  <a16:creationId xmlns:a16="http://schemas.microsoft.com/office/drawing/2014/main" id="{8720E7EA-74EE-4493-B96A-CA061C097795}"/>
                </a:ext>
              </a:extLst>
            </p:cNvPr>
            <p:cNvCxnSpPr>
              <a:cxnSpLocks/>
              <a:stCxn id="15" idx="4"/>
              <a:endCxn id="7" idx="5"/>
            </p:cNvCxnSpPr>
            <p:nvPr/>
          </p:nvCxnSpPr>
          <p:spPr>
            <a:xfrm rot="5400000" flipH="1">
              <a:off x="5255542" y="4476796"/>
              <a:ext cx="42178" cy="1018604"/>
            </a:xfrm>
            <a:prstGeom prst="curvedConnector3">
              <a:avLst>
                <a:gd name="adj1" fmla="val -5419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Curvo 28">
              <a:extLst>
                <a:ext uri="{FF2B5EF4-FFF2-40B4-BE49-F238E27FC236}">
                  <a16:creationId xmlns:a16="http://schemas.microsoft.com/office/drawing/2014/main" id="{8416C588-A980-44CE-8509-0945C24110BB}"/>
                </a:ext>
              </a:extLst>
            </p:cNvPr>
            <p:cNvCxnSpPr>
              <a:cxnSpLocks/>
              <a:stCxn id="18" idx="4"/>
              <a:endCxn id="7" idx="4"/>
            </p:cNvCxnSpPr>
            <p:nvPr/>
          </p:nvCxnSpPr>
          <p:spPr>
            <a:xfrm rot="5400000" flipH="1">
              <a:off x="5784989" y="3887693"/>
              <a:ext cx="50912" cy="2289901"/>
            </a:xfrm>
            <a:prstGeom prst="curvedConnector3">
              <a:avLst>
                <a:gd name="adj1" fmla="val -7902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1AF1874-3599-46F6-9FB3-772741037915}"/>
                </a:ext>
              </a:extLst>
            </p:cNvPr>
            <p:cNvSpPr txBox="1"/>
            <p:nvPr/>
          </p:nvSpPr>
          <p:spPr>
            <a:xfrm>
              <a:off x="5926927" y="510027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796B079-3EBC-423F-9CD6-D9A1569E22C2}"/>
                </a:ext>
              </a:extLst>
            </p:cNvPr>
            <p:cNvSpPr txBox="1"/>
            <p:nvPr/>
          </p:nvSpPr>
          <p:spPr>
            <a:xfrm>
              <a:off x="5135449" y="492399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40" name="Conector: Curvo 39">
              <a:extLst>
                <a:ext uri="{FF2B5EF4-FFF2-40B4-BE49-F238E27FC236}">
                  <a16:creationId xmlns:a16="http://schemas.microsoft.com/office/drawing/2014/main" id="{C43F20E2-2B7E-4E02-A962-3FBD38A778BA}"/>
                </a:ext>
              </a:extLst>
            </p:cNvPr>
            <p:cNvCxnSpPr>
              <a:cxnSpLocks/>
              <a:stCxn id="18" idx="0"/>
              <a:endCxn id="5" idx="0"/>
            </p:cNvCxnSpPr>
            <p:nvPr/>
          </p:nvCxnSpPr>
          <p:spPr>
            <a:xfrm rot="16200000" flipH="1" flipV="1">
              <a:off x="5217926" y="2981705"/>
              <a:ext cx="32910" cy="3442029"/>
            </a:xfrm>
            <a:prstGeom prst="curvedConnector3">
              <a:avLst>
                <a:gd name="adj1" fmla="val -17226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E1D5A7B-EE1C-449D-9BE8-6B97AA20B3C3}"/>
                </a:ext>
              </a:extLst>
            </p:cNvPr>
            <p:cNvSpPr txBox="1"/>
            <p:nvPr/>
          </p:nvSpPr>
          <p:spPr>
            <a:xfrm>
              <a:off x="5157109" y="379483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60" name="Conector: Curvo 59">
              <a:extLst>
                <a:ext uri="{FF2B5EF4-FFF2-40B4-BE49-F238E27FC236}">
                  <a16:creationId xmlns:a16="http://schemas.microsoft.com/office/drawing/2014/main" id="{77192D1E-8732-4AA0-86EC-0C5DD814900B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3454855" y="483088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8412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C6AB4-55CE-44FE-80FE-36B8FC4B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D2226-0153-4165-8A6D-2912445B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Qualquer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expressão regular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convertida em um NFA</a:t>
            </a:r>
          </a:p>
          <a:p>
            <a:pPr lvl="1"/>
            <a:r>
              <a:rPr lang="pt-BR" dirty="0"/>
              <a:t>Algoritmo de </a:t>
            </a:r>
            <a:r>
              <a:rPr lang="pt-BR" dirty="0" err="1"/>
              <a:t>McNaughton</a:t>
            </a:r>
            <a:r>
              <a:rPr lang="pt-BR" dirty="0"/>
              <a:t>-Yamada-Thompson:</a:t>
            </a:r>
          </a:p>
          <a:p>
            <a:pPr lvl="2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expressão regular é desmembrada </a:t>
            </a:r>
            <a:r>
              <a:rPr lang="pt-BR" dirty="0"/>
              <a:t>em expressões básicas</a:t>
            </a:r>
          </a:p>
          <a:p>
            <a:pPr lvl="2"/>
            <a:r>
              <a:rPr lang="pt-BR" dirty="0"/>
              <a:t>Existem regras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converter expressões básicas</a:t>
            </a:r>
            <a:r>
              <a:rPr lang="pt-BR" dirty="0"/>
              <a:t> em </a:t>
            </a:r>
            <a:r>
              <a:rPr lang="pt-BR" dirty="0" err="1"/>
              <a:t>NFAs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DA7CAF-6B4A-43DB-B9AF-F372F3013BE2}"/>
              </a:ext>
            </a:extLst>
          </p:cNvPr>
          <p:cNvSpPr txBox="1"/>
          <p:nvPr/>
        </p:nvSpPr>
        <p:spPr>
          <a:xfrm>
            <a:off x="2886041" y="5121119"/>
            <a:ext cx="145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Expressão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AB4A66-77FF-487E-ABAB-19EF4FA11318}"/>
              </a:ext>
            </a:extLst>
          </p:cNvPr>
          <p:cNvSpPr txBox="1"/>
          <p:nvPr/>
        </p:nvSpPr>
        <p:spPr>
          <a:xfrm>
            <a:off x="6026854" y="512111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Para qualquer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em </a:t>
            </a:r>
            <a:r>
              <a:rPr lang="pt-BR" dirty="0">
                <a:sym typeface="Symbol" panose="05050102010706020507" pitchFamily="18" charset="2"/>
              </a:rPr>
              <a:t></a:t>
            </a:r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9765EE6-8CC9-468E-A209-9F0FB612AE8F}"/>
              </a:ext>
            </a:extLst>
          </p:cNvPr>
          <p:cNvGrpSpPr/>
          <p:nvPr/>
        </p:nvGrpSpPr>
        <p:grpSpPr>
          <a:xfrm>
            <a:off x="2494012" y="4149080"/>
            <a:ext cx="2236698" cy="599183"/>
            <a:chOff x="1609469" y="4599381"/>
            <a:chExt cx="2236698" cy="599183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73496BE-A37B-405C-AE88-B80C1099055A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53DB1558-B659-403F-A28D-48DD1D9CEAD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7DDCF02-7AF4-4034-8B4A-7084D810777C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92EE9782-1F8C-4D96-B894-05DF77B1F0E5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D8158A8-38A7-4697-8F25-520DBB801AFF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78DD3819-0EF4-41D6-950C-CC67E3D5D0A2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AC51FB7-F48B-4D73-8034-8470711206C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D1F007F-17C9-4767-AED2-40ADEA6D0397}"/>
                </a:ext>
              </a:extLst>
            </p:cNvPr>
            <p:cNvSpPr/>
            <p:nvPr/>
          </p:nvSpPr>
          <p:spPr>
            <a:xfrm>
              <a:off x="2903195" y="4599381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94B7DFD-BAEF-4662-8D78-D07FEB5F2987}"/>
              </a:ext>
            </a:extLst>
          </p:cNvPr>
          <p:cNvGrpSpPr/>
          <p:nvPr/>
        </p:nvGrpSpPr>
        <p:grpSpPr>
          <a:xfrm>
            <a:off x="6260798" y="4242008"/>
            <a:ext cx="2236698" cy="599183"/>
            <a:chOff x="1609469" y="4599381"/>
            <a:chExt cx="2236698" cy="599183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2B96CB5-C093-49D4-A725-836C37883940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4E1D251E-3C87-4556-A8C8-ECB0ED625AC3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072EE8E-B1D6-45B2-AABB-2DCB11CC9795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3351D1B8-1610-445F-B856-77E7CACE28DE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BB6EB0D7-DAC0-45CB-80A9-FB61F6E5CEA8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CC057B8E-949F-474E-9960-0BD5ACA3AE84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3C68B766-A9E5-43A4-8998-A0BA6B59F304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11CE0CD-77F9-4259-859B-F9A0D802413A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04459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43575-A0F0-4F55-98FE-10D4F459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07298-7561-4569-BA6B-2DEE55E3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Considerando que: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N(s)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 </a:t>
            </a: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e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r>
              <a:rPr lang="pt-BR" dirty="0">
                <a:latin typeface="Consolas" panose="020B0609020204030204" pitchFamily="49" charset="0"/>
              </a:rPr>
              <a:t>N(t)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 </a:t>
            </a:r>
            <a:r>
              <a:rPr lang="pt-BR" dirty="0">
                <a:latin typeface="Consolas" panose="020B0609020204030204" pitchFamily="49" charset="0"/>
              </a:rPr>
              <a:t>t</a:t>
            </a:r>
            <a:r>
              <a:rPr lang="pt-BR" dirty="0"/>
              <a:t>, então 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N(r)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r = </a:t>
            </a:r>
            <a:r>
              <a:rPr lang="pt-BR" dirty="0" err="1">
                <a:latin typeface="Consolas" panose="020B0609020204030204" pitchFamily="49" charset="0"/>
              </a:rPr>
              <a:t>s|t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13DB989-5DA7-4458-9D66-BB9A8F1707CE}"/>
              </a:ext>
            </a:extLst>
          </p:cNvPr>
          <p:cNvSpPr txBox="1"/>
          <p:nvPr/>
        </p:nvSpPr>
        <p:spPr>
          <a:xfrm>
            <a:off x="8989730" y="194047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Ex.: </a:t>
            </a:r>
            <a:r>
              <a:rPr lang="pt-BR" b="1" i="1" dirty="0" err="1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 err="1">
                <a:latin typeface="Consolas" panose="020B0609020204030204" pitchFamily="49" charset="0"/>
              </a:rPr>
              <a:t>|</a:t>
            </a:r>
            <a:r>
              <a:rPr lang="pt-BR" b="1" i="1" dirty="0" err="1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endParaRPr lang="pt-BR" b="1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F690C3A-35EB-4D96-B80A-97849B9EA5DB}"/>
              </a:ext>
            </a:extLst>
          </p:cNvPr>
          <p:cNvGrpSpPr/>
          <p:nvPr/>
        </p:nvGrpSpPr>
        <p:grpSpPr>
          <a:xfrm>
            <a:off x="8411753" y="2520486"/>
            <a:ext cx="2236698" cy="599183"/>
            <a:chOff x="1609469" y="4599381"/>
            <a:chExt cx="2236698" cy="599183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A5EE91B-48BF-4C93-9B93-57531233CEAD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92668ECF-1C07-4D20-9419-5A1B1E7514D5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ECA7534-564F-4353-9186-3E443FCFBB94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1EAD2D94-79A9-49AF-89C9-A3FF23F504F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592261AF-F40A-4DA7-AE29-96E94CFC06A5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9395729-50E7-4039-A795-7E742938539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35326A19-7386-4471-876B-6AAF40FAFBF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1448F13-6712-4643-971D-CCB70B9B67C6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EA27D72-D037-453B-882C-C126EFCC0600}"/>
              </a:ext>
            </a:extLst>
          </p:cNvPr>
          <p:cNvGrpSpPr/>
          <p:nvPr/>
        </p:nvGrpSpPr>
        <p:grpSpPr>
          <a:xfrm>
            <a:off x="8411753" y="3419694"/>
            <a:ext cx="2236698" cy="599183"/>
            <a:chOff x="1609469" y="4599381"/>
            <a:chExt cx="2236698" cy="599183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25799BBF-B9F8-4792-91A9-B36BC8482B7F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42215A82-A02B-4F59-972C-D6B4A7C0B16B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80D8C10-9379-4F8A-9764-308832C86C1A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3A253096-3005-497A-8F8D-380D236879DC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9D16D4C3-0DF3-4A08-B93F-7E14D806E436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8CE0106-F8F3-4B97-A230-AF5D2C76229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B97525D5-2BD5-4961-BBF5-2625BA6CA38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D450572-0655-4EE1-B8B6-3E71BCA32436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A22B38C0-BA21-4540-AA1B-22DB34F2FB90}"/>
              </a:ext>
            </a:extLst>
          </p:cNvPr>
          <p:cNvGrpSpPr/>
          <p:nvPr/>
        </p:nvGrpSpPr>
        <p:grpSpPr>
          <a:xfrm>
            <a:off x="1773932" y="4005064"/>
            <a:ext cx="4065856" cy="1794825"/>
            <a:chOff x="1773932" y="4149080"/>
            <a:chExt cx="4065856" cy="179482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4F2CC7C-CDDC-424F-B44A-5285E336738E}"/>
                </a:ext>
              </a:extLst>
            </p:cNvPr>
            <p:cNvSpPr/>
            <p:nvPr/>
          </p:nvSpPr>
          <p:spPr>
            <a:xfrm>
              <a:off x="2492810" y="495039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AD6B078-1A66-4DCE-8914-E422A499AE16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824902" y="5094402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E369167-F89F-43E0-AA69-B4DCF61B1C3D}"/>
                </a:ext>
              </a:extLst>
            </p:cNvPr>
            <p:cNvSpPr txBox="1"/>
            <p:nvPr/>
          </p:nvSpPr>
          <p:spPr>
            <a:xfrm>
              <a:off x="1773932" y="477406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169FE163-8602-48D6-884B-A23248B793C7}"/>
                </a:ext>
              </a:extLst>
            </p:cNvPr>
            <p:cNvCxnSpPr>
              <a:cxnSpLocks/>
              <a:stCxn id="5" idx="7"/>
              <a:endCxn id="14" idx="2"/>
            </p:cNvCxnSpPr>
            <p:nvPr/>
          </p:nvCxnSpPr>
          <p:spPr>
            <a:xfrm flipV="1">
              <a:off x="2738661" y="4465112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D01B7F4-8ABE-41F9-86C4-98FA6BE51588}"/>
                </a:ext>
              </a:extLst>
            </p:cNvPr>
            <p:cNvGrpSpPr/>
            <p:nvPr/>
          </p:nvGrpSpPr>
          <p:grpSpPr>
            <a:xfrm>
              <a:off x="5479748" y="4908485"/>
              <a:ext cx="360040" cy="371834"/>
              <a:chOff x="3829441" y="2820172"/>
              <a:chExt cx="360040" cy="371834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DD905033-679F-4FA0-B0AB-F12CAE80DB2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B7E2363E-6A43-4712-AC81-42F15EF3C92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525DCA5-D4E3-4D5F-B77A-4EC35544EE4D}"/>
                </a:ext>
              </a:extLst>
            </p:cNvPr>
            <p:cNvSpPr/>
            <p:nvPr/>
          </p:nvSpPr>
          <p:spPr>
            <a:xfrm>
              <a:off x="2873012" y="443551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2346517-4DE0-4E4F-B98A-F247F0BC5824}"/>
                </a:ext>
              </a:extLst>
            </p:cNvPr>
            <p:cNvSpPr/>
            <p:nvPr/>
          </p:nvSpPr>
          <p:spPr>
            <a:xfrm>
              <a:off x="3506907" y="432110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7EDABBE-FA0C-4C65-84A8-383C77A76E6F}"/>
                </a:ext>
              </a:extLst>
            </p:cNvPr>
            <p:cNvSpPr/>
            <p:nvPr/>
          </p:nvSpPr>
          <p:spPr>
            <a:xfrm>
              <a:off x="4510236" y="432110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DB5D3D7-F879-4DE5-88DB-0D53016FF94A}"/>
                </a:ext>
              </a:extLst>
            </p:cNvPr>
            <p:cNvSpPr/>
            <p:nvPr/>
          </p:nvSpPr>
          <p:spPr>
            <a:xfrm>
              <a:off x="3506907" y="550140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E03BA644-5819-4832-AD05-BBE1AE7772B6}"/>
                </a:ext>
              </a:extLst>
            </p:cNvPr>
            <p:cNvCxnSpPr>
              <a:cxnSpLocks/>
              <a:stCxn id="5" idx="5"/>
              <a:endCxn id="17" idx="2"/>
            </p:cNvCxnSpPr>
            <p:nvPr/>
          </p:nvCxnSpPr>
          <p:spPr>
            <a:xfrm>
              <a:off x="2738661" y="5196230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C01FDEC-7318-4826-B8BB-3DF98C2BFCD4}"/>
                </a:ext>
              </a:extLst>
            </p:cNvPr>
            <p:cNvSpPr/>
            <p:nvPr/>
          </p:nvSpPr>
          <p:spPr>
            <a:xfrm>
              <a:off x="2876106" y="533213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09CAD1E-C65D-4378-A3DA-9A0EDA307E11}"/>
                </a:ext>
              </a:extLst>
            </p:cNvPr>
            <p:cNvSpPr/>
            <p:nvPr/>
          </p:nvSpPr>
          <p:spPr>
            <a:xfrm>
              <a:off x="4510236" y="550140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89C0F218-C404-4971-A1E9-13A4DCBD8A2B}"/>
                </a:ext>
              </a:extLst>
            </p:cNvPr>
            <p:cNvCxnSpPr>
              <a:cxnSpLocks/>
              <a:stCxn id="15" idx="6"/>
              <a:endCxn id="11" idx="1"/>
            </p:cNvCxnSpPr>
            <p:nvPr/>
          </p:nvCxnSpPr>
          <p:spPr>
            <a:xfrm>
              <a:off x="4798268" y="4465112"/>
              <a:ext cx="734207" cy="497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C44D06C-E758-49AA-AFE6-D66701B61795}"/>
                </a:ext>
              </a:extLst>
            </p:cNvPr>
            <p:cNvCxnSpPr>
              <a:cxnSpLocks/>
              <a:stCxn id="23" idx="6"/>
              <a:endCxn id="11" idx="3"/>
            </p:cNvCxnSpPr>
            <p:nvPr/>
          </p:nvCxnSpPr>
          <p:spPr>
            <a:xfrm flipV="1">
              <a:off x="4798268" y="5225865"/>
              <a:ext cx="734207" cy="419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BAD9F72-3B8C-4827-A774-51C9DC549A4E}"/>
                </a:ext>
              </a:extLst>
            </p:cNvPr>
            <p:cNvSpPr/>
            <p:nvPr/>
          </p:nvSpPr>
          <p:spPr>
            <a:xfrm>
              <a:off x="3262406" y="4149080"/>
              <a:ext cx="1823894" cy="596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N(s)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8055E1F-5187-42B3-A654-1A68AB41013C}"/>
                </a:ext>
              </a:extLst>
            </p:cNvPr>
            <p:cNvSpPr/>
            <p:nvPr/>
          </p:nvSpPr>
          <p:spPr>
            <a:xfrm>
              <a:off x="3262406" y="5346921"/>
              <a:ext cx="1823894" cy="596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N(t)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94D289D-7181-4A04-A8A0-97F10235F6E2}"/>
                </a:ext>
              </a:extLst>
            </p:cNvPr>
            <p:cNvSpPr/>
            <p:nvPr/>
          </p:nvSpPr>
          <p:spPr>
            <a:xfrm>
              <a:off x="5129523" y="4431732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3B19380F-2D82-4954-82AB-5D48D28EEC0D}"/>
                </a:ext>
              </a:extLst>
            </p:cNvPr>
            <p:cNvSpPr/>
            <p:nvPr/>
          </p:nvSpPr>
          <p:spPr>
            <a:xfrm>
              <a:off x="5132617" y="5328352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9546656E-DDAE-4FF1-AB90-DDE406041D8C}"/>
              </a:ext>
            </a:extLst>
          </p:cNvPr>
          <p:cNvGrpSpPr/>
          <p:nvPr/>
        </p:nvGrpSpPr>
        <p:grpSpPr>
          <a:xfrm>
            <a:off x="7497174" y="4359511"/>
            <a:ext cx="4065856" cy="1680096"/>
            <a:chOff x="7497174" y="4359511"/>
            <a:chExt cx="4065856" cy="1680096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EFB6CC53-773A-4DD6-9EC2-7685FC298D99}"/>
                </a:ext>
              </a:extLst>
            </p:cNvPr>
            <p:cNvSpPr/>
            <p:nvPr/>
          </p:nvSpPr>
          <p:spPr>
            <a:xfrm>
              <a:off x="8216052" y="520058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BE7FEE92-0E1B-4415-AF99-FB5F1CFB5EBB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7548144" y="5344590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933F2C03-4E47-47F2-AD18-A72C106B01E7}"/>
                </a:ext>
              </a:extLst>
            </p:cNvPr>
            <p:cNvSpPr txBox="1"/>
            <p:nvPr/>
          </p:nvSpPr>
          <p:spPr>
            <a:xfrm>
              <a:off x="7497174" y="5024252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6B820040-F1A6-4755-A138-38B7C4DD6481}"/>
                </a:ext>
              </a:extLst>
            </p:cNvPr>
            <p:cNvCxnSpPr>
              <a:cxnSpLocks/>
              <a:stCxn id="55" idx="7"/>
              <a:endCxn id="61" idx="2"/>
            </p:cNvCxnSpPr>
            <p:nvPr/>
          </p:nvCxnSpPr>
          <p:spPr>
            <a:xfrm flipV="1">
              <a:off x="8461903" y="4715300"/>
              <a:ext cx="768246" cy="52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41A2903F-4A4D-458A-88A2-918D149D2D53}"/>
                </a:ext>
              </a:extLst>
            </p:cNvPr>
            <p:cNvGrpSpPr/>
            <p:nvPr/>
          </p:nvGrpSpPr>
          <p:grpSpPr>
            <a:xfrm>
              <a:off x="11202990" y="5158673"/>
              <a:ext cx="360040" cy="371834"/>
              <a:chOff x="3829441" y="2820172"/>
              <a:chExt cx="360040" cy="371834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12E4F4D3-C69F-4F39-8A3B-71376CB15E5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CCF5FCA7-F740-4CF1-8589-F61BFC2BE7A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55AC1161-6C62-426D-B832-E4133BBECFF6}"/>
                </a:ext>
              </a:extLst>
            </p:cNvPr>
            <p:cNvSpPr/>
            <p:nvPr/>
          </p:nvSpPr>
          <p:spPr>
            <a:xfrm>
              <a:off x="8596254" y="468569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F97A4375-04CF-42CF-B675-B8304D72A431}"/>
                </a:ext>
              </a:extLst>
            </p:cNvPr>
            <p:cNvSpPr/>
            <p:nvPr/>
          </p:nvSpPr>
          <p:spPr>
            <a:xfrm>
              <a:off x="9230149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41238E2-6CDB-448A-A3CD-68DD8D8E0C88}"/>
                </a:ext>
              </a:extLst>
            </p:cNvPr>
            <p:cNvSpPr/>
            <p:nvPr/>
          </p:nvSpPr>
          <p:spPr>
            <a:xfrm>
              <a:off x="10233478" y="457129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093FE196-A102-4DED-8684-5B5C87E2FF3C}"/>
                </a:ext>
              </a:extLst>
            </p:cNvPr>
            <p:cNvSpPr/>
            <p:nvPr/>
          </p:nvSpPr>
          <p:spPr>
            <a:xfrm>
              <a:off x="9230149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A5E2B09E-24E3-4BE6-A012-F7EF4576DB61}"/>
                </a:ext>
              </a:extLst>
            </p:cNvPr>
            <p:cNvCxnSpPr>
              <a:cxnSpLocks/>
              <a:stCxn id="55" idx="5"/>
              <a:endCxn id="63" idx="2"/>
            </p:cNvCxnSpPr>
            <p:nvPr/>
          </p:nvCxnSpPr>
          <p:spPr>
            <a:xfrm>
              <a:off x="8461903" y="5446418"/>
              <a:ext cx="768246" cy="449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585D9DDD-3C4C-4E4E-A3FA-997074F9977A}"/>
                </a:ext>
              </a:extLst>
            </p:cNvPr>
            <p:cNvSpPr/>
            <p:nvPr/>
          </p:nvSpPr>
          <p:spPr>
            <a:xfrm>
              <a:off x="8599348" y="5582318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866D37E-DD79-48B2-BAF5-4898D44747AF}"/>
                </a:ext>
              </a:extLst>
            </p:cNvPr>
            <p:cNvSpPr/>
            <p:nvPr/>
          </p:nvSpPr>
          <p:spPr>
            <a:xfrm>
              <a:off x="10233478" y="57515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EF7077A9-C6D7-4CE6-93F6-4DA4F5635855}"/>
                </a:ext>
              </a:extLst>
            </p:cNvPr>
            <p:cNvCxnSpPr>
              <a:cxnSpLocks/>
              <a:stCxn id="62" idx="6"/>
              <a:endCxn id="71" idx="1"/>
            </p:cNvCxnSpPr>
            <p:nvPr/>
          </p:nvCxnSpPr>
          <p:spPr>
            <a:xfrm>
              <a:off x="10521510" y="4715300"/>
              <a:ext cx="734207" cy="497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1D3B08B8-30A9-4222-B771-FEBAD5555C49}"/>
                </a:ext>
              </a:extLst>
            </p:cNvPr>
            <p:cNvCxnSpPr>
              <a:cxnSpLocks/>
              <a:stCxn id="66" idx="6"/>
              <a:endCxn id="71" idx="3"/>
            </p:cNvCxnSpPr>
            <p:nvPr/>
          </p:nvCxnSpPr>
          <p:spPr>
            <a:xfrm flipV="1">
              <a:off x="10521510" y="5476053"/>
              <a:ext cx="734207" cy="419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BA88B385-1F58-41B6-AF36-DF80C7AB8501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9518181" y="4715300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7F70C5C7-67E1-4839-8994-5992DD13F298}"/>
                </a:ext>
              </a:extLst>
            </p:cNvPr>
            <p:cNvCxnSpPr>
              <a:cxnSpLocks/>
              <a:stCxn id="63" idx="6"/>
              <a:endCxn id="66" idx="2"/>
            </p:cNvCxnSpPr>
            <p:nvPr/>
          </p:nvCxnSpPr>
          <p:spPr>
            <a:xfrm>
              <a:off x="9518181" y="5895601"/>
              <a:ext cx="715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B49F215D-28AE-47A7-9AC9-CEE7058E396F}"/>
                </a:ext>
              </a:extLst>
            </p:cNvPr>
            <p:cNvSpPr/>
            <p:nvPr/>
          </p:nvSpPr>
          <p:spPr>
            <a:xfrm>
              <a:off x="9695059" y="435951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DD1414F6-7703-4886-9D5B-031F3FEA392D}"/>
                </a:ext>
              </a:extLst>
            </p:cNvPr>
            <p:cNvSpPr/>
            <p:nvPr/>
          </p:nvSpPr>
          <p:spPr>
            <a:xfrm>
              <a:off x="9711571" y="555154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C7D962F-5FFA-4D1B-9984-BAF632502ACB}"/>
                </a:ext>
              </a:extLst>
            </p:cNvPr>
            <p:cNvSpPr/>
            <p:nvPr/>
          </p:nvSpPr>
          <p:spPr>
            <a:xfrm>
              <a:off x="10775126" y="4601337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3C0C0E5A-779A-44C2-BAEA-9299182B8BCB}"/>
                </a:ext>
              </a:extLst>
            </p:cNvPr>
            <p:cNvSpPr/>
            <p:nvPr/>
          </p:nvSpPr>
          <p:spPr>
            <a:xfrm>
              <a:off x="10809153" y="564541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B2A3B1E-7A84-409B-9F6D-81A3F7ABA734}"/>
              </a:ext>
            </a:extLst>
          </p:cNvPr>
          <p:cNvSpPr txBox="1"/>
          <p:nvPr/>
        </p:nvSpPr>
        <p:spPr>
          <a:xfrm>
            <a:off x="3091364" y="596365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NFA para a união</a:t>
            </a:r>
          </a:p>
        </p:txBody>
      </p:sp>
    </p:spTree>
    <p:extLst>
      <p:ext uri="{BB962C8B-B14F-4D97-AF65-F5344CB8AC3E}">
        <p14:creationId xmlns:p14="http://schemas.microsoft.com/office/powerpoint/2010/main" val="9015756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43575-A0F0-4F55-98FE-10D4F459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RegExp em NFA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07298-7561-4569-BA6B-2DEE55E3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Considerando que: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N(s)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 </a:t>
            </a: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e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r>
              <a:rPr lang="pt-BR" dirty="0">
                <a:latin typeface="Consolas" panose="020B0609020204030204" pitchFamily="49" charset="0"/>
              </a:rPr>
              <a:t>N(t)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 </a:t>
            </a:r>
            <a:r>
              <a:rPr lang="pt-BR" dirty="0">
                <a:latin typeface="Consolas" panose="020B0609020204030204" pitchFamily="49" charset="0"/>
              </a:rPr>
              <a:t>t</a:t>
            </a:r>
            <a:r>
              <a:rPr lang="pt-BR" dirty="0"/>
              <a:t>, então 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N(r)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NFA para a expressão regular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r = </a:t>
            </a:r>
            <a:r>
              <a:rPr lang="pt-BR" dirty="0" err="1">
                <a:latin typeface="Consolas" panose="020B0609020204030204" pitchFamily="49" charset="0"/>
              </a:rPr>
              <a:t>st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13DB989-5DA7-4458-9D66-BB9A8F1707CE}"/>
              </a:ext>
            </a:extLst>
          </p:cNvPr>
          <p:cNvSpPr txBox="1"/>
          <p:nvPr/>
        </p:nvSpPr>
        <p:spPr>
          <a:xfrm>
            <a:off x="9030777" y="221129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Ex.: </a:t>
            </a:r>
            <a:r>
              <a:rPr lang="pt-BR" b="1" i="1" dirty="0" err="1">
                <a:solidFill>
                  <a:srgbClr val="FF4343"/>
                </a:solidFill>
                <a:latin typeface="Consolas" panose="020B0609020204030204" pitchFamily="49" charset="0"/>
              </a:rPr>
              <a:t>ab</a:t>
            </a:r>
            <a:endParaRPr lang="pt-BR" b="1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F690C3A-35EB-4D96-B80A-97849B9EA5DB}"/>
              </a:ext>
            </a:extLst>
          </p:cNvPr>
          <p:cNvGrpSpPr/>
          <p:nvPr/>
        </p:nvGrpSpPr>
        <p:grpSpPr>
          <a:xfrm>
            <a:off x="8452800" y="2791308"/>
            <a:ext cx="2236698" cy="599183"/>
            <a:chOff x="1609469" y="4599381"/>
            <a:chExt cx="2236698" cy="599183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A5EE91B-48BF-4C93-9B93-57531233CEAD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92668ECF-1C07-4D20-9419-5A1B1E7514D5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ECA7534-564F-4353-9186-3E443FCFBB94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1EAD2D94-79A9-49AF-89C9-A3FF23F504F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592261AF-F40A-4DA7-AE29-96E94CFC06A5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9395729-50E7-4039-A795-7E742938539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35326A19-7386-4471-876B-6AAF40FAFBF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1448F13-6712-4643-971D-CCB70B9B67C6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EA27D72-D037-453B-882C-C126EFCC0600}"/>
              </a:ext>
            </a:extLst>
          </p:cNvPr>
          <p:cNvGrpSpPr/>
          <p:nvPr/>
        </p:nvGrpSpPr>
        <p:grpSpPr>
          <a:xfrm>
            <a:off x="8452800" y="3690516"/>
            <a:ext cx="2236698" cy="599183"/>
            <a:chOff x="1609469" y="4599381"/>
            <a:chExt cx="2236698" cy="599183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25799BBF-B9F8-4792-91A9-B36BC8482B7F}"/>
                </a:ext>
              </a:extLst>
            </p:cNvPr>
            <p:cNvSpPr/>
            <p:nvPr/>
          </p:nvSpPr>
          <p:spPr>
            <a:xfrm>
              <a:off x="2328347" y="4868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42215A82-A02B-4F59-972C-D6B4A7C0B16B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1660439" y="501264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80D8C10-9379-4F8A-9764-308832C86C1A}"/>
                </a:ext>
              </a:extLst>
            </p:cNvPr>
            <p:cNvSpPr txBox="1"/>
            <p:nvPr/>
          </p:nvSpPr>
          <p:spPr>
            <a:xfrm>
              <a:off x="1609469" y="469230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3A253096-3005-497A-8F8D-380D236879DC}"/>
                </a:ext>
              </a:extLst>
            </p:cNvPr>
            <p:cNvCxnSpPr>
              <a:cxnSpLocks/>
            </p:cNvCxnSpPr>
            <p:nvPr/>
          </p:nvCxnSpPr>
          <p:spPr>
            <a:xfrm>
              <a:off x="2616379" y="501264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9D16D4C3-0DF3-4A08-B93F-7E14D806E436}"/>
                </a:ext>
              </a:extLst>
            </p:cNvPr>
            <p:cNvGrpSpPr/>
            <p:nvPr/>
          </p:nvGrpSpPr>
          <p:grpSpPr>
            <a:xfrm>
              <a:off x="3486127" y="4826730"/>
              <a:ext cx="360040" cy="371834"/>
              <a:chOff x="3829441" y="2820172"/>
              <a:chExt cx="360040" cy="371834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8CE0106-F8F3-4B97-A230-AF5D2C76229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B97525D5-2BD5-4961-BBF5-2625BA6CA38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D450572-0655-4EE1-B8B6-3E71BCA32436}"/>
                </a:ext>
              </a:extLst>
            </p:cNvPr>
            <p:cNvSpPr/>
            <p:nvPr/>
          </p:nvSpPr>
          <p:spPr>
            <a:xfrm>
              <a:off x="2903195" y="459938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8FA8048-9102-46CB-8F47-68CE51C77821}"/>
              </a:ext>
            </a:extLst>
          </p:cNvPr>
          <p:cNvGrpSpPr/>
          <p:nvPr/>
        </p:nvGrpSpPr>
        <p:grpSpPr>
          <a:xfrm>
            <a:off x="7529663" y="4579209"/>
            <a:ext cx="3159835" cy="556500"/>
            <a:chOff x="7524885" y="4919722"/>
            <a:chExt cx="3159835" cy="556500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EFB6CC53-773A-4DD6-9EC2-7685FC298D99}"/>
                </a:ext>
              </a:extLst>
            </p:cNvPr>
            <p:cNvSpPr/>
            <p:nvPr/>
          </p:nvSpPr>
          <p:spPr>
            <a:xfrm>
              <a:off x="8243763" y="5146299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BE7FEE92-0E1B-4415-AF99-FB5F1CFB5EBB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7575855" y="5290305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933F2C03-4E47-47F2-AD18-A72C106B01E7}"/>
                </a:ext>
              </a:extLst>
            </p:cNvPr>
            <p:cNvSpPr txBox="1"/>
            <p:nvPr/>
          </p:nvSpPr>
          <p:spPr>
            <a:xfrm>
              <a:off x="7524885" y="4969967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41A2903F-4A4D-458A-88A2-918D149D2D53}"/>
                </a:ext>
              </a:extLst>
            </p:cNvPr>
            <p:cNvGrpSpPr/>
            <p:nvPr/>
          </p:nvGrpSpPr>
          <p:grpSpPr>
            <a:xfrm>
              <a:off x="10324680" y="5104388"/>
              <a:ext cx="360040" cy="371834"/>
              <a:chOff x="3829441" y="2820172"/>
              <a:chExt cx="360040" cy="371834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12E4F4D3-C69F-4F39-8A3B-71376CB15E5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CCF5FCA7-F740-4CF1-8589-F61BFC2BE7A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41238E2-6CDB-448A-A3CD-68DD8D8E0C88}"/>
                </a:ext>
              </a:extLst>
            </p:cNvPr>
            <p:cNvSpPr/>
            <p:nvPr/>
          </p:nvSpPr>
          <p:spPr>
            <a:xfrm>
              <a:off x="9244556" y="514714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BA88B385-1F58-41B6-AF36-DF80C7AB8501}"/>
                </a:ext>
              </a:extLst>
            </p:cNvPr>
            <p:cNvCxnSpPr>
              <a:cxnSpLocks/>
              <a:stCxn id="55" idx="6"/>
              <a:endCxn id="62" idx="2"/>
            </p:cNvCxnSpPr>
            <p:nvPr/>
          </p:nvCxnSpPr>
          <p:spPr>
            <a:xfrm>
              <a:off x="8531795" y="5290305"/>
              <a:ext cx="712761" cy="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7F70C5C7-67E1-4839-8994-5992DD13F298}"/>
                </a:ext>
              </a:extLst>
            </p:cNvPr>
            <p:cNvCxnSpPr>
              <a:cxnSpLocks/>
              <a:stCxn id="62" idx="6"/>
              <a:endCxn id="71" idx="2"/>
            </p:cNvCxnSpPr>
            <p:nvPr/>
          </p:nvCxnSpPr>
          <p:spPr>
            <a:xfrm flipV="1">
              <a:off x="9532588" y="5290305"/>
              <a:ext cx="792092" cy="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B49F215D-28AE-47A7-9AC9-CEE7058E396F}"/>
                </a:ext>
              </a:extLst>
            </p:cNvPr>
            <p:cNvSpPr/>
            <p:nvPr/>
          </p:nvSpPr>
          <p:spPr>
            <a:xfrm>
              <a:off x="8733701" y="491972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DD1414F6-7703-4886-9D5B-031F3FEA392D}"/>
                </a:ext>
              </a:extLst>
            </p:cNvPr>
            <p:cNvSpPr/>
            <p:nvPr/>
          </p:nvSpPr>
          <p:spPr>
            <a:xfrm>
              <a:off x="9772982" y="493070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3C9B41F-4EA8-4A83-9E1A-9B120F2D9D15}"/>
              </a:ext>
            </a:extLst>
          </p:cNvPr>
          <p:cNvGrpSpPr/>
          <p:nvPr/>
        </p:nvGrpSpPr>
        <p:grpSpPr>
          <a:xfrm>
            <a:off x="2219487" y="4642015"/>
            <a:ext cx="3850795" cy="600747"/>
            <a:chOff x="1499327" y="4642015"/>
            <a:chExt cx="3850795" cy="60074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4F2CC7C-CDDC-424F-B44A-5285E336738E}"/>
                </a:ext>
              </a:extLst>
            </p:cNvPr>
            <p:cNvSpPr/>
            <p:nvPr/>
          </p:nvSpPr>
          <p:spPr>
            <a:xfrm>
              <a:off x="2492810" y="480638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i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AD6B078-1A66-4DCE-8914-E422A499AE16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557908" y="4950386"/>
              <a:ext cx="9349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E369167-F89F-43E0-AA69-B4DCF61B1C3D}"/>
                </a:ext>
              </a:extLst>
            </p:cNvPr>
            <p:cNvSpPr txBox="1"/>
            <p:nvPr/>
          </p:nvSpPr>
          <p:spPr>
            <a:xfrm>
              <a:off x="1499327" y="464201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D01B7F4-8ABE-41F9-86C4-98FA6BE51588}"/>
                </a:ext>
              </a:extLst>
            </p:cNvPr>
            <p:cNvGrpSpPr/>
            <p:nvPr/>
          </p:nvGrpSpPr>
          <p:grpSpPr>
            <a:xfrm>
              <a:off x="4816980" y="4763875"/>
              <a:ext cx="360040" cy="371834"/>
              <a:chOff x="3829441" y="2820172"/>
              <a:chExt cx="360040" cy="371834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DD905033-679F-4FA0-B0AB-F12CAE80DB2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B7E2363E-6A43-4712-AC81-42F15EF3C92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f</a:t>
                </a:r>
              </a:p>
            </p:txBody>
          </p:sp>
        </p:grp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DB5D3D7-F879-4DE5-88DB-0D53016FF94A}"/>
                </a:ext>
              </a:extLst>
            </p:cNvPr>
            <p:cNvSpPr/>
            <p:nvPr/>
          </p:nvSpPr>
          <p:spPr>
            <a:xfrm>
              <a:off x="3671830" y="480638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i="1" dirty="0">
                <a:latin typeface="+mj-lt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BAD9F72-3B8C-4827-A774-51C9DC549A4E}"/>
                </a:ext>
              </a:extLst>
            </p:cNvPr>
            <p:cNvSpPr/>
            <p:nvPr/>
          </p:nvSpPr>
          <p:spPr>
            <a:xfrm>
              <a:off x="2277789" y="4645778"/>
              <a:ext cx="1823894" cy="596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N(s)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8055E1F-5187-42B3-A654-1A68AB41013C}"/>
                </a:ext>
              </a:extLst>
            </p:cNvPr>
            <p:cNvSpPr/>
            <p:nvPr/>
          </p:nvSpPr>
          <p:spPr>
            <a:xfrm>
              <a:off x="3526228" y="4645265"/>
              <a:ext cx="1823894" cy="596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N(t)</a:t>
              </a:r>
            </a:p>
          </p:txBody>
        </p:sp>
      </p:grp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B2A3B1E-7A84-409B-9F6D-81A3F7ABA734}"/>
              </a:ext>
            </a:extLst>
          </p:cNvPr>
          <p:cNvSpPr txBox="1"/>
          <p:nvPr/>
        </p:nvSpPr>
        <p:spPr>
          <a:xfrm>
            <a:off x="2905591" y="544535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NFA para a concatenação</a:t>
            </a:r>
          </a:p>
        </p:txBody>
      </p:sp>
    </p:spTree>
    <p:extLst>
      <p:ext uri="{BB962C8B-B14F-4D97-AF65-F5344CB8AC3E}">
        <p14:creationId xmlns:p14="http://schemas.microsoft.com/office/powerpoint/2010/main" val="3892163993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8919</TotalTime>
  <Words>2209</Words>
  <Application>Microsoft Office PowerPoint</Application>
  <PresentationFormat>Personalizar</PresentationFormat>
  <Paragraphs>632</Paragraphs>
  <Slides>24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Cambria Math</vt:lpstr>
      <vt:lpstr>Candara</vt:lpstr>
      <vt:lpstr>Century Gothic</vt:lpstr>
      <vt:lpstr>Consolas</vt:lpstr>
      <vt:lpstr>Courier New</vt:lpstr>
      <vt:lpstr>Ondas do mar 16:9</vt:lpstr>
      <vt:lpstr>Autômatos Finitos</vt:lpstr>
      <vt:lpstr>Introdução</vt:lpstr>
      <vt:lpstr>Introdução</vt:lpstr>
      <vt:lpstr>Autômatos Finitos</vt:lpstr>
      <vt:lpstr>Autômatos Finitos</vt:lpstr>
      <vt:lpstr>Autômatos Finitos</vt:lpstr>
      <vt:lpstr>Conversão RegExp em NFA</vt:lpstr>
      <vt:lpstr>Conversão de RegExp em NFA</vt:lpstr>
      <vt:lpstr>Conversão RegExp em NFA</vt:lpstr>
      <vt:lpstr>Conversão RegExp em NFA</vt:lpstr>
      <vt:lpstr>Conversão RegExp em NFA</vt:lpstr>
      <vt:lpstr>Conversão RegExp em NFA</vt:lpstr>
      <vt:lpstr>Conversão RegExp em NFA</vt:lpstr>
      <vt:lpstr>Conversão RegExp em NFA</vt:lpstr>
      <vt:lpstr>Expressões Regulares e Autômatos</vt:lpstr>
      <vt:lpstr>Conversão NFA em DFA</vt:lpstr>
      <vt:lpstr>Conversão NFA em DFA</vt:lpstr>
      <vt:lpstr>Conversão NFA em DFA</vt:lpstr>
      <vt:lpstr>Conversão NFA em DFA</vt:lpstr>
      <vt:lpstr>Conversão NFA em DFA</vt:lpstr>
      <vt:lpstr>Reconhecimento da Cadeia</vt:lpstr>
      <vt:lpstr>Exercícios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2019-11-25T21:21:47Z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