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65" r:id="rId5"/>
    <p:sldId id="289" r:id="rId6"/>
    <p:sldId id="323" r:id="rId7"/>
    <p:sldId id="302" r:id="rId8"/>
    <p:sldId id="308" r:id="rId9"/>
    <p:sldId id="309" r:id="rId10"/>
    <p:sldId id="310" r:id="rId11"/>
    <p:sldId id="311" r:id="rId12"/>
    <p:sldId id="303" r:id="rId13"/>
    <p:sldId id="304" r:id="rId14"/>
    <p:sldId id="305" r:id="rId15"/>
    <p:sldId id="306" r:id="rId16"/>
    <p:sldId id="313" r:id="rId17"/>
    <p:sldId id="312" r:id="rId18"/>
    <p:sldId id="307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01" r:id="rId29"/>
  </p:sldIdLst>
  <p:sldSz cx="12188825" cy="6858000"/>
  <p:notesSz cx="6858000" cy="9144000"/>
  <p:custDataLst>
    <p:tags r:id="rId32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8AA74F-EA47-4033-A238-A7ABA0F43BFD}" v="3" dt="2019-12-04T20:34:59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657" autoAdjust="0"/>
  </p:normalViewPr>
  <p:slideViewPr>
    <p:cSldViewPr showGuides="1">
      <p:cViewPr varScale="1">
        <p:scale>
          <a:sx n="104" d="100"/>
          <a:sy n="104" d="100"/>
        </p:scale>
        <p:origin x="69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49C10CA-11D0-4264-B7D6-6DB45B1DBB19}"/>
  </pc:docChgLst>
  <pc:docChgLst>
    <pc:chgData name="Judson Santiago" userId="ebb108da2f256286" providerId="LiveId" clId="{555D45A0-64A5-4C98-862C-A7A8B7283115}"/>
  </pc:docChgLst>
  <pc:docChgLst>
    <pc:chgData name="Judson Santiago" userId="ebb108da2f256286" providerId="LiveId" clId="{79F1B36D-1C25-40D8-B68D-D166A47603B5}"/>
  </pc:docChgLst>
  <pc:docChgLst>
    <pc:chgData name="Judson Santiago" userId="ebb108da2f256286" providerId="LiveId" clId="{BF465BAA-52B5-4C49-AED3-8AE74B751D6A}"/>
  </pc:docChgLst>
  <pc:docChgLst>
    <pc:chgData name="Judson Santiago" userId="ebb108da2f256286" providerId="LiveId" clId="{16F71691-2E7F-464A-A019-214DDAD3D50E}"/>
  </pc:docChgLst>
  <pc:docChgLst>
    <pc:chgData name="Judson Santiago" userId="ebb108da2f256286" providerId="LiveId" clId="{F58AA74F-EA47-4033-A238-A7ABA0F43BFD}"/>
    <pc:docChg chg="modSld">
      <pc:chgData name="Judson Santiago" userId="ebb108da2f256286" providerId="LiveId" clId="{F58AA74F-EA47-4033-A238-A7ABA0F43BFD}" dt="2019-12-04T20:34:59.906" v="193" actId="207"/>
      <pc:docMkLst>
        <pc:docMk/>
      </pc:docMkLst>
      <pc:sldChg chg="modSp">
        <pc:chgData name="Judson Santiago" userId="ebb108da2f256286" providerId="LiveId" clId="{F58AA74F-EA47-4033-A238-A7ABA0F43BFD}" dt="2019-11-27T17:31:00.993" v="43" actId="20577"/>
        <pc:sldMkLst>
          <pc:docMk/>
          <pc:sldMk cId="2808920126" sldId="265"/>
        </pc:sldMkLst>
        <pc:spChg chg="mod">
          <ac:chgData name="Judson Santiago" userId="ebb108da2f256286" providerId="LiveId" clId="{F58AA74F-EA47-4033-A238-A7ABA0F43BFD}" dt="2019-11-27T17:30:56.489" v="31" actId="20577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F58AA74F-EA47-4033-A238-A7ABA0F43BFD}" dt="2019-11-27T17:31:00.993" v="43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 modNotesTx">
        <pc:chgData name="Judson Santiago" userId="ebb108da2f256286" providerId="LiveId" clId="{F58AA74F-EA47-4033-A238-A7ABA0F43BFD}" dt="2019-12-04T20:09:10.775" v="170" actId="20577"/>
        <pc:sldMkLst>
          <pc:docMk/>
          <pc:sldMk cId="3501861861" sldId="289"/>
        </pc:sldMkLst>
        <pc:spChg chg="mod">
          <ac:chgData name="Judson Santiago" userId="ebb108da2f256286" providerId="LiveId" clId="{F58AA74F-EA47-4033-A238-A7ABA0F43BFD}" dt="2019-12-04T20:08:02.590" v="59" actId="6549"/>
          <ac:spMkLst>
            <pc:docMk/>
            <pc:sldMk cId="3501861861" sldId="289"/>
            <ac:spMk id="3" creationId="{E35E1823-2E88-4E53-B709-4F7B8EE2F069}"/>
          </ac:spMkLst>
        </pc:spChg>
      </pc:sldChg>
      <pc:sldChg chg="modNotesTx">
        <pc:chgData name="Judson Santiago" userId="ebb108da2f256286" providerId="LiveId" clId="{F58AA74F-EA47-4033-A238-A7ABA0F43BFD}" dt="2019-12-04T20:09:55.786" v="190" actId="20577"/>
        <pc:sldMkLst>
          <pc:docMk/>
          <pc:sldMk cId="355010644" sldId="302"/>
        </pc:sldMkLst>
      </pc:sldChg>
      <pc:sldChg chg="modSp">
        <pc:chgData name="Judson Santiago" userId="ebb108da2f256286" providerId="LiveId" clId="{F58AA74F-EA47-4033-A238-A7ABA0F43BFD}" dt="2019-12-04T20:28:08.903" v="191" actId="207"/>
        <pc:sldMkLst>
          <pc:docMk/>
          <pc:sldMk cId="4279050227" sldId="307"/>
        </pc:sldMkLst>
        <pc:spChg chg="mod">
          <ac:chgData name="Judson Santiago" userId="ebb108da2f256286" providerId="LiveId" clId="{F58AA74F-EA47-4033-A238-A7ABA0F43BFD}" dt="2019-12-04T20:28:08.903" v="191" actId="207"/>
          <ac:spMkLst>
            <pc:docMk/>
            <pc:sldMk cId="4279050227" sldId="307"/>
            <ac:spMk id="6" creationId="{F21B5A11-BDDE-41F2-8983-2A6DDCF8A516}"/>
          </ac:spMkLst>
        </pc:spChg>
      </pc:sldChg>
      <pc:sldChg chg="modSp">
        <pc:chgData name="Judson Santiago" userId="ebb108da2f256286" providerId="LiveId" clId="{F58AA74F-EA47-4033-A238-A7ABA0F43BFD}" dt="2019-12-04T20:34:59.906" v="193" actId="207"/>
        <pc:sldMkLst>
          <pc:docMk/>
          <pc:sldMk cId="1971794047" sldId="316"/>
        </pc:sldMkLst>
        <pc:spChg chg="mod">
          <ac:chgData name="Judson Santiago" userId="ebb108da2f256286" providerId="LiveId" clId="{F58AA74F-EA47-4033-A238-A7ABA0F43BFD}" dt="2019-12-04T20:34:59.906" v="193" actId="207"/>
          <ac:spMkLst>
            <pc:docMk/>
            <pc:sldMk cId="1971794047" sldId="316"/>
            <ac:spMk id="3" creationId="{E05060C6-25A8-4F86-8D03-412D87277BF1}"/>
          </ac:spMkLst>
        </pc:spChg>
      </pc:sldChg>
    </pc:docChg>
  </pc:docChgLst>
  <pc:docChgLst>
    <pc:chgData name="Judson Santiago" userId="ebb108da2f256286" providerId="LiveId" clId="{DB45A902-690D-4932-92C3-943613E02574}"/>
  </pc:docChgLst>
  <pc:docChgLst>
    <pc:chgData name="Judson Santiago" userId="ebb108da2f256286" providerId="LiveId" clId="{88D0A3AA-DAAA-40A5-AB9A-955B19C2E059}"/>
    <pc:docChg chg="undo modSld">
      <pc:chgData name="Judson Santiago" userId="ebb108da2f256286" providerId="LiveId" clId="{88D0A3AA-DAAA-40A5-AB9A-955B19C2E059}" dt="2019-07-08T19:42:11.120" v="183" actId="20577"/>
      <pc:docMkLst>
        <pc:docMk/>
      </pc:docMkLst>
      <pc:sldChg chg="modSp">
        <pc:chgData name="Judson Santiago" userId="ebb108da2f256286" providerId="LiveId" clId="{88D0A3AA-DAAA-40A5-AB9A-955B19C2E059}" dt="2019-07-08T19:28:39.258" v="158" actId="20577"/>
        <pc:sldMkLst>
          <pc:docMk/>
          <pc:sldMk cId="1293753166" sldId="306"/>
        </pc:sldMkLst>
        <pc:spChg chg="mod">
          <ac:chgData name="Judson Santiago" userId="ebb108da2f256286" providerId="LiveId" clId="{88D0A3AA-DAAA-40A5-AB9A-955B19C2E059}" dt="2019-07-08T19:28:39.258" v="158" actId="20577"/>
          <ac:spMkLst>
            <pc:docMk/>
            <pc:sldMk cId="1293753166" sldId="306"/>
            <ac:spMk id="3" creationId="{0CEF79BC-E847-4EDF-8CD2-12DFF4EEF21A}"/>
          </ac:spMkLst>
        </pc:spChg>
      </pc:sldChg>
      <pc:sldChg chg="modNotesTx">
        <pc:chgData name="Judson Santiago" userId="ebb108da2f256286" providerId="LiveId" clId="{88D0A3AA-DAAA-40A5-AB9A-955B19C2E059}" dt="2019-07-08T19:25:46.680" v="127" actId="20577"/>
        <pc:sldMkLst>
          <pc:docMk/>
          <pc:sldMk cId="1216899669" sldId="311"/>
        </pc:sldMkLst>
      </pc:sldChg>
      <pc:sldChg chg="modSp">
        <pc:chgData name="Judson Santiago" userId="ebb108da2f256286" providerId="LiveId" clId="{88D0A3AA-DAAA-40A5-AB9A-955B19C2E059}" dt="2019-07-08T19:38:11.782" v="171" actId="6549"/>
        <pc:sldMkLst>
          <pc:docMk/>
          <pc:sldMk cId="3082127560" sldId="315"/>
        </pc:sldMkLst>
        <pc:spChg chg="mod">
          <ac:chgData name="Judson Santiago" userId="ebb108da2f256286" providerId="LiveId" clId="{88D0A3AA-DAAA-40A5-AB9A-955B19C2E059}" dt="2019-07-08T19:38:11.782" v="171" actId="6549"/>
          <ac:spMkLst>
            <pc:docMk/>
            <pc:sldMk cId="3082127560" sldId="315"/>
            <ac:spMk id="3" creationId="{3DC04C8F-E735-4128-9B99-E8306424B766}"/>
          </ac:spMkLst>
        </pc:spChg>
      </pc:sldChg>
      <pc:sldChg chg="modSp">
        <pc:chgData name="Judson Santiago" userId="ebb108da2f256286" providerId="LiveId" clId="{88D0A3AA-DAAA-40A5-AB9A-955B19C2E059}" dt="2019-07-08T19:42:11.120" v="183" actId="20577"/>
        <pc:sldMkLst>
          <pc:docMk/>
          <pc:sldMk cId="1971794047" sldId="316"/>
        </pc:sldMkLst>
        <pc:spChg chg="mod">
          <ac:chgData name="Judson Santiago" userId="ebb108da2f256286" providerId="LiveId" clId="{88D0A3AA-DAAA-40A5-AB9A-955B19C2E059}" dt="2019-07-08T19:42:11.120" v="183" actId="20577"/>
          <ac:spMkLst>
            <pc:docMk/>
            <pc:sldMk cId="1971794047" sldId="316"/>
            <ac:spMk id="3" creationId="{E05060C6-25A8-4F86-8D03-412D87277B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04/12/2019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04/12/2019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ver tudo que é necessário para projetar um gerador de </a:t>
            </a:r>
            <a:r>
              <a:rPr lang="pt-BR"/>
              <a:t>analisador léxico.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8173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Rodar o algoritmos de construção de subconjuntos para obter o resultado acima. O estado F contém o estado 6, estado final </a:t>
            </a:r>
            <a:r>
              <a:rPr lang="pt-BR" i="1" dirty="0" err="1"/>
              <a:t>abb</a:t>
            </a:r>
            <a:r>
              <a:rPr lang="pt-BR" i="1" dirty="0"/>
              <a:t>,</a:t>
            </a:r>
            <a:r>
              <a:rPr lang="pt-BR" dirty="0"/>
              <a:t> e o estado 8, estado final de </a:t>
            </a:r>
            <a:r>
              <a:rPr lang="pt-BR" i="1" dirty="0"/>
              <a:t>a*b+</a:t>
            </a:r>
            <a:r>
              <a:rPr lang="pt-BR" dirty="0"/>
              <a:t>. Quando uma cadeia casa com duas expressões regulares, aquela listada primeiro no programa Flex é a escolhida.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69752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não existe estado seguinte, chamamos esse estado de estado morto. As arestas que levam ao estado morto não são representadas, mas poderiam ser implementadas levando o DFA para um único estado especial.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38057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84612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 (</a:t>
            </a:r>
            <a:r>
              <a:rPr lang="pt-BR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Pi</a:t>
            </a: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) = Partição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432837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Primeira rodada do algoritmo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1128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Segunda rodada do algoritmo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31185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Terceira rodada do algoritmo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3450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910858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Estamos distinguindo os estados finais, pois se eles reconhecem padrões diferentes é porque são obviamente distintos.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4321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da aula é compreender como um gerador de analisador léxico, como o Flex, funciona.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232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relembrar o formato de arquivo Flex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8274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tabela de transição é a </a:t>
            </a:r>
            <a:r>
              <a:rPr lang="pt-BR" dirty="0" err="1"/>
              <a:t>D</a:t>
            </a:r>
            <a:r>
              <a:rPr lang="pt-BR" baseline="-25000" dirty="0" err="1"/>
              <a:t>tran</a:t>
            </a:r>
            <a:r>
              <a:rPr lang="pt-BR" dirty="0"/>
              <a:t>, vista na aula de autômatos finitos.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54334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buffer acelera a leitura porque a leitura individual de informações do disco é lenta. O buffer permite a leitura em bloco.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73040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80095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9951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Se “x” no exemplo fosse o início de um lexema muito grande, que não pudesse ser encontrado sem ler menos de N caracteres a frente, acarretaria na substituição do primeiro buffer por novos dados, o que invalidaria o ponteiro início. Uma solução para tratar cadeias muito longas (normalmente literais string) é tratar estas cadeias como a concatenação de cadeias menores.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95782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vimos na aula sobre Autômatos. Mas como se implementa o cálculo do fecho-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dirty="0"/>
              <a:t>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37731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04/12/2019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04/12/2019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04/12/2019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04/12/2019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04/12/2019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04/12/2019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04/12/2019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04/12/2019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04/12/2019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04/12/2019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t-BR" sz="5400" dirty="0"/>
              <a:t>Geração de Analisadores Léxicos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560EA-62B2-450F-A1C2-CE3A1E4A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Autômato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3BE4E4-4A97-42D0-8492-F7597725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exemplo abaixo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ilustra o processo</a:t>
            </a:r>
            <a:r>
              <a:rPr lang="pt-BR" dirty="0"/>
              <a:t>: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Os padrões apresentam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alguns conflitos</a:t>
            </a:r>
            <a:r>
              <a:rPr lang="pt-BR" dirty="0"/>
              <a:t>:</a:t>
            </a:r>
          </a:p>
          <a:p>
            <a:pPr lvl="2"/>
            <a:r>
              <a:rPr lang="pt-BR" dirty="0"/>
              <a:t>A cadeia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abb</a:t>
            </a:r>
            <a:r>
              <a:rPr lang="pt-BR" dirty="0"/>
              <a:t> casa tanto com </a:t>
            </a:r>
            <a:r>
              <a:rPr lang="pt-BR" b="1" dirty="0" err="1">
                <a:latin typeface="Consolas" panose="020B0609020204030204" pitchFamily="49" charset="0"/>
              </a:rPr>
              <a:t>abb</a:t>
            </a:r>
            <a:r>
              <a:rPr lang="pt-BR" dirty="0"/>
              <a:t> quanto com </a:t>
            </a:r>
            <a:r>
              <a:rPr lang="pt-BR" b="1" dirty="0">
                <a:latin typeface="Consolas" panose="020B0609020204030204" pitchFamily="49" charset="0"/>
              </a:rPr>
              <a:t>a*b</a:t>
            </a:r>
            <a:r>
              <a:rPr lang="pt-BR" b="1" dirty="0"/>
              <a:t>+</a:t>
            </a:r>
          </a:p>
          <a:p>
            <a:pPr lvl="3"/>
            <a:r>
              <a:rPr lang="pt-BR" dirty="0"/>
              <a:t>A regra do Flex é casar com o que é listado primeiro</a:t>
            </a:r>
          </a:p>
          <a:p>
            <a:pPr lvl="2"/>
            <a:r>
              <a:rPr lang="pt-BR" dirty="0"/>
              <a:t>A cadeia 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aabbbb</a:t>
            </a:r>
            <a:r>
              <a:rPr lang="pt-BR" dirty="0"/>
              <a:t>... possui muitos prefixos que casam com </a:t>
            </a:r>
            <a:r>
              <a:rPr lang="pt-BR" dirty="0">
                <a:latin typeface="Consolas" panose="020B0609020204030204" pitchFamily="49" charset="0"/>
              </a:rPr>
              <a:t>a*b</a:t>
            </a:r>
            <a:r>
              <a:rPr lang="pt-BR" dirty="0"/>
              <a:t>+</a:t>
            </a:r>
          </a:p>
          <a:p>
            <a:pPr lvl="3"/>
            <a:r>
              <a:rPr lang="pt-BR" dirty="0"/>
              <a:t>A regra do Flex é reconhecer a cadeia mais longa, de modo que se deve continuar lendo </a:t>
            </a:r>
            <a:r>
              <a:rPr lang="pt-BR" dirty="0" err="1"/>
              <a:t>b’s</a:t>
            </a:r>
            <a:r>
              <a:rPr lang="pt-BR" dirty="0"/>
              <a:t> até encontrar um outro caractere diferente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3A1E1B-8535-448E-92C4-7585DE7BD24D}"/>
              </a:ext>
            </a:extLst>
          </p:cNvPr>
          <p:cNvSpPr txBox="1"/>
          <p:nvPr/>
        </p:nvSpPr>
        <p:spPr>
          <a:xfrm>
            <a:off x="1413892" y="2564904"/>
            <a:ext cx="43172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	{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ação A</a:t>
            </a:r>
            <a:r>
              <a:rPr lang="pt-BR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para padrão p</a:t>
            </a:r>
            <a:r>
              <a:rPr lang="pt-BR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latin typeface="Consolas" panose="020B0609020204030204" pitchFamily="49" charset="0"/>
              </a:rPr>
              <a:t> }</a:t>
            </a:r>
          </a:p>
          <a:p>
            <a:r>
              <a:rPr lang="pt-BR" dirty="0" err="1">
                <a:latin typeface="Consolas" panose="020B0609020204030204" pitchFamily="49" charset="0"/>
              </a:rPr>
              <a:t>abb</a:t>
            </a:r>
            <a:r>
              <a:rPr lang="pt-BR" dirty="0">
                <a:latin typeface="Consolas" panose="020B0609020204030204" pitchFamily="49" charset="0"/>
              </a:rPr>
              <a:t>	{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ação A</a:t>
            </a:r>
            <a:r>
              <a:rPr lang="pt-BR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para padrão p</a:t>
            </a:r>
            <a:r>
              <a:rPr lang="pt-BR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latin typeface="Consolas" panose="020B0609020204030204" pitchFamily="49" charset="0"/>
              </a:rPr>
              <a:t>a*b</a:t>
            </a:r>
            <a:r>
              <a:rPr lang="pt-BR" dirty="0"/>
              <a:t>+</a:t>
            </a:r>
            <a:r>
              <a:rPr lang="pt-BR" dirty="0">
                <a:latin typeface="Consolas" panose="020B0609020204030204" pitchFamily="49" charset="0"/>
              </a:rPr>
              <a:t>	{ 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ação A</a:t>
            </a:r>
            <a:r>
              <a:rPr lang="pt-BR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para padrão p</a:t>
            </a:r>
            <a:r>
              <a:rPr lang="pt-BR" baseline="-250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6B6DDF4-CEA8-4502-9BC0-DE54D9C9B39C}"/>
              </a:ext>
            </a:extLst>
          </p:cNvPr>
          <p:cNvCxnSpPr/>
          <p:nvPr/>
        </p:nvCxnSpPr>
        <p:spPr>
          <a:xfrm>
            <a:off x="6238428" y="2564904"/>
            <a:ext cx="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C22C62-E03A-4892-B2E7-0A78B1FC2158}"/>
              </a:ext>
            </a:extLst>
          </p:cNvPr>
          <p:cNvSpPr txBox="1"/>
          <p:nvPr/>
        </p:nvSpPr>
        <p:spPr>
          <a:xfrm>
            <a:off x="6466514" y="2703403"/>
            <a:ext cx="3435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Expressões regulares e ações</a:t>
            </a:r>
            <a:br>
              <a:rPr lang="pt-BR" dirty="0"/>
            </a:br>
            <a:r>
              <a:rPr lang="pt-BR" dirty="0"/>
              <a:t>de um programa Flex</a:t>
            </a:r>
          </a:p>
        </p:txBody>
      </p:sp>
    </p:spTree>
    <p:extLst>
      <p:ext uri="{BB962C8B-B14F-4D97-AF65-F5344CB8AC3E}">
        <p14:creationId xmlns:p14="http://schemas.microsoft.com/office/powerpoint/2010/main" val="273926583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B5504-F5A3-4B3D-9687-4591CC86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Autômato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D4AA7-E045-445E-A8E5-F35E24775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Os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NFAs</a:t>
            </a:r>
            <a:r>
              <a:rPr lang="pt-BR" dirty="0"/>
              <a:t> de cada expressão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combinados</a:t>
            </a:r>
            <a:r>
              <a:rPr lang="pt-BR" dirty="0"/>
              <a:t>: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113679D-793B-4E1E-9FCE-BD1B520BD76A}"/>
              </a:ext>
            </a:extLst>
          </p:cNvPr>
          <p:cNvSpPr txBox="1"/>
          <p:nvPr/>
        </p:nvSpPr>
        <p:spPr>
          <a:xfrm>
            <a:off x="5801287" y="508731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latin typeface="Consolas" panose="020B0609020204030204" pitchFamily="49" charset="0"/>
              </a:rPr>
              <a:t>a*b+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EF18300-6CE1-4C17-B4F4-473C75DA8DF1}"/>
              </a:ext>
            </a:extLst>
          </p:cNvPr>
          <p:cNvSpPr txBox="1"/>
          <p:nvPr/>
        </p:nvSpPr>
        <p:spPr>
          <a:xfrm>
            <a:off x="8039404" y="380689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 err="1">
                <a:latin typeface="Consolas" panose="020B0609020204030204" pitchFamily="49" charset="0"/>
              </a:rPr>
              <a:t>abb</a:t>
            </a:r>
            <a:endParaRPr lang="pt-BR" b="1" i="1" dirty="0">
              <a:latin typeface="Consolas" panose="020B0609020204030204" pitchFamily="49" charset="0"/>
            </a:endParaRP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10408966-383B-48A4-86DC-D1CE885AF593}"/>
              </a:ext>
            </a:extLst>
          </p:cNvPr>
          <p:cNvSpPr txBox="1"/>
          <p:nvPr/>
        </p:nvSpPr>
        <p:spPr>
          <a:xfrm>
            <a:off x="5692348" y="283424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i="1" dirty="0">
                <a:latin typeface="Consolas" panose="020B0609020204030204" pitchFamily="49" charset="0"/>
              </a:rPr>
              <a:t>a</a:t>
            </a:r>
          </a:p>
        </p:txBody>
      </p: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2701DFCE-350E-4271-ACA3-CAC96BF777A8}"/>
              </a:ext>
            </a:extLst>
          </p:cNvPr>
          <p:cNvGrpSpPr/>
          <p:nvPr/>
        </p:nvGrpSpPr>
        <p:grpSpPr>
          <a:xfrm>
            <a:off x="1776231" y="2604395"/>
            <a:ext cx="6055680" cy="2852255"/>
            <a:chOff x="1776231" y="2604395"/>
            <a:chExt cx="6055680" cy="2852255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9AA0DA63-1F9E-44A0-B675-C7B7A7155CF3}"/>
                </a:ext>
              </a:extLst>
            </p:cNvPr>
            <p:cNvGrpSpPr/>
            <p:nvPr/>
          </p:nvGrpSpPr>
          <p:grpSpPr>
            <a:xfrm>
              <a:off x="4032903" y="3600578"/>
              <a:ext cx="3799008" cy="575647"/>
              <a:chOff x="3829221" y="5408963"/>
              <a:chExt cx="3799008" cy="575647"/>
            </a:xfrm>
          </p:grpSpPr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A537082A-C731-421B-A5AB-455CCAEBE11F}"/>
                  </a:ext>
                </a:extLst>
              </p:cNvPr>
              <p:cNvSpPr/>
              <p:nvPr/>
            </p:nvSpPr>
            <p:spPr>
              <a:xfrm>
                <a:off x="3829221" y="5612745"/>
                <a:ext cx="353918" cy="35389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  <p:sp>
            <p:nvSpPr>
              <p:cNvPr id="27" name="Elipse 26">
                <a:extLst>
                  <a:ext uri="{FF2B5EF4-FFF2-40B4-BE49-F238E27FC236}">
                    <a16:creationId xmlns:a16="http://schemas.microsoft.com/office/drawing/2014/main" id="{37BFB6A1-017B-42E8-9205-CE42AA6B3539}"/>
                  </a:ext>
                </a:extLst>
              </p:cNvPr>
              <p:cNvSpPr/>
              <p:nvPr/>
            </p:nvSpPr>
            <p:spPr>
              <a:xfrm>
                <a:off x="4981349" y="5612745"/>
                <a:ext cx="353918" cy="35389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4</a:t>
                </a:r>
              </a:p>
            </p:txBody>
          </p:sp>
          <p:cxnSp>
            <p:nvCxnSpPr>
              <p:cNvPr id="29" name="Conector de Seta Reta 28">
                <a:extLst>
                  <a:ext uri="{FF2B5EF4-FFF2-40B4-BE49-F238E27FC236}">
                    <a16:creationId xmlns:a16="http://schemas.microsoft.com/office/drawing/2014/main" id="{6B0AF699-1D88-4E97-B9C1-687E5CB6F7E1}"/>
                  </a:ext>
                </a:extLst>
              </p:cNvPr>
              <p:cNvCxnSpPr>
                <a:cxnSpLocks/>
                <a:stCxn id="25" idx="6"/>
                <a:endCxn id="27" idx="2"/>
              </p:cNvCxnSpPr>
              <p:nvPr/>
            </p:nvCxnSpPr>
            <p:spPr>
              <a:xfrm>
                <a:off x="4183139" y="5789692"/>
                <a:ext cx="79821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de Seta Reta 29">
                <a:extLst>
                  <a:ext uri="{FF2B5EF4-FFF2-40B4-BE49-F238E27FC236}">
                    <a16:creationId xmlns:a16="http://schemas.microsoft.com/office/drawing/2014/main" id="{A15F380E-DB02-4DC8-B5D1-3ED691C6C112}"/>
                  </a:ext>
                </a:extLst>
              </p:cNvPr>
              <p:cNvCxnSpPr>
                <a:cxnSpLocks/>
                <a:stCxn id="27" idx="6"/>
                <a:endCxn id="33" idx="2"/>
              </p:cNvCxnSpPr>
              <p:nvPr/>
            </p:nvCxnSpPr>
            <p:spPr>
              <a:xfrm>
                <a:off x="5335267" y="5789692"/>
                <a:ext cx="76652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34908BC-200B-4DBE-88F6-1FA6A146B1BC}"/>
                  </a:ext>
                </a:extLst>
              </p:cNvPr>
              <p:cNvSpPr txBox="1"/>
              <p:nvPr/>
            </p:nvSpPr>
            <p:spPr>
              <a:xfrm>
                <a:off x="5571790" y="5408963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</a:p>
            </p:txBody>
          </p:sp>
          <p:grpSp>
            <p:nvGrpSpPr>
              <p:cNvPr id="32" name="Agrupar 31">
                <a:extLst>
                  <a:ext uri="{FF2B5EF4-FFF2-40B4-BE49-F238E27FC236}">
                    <a16:creationId xmlns:a16="http://schemas.microsoft.com/office/drawing/2014/main" id="{55B0F387-AEC7-4C0F-851B-6024B145CC68}"/>
                  </a:ext>
                </a:extLst>
              </p:cNvPr>
              <p:cNvGrpSpPr/>
              <p:nvPr/>
            </p:nvGrpSpPr>
            <p:grpSpPr>
              <a:xfrm>
                <a:off x="7268189" y="5612776"/>
                <a:ext cx="360040" cy="371834"/>
                <a:chOff x="3829441" y="2820172"/>
                <a:chExt cx="360040" cy="371834"/>
              </a:xfrm>
            </p:grpSpPr>
            <p:sp>
              <p:nvSpPr>
                <p:cNvPr id="41" name="Elipse 40">
                  <a:extLst>
                    <a:ext uri="{FF2B5EF4-FFF2-40B4-BE49-F238E27FC236}">
                      <a16:creationId xmlns:a16="http://schemas.microsoft.com/office/drawing/2014/main" id="{0C82B2AA-FC47-4876-AE34-FC8196BAD183}"/>
                    </a:ext>
                  </a:extLst>
                </p:cNvPr>
                <p:cNvSpPr/>
                <p:nvPr/>
              </p:nvSpPr>
              <p:spPr>
                <a:xfrm>
                  <a:off x="3829441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5FE7EF24-6FBB-41C7-8DDA-92127C02E3E7}"/>
                    </a:ext>
                  </a:extLst>
                </p:cNvPr>
                <p:cNvSpPr/>
                <p:nvPr/>
              </p:nvSpPr>
              <p:spPr>
                <a:xfrm>
                  <a:off x="3865445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6</a:t>
                  </a:r>
                </a:p>
              </p:txBody>
            </p:sp>
          </p:grp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0BA01968-1B5F-4198-B7F5-BD0C0AB8C8E5}"/>
                  </a:ext>
                </a:extLst>
              </p:cNvPr>
              <p:cNvSpPr/>
              <p:nvPr/>
            </p:nvSpPr>
            <p:spPr>
              <a:xfrm>
                <a:off x="6101788" y="5612745"/>
                <a:ext cx="353918" cy="35389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5</a:t>
                </a:r>
                <a:endParaRPr lang="pt-BR" sz="2000" dirty="0">
                  <a:latin typeface="+mj-lt"/>
                </a:endParaRPr>
              </a:p>
            </p:txBody>
          </p:sp>
          <p:cxnSp>
            <p:nvCxnSpPr>
              <p:cNvPr id="34" name="Conector de Seta Reta 33">
                <a:extLst>
                  <a:ext uri="{FF2B5EF4-FFF2-40B4-BE49-F238E27FC236}">
                    <a16:creationId xmlns:a16="http://schemas.microsoft.com/office/drawing/2014/main" id="{D52C2E11-95F6-4CC9-8027-8FAFDF14069F}"/>
                  </a:ext>
                </a:extLst>
              </p:cNvPr>
              <p:cNvCxnSpPr>
                <a:cxnSpLocks/>
                <a:stCxn id="33" idx="6"/>
              </p:cNvCxnSpPr>
              <p:nvPr/>
            </p:nvCxnSpPr>
            <p:spPr>
              <a:xfrm>
                <a:off x="6455706" y="5789692"/>
                <a:ext cx="79300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CAB6FAD9-7248-45A8-A4B1-270294621646}"/>
                  </a:ext>
                </a:extLst>
              </p:cNvPr>
              <p:cNvSpPr txBox="1"/>
              <p:nvPr/>
            </p:nvSpPr>
            <p:spPr>
              <a:xfrm>
                <a:off x="4406643" y="5408963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40250EB4-67BC-41BF-9BDA-DD5433FAFC38}"/>
                  </a:ext>
                </a:extLst>
              </p:cNvPr>
              <p:cNvSpPr txBox="1"/>
              <p:nvPr/>
            </p:nvSpPr>
            <p:spPr>
              <a:xfrm>
                <a:off x="6637659" y="5408963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</a:p>
            </p:txBody>
          </p:sp>
        </p:grp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A0E682DF-A428-41DB-8C71-6BBC75271A7B}"/>
                </a:ext>
              </a:extLst>
            </p:cNvPr>
            <p:cNvGrpSpPr/>
            <p:nvPr/>
          </p:nvGrpSpPr>
          <p:grpSpPr>
            <a:xfrm>
              <a:off x="4074681" y="2604395"/>
              <a:ext cx="1550763" cy="599183"/>
              <a:chOff x="2376100" y="2807601"/>
              <a:chExt cx="1550763" cy="599183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5298BC98-7D88-4077-85BB-9C340F10119A}"/>
                  </a:ext>
                </a:extLst>
              </p:cNvPr>
              <p:cNvSpPr/>
              <p:nvPr/>
            </p:nvSpPr>
            <p:spPr>
              <a:xfrm>
                <a:off x="2376100" y="3043920"/>
                <a:ext cx="353918" cy="35389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1</a:t>
                </a:r>
              </a:p>
            </p:txBody>
          </p:sp>
          <p:cxnSp>
            <p:nvCxnSpPr>
              <p:cNvPr id="47" name="Conector de Seta Reta 46">
                <a:extLst>
                  <a:ext uri="{FF2B5EF4-FFF2-40B4-BE49-F238E27FC236}">
                    <a16:creationId xmlns:a16="http://schemas.microsoft.com/office/drawing/2014/main" id="{FCAF5993-0F93-4219-B152-08446CCA37D6}"/>
                  </a:ext>
                </a:extLst>
              </p:cNvPr>
              <p:cNvCxnSpPr>
                <a:cxnSpLocks/>
                <a:stCxn id="44" idx="6"/>
              </p:cNvCxnSpPr>
              <p:nvPr/>
            </p:nvCxnSpPr>
            <p:spPr>
              <a:xfrm>
                <a:off x="2730018" y="3220867"/>
                <a:ext cx="83115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Agrupar 47">
                <a:extLst>
                  <a:ext uri="{FF2B5EF4-FFF2-40B4-BE49-F238E27FC236}">
                    <a16:creationId xmlns:a16="http://schemas.microsoft.com/office/drawing/2014/main" id="{F7FE8636-C31B-4B4A-BFF1-B8CFAD09AE17}"/>
                  </a:ext>
                </a:extLst>
              </p:cNvPr>
              <p:cNvGrpSpPr/>
              <p:nvPr/>
            </p:nvGrpSpPr>
            <p:grpSpPr>
              <a:xfrm>
                <a:off x="3566823" y="3034950"/>
                <a:ext cx="360040" cy="371834"/>
                <a:chOff x="3829441" y="2820172"/>
                <a:chExt cx="360040" cy="371834"/>
              </a:xfrm>
            </p:grpSpPr>
            <p:sp>
              <p:nvSpPr>
                <p:cNvPr id="50" name="Elipse 49">
                  <a:extLst>
                    <a:ext uri="{FF2B5EF4-FFF2-40B4-BE49-F238E27FC236}">
                      <a16:creationId xmlns:a16="http://schemas.microsoft.com/office/drawing/2014/main" id="{772C2961-CE58-4938-BF6F-02E10B4D213D}"/>
                    </a:ext>
                  </a:extLst>
                </p:cNvPr>
                <p:cNvSpPr/>
                <p:nvPr/>
              </p:nvSpPr>
              <p:spPr>
                <a:xfrm>
                  <a:off x="3829441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51" name="Elipse 50">
                  <a:extLst>
                    <a:ext uri="{FF2B5EF4-FFF2-40B4-BE49-F238E27FC236}">
                      <a16:creationId xmlns:a16="http://schemas.microsoft.com/office/drawing/2014/main" id="{7AD8AEC1-6F56-4C86-9EE2-995EEE5551C2}"/>
                    </a:ext>
                  </a:extLst>
                </p:cNvPr>
                <p:cNvSpPr/>
                <p:nvPr/>
              </p:nvSpPr>
              <p:spPr>
                <a:xfrm>
                  <a:off x="3865445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i="1" dirty="0">
                      <a:latin typeface="+mj-lt"/>
                    </a:rPr>
                    <a:t>2</a:t>
                  </a:r>
                </a:p>
              </p:txBody>
            </p:sp>
          </p:grpSp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9DDE8C6C-7CB7-407B-B7B9-CCF88A0C2836}"/>
                  </a:ext>
                </a:extLst>
              </p:cNvPr>
              <p:cNvSpPr/>
              <p:nvPr/>
            </p:nvSpPr>
            <p:spPr>
              <a:xfrm>
                <a:off x="2983891" y="2807601"/>
                <a:ext cx="3113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  <a:endPara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6" name="Agrupar 55">
              <a:extLst>
                <a:ext uri="{FF2B5EF4-FFF2-40B4-BE49-F238E27FC236}">
                  <a16:creationId xmlns:a16="http://schemas.microsoft.com/office/drawing/2014/main" id="{553E7AE5-C486-4192-80A5-790475DBEA76}"/>
                </a:ext>
              </a:extLst>
            </p:cNvPr>
            <p:cNvGrpSpPr/>
            <p:nvPr/>
          </p:nvGrpSpPr>
          <p:grpSpPr>
            <a:xfrm>
              <a:off x="4023711" y="4489408"/>
              <a:ext cx="1521571" cy="967242"/>
              <a:chOff x="2440520" y="4489408"/>
              <a:chExt cx="1521571" cy="967242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377A6518-433B-41C3-95F1-DF21310E30B8}"/>
                  </a:ext>
                </a:extLst>
              </p:cNvPr>
              <p:cNvSpPr/>
              <p:nvPr/>
            </p:nvSpPr>
            <p:spPr>
              <a:xfrm>
                <a:off x="2440520" y="5084785"/>
                <a:ext cx="353918" cy="35389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7</a:t>
                </a:r>
              </a:p>
            </p:txBody>
          </p: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706FC2B6-D63D-4D3A-A55B-6B7B4A98C56C}"/>
                  </a:ext>
                </a:extLst>
              </p:cNvPr>
              <p:cNvGrpSpPr/>
              <p:nvPr/>
            </p:nvGrpSpPr>
            <p:grpSpPr>
              <a:xfrm>
                <a:off x="3602051" y="5084816"/>
                <a:ext cx="360040" cy="371834"/>
                <a:chOff x="1552004" y="2820172"/>
                <a:chExt cx="360040" cy="371834"/>
              </a:xfrm>
            </p:grpSpPr>
            <p:sp>
              <p:nvSpPr>
                <p:cNvPr id="21" name="Elipse 20">
                  <a:extLst>
                    <a:ext uri="{FF2B5EF4-FFF2-40B4-BE49-F238E27FC236}">
                      <a16:creationId xmlns:a16="http://schemas.microsoft.com/office/drawing/2014/main" id="{00FC6805-B672-4C58-AFCD-A0CBCAB83C79}"/>
                    </a:ext>
                  </a:extLst>
                </p:cNvPr>
                <p:cNvSpPr/>
                <p:nvPr/>
              </p:nvSpPr>
              <p:spPr>
                <a:xfrm>
                  <a:off x="1552004" y="2820172"/>
                  <a:ext cx="360040" cy="371834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latin typeface="+mj-lt"/>
                  </a:endParaRPr>
                </a:p>
              </p:txBody>
            </p:sp>
            <p:sp>
              <p:nvSpPr>
                <p:cNvPr id="22" name="Elipse 21">
                  <a:extLst>
                    <a:ext uri="{FF2B5EF4-FFF2-40B4-BE49-F238E27FC236}">
                      <a16:creationId xmlns:a16="http://schemas.microsoft.com/office/drawing/2014/main" id="{1E64699F-06BA-4CB4-8522-2CB0B325C212}"/>
                    </a:ext>
                  </a:extLst>
                </p:cNvPr>
                <p:cNvSpPr/>
                <p:nvPr/>
              </p:nvSpPr>
              <p:spPr>
                <a:xfrm>
                  <a:off x="1588008" y="2862083"/>
                  <a:ext cx="288032" cy="288012"/>
                </a:xfrm>
                <a:prstGeom prst="ellipse">
                  <a:avLst/>
                </a:prstGeom>
                <a:noFill/>
                <a:ln w="19050">
                  <a:solidFill>
                    <a:schemeClr val="tx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pt-BR" sz="1200" dirty="0">
                      <a:latin typeface="+mj-lt"/>
                    </a:rPr>
                    <a:t>8</a:t>
                  </a:r>
                </a:p>
              </p:txBody>
            </p:sp>
          </p:grpSp>
          <p:cxnSp>
            <p:nvCxnSpPr>
              <p:cNvPr id="14" name="Conector de Seta Reta 13">
                <a:extLst>
                  <a:ext uri="{FF2B5EF4-FFF2-40B4-BE49-F238E27FC236}">
                    <a16:creationId xmlns:a16="http://schemas.microsoft.com/office/drawing/2014/main" id="{80383F8F-A329-4298-893A-F726A1C02BA9}"/>
                  </a:ext>
                </a:extLst>
              </p:cNvPr>
              <p:cNvCxnSpPr>
                <a:cxnSpLocks/>
                <a:stCxn id="5" idx="6"/>
              </p:cNvCxnSpPr>
              <p:nvPr/>
            </p:nvCxnSpPr>
            <p:spPr>
              <a:xfrm>
                <a:off x="2794438" y="5261732"/>
                <a:ext cx="78813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7EAF10D-EBA0-41CF-A89C-D3FF1DF41778}"/>
                  </a:ext>
                </a:extLst>
              </p:cNvPr>
              <p:cNvSpPr txBox="1"/>
              <p:nvPr/>
            </p:nvSpPr>
            <p:spPr>
              <a:xfrm>
                <a:off x="2971521" y="4853441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</a:p>
            </p:txBody>
          </p:sp>
          <p:cxnSp>
            <p:nvCxnSpPr>
              <p:cNvPr id="17" name="Conector: Curvo 16">
                <a:extLst>
                  <a:ext uri="{FF2B5EF4-FFF2-40B4-BE49-F238E27FC236}">
                    <a16:creationId xmlns:a16="http://schemas.microsoft.com/office/drawing/2014/main" id="{BAC497AE-FDF3-4562-B859-46067A60DBB5}"/>
                  </a:ext>
                </a:extLst>
              </p:cNvPr>
              <p:cNvCxnSpPr>
                <a:cxnSpLocks/>
              </p:cNvCxnSpPr>
              <p:nvPr/>
            </p:nvCxnSpPr>
            <p:spPr>
              <a:xfrm rot="17580000" flipH="1" flipV="1">
                <a:off x="2564643" y="5020670"/>
                <a:ext cx="101828" cy="245851"/>
              </a:xfrm>
              <a:prstGeom prst="curvedConnector4">
                <a:avLst>
                  <a:gd name="adj1" fmla="val -180445"/>
                  <a:gd name="adj2" fmla="val 12711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BB15E0AE-17F9-48EA-9013-9100333887B8}"/>
                  </a:ext>
                </a:extLst>
              </p:cNvPr>
              <p:cNvSpPr txBox="1"/>
              <p:nvPr/>
            </p:nvSpPr>
            <p:spPr>
              <a:xfrm>
                <a:off x="2440520" y="448940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a</a:t>
                </a:r>
              </a:p>
            </p:txBody>
          </p:sp>
          <p:cxnSp>
            <p:nvCxnSpPr>
              <p:cNvPr id="54" name="Conector: Curvo 53">
                <a:extLst>
                  <a:ext uri="{FF2B5EF4-FFF2-40B4-BE49-F238E27FC236}">
                    <a16:creationId xmlns:a16="http://schemas.microsoft.com/office/drawing/2014/main" id="{7217C956-9452-49C8-8548-EDF88010CAC1}"/>
                  </a:ext>
                </a:extLst>
              </p:cNvPr>
              <p:cNvCxnSpPr>
                <a:cxnSpLocks/>
              </p:cNvCxnSpPr>
              <p:nvPr/>
            </p:nvCxnSpPr>
            <p:spPr>
              <a:xfrm rot="17580000" flipH="1" flipV="1">
                <a:off x="3734104" y="5010998"/>
                <a:ext cx="101828" cy="245851"/>
              </a:xfrm>
              <a:prstGeom prst="curvedConnector4">
                <a:avLst>
                  <a:gd name="adj1" fmla="val -180445"/>
                  <a:gd name="adj2" fmla="val 127118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7FD81350-F9DC-4AA0-9725-67F9C52D9D60}"/>
                  </a:ext>
                </a:extLst>
              </p:cNvPr>
              <p:cNvSpPr txBox="1"/>
              <p:nvPr/>
            </p:nvSpPr>
            <p:spPr>
              <a:xfrm>
                <a:off x="3609989" y="4489408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b="1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b</a:t>
                </a:r>
              </a:p>
            </p:txBody>
          </p:sp>
        </p:grp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411A7605-B9A3-4679-8DD1-56B0DCF629DB}"/>
                </a:ext>
              </a:extLst>
            </p:cNvPr>
            <p:cNvCxnSpPr>
              <a:cxnSpLocks/>
              <a:stCxn id="64" idx="7"/>
              <a:endCxn id="44" idx="2"/>
            </p:cNvCxnSpPr>
            <p:nvPr/>
          </p:nvCxnSpPr>
          <p:spPr>
            <a:xfrm flipV="1">
              <a:off x="2810932" y="3017661"/>
              <a:ext cx="1263749" cy="8383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DF486B50-EA7B-479B-90AF-CEEEC087E39F}"/>
                </a:ext>
              </a:extLst>
            </p:cNvPr>
            <p:cNvCxnSpPr>
              <a:cxnSpLocks/>
              <a:stCxn id="64" idx="6"/>
              <a:endCxn id="25" idx="2"/>
            </p:cNvCxnSpPr>
            <p:nvPr/>
          </p:nvCxnSpPr>
          <p:spPr>
            <a:xfrm>
              <a:off x="2862762" y="3981152"/>
              <a:ext cx="1170141" cy="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38EDC944-0ED0-4573-913A-11DF9A6567AB}"/>
                </a:ext>
              </a:extLst>
            </p:cNvPr>
            <p:cNvCxnSpPr>
              <a:cxnSpLocks/>
              <a:stCxn id="64" idx="5"/>
              <a:endCxn id="5" idx="2"/>
            </p:cNvCxnSpPr>
            <p:nvPr/>
          </p:nvCxnSpPr>
          <p:spPr>
            <a:xfrm>
              <a:off x="2810932" y="4106272"/>
              <a:ext cx="1212779" cy="11554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883B6C8-810F-4C94-B292-4BF7180DD472}"/>
                </a:ext>
              </a:extLst>
            </p:cNvPr>
            <p:cNvSpPr/>
            <p:nvPr/>
          </p:nvSpPr>
          <p:spPr>
            <a:xfrm>
              <a:off x="3237876" y="3120150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D04CABD8-23F0-462A-BE6C-41AAD3032BF9}"/>
                </a:ext>
              </a:extLst>
            </p:cNvPr>
            <p:cNvSpPr/>
            <p:nvPr/>
          </p:nvSpPr>
          <p:spPr>
            <a:xfrm>
              <a:off x="3341497" y="3971322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8C8B595F-A239-4B7F-AF08-75090CBCB652}"/>
                </a:ext>
              </a:extLst>
            </p:cNvPr>
            <p:cNvSpPr/>
            <p:nvPr/>
          </p:nvSpPr>
          <p:spPr>
            <a:xfrm>
              <a:off x="3204546" y="4619901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52C68773-1F35-4BD1-9410-F339904F0560}"/>
                </a:ext>
              </a:extLst>
            </p:cNvPr>
            <p:cNvSpPr/>
            <p:nvPr/>
          </p:nvSpPr>
          <p:spPr>
            <a:xfrm>
              <a:off x="2508844" y="3804205"/>
              <a:ext cx="353918" cy="35389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0</a:t>
              </a:r>
            </a:p>
          </p:txBody>
        </p: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C069CE61-9A11-4DAD-9AFA-494EF788D2FE}"/>
                </a:ext>
              </a:extLst>
            </p:cNvPr>
            <p:cNvCxnSpPr>
              <a:cxnSpLocks/>
            </p:cNvCxnSpPr>
            <p:nvPr/>
          </p:nvCxnSpPr>
          <p:spPr>
            <a:xfrm>
              <a:off x="1827201" y="3993713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CBE445D8-40FA-4594-A88E-B91B0B33CD9A}"/>
                </a:ext>
              </a:extLst>
            </p:cNvPr>
            <p:cNvSpPr txBox="1"/>
            <p:nvPr/>
          </p:nvSpPr>
          <p:spPr>
            <a:xfrm>
              <a:off x="1776231" y="3673375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559713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2BF84-B5F6-42F6-A009-7A75B942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Autômato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EF79BC-E847-4EDF-8CD2-12DFF4EE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conversão</a:t>
            </a:r>
            <a:r>
              <a:rPr lang="pt-BR" dirty="0"/>
              <a:t> do NFA em DFA</a:t>
            </a:r>
          </a:p>
          <a:p>
            <a:pPr lvl="1"/>
            <a:r>
              <a:rPr lang="pt-BR" dirty="0"/>
              <a:t>Requer a execução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construção de subconjuntos</a:t>
            </a:r>
          </a:p>
          <a:p>
            <a:pPr lvl="1"/>
            <a:r>
              <a:rPr lang="pt-BR" dirty="0"/>
              <a:t>Mas como se implementa o cálculo do fecho-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dirty="0"/>
              <a:t>?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C2F03EE-F19C-4421-93D3-5C794058825A}"/>
              </a:ext>
            </a:extLst>
          </p:cNvPr>
          <p:cNvSpPr txBox="1"/>
          <p:nvPr/>
        </p:nvSpPr>
        <p:spPr>
          <a:xfrm>
            <a:off x="1735832" y="3429000"/>
            <a:ext cx="7383753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75000"/>
                  </a:schemeClr>
                </a:solidFill>
              </a:rPr>
              <a:t>Algoritmo</a:t>
            </a:r>
            <a:r>
              <a:rPr lang="pt-BR" sz="1600" dirty="0"/>
              <a:t>: construção de subconjuntos</a:t>
            </a:r>
            <a:br>
              <a:rPr lang="pt-BR" sz="1600" dirty="0"/>
            </a:br>
            <a:endParaRPr lang="pt-BR" sz="16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inicialmente, fecho-</a:t>
            </a:r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sz="1400" dirty="0">
                <a:latin typeface="Consolas" panose="020B0609020204030204" pitchFamily="49" charset="0"/>
                <a:ea typeface="Cambria Math" panose="02040503050406030204" pitchFamily="18" charset="0"/>
              </a:rPr>
              <a:t>(s</a:t>
            </a:r>
            <a:r>
              <a:rPr lang="pt-BR" sz="1400" baseline="-25000" dirty="0">
                <a:latin typeface="Consolas" panose="020B0609020204030204" pitchFamily="49" charset="0"/>
                <a:ea typeface="Cambria Math" panose="02040503050406030204" pitchFamily="18" charset="0"/>
              </a:rPr>
              <a:t>0</a:t>
            </a:r>
            <a:r>
              <a:rPr lang="pt-BR" sz="1400" dirty="0">
                <a:latin typeface="Consolas" panose="020B0609020204030204" pitchFamily="49" charset="0"/>
                <a:ea typeface="Cambria Math" panose="02040503050406030204" pitchFamily="18" charset="0"/>
              </a:rPr>
              <a:t>) é o único estado em </a:t>
            </a:r>
            <a:r>
              <a:rPr lang="pt-BR" sz="1400" dirty="0" err="1">
                <a:latin typeface="Consolas" panose="020B0609020204030204" pitchFamily="49" charset="0"/>
                <a:ea typeface="Cambria Math" panose="02040503050406030204" pitchFamily="18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  <a:ea typeface="Cambria Math" panose="02040503050406030204" pitchFamily="18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  <a:ea typeface="Cambria Math" panose="02040503050406030204" pitchFamily="18" charset="0"/>
              </a:rPr>
              <a:t> e não está marcado</a:t>
            </a:r>
            <a:endParaRPr lang="pt-BR" sz="1400" baseline="-250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 (existe um estado não marcado T em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marcar T;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sz="1400" dirty="0">
                <a:latin typeface="Consolas" panose="020B0609020204030204" pitchFamily="49" charset="0"/>
              </a:rPr>
              <a:t> (cada símbolo de entrada </a:t>
            </a:r>
            <a:r>
              <a:rPr lang="pt-BR" sz="1400" b="1" i="1" dirty="0"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U = fecho-</a:t>
            </a:r>
            <a:r>
              <a:rPr lang="el-GR" sz="1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sz="1400" dirty="0">
                <a:latin typeface="Consolas" panose="020B0609020204030204" pitchFamily="49" charset="0"/>
                <a:ea typeface="Cambria Math" panose="02040503050406030204" pitchFamily="18" charset="0"/>
              </a:rPr>
              <a:t>(move(</a:t>
            </a:r>
            <a:r>
              <a:rPr lang="pt-BR" sz="1400" dirty="0" err="1">
                <a:latin typeface="Consolas" panose="020B0609020204030204" pitchFamily="49" charset="0"/>
                <a:ea typeface="Cambria Math" panose="02040503050406030204" pitchFamily="18" charset="0"/>
              </a:rPr>
              <a:t>T,</a:t>
            </a:r>
            <a:r>
              <a:rPr lang="pt-BR" sz="1400" b="1" i="1" dirty="0" err="1">
                <a:latin typeface="Consolas" panose="020B0609020204030204" pitchFamily="49" charset="0"/>
                <a:ea typeface="Cambria Math" panose="02040503050406030204" pitchFamily="18" charset="0"/>
              </a:rPr>
              <a:t>a</a:t>
            </a:r>
            <a:r>
              <a:rPr lang="pt-BR" sz="1400" dirty="0">
                <a:latin typeface="Consolas" panose="020B0609020204030204" pitchFamily="49" charset="0"/>
                <a:ea typeface="Cambria Math" panose="02040503050406030204" pitchFamily="18" charset="0"/>
              </a:rPr>
              <a:t>));</a:t>
            </a:r>
          </a:p>
          <a:p>
            <a:r>
              <a:rPr lang="pt-BR" sz="1400" dirty="0">
                <a:latin typeface="Consolas" panose="020B0609020204030204" pitchFamily="49" charset="0"/>
                <a:ea typeface="Cambria Math" panose="02040503050406030204" pitchFamily="18" charset="0"/>
              </a:rPr>
              <a:t>        </a:t>
            </a:r>
            <a:r>
              <a:rPr lang="pt-BR" sz="1400" dirty="0">
                <a:latin typeface="Consolas" panose="020B0609020204030204" pitchFamily="49" charset="0"/>
              </a:rPr>
              <a:t>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 (U não está em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    inclua U como um estado não marcado em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states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</a:t>
            </a:r>
            <a:r>
              <a:rPr lang="pt-BR" sz="1400" dirty="0" err="1">
                <a:latin typeface="Consolas" panose="020B0609020204030204" pitchFamily="49" charset="0"/>
              </a:rPr>
              <a:t>D</a:t>
            </a:r>
            <a:r>
              <a:rPr lang="pt-BR" sz="1400" baseline="-25000" dirty="0" err="1">
                <a:latin typeface="Consolas" panose="020B0609020204030204" pitchFamily="49" charset="0"/>
              </a:rPr>
              <a:t>tran</a:t>
            </a:r>
            <a:r>
              <a:rPr lang="pt-BR" sz="1400" dirty="0">
                <a:latin typeface="Consolas" panose="020B0609020204030204" pitchFamily="49" charset="0"/>
              </a:rPr>
              <a:t>[</a:t>
            </a:r>
            <a:r>
              <a:rPr lang="pt-BR" sz="1400" dirty="0" err="1">
                <a:latin typeface="Consolas" panose="020B0609020204030204" pitchFamily="49" charset="0"/>
              </a:rPr>
              <a:t>T,</a:t>
            </a:r>
            <a:r>
              <a:rPr lang="pt-BR" sz="1400" b="1" i="1" dirty="0" err="1">
                <a:latin typeface="Consolas" panose="020B0609020204030204" pitchFamily="49" charset="0"/>
              </a:rPr>
              <a:t>a</a:t>
            </a:r>
            <a:r>
              <a:rPr lang="pt-BR" sz="1400" dirty="0">
                <a:latin typeface="Consolas" panose="020B0609020204030204" pitchFamily="49" charset="0"/>
              </a:rPr>
              <a:t>] = U;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}  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C711D02-7197-4FB8-BF14-14AB38931EA2}"/>
              </a:ext>
            </a:extLst>
          </p:cNvPr>
          <p:cNvCxnSpPr>
            <a:cxnSpLocks/>
          </p:cNvCxnSpPr>
          <p:nvPr/>
        </p:nvCxnSpPr>
        <p:spPr>
          <a:xfrm>
            <a:off x="1845940" y="3791947"/>
            <a:ext cx="0" cy="2376264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753166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2BF84-B5F6-42F6-A009-7A75B942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Autômato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EF79BC-E847-4EDF-8CD2-12DFF4EE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Calculando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fecho-</a:t>
            </a:r>
            <a:r>
              <a:rPr lang="el-GR" dirty="0">
                <a:solidFill>
                  <a:schemeClr val="accent1">
                    <a:lumMod val="75000"/>
                  </a:schemeClr>
                </a:solidFill>
              </a:rPr>
              <a:t>ϵ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de um conjunto 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 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pt-BR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C2F03EE-F19C-4421-93D3-5C794058825A}"/>
              </a:ext>
            </a:extLst>
          </p:cNvPr>
          <p:cNvSpPr txBox="1"/>
          <p:nvPr/>
        </p:nvSpPr>
        <p:spPr>
          <a:xfrm>
            <a:off x="1413892" y="2636912"/>
            <a:ext cx="6580648" cy="335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75000"/>
                  </a:schemeClr>
                </a:solidFill>
                <a:latin typeface="Consolas" panose="020B0609020204030204" pitchFamily="49" charset="0"/>
              </a:rPr>
              <a:t>Algoritmo</a:t>
            </a:r>
            <a:r>
              <a:rPr lang="pt-BR" dirty="0">
                <a:latin typeface="Consolas" panose="020B0609020204030204" pitchFamily="49" charset="0"/>
              </a:rPr>
              <a:t>: fecho-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</a:rPr>
              <a:t>ϵ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(T)</a:t>
            </a:r>
            <a:br>
              <a:rPr lang="pt-BR" dirty="0">
                <a:latin typeface="Consolas" panose="020B0609020204030204" pitchFamily="49" charset="0"/>
              </a:rPr>
            </a:br>
            <a:endParaRPr lang="pt-BR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insira todos os estados de T em uma pilha;</a:t>
            </a:r>
            <a:br>
              <a:rPr lang="pt-BR" sz="1600" dirty="0">
                <a:latin typeface="Consolas" panose="020B0609020204030204" pitchFamily="49" charset="0"/>
              </a:rPr>
            </a:br>
            <a:r>
              <a:rPr lang="pt-BR" sz="1600" dirty="0">
                <a:latin typeface="Consolas" panose="020B0609020204030204" pitchFamily="49" charset="0"/>
              </a:rPr>
              <a:t>   inicialize fecho-</a:t>
            </a:r>
            <a:r>
              <a:rPr lang="el-GR" sz="1600" b="1" dirty="0">
                <a:latin typeface="Consolas" panose="020B0609020204030204" pitchFamily="49" charset="0"/>
                <a:ea typeface="Cambria Math" panose="02040503050406030204" pitchFamily="18" charset="0"/>
              </a:rPr>
              <a:t>ϵ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(T) para 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600" dirty="0">
                <a:latin typeface="Consolas" panose="020B0609020204030204" pitchFamily="49" charset="0"/>
              </a:rPr>
              <a:t> (pilha não está vazia)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desempilhe t, o elemento do topo da pilha;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pt-BR" sz="1600" dirty="0">
                <a:latin typeface="Consolas" panose="020B0609020204030204" pitchFamily="49" charset="0"/>
              </a:rPr>
              <a:t> (cada estado </a:t>
            </a:r>
            <a:r>
              <a:rPr lang="pt-BR" sz="1600" i="1" dirty="0">
                <a:latin typeface="Consolas" panose="020B0609020204030204" pitchFamily="49" charset="0"/>
              </a:rPr>
              <a:t>u</a:t>
            </a:r>
            <a:r>
              <a:rPr lang="pt-BR" sz="1600" dirty="0">
                <a:latin typeface="Consolas" panose="020B0609020204030204" pitchFamily="49" charset="0"/>
              </a:rPr>
              <a:t> com uma aresta-</a:t>
            </a:r>
            <a:r>
              <a:rPr lang="el-GR" sz="1600" b="1" dirty="0">
                <a:latin typeface="Consolas" panose="020B0609020204030204" pitchFamily="49" charset="0"/>
                <a:ea typeface="Cambria Math" panose="02040503050406030204" pitchFamily="18" charset="0"/>
              </a:rPr>
              <a:t>ϵ</a:t>
            </a:r>
            <a:r>
              <a:rPr lang="pt-BR" sz="1600" dirty="0">
                <a:latin typeface="Consolas" panose="020B0609020204030204" pitchFamily="49" charset="0"/>
              </a:rPr>
              <a:t> de </a:t>
            </a:r>
            <a:r>
              <a:rPr lang="pt-BR" sz="1600" i="1" dirty="0">
                <a:latin typeface="Consolas" panose="020B0609020204030204" pitchFamily="49" charset="0"/>
              </a:rPr>
              <a:t>t</a:t>
            </a:r>
            <a:r>
              <a:rPr lang="pt-BR" sz="1600" dirty="0">
                <a:latin typeface="Consolas" panose="020B0609020204030204" pitchFamily="49" charset="0"/>
              </a:rPr>
              <a:t> para </a:t>
            </a:r>
            <a:r>
              <a:rPr lang="pt-BR" sz="1600" i="1" dirty="0">
                <a:latin typeface="Consolas" panose="020B0609020204030204" pitchFamily="49" charset="0"/>
              </a:rPr>
              <a:t>u</a:t>
            </a:r>
            <a:r>
              <a:rPr lang="pt-BR" sz="16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 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(u não está em fecho-</a:t>
            </a:r>
            <a:r>
              <a:rPr lang="el-GR" sz="1600" b="1" dirty="0">
                <a:latin typeface="Consolas" panose="020B0609020204030204" pitchFamily="49" charset="0"/>
                <a:ea typeface="Cambria Math" panose="02040503050406030204" pitchFamily="18" charset="0"/>
              </a:rPr>
              <a:t>ϵ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(T)</a:t>
            </a:r>
            <a:r>
              <a:rPr lang="pt-BR" sz="16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  inclua u em fecho-</a:t>
            </a:r>
            <a:r>
              <a:rPr lang="el-GR" sz="1600" b="1" dirty="0">
                <a:latin typeface="Consolas" panose="020B0609020204030204" pitchFamily="49" charset="0"/>
                <a:ea typeface="Cambria Math" panose="02040503050406030204" pitchFamily="18" charset="0"/>
              </a:rPr>
              <a:t>ϵ</a:t>
            </a:r>
            <a:r>
              <a:rPr lang="pt-BR" sz="1600" dirty="0">
                <a:latin typeface="Consolas" panose="020B0609020204030204" pitchFamily="49" charset="0"/>
                <a:ea typeface="Cambria Math" panose="02040503050406030204" pitchFamily="18" charset="0"/>
              </a:rPr>
              <a:t>(T)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  insira u na pilha;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}  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FC711D02-7197-4FB8-BF14-14AB38931EA2}"/>
              </a:ext>
            </a:extLst>
          </p:cNvPr>
          <p:cNvCxnSpPr>
            <a:cxnSpLocks/>
          </p:cNvCxnSpPr>
          <p:nvPr/>
        </p:nvCxnSpPr>
        <p:spPr>
          <a:xfrm>
            <a:off x="1519808" y="3284984"/>
            <a:ext cx="0" cy="2603376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31ABA9DA-56B4-4437-886B-38E96F34913B}"/>
              </a:ext>
            </a:extLst>
          </p:cNvPr>
          <p:cNvSpPr txBox="1"/>
          <p:nvPr/>
        </p:nvSpPr>
        <p:spPr>
          <a:xfrm>
            <a:off x="8124674" y="4581128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fecho-</a:t>
            </a:r>
            <a:r>
              <a:rPr lang="el-GR" dirty="0">
                <a:latin typeface="Consolas" panose="020B0609020204030204" pitchFamily="49" charset="0"/>
                <a:ea typeface="Cambria Math" panose="02040503050406030204" pitchFamily="18" charset="0"/>
              </a:rPr>
              <a:t>ϵ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(</a:t>
            </a:r>
            <a:r>
              <a:rPr lang="pt-BR" dirty="0">
                <a:latin typeface="Consolas" panose="020B0609020204030204" pitchFamily="49" charset="0"/>
              </a:rPr>
              <a:t>0) = {0,1,3,7}</a:t>
            </a:r>
          </a:p>
        </p:txBody>
      </p:sp>
      <p:grpSp>
        <p:nvGrpSpPr>
          <p:cNvPr id="97" name="Agrupar 96">
            <a:extLst>
              <a:ext uri="{FF2B5EF4-FFF2-40B4-BE49-F238E27FC236}">
                <a16:creationId xmlns:a16="http://schemas.microsoft.com/office/drawing/2014/main" id="{AD41663B-4E52-44B7-81BA-9501BAD06A59}"/>
              </a:ext>
            </a:extLst>
          </p:cNvPr>
          <p:cNvGrpSpPr/>
          <p:nvPr/>
        </p:nvGrpSpPr>
        <p:grpSpPr>
          <a:xfrm>
            <a:off x="8156011" y="5075985"/>
            <a:ext cx="2817687" cy="875881"/>
            <a:chOff x="8156011" y="5244942"/>
            <a:chExt cx="2817687" cy="875881"/>
          </a:xfrm>
        </p:grpSpPr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9FC2F826-D204-49E7-8484-B525424BD27B}"/>
                </a:ext>
              </a:extLst>
            </p:cNvPr>
            <p:cNvGrpSpPr/>
            <p:nvPr/>
          </p:nvGrpSpPr>
          <p:grpSpPr>
            <a:xfrm>
              <a:off x="8498720" y="5309110"/>
              <a:ext cx="203011" cy="744360"/>
              <a:chOff x="8073920" y="5534579"/>
              <a:chExt cx="203011" cy="744360"/>
            </a:xfr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2E89AE95-AC5B-4A1D-A40B-5526BD139FF1}"/>
                  </a:ext>
                </a:extLst>
              </p:cNvPr>
              <p:cNvSpPr/>
              <p:nvPr/>
            </p:nvSpPr>
            <p:spPr>
              <a:xfrm>
                <a:off x="8073920" y="603081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FB56F1BA-4F4A-4230-A7FE-80B1C2550B0C}"/>
                  </a:ext>
                </a:extLst>
              </p:cNvPr>
              <p:cNvSpPr/>
              <p:nvPr/>
            </p:nvSpPr>
            <p:spPr>
              <a:xfrm>
                <a:off x="8073920" y="578269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019DAE68-FED5-44B2-B13D-B5B5EBC3E0B5}"/>
                  </a:ext>
                </a:extLst>
              </p:cNvPr>
              <p:cNvSpPr/>
              <p:nvPr/>
            </p:nvSpPr>
            <p:spPr>
              <a:xfrm>
                <a:off x="8073920" y="553457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667C2116-697D-4C5B-8DD7-E9B703D97C0D}"/>
                </a:ext>
              </a:extLst>
            </p:cNvPr>
            <p:cNvGrpSpPr/>
            <p:nvPr/>
          </p:nvGrpSpPr>
          <p:grpSpPr>
            <a:xfrm>
              <a:off x="8876610" y="5309110"/>
              <a:ext cx="203011" cy="744360"/>
              <a:chOff x="8453851" y="5534579"/>
              <a:chExt cx="203011" cy="744360"/>
            </a:xfr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3367EB12-C839-4E2B-BCD6-03C3EABB8639}"/>
                  </a:ext>
                </a:extLst>
              </p:cNvPr>
              <p:cNvSpPr/>
              <p:nvPr/>
            </p:nvSpPr>
            <p:spPr>
              <a:xfrm>
                <a:off x="8453851" y="603081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3CEFE354-3207-42B7-90F8-F5DF630B8163}"/>
                  </a:ext>
                </a:extLst>
              </p:cNvPr>
              <p:cNvSpPr/>
              <p:nvPr/>
            </p:nvSpPr>
            <p:spPr>
              <a:xfrm>
                <a:off x="8453851" y="578269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A2785672-F1F2-4E09-94A2-3BB9945C7D3D}"/>
                  </a:ext>
                </a:extLst>
              </p:cNvPr>
              <p:cNvSpPr/>
              <p:nvPr/>
            </p:nvSpPr>
            <p:spPr>
              <a:xfrm>
                <a:off x="8453851" y="553457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45D02BBB-E573-446F-8C29-4C59C42E96CD}"/>
                </a:ext>
              </a:extLst>
            </p:cNvPr>
            <p:cNvGrpSpPr/>
            <p:nvPr/>
          </p:nvGrpSpPr>
          <p:grpSpPr>
            <a:xfrm>
              <a:off x="9254501" y="5309110"/>
              <a:ext cx="203011" cy="744360"/>
              <a:chOff x="8829701" y="5534579"/>
              <a:chExt cx="203011" cy="744360"/>
            </a:xfr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865EA922-5A94-4D27-9B75-AECD07C6614A}"/>
                  </a:ext>
                </a:extLst>
              </p:cNvPr>
              <p:cNvSpPr/>
              <p:nvPr/>
            </p:nvSpPr>
            <p:spPr>
              <a:xfrm>
                <a:off x="8829701" y="603081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AB2D36C7-9E7B-47AE-9FAD-A045FDE18D20}"/>
                  </a:ext>
                </a:extLst>
              </p:cNvPr>
              <p:cNvSpPr/>
              <p:nvPr/>
            </p:nvSpPr>
            <p:spPr>
              <a:xfrm>
                <a:off x="8829701" y="578269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id="{71E7D73A-C9ED-4D52-BE45-7113C13425EA}"/>
                  </a:ext>
                </a:extLst>
              </p:cNvPr>
              <p:cNvSpPr/>
              <p:nvPr/>
            </p:nvSpPr>
            <p:spPr>
              <a:xfrm>
                <a:off x="8829701" y="553457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0" name="Agrupar 79">
              <a:extLst>
                <a:ext uri="{FF2B5EF4-FFF2-40B4-BE49-F238E27FC236}">
                  <a16:creationId xmlns:a16="http://schemas.microsoft.com/office/drawing/2014/main" id="{9FF992D7-5297-408A-903A-94E358B7959A}"/>
                </a:ext>
              </a:extLst>
            </p:cNvPr>
            <p:cNvGrpSpPr/>
            <p:nvPr/>
          </p:nvGrpSpPr>
          <p:grpSpPr>
            <a:xfrm>
              <a:off x="9637014" y="5309110"/>
              <a:ext cx="203011" cy="744360"/>
              <a:chOff x="8453851" y="5534579"/>
              <a:chExt cx="203011" cy="744360"/>
            </a:xfr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2D6D3EA7-FBF3-4F5C-BDE4-942BD0DEEC5D}"/>
                  </a:ext>
                </a:extLst>
              </p:cNvPr>
              <p:cNvSpPr/>
              <p:nvPr/>
            </p:nvSpPr>
            <p:spPr>
              <a:xfrm>
                <a:off x="8453851" y="603081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BC80852A-5B1C-4C70-9FD6-FA55E88824AB}"/>
                  </a:ext>
                </a:extLst>
              </p:cNvPr>
              <p:cNvSpPr/>
              <p:nvPr/>
            </p:nvSpPr>
            <p:spPr>
              <a:xfrm>
                <a:off x="8453851" y="578269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57BCCE6F-6B5B-4ECF-8B85-52AD4DECB979}"/>
                  </a:ext>
                </a:extLst>
              </p:cNvPr>
              <p:cNvSpPr/>
              <p:nvPr/>
            </p:nvSpPr>
            <p:spPr>
              <a:xfrm>
                <a:off x="8453851" y="553457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7</a:t>
                </a:r>
              </a:p>
            </p:txBody>
          </p:sp>
        </p:grpSp>
        <p:grpSp>
          <p:nvGrpSpPr>
            <p:cNvPr id="84" name="Agrupar 83">
              <a:extLst>
                <a:ext uri="{FF2B5EF4-FFF2-40B4-BE49-F238E27FC236}">
                  <a16:creationId xmlns:a16="http://schemas.microsoft.com/office/drawing/2014/main" id="{F6950FC7-DC35-406C-8161-6B7E8E5F49CD}"/>
                </a:ext>
              </a:extLst>
            </p:cNvPr>
            <p:cNvGrpSpPr/>
            <p:nvPr/>
          </p:nvGrpSpPr>
          <p:grpSpPr>
            <a:xfrm>
              <a:off x="10014905" y="5309110"/>
              <a:ext cx="203011" cy="744360"/>
              <a:chOff x="8829701" y="5534579"/>
              <a:chExt cx="203011" cy="744360"/>
            </a:xfr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7A9E357E-F905-446B-B3C9-7E39F50F6AAE}"/>
                  </a:ext>
                </a:extLst>
              </p:cNvPr>
              <p:cNvSpPr/>
              <p:nvPr/>
            </p:nvSpPr>
            <p:spPr>
              <a:xfrm>
                <a:off x="8829701" y="603081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1B37F9A4-8ECC-4555-A07A-12F0B31447A1}"/>
                  </a:ext>
                </a:extLst>
              </p:cNvPr>
              <p:cNvSpPr/>
              <p:nvPr/>
            </p:nvSpPr>
            <p:spPr>
              <a:xfrm>
                <a:off x="8829701" y="578269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3</a:t>
                </a:r>
              </a:p>
            </p:txBody>
          </p:sp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268B7B71-E99D-4AFD-8D14-A21A8470616E}"/>
                  </a:ext>
                </a:extLst>
              </p:cNvPr>
              <p:cNvSpPr/>
              <p:nvPr/>
            </p:nvSpPr>
            <p:spPr>
              <a:xfrm>
                <a:off x="8829701" y="553457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08AD85F5-9BAC-488E-94C9-BE27128A7E55}"/>
                </a:ext>
              </a:extLst>
            </p:cNvPr>
            <p:cNvSpPr txBox="1"/>
            <p:nvPr/>
          </p:nvSpPr>
          <p:spPr>
            <a:xfrm>
              <a:off x="8156011" y="5244942"/>
              <a:ext cx="175176" cy="875881"/>
            </a:xfrm>
            <a:prstGeom prst="rect">
              <a:avLst/>
            </a:prstGeom>
            <a:noFill/>
          </p:spPr>
          <p:txBody>
            <a:bodyPr vert="wordArtVert" wrap="none" lIns="0" tIns="0" rIns="0" bIns="0" rtlCol="0">
              <a:spAutoFit/>
            </a:bodyPr>
            <a:lstStyle/>
            <a:p>
              <a:r>
                <a:rPr lang="pt-BR" sz="1000" dirty="0">
                  <a:latin typeface="Consolas" panose="020B0609020204030204" pitchFamily="49" charset="0"/>
                </a:rPr>
                <a:t>PILHA</a:t>
              </a:r>
            </a:p>
          </p:txBody>
        </p:sp>
        <p:grpSp>
          <p:nvGrpSpPr>
            <p:cNvPr id="89" name="Agrupar 88">
              <a:extLst>
                <a:ext uri="{FF2B5EF4-FFF2-40B4-BE49-F238E27FC236}">
                  <a16:creationId xmlns:a16="http://schemas.microsoft.com/office/drawing/2014/main" id="{5723D424-6F58-40DD-8335-78968CC54BDC}"/>
                </a:ext>
              </a:extLst>
            </p:cNvPr>
            <p:cNvGrpSpPr/>
            <p:nvPr/>
          </p:nvGrpSpPr>
          <p:grpSpPr>
            <a:xfrm>
              <a:off x="10392796" y="5309110"/>
              <a:ext cx="203011" cy="744360"/>
              <a:chOff x="8453851" y="5534579"/>
              <a:chExt cx="203011" cy="744360"/>
            </a:xfr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43E7AF7F-DA96-45C0-823F-31316402F96B}"/>
                  </a:ext>
                </a:extLst>
              </p:cNvPr>
              <p:cNvSpPr/>
              <p:nvPr/>
            </p:nvSpPr>
            <p:spPr>
              <a:xfrm>
                <a:off x="8453851" y="603081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91" name="Retângulo 90">
                <a:extLst>
                  <a:ext uri="{FF2B5EF4-FFF2-40B4-BE49-F238E27FC236}">
                    <a16:creationId xmlns:a16="http://schemas.microsoft.com/office/drawing/2014/main" id="{5766D186-CC25-4295-BE8E-24341344E21D}"/>
                  </a:ext>
                </a:extLst>
              </p:cNvPr>
              <p:cNvSpPr/>
              <p:nvPr/>
            </p:nvSpPr>
            <p:spPr>
              <a:xfrm>
                <a:off x="8453851" y="578269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2" name="Retângulo 91">
                <a:extLst>
                  <a:ext uri="{FF2B5EF4-FFF2-40B4-BE49-F238E27FC236}">
                    <a16:creationId xmlns:a16="http://schemas.microsoft.com/office/drawing/2014/main" id="{E15EBB73-8D3D-4E85-B92B-97A065FE5DF3}"/>
                  </a:ext>
                </a:extLst>
              </p:cNvPr>
              <p:cNvSpPr/>
              <p:nvPr/>
            </p:nvSpPr>
            <p:spPr>
              <a:xfrm>
                <a:off x="8453851" y="553457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93" name="Agrupar 92">
              <a:extLst>
                <a:ext uri="{FF2B5EF4-FFF2-40B4-BE49-F238E27FC236}">
                  <a16:creationId xmlns:a16="http://schemas.microsoft.com/office/drawing/2014/main" id="{BF526B4D-41C9-4AF0-B568-BA7B2DB9B800}"/>
                </a:ext>
              </a:extLst>
            </p:cNvPr>
            <p:cNvGrpSpPr/>
            <p:nvPr/>
          </p:nvGrpSpPr>
          <p:grpSpPr>
            <a:xfrm>
              <a:off x="10770687" y="5309110"/>
              <a:ext cx="203011" cy="744360"/>
              <a:chOff x="8453851" y="5534579"/>
              <a:chExt cx="203011" cy="744360"/>
            </a:xfr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grpSpPr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1D42F708-174D-4272-B24D-9961001D6B12}"/>
                  </a:ext>
                </a:extLst>
              </p:cNvPr>
              <p:cNvSpPr/>
              <p:nvPr/>
            </p:nvSpPr>
            <p:spPr>
              <a:xfrm>
                <a:off x="8453851" y="603081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B578240A-BE8D-4BA2-B6D6-553F745C73C6}"/>
                  </a:ext>
                </a:extLst>
              </p:cNvPr>
              <p:cNvSpPr/>
              <p:nvPr/>
            </p:nvSpPr>
            <p:spPr>
              <a:xfrm>
                <a:off x="8453851" y="578269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96" name="Retângulo 95">
                <a:extLst>
                  <a:ext uri="{FF2B5EF4-FFF2-40B4-BE49-F238E27FC236}">
                    <a16:creationId xmlns:a16="http://schemas.microsoft.com/office/drawing/2014/main" id="{1DBA2B21-C718-4360-91F8-CF28CD39C6DE}"/>
                  </a:ext>
                </a:extLst>
              </p:cNvPr>
              <p:cNvSpPr/>
              <p:nvPr/>
            </p:nvSpPr>
            <p:spPr>
              <a:xfrm>
                <a:off x="8453851" y="5534579"/>
                <a:ext cx="203011" cy="24812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4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13D3B685-86A2-487A-8850-FDB391682523}"/>
              </a:ext>
            </a:extLst>
          </p:cNvPr>
          <p:cNvGrpSpPr/>
          <p:nvPr/>
        </p:nvGrpSpPr>
        <p:grpSpPr>
          <a:xfrm>
            <a:off x="7626268" y="1844824"/>
            <a:ext cx="3840581" cy="2088232"/>
            <a:chOff x="7626268" y="1844824"/>
            <a:chExt cx="3840581" cy="2088232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CEAA4637-2934-48C2-B864-97242E7420A5}"/>
                </a:ext>
              </a:extLst>
            </p:cNvPr>
            <p:cNvSpPr/>
            <p:nvPr/>
          </p:nvSpPr>
          <p:spPr>
            <a:xfrm>
              <a:off x="9089843" y="2721851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3</a:t>
              </a:r>
            </a:p>
          </p:txBody>
        </p:sp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F4135EC6-1AFF-4B79-8A5F-01C7E6E409DA}"/>
                </a:ext>
              </a:extLst>
            </p:cNvPr>
            <p:cNvSpPr/>
            <p:nvPr/>
          </p:nvSpPr>
          <p:spPr>
            <a:xfrm>
              <a:off x="9758210" y="2721851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4</a:t>
              </a:r>
            </a:p>
          </p:txBody>
        </p: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2868D458-B9D8-40E2-B5F8-388DD0101C5A}"/>
                </a:ext>
              </a:extLst>
            </p:cNvPr>
            <p:cNvCxnSpPr>
              <a:cxnSpLocks/>
              <a:stCxn id="36" idx="6"/>
              <a:endCxn id="37" idx="2"/>
            </p:cNvCxnSpPr>
            <p:nvPr/>
          </p:nvCxnSpPr>
          <p:spPr>
            <a:xfrm>
              <a:off x="9413351" y="2883593"/>
              <a:ext cx="344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A5CF09F4-AF70-4CED-887D-BED3C95F4AFA}"/>
                </a:ext>
              </a:extLst>
            </p:cNvPr>
            <p:cNvCxnSpPr>
              <a:cxnSpLocks/>
              <a:stCxn id="37" idx="6"/>
              <a:endCxn id="42" idx="2"/>
            </p:cNvCxnSpPr>
            <p:nvPr/>
          </p:nvCxnSpPr>
          <p:spPr>
            <a:xfrm>
              <a:off x="10081718" y="2883593"/>
              <a:ext cx="32647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4A5C5376-9D26-4753-AEEB-A185A8860CEC}"/>
                </a:ext>
              </a:extLst>
            </p:cNvPr>
            <p:cNvSpPr txBox="1"/>
            <p:nvPr/>
          </p:nvSpPr>
          <p:spPr>
            <a:xfrm>
              <a:off x="10089495" y="254435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6D5BE75E-AA17-4FF7-9F8C-0EA43E1D3E6E}"/>
                </a:ext>
              </a:extLst>
            </p:cNvPr>
            <p:cNvSpPr/>
            <p:nvPr/>
          </p:nvSpPr>
          <p:spPr>
            <a:xfrm>
              <a:off x="10408194" y="2721851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5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769D6D04-AC00-493B-B65B-40AD9C2B921F}"/>
                </a:ext>
              </a:extLst>
            </p:cNvPr>
            <p:cNvCxnSpPr>
              <a:cxnSpLocks/>
              <a:stCxn id="42" idx="6"/>
              <a:endCxn id="55" idx="2"/>
            </p:cNvCxnSpPr>
            <p:nvPr/>
          </p:nvCxnSpPr>
          <p:spPr>
            <a:xfrm>
              <a:off x="10731702" y="2883593"/>
              <a:ext cx="388103" cy="71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2AAA63F0-F05B-4093-84E4-05EECB70AB03}"/>
                </a:ext>
              </a:extLst>
            </p:cNvPr>
            <p:cNvSpPr txBox="1"/>
            <p:nvPr/>
          </p:nvSpPr>
          <p:spPr>
            <a:xfrm>
              <a:off x="9413576" y="254435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AD8CA10A-9B32-4501-9FEB-2E56C07BA617}"/>
                </a:ext>
              </a:extLst>
            </p:cNvPr>
            <p:cNvSpPr txBox="1"/>
            <p:nvPr/>
          </p:nvSpPr>
          <p:spPr>
            <a:xfrm>
              <a:off x="10779513" y="254435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0DD9099-10CF-4798-96D4-5730D395ACC6}"/>
                </a:ext>
              </a:extLst>
            </p:cNvPr>
            <p:cNvSpPr/>
            <p:nvPr/>
          </p:nvSpPr>
          <p:spPr>
            <a:xfrm>
              <a:off x="9114079" y="2018810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1</a:t>
              </a: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1E943026-0A57-4572-88AC-EA3A9CC6B55F}"/>
                </a:ext>
              </a:extLst>
            </p:cNvPr>
            <p:cNvCxnSpPr>
              <a:cxnSpLocks/>
              <a:stCxn id="30" idx="6"/>
              <a:endCxn id="101" idx="2"/>
            </p:cNvCxnSpPr>
            <p:nvPr/>
          </p:nvCxnSpPr>
          <p:spPr>
            <a:xfrm>
              <a:off x="9437587" y="2180552"/>
              <a:ext cx="406018" cy="10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36511714-A52E-404C-AD1A-C69DAC3BB179}"/>
                </a:ext>
              </a:extLst>
            </p:cNvPr>
            <p:cNvSpPr/>
            <p:nvPr/>
          </p:nvSpPr>
          <p:spPr>
            <a:xfrm>
              <a:off x="9429425" y="1844824"/>
              <a:ext cx="29687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  <a:endParaRPr lang="pt-BR" sz="1400" b="1" i="1" dirty="0">
                <a:solidFill>
                  <a:srgbClr val="FF4343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C3E3F72-2E70-4955-9BCB-8584B7C1F48A}"/>
                </a:ext>
              </a:extLst>
            </p:cNvPr>
            <p:cNvSpPr/>
            <p:nvPr/>
          </p:nvSpPr>
          <p:spPr>
            <a:xfrm>
              <a:off x="9084511" y="3586887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7</a:t>
              </a: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750007A0-9567-4FC7-935F-36FB4EC730BC}"/>
                </a:ext>
              </a:extLst>
            </p:cNvPr>
            <p:cNvGrpSpPr/>
            <p:nvPr/>
          </p:nvGrpSpPr>
          <p:grpSpPr>
            <a:xfrm>
              <a:off x="9748341" y="3574646"/>
              <a:ext cx="347044" cy="358410"/>
              <a:chOff x="1552004" y="2820172"/>
              <a:chExt cx="360040" cy="371834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32489301-2ABC-4568-9125-03F6AD2F962B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946EF0C0-29F0-461C-8E4B-D9586A034F13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8</a:t>
                </a:r>
              </a:p>
            </p:txBody>
          </p:sp>
        </p:grp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94CE69D4-9BB6-4A28-A44D-2F83B86B8C73}"/>
                </a:ext>
              </a:extLst>
            </p:cNvPr>
            <p:cNvCxnSpPr>
              <a:cxnSpLocks/>
              <a:stCxn id="20" idx="6"/>
              <a:endCxn id="28" idx="2"/>
            </p:cNvCxnSpPr>
            <p:nvPr/>
          </p:nvCxnSpPr>
          <p:spPr>
            <a:xfrm>
              <a:off x="9408019" y="3748629"/>
              <a:ext cx="340322" cy="52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8F08B0D1-C38C-4336-A324-A913E066C17E}"/>
                </a:ext>
              </a:extLst>
            </p:cNvPr>
            <p:cNvSpPr txBox="1"/>
            <p:nvPr/>
          </p:nvSpPr>
          <p:spPr>
            <a:xfrm>
              <a:off x="9413576" y="340841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24" name="Conector: Curvo 23">
              <a:extLst>
                <a:ext uri="{FF2B5EF4-FFF2-40B4-BE49-F238E27FC236}">
                  <a16:creationId xmlns:a16="http://schemas.microsoft.com/office/drawing/2014/main" id="{76080271-AE6E-4931-A4E3-CAC687D2FFD7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9226898" y="3541512"/>
              <a:ext cx="59072" cy="142622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A5E1E6A5-ABF9-4917-999D-F9569713155F}"/>
                </a:ext>
              </a:extLst>
            </p:cNvPr>
            <p:cNvSpPr txBox="1"/>
            <p:nvPr/>
          </p:nvSpPr>
          <p:spPr>
            <a:xfrm>
              <a:off x="9116359" y="3135245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26" name="Conector: Curvo 25">
              <a:extLst>
                <a:ext uri="{FF2B5EF4-FFF2-40B4-BE49-F238E27FC236}">
                  <a16:creationId xmlns:a16="http://schemas.microsoft.com/office/drawing/2014/main" id="{381FF85F-19B2-4FAA-92D1-E8BC192A658C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9899015" y="3503335"/>
              <a:ext cx="59072" cy="142622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A37DC59-E122-4EF2-889A-6CFB9A2929CE}"/>
                </a:ext>
              </a:extLst>
            </p:cNvPr>
            <p:cNvSpPr txBox="1"/>
            <p:nvPr/>
          </p:nvSpPr>
          <p:spPr>
            <a:xfrm>
              <a:off x="9801149" y="3135244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28ACDFC2-E37F-4881-B5CF-2B311375F089}"/>
                </a:ext>
              </a:extLst>
            </p:cNvPr>
            <p:cNvCxnSpPr>
              <a:cxnSpLocks/>
              <a:stCxn id="17" idx="7"/>
              <a:endCxn id="30" idx="2"/>
            </p:cNvCxnSpPr>
            <p:nvPr/>
          </p:nvCxnSpPr>
          <p:spPr>
            <a:xfrm flipV="1">
              <a:off x="8481844" y="2180552"/>
              <a:ext cx="632235" cy="5885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2BC9E60C-EB42-48C7-A552-13FB3D601DFD}"/>
                </a:ext>
              </a:extLst>
            </p:cNvPr>
            <p:cNvCxnSpPr>
              <a:cxnSpLocks/>
              <a:stCxn id="17" idx="6"/>
              <a:endCxn id="36" idx="2"/>
            </p:cNvCxnSpPr>
            <p:nvPr/>
          </p:nvCxnSpPr>
          <p:spPr>
            <a:xfrm>
              <a:off x="8529221" y="2883503"/>
              <a:ext cx="560622" cy="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5AFF1EBE-8164-45A6-A3D9-F39913D45C04}"/>
                </a:ext>
              </a:extLst>
            </p:cNvPr>
            <p:cNvCxnSpPr>
              <a:cxnSpLocks/>
              <a:stCxn id="17" idx="5"/>
              <a:endCxn id="20" idx="2"/>
            </p:cNvCxnSpPr>
            <p:nvPr/>
          </p:nvCxnSpPr>
          <p:spPr>
            <a:xfrm>
              <a:off x="8481844" y="2997872"/>
              <a:ext cx="602667" cy="7507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23A6EA82-5868-479B-AACF-AE5B431FCA59}"/>
                </a:ext>
              </a:extLst>
            </p:cNvPr>
            <p:cNvSpPr/>
            <p:nvPr/>
          </p:nvSpPr>
          <p:spPr>
            <a:xfrm>
              <a:off x="8587400" y="2113148"/>
              <a:ext cx="161994" cy="196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D551614F-4B7D-4ECE-8CA9-C2FC9E58C2E0}"/>
                </a:ext>
              </a:extLst>
            </p:cNvPr>
            <p:cNvSpPr/>
            <p:nvPr/>
          </p:nvSpPr>
          <p:spPr>
            <a:xfrm>
              <a:off x="8690735" y="2830072"/>
              <a:ext cx="161994" cy="196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12C80819-A43C-480B-BA45-F1C52FD55CAD}"/>
                </a:ext>
              </a:extLst>
            </p:cNvPr>
            <p:cNvSpPr/>
            <p:nvPr/>
          </p:nvSpPr>
          <p:spPr>
            <a:xfrm>
              <a:off x="8574932" y="3378246"/>
              <a:ext cx="161994" cy="1964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91FB5B1E-9709-43F7-B7B5-B57FB2D2A946}"/>
                </a:ext>
              </a:extLst>
            </p:cNvPr>
            <p:cNvSpPr/>
            <p:nvPr/>
          </p:nvSpPr>
          <p:spPr>
            <a:xfrm>
              <a:off x="8205713" y="2721761"/>
              <a:ext cx="323508" cy="32348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0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1794CE7E-027E-4B87-A11A-65F78FFAF5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1987" y="2869573"/>
              <a:ext cx="453807" cy="74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A232B2E-7175-42C8-BCDB-3A4654A3290E}"/>
                </a:ext>
              </a:extLst>
            </p:cNvPr>
            <p:cNvSpPr txBox="1"/>
            <p:nvPr/>
          </p:nvSpPr>
          <p:spPr>
            <a:xfrm>
              <a:off x="7626268" y="2621893"/>
              <a:ext cx="6217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início</a:t>
              </a:r>
            </a:p>
          </p:txBody>
        </p:sp>
        <p:grpSp>
          <p:nvGrpSpPr>
            <p:cNvPr id="54" name="Agrupar 53">
              <a:extLst>
                <a:ext uri="{FF2B5EF4-FFF2-40B4-BE49-F238E27FC236}">
                  <a16:creationId xmlns:a16="http://schemas.microsoft.com/office/drawing/2014/main" id="{64A1D490-0A7B-4B2B-93D6-52BEF8782944}"/>
                </a:ext>
              </a:extLst>
            </p:cNvPr>
            <p:cNvGrpSpPr/>
            <p:nvPr/>
          </p:nvGrpSpPr>
          <p:grpSpPr>
            <a:xfrm>
              <a:off x="11119805" y="2711585"/>
              <a:ext cx="347044" cy="358410"/>
              <a:chOff x="1552004" y="2820172"/>
              <a:chExt cx="360040" cy="371834"/>
            </a:xfrm>
          </p:grpSpPr>
          <p:sp>
            <p:nvSpPr>
              <p:cNvPr id="55" name="Elipse 54">
                <a:extLst>
                  <a:ext uri="{FF2B5EF4-FFF2-40B4-BE49-F238E27FC236}">
                    <a16:creationId xmlns:a16="http://schemas.microsoft.com/office/drawing/2014/main" id="{3226FCB9-9347-4080-919C-E88D8905D7D6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56" name="Elipse 55">
                <a:extLst>
                  <a:ext uri="{FF2B5EF4-FFF2-40B4-BE49-F238E27FC236}">
                    <a16:creationId xmlns:a16="http://schemas.microsoft.com/office/drawing/2014/main" id="{DDD0448D-C70C-420E-B2C9-93BC28DD3B68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6</a:t>
                </a:r>
              </a:p>
            </p:txBody>
          </p:sp>
        </p:grpSp>
        <p:grpSp>
          <p:nvGrpSpPr>
            <p:cNvPr id="100" name="Agrupar 99">
              <a:extLst>
                <a:ext uri="{FF2B5EF4-FFF2-40B4-BE49-F238E27FC236}">
                  <a16:creationId xmlns:a16="http://schemas.microsoft.com/office/drawing/2014/main" id="{F30FE27A-0B5F-4E2A-84BA-C69E568002D5}"/>
                </a:ext>
              </a:extLst>
            </p:cNvPr>
            <p:cNvGrpSpPr/>
            <p:nvPr/>
          </p:nvGrpSpPr>
          <p:grpSpPr>
            <a:xfrm>
              <a:off x="9843605" y="2002397"/>
              <a:ext cx="347044" cy="358410"/>
              <a:chOff x="1552004" y="2820172"/>
              <a:chExt cx="360040" cy="371834"/>
            </a:xfrm>
          </p:grpSpPr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95C4B80F-D611-4FBA-BD60-AE6EC46F1E5E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80EA0E87-81ED-4FAE-9231-05CFFC851B83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98699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2BF84-B5F6-42F6-A009-7A75B942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Autômato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EF79BC-E847-4EDF-8CD2-12DFF4EE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conversão</a:t>
            </a:r>
            <a:r>
              <a:rPr lang="pt-BR" dirty="0"/>
              <a:t> do NFA em DFA</a:t>
            </a:r>
          </a:p>
          <a:p>
            <a:pPr lvl="1"/>
            <a:r>
              <a:rPr lang="pt-BR" dirty="0"/>
              <a:t>Os estados de aceitação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associados a uma expressão regular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34CCC76F-5179-4D47-A1E2-4EC3FA8AE1D8}"/>
              </a:ext>
            </a:extLst>
          </p:cNvPr>
          <p:cNvSpPr txBox="1"/>
          <p:nvPr/>
        </p:nvSpPr>
        <p:spPr>
          <a:xfrm>
            <a:off x="6600655" y="3592369"/>
            <a:ext cx="39837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A = {0,1,3,7}</a:t>
            </a:r>
          </a:p>
          <a:p>
            <a:r>
              <a:rPr lang="pt-BR" dirty="0">
                <a:latin typeface="Consolas" panose="020B0609020204030204" pitchFamily="49" charset="0"/>
              </a:rPr>
              <a:t>B = {2,4,7}    =&gt; </a:t>
            </a:r>
            <a:r>
              <a:rPr lang="pt-BR" i="1" dirty="0">
                <a:latin typeface="Consolas" panose="020B0609020204030204" pitchFamily="49" charset="0"/>
              </a:rPr>
              <a:t>a</a:t>
            </a:r>
          </a:p>
          <a:p>
            <a:r>
              <a:rPr lang="pt-BR" dirty="0">
                <a:latin typeface="Consolas" panose="020B0609020204030204" pitchFamily="49" charset="0"/>
              </a:rPr>
              <a:t>C = {8}        =&gt; </a:t>
            </a:r>
            <a:r>
              <a:rPr lang="pt-BR" i="1" dirty="0">
                <a:latin typeface="Consolas" panose="020B0609020204030204" pitchFamily="49" charset="0"/>
              </a:rPr>
              <a:t>a*b+</a:t>
            </a:r>
          </a:p>
          <a:p>
            <a:r>
              <a:rPr lang="pt-BR" dirty="0">
                <a:latin typeface="Consolas" panose="020B0609020204030204" pitchFamily="49" charset="0"/>
              </a:rPr>
              <a:t>D = {7}</a:t>
            </a:r>
          </a:p>
          <a:p>
            <a:r>
              <a:rPr lang="pt-BR" dirty="0">
                <a:latin typeface="Consolas" panose="020B0609020204030204" pitchFamily="49" charset="0"/>
              </a:rPr>
              <a:t>E = {5,8}      =&gt; </a:t>
            </a:r>
            <a:r>
              <a:rPr lang="pt-BR" i="1" dirty="0">
                <a:latin typeface="Consolas" panose="020B0609020204030204" pitchFamily="49" charset="0"/>
              </a:rPr>
              <a:t>a*b+</a:t>
            </a:r>
          </a:p>
          <a:p>
            <a:r>
              <a:rPr lang="pt-BR" dirty="0">
                <a:latin typeface="Consolas" panose="020B0609020204030204" pitchFamily="49" charset="0"/>
              </a:rPr>
              <a:t>F = {6,8}      =&gt; </a:t>
            </a:r>
            <a:r>
              <a:rPr lang="pt-BR" i="1" dirty="0" err="1">
                <a:latin typeface="Consolas" panose="020B0609020204030204" pitchFamily="49" charset="0"/>
              </a:rPr>
              <a:t>abb</a:t>
            </a:r>
            <a:r>
              <a:rPr lang="pt-BR" dirty="0">
                <a:latin typeface="Consolas" panose="020B0609020204030204" pitchFamily="49" charset="0"/>
              </a:rPr>
              <a:t> ou </a:t>
            </a:r>
            <a:r>
              <a:rPr lang="pt-BR" i="1" dirty="0">
                <a:latin typeface="Consolas" panose="020B0609020204030204" pitchFamily="49" charset="0"/>
              </a:rPr>
              <a:t>a*b+</a:t>
            </a:r>
            <a:r>
              <a:rPr lang="pt-BR" dirty="0">
                <a:latin typeface="Consolas" panose="020B0609020204030204" pitchFamily="49" charset="0"/>
              </a:rPr>
              <a:t>?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A32AFAFB-9890-43C8-AB9E-25CBF1C93B36}"/>
              </a:ext>
            </a:extLst>
          </p:cNvPr>
          <p:cNvSpPr/>
          <p:nvPr/>
        </p:nvSpPr>
        <p:spPr>
          <a:xfrm>
            <a:off x="3538465" y="4333265"/>
            <a:ext cx="367592" cy="367566"/>
          </a:xfrm>
          <a:prstGeom prst="ellipse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1400" dirty="0">
                <a:latin typeface="+mj-lt"/>
              </a:rPr>
              <a:t>D</a:t>
            </a:r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BFD7C714-5849-4ADF-8E7F-BEE9778F5E89}"/>
              </a:ext>
            </a:extLst>
          </p:cNvPr>
          <p:cNvCxnSpPr>
            <a:cxnSpLocks/>
            <a:stCxn id="23" idx="2"/>
            <a:endCxn id="44" idx="6"/>
          </p:cNvCxnSpPr>
          <p:nvPr/>
        </p:nvCxnSpPr>
        <p:spPr>
          <a:xfrm flipH="1">
            <a:off x="3970934" y="5532612"/>
            <a:ext cx="874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75D3B38-ED6A-4DF9-B5AD-41943BA2A622}"/>
              </a:ext>
            </a:extLst>
          </p:cNvPr>
          <p:cNvSpPr txBox="1"/>
          <p:nvPr/>
        </p:nvSpPr>
        <p:spPr>
          <a:xfrm>
            <a:off x="4280905" y="51786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8F904010-5836-4AE3-A4C4-54D3BDD805E5}"/>
              </a:ext>
            </a:extLst>
          </p:cNvPr>
          <p:cNvGrpSpPr/>
          <p:nvPr/>
        </p:nvGrpSpPr>
        <p:grpSpPr>
          <a:xfrm>
            <a:off x="2174160" y="5294385"/>
            <a:ext cx="461342" cy="476454"/>
            <a:chOff x="3829441" y="2820172"/>
            <a:chExt cx="360040" cy="371834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6205CAF0-F745-4E69-8EDD-EE97E36889DD}"/>
                </a:ext>
              </a:extLst>
            </p:cNvPr>
            <p:cNvSpPr/>
            <p:nvPr/>
          </p:nvSpPr>
          <p:spPr>
            <a:xfrm>
              <a:off x="3829441" y="2820172"/>
              <a:ext cx="360040" cy="37183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0C2494C1-17DF-4EE0-8374-4CBE1018829D}"/>
                </a:ext>
              </a:extLst>
            </p:cNvPr>
            <p:cNvSpPr/>
            <p:nvPr/>
          </p:nvSpPr>
          <p:spPr>
            <a:xfrm>
              <a:off x="3865445" y="286208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>
                  <a:latin typeface="+mj-lt"/>
                </a:rPr>
                <a:t>C</a:t>
              </a:r>
            </a:p>
          </p:txBody>
        </p:sp>
      </p:grp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69ADE02A-3EB6-425E-AFC7-F8D8AE4249D1}"/>
              </a:ext>
            </a:extLst>
          </p:cNvPr>
          <p:cNvCxnSpPr>
            <a:cxnSpLocks/>
            <a:stCxn id="44" idx="2"/>
            <a:endCxn id="41" idx="6"/>
          </p:cNvCxnSpPr>
          <p:nvPr/>
        </p:nvCxnSpPr>
        <p:spPr>
          <a:xfrm flipH="1">
            <a:off x="2635502" y="5532612"/>
            <a:ext cx="8740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14C020E-C29F-4AE6-9267-212C04B7CC75}"/>
              </a:ext>
            </a:extLst>
          </p:cNvPr>
          <p:cNvSpPr txBox="1"/>
          <p:nvPr/>
        </p:nvSpPr>
        <p:spPr>
          <a:xfrm>
            <a:off x="5102468" y="43371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28D1CF73-528D-4D3A-A1DE-225FEDAC8EDE}"/>
              </a:ext>
            </a:extLst>
          </p:cNvPr>
          <p:cNvSpPr/>
          <p:nvPr/>
        </p:nvSpPr>
        <p:spPr>
          <a:xfrm>
            <a:off x="2221035" y="3286276"/>
            <a:ext cx="367592" cy="367566"/>
          </a:xfrm>
          <a:prstGeom prst="ellipse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i="1" dirty="0">
                <a:latin typeface="+mj-lt"/>
              </a:rPr>
              <a:t>A</a:t>
            </a: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7D09E855-5D9E-4BA4-80A2-3A36586E7CB6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>
            <a:off x="2588627" y="3470059"/>
            <a:ext cx="2256397" cy="2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33AD853-C8C4-4041-8123-F05FF2CA3E11}"/>
              </a:ext>
            </a:extLst>
          </p:cNvPr>
          <p:cNvGrpSpPr/>
          <p:nvPr/>
        </p:nvGrpSpPr>
        <p:grpSpPr>
          <a:xfrm>
            <a:off x="4845024" y="3233966"/>
            <a:ext cx="461342" cy="476454"/>
            <a:chOff x="3829441" y="2820172"/>
            <a:chExt cx="360040" cy="371834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78C200D-8DD4-4848-A77A-947013E10387}"/>
                </a:ext>
              </a:extLst>
            </p:cNvPr>
            <p:cNvSpPr/>
            <p:nvPr/>
          </p:nvSpPr>
          <p:spPr>
            <a:xfrm>
              <a:off x="3829441" y="2820172"/>
              <a:ext cx="360040" cy="37183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89D7761-AA32-4795-931A-4EA872A6077B}"/>
                </a:ext>
              </a:extLst>
            </p:cNvPr>
            <p:cNvSpPr/>
            <p:nvPr/>
          </p:nvSpPr>
          <p:spPr>
            <a:xfrm>
              <a:off x="3865445" y="286208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i="1" dirty="0">
                  <a:latin typeface="+mj-lt"/>
                </a:rPr>
                <a:t>B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303B0706-5E7A-4266-AEE1-933B6F09CE37}"/>
              </a:ext>
            </a:extLst>
          </p:cNvPr>
          <p:cNvGrpSpPr/>
          <p:nvPr/>
        </p:nvGrpSpPr>
        <p:grpSpPr>
          <a:xfrm>
            <a:off x="4845024" y="5294385"/>
            <a:ext cx="461342" cy="476454"/>
            <a:chOff x="1552004" y="2820172"/>
            <a:chExt cx="360040" cy="371834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7A93BB8-5037-4190-AA39-5F4D734FA4E3}"/>
                </a:ext>
              </a:extLst>
            </p:cNvPr>
            <p:cNvSpPr/>
            <p:nvPr/>
          </p:nvSpPr>
          <p:spPr>
            <a:xfrm>
              <a:off x="1552004" y="2820172"/>
              <a:ext cx="360040" cy="37183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A068A2DB-35FA-42EB-9641-9BF5A5594FA4}"/>
                </a:ext>
              </a:extLst>
            </p:cNvPr>
            <p:cNvSpPr/>
            <p:nvPr/>
          </p:nvSpPr>
          <p:spPr>
            <a:xfrm>
              <a:off x="1588008" y="286208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>
                  <a:latin typeface="+mj-lt"/>
                </a:rPr>
                <a:t>E</a:t>
              </a:r>
            </a:p>
          </p:txBody>
        </p:sp>
      </p:grp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73805A28-106C-4829-AD72-57529DAA9141}"/>
              </a:ext>
            </a:extLst>
          </p:cNvPr>
          <p:cNvCxnSpPr>
            <a:cxnSpLocks/>
            <a:stCxn id="29" idx="4"/>
            <a:endCxn id="23" idx="0"/>
          </p:cNvCxnSpPr>
          <p:nvPr/>
        </p:nvCxnSpPr>
        <p:spPr>
          <a:xfrm>
            <a:off x="5075695" y="3710420"/>
            <a:ext cx="0" cy="1583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3692AC7-19D0-4EA0-AABF-DBC2A3198469}"/>
              </a:ext>
            </a:extLst>
          </p:cNvPr>
          <p:cNvSpPr txBox="1"/>
          <p:nvPr/>
        </p:nvSpPr>
        <p:spPr>
          <a:xfrm>
            <a:off x="2972846" y="517867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</a:p>
        </p:txBody>
      </p:sp>
      <p:cxnSp>
        <p:nvCxnSpPr>
          <p:cNvPr id="19" name="Conector: Curvo 18">
            <a:extLst>
              <a:ext uri="{FF2B5EF4-FFF2-40B4-BE49-F238E27FC236}">
                <a16:creationId xmlns:a16="http://schemas.microsoft.com/office/drawing/2014/main" id="{625571DE-A5F5-4E85-B9F6-49D236AFE3F2}"/>
              </a:ext>
            </a:extLst>
          </p:cNvPr>
          <p:cNvCxnSpPr>
            <a:cxnSpLocks/>
          </p:cNvCxnSpPr>
          <p:nvPr/>
        </p:nvCxnSpPr>
        <p:spPr>
          <a:xfrm rot="4020000" flipH="1">
            <a:off x="2343570" y="5606718"/>
            <a:ext cx="101828" cy="245851"/>
          </a:xfrm>
          <a:prstGeom prst="curvedConnector4">
            <a:avLst>
              <a:gd name="adj1" fmla="val -180445"/>
              <a:gd name="adj2" fmla="val 127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3781D4D-5EA6-4194-9817-55156C8E638E}"/>
              </a:ext>
            </a:extLst>
          </p:cNvPr>
          <p:cNvSpPr txBox="1"/>
          <p:nvPr/>
        </p:nvSpPr>
        <p:spPr>
          <a:xfrm>
            <a:off x="3181910" y="39471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A10FD26-2773-4583-829E-696A89654757}"/>
              </a:ext>
            </a:extLst>
          </p:cNvPr>
          <p:cNvSpPr txBox="1"/>
          <p:nvPr/>
        </p:nvSpPr>
        <p:spPr>
          <a:xfrm>
            <a:off x="2061964" y="42818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2D464726-66D1-4300-AAE6-149CC82E077B}"/>
              </a:ext>
            </a:extLst>
          </p:cNvPr>
          <p:cNvCxnSpPr>
            <a:cxnSpLocks/>
            <a:stCxn id="29" idx="3"/>
            <a:endCxn id="32" idx="7"/>
          </p:cNvCxnSpPr>
          <p:nvPr/>
        </p:nvCxnSpPr>
        <p:spPr>
          <a:xfrm flipH="1">
            <a:off x="3852224" y="3640645"/>
            <a:ext cx="1060362" cy="746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F7939B4-6F59-4D18-A6F9-B768CF6BC6B2}"/>
              </a:ext>
            </a:extLst>
          </p:cNvPr>
          <p:cNvCxnSpPr>
            <a:cxnSpLocks/>
            <a:stCxn id="32" idx="3"/>
            <a:endCxn id="41" idx="7"/>
          </p:cNvCxnSpPr>
          <p:nvPr/>
        </p:nvCxnSpPr>
        <p:spPr>
          <a:xfrm flipH="1">
            <a:off x="2567940" y="4647002"/>
            <a:ext cx="1024358" cy="7171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A93B743-B57F-4AD6-90D6-EAB79B717F30}"/>
              </a:ext>
            </a:extLst>
          </p:cNvPr>
          <p:cNvCxnSpPr>
            <a:cxnSpLocks/>
            <a:stCxn id="25" idx="4"/>
            <a:endCxn id="41" idx="0"/>
          </p:cNvCxnSpPr>
          <p:nvPr/>
        </p:nvCxnSpPr>
        <p:spPr>
          <a:xfrm>
            <a:off x="2404831" y="3653842"/>
            <a:ext cx="0" cy="16405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386F85BC-A8D7-4CD1-BABB-8FC0C0CD32B1}"/>
              </a:ext>
            </a:extLst>
          </p:cNvPr>
          <p:cNvGrpSpPr/>
          <p:nvPr/>
        </p:nvGrpSpPr>
        <p:grpSpPr>
          <a:xfrm>
            <a:off x="3509592" y="5294385"/>
            <a:ext cx="461342" cy="476454"/>
            <a:chOff x="3829441" y="2820172"/>
            <a:chExt cx="360040" cy="371834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485287F-A45C-49E9-B68E-3B9FB885FB57}"/>
                </a:ext>
              </a:extLst>
            </p:cNvPr>
            <p:cNvSpPr/>
            <p:nvPr/>
          </p:nvSpPr>
          <p:spPr>
            <a:xfrm>
              <a:off x="3829441" y="2820172"/>
              <a:ext cx="360040" cy="37183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latin typeface="+mj-lt"/>
              </a:endParaRPr>
            </a:p>
          </p:txBody>
        </p:sp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2C6107E9-C6D1-4E88-8254-0D8742E2DB76}"/>
                </a:ext>
              </a:extLst>
            </p:cNvPr>
            <p:cNvSpPr/>
            <p:nvPr/>
          </p:nvSpPr>
          <p:spPr>
            <a:xfrm>
              <a:off x="3865445" y="286208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dirty="0">
                  <a:latin typeface="+mj-lt"/>
                </a:rPr>
                <a:t>F</a:t>
              </a:r>
            </a:p>
          </p:txBody>
        </p:sp>
      </p:grpSp>
      <p:cxnSp>
        <p:nvCxnSpPr>
          <p:cNvPr id="58" name="Conector: Curvo 57">
            <a:extLst>
              <a:ext uri="{FF2B5EF4-FFF2-40B4-BE49-F238E27FC236}">
                <a16:creationId xmlns:a16="http://schemas.microsoft.com/office/drawing/2014/main" id="{ADB57BD1-0F3C-4F29-85F8-E424602A2AD6}"/>
              </a:ext>
            </a:extLst>
          </p:cNvPr>
          <p:cNvCxnSpPr>
            <a:cxnSpLocks/>
          </p:cNvCxnSpPr>
          <p:nvPr/>
        </p:nvCxnSpPr>
        <p:spPr>
          <a:xfrm rot="1620000" flipV="1">
            <a:off x="3581750" y="4305283"/>
            <a:ext cx="101828" cy="245851"/>
          </a:xfrm>
          <a:prstGeom prst="curvedConnector4">
            <a:avLst>
              <a:gd name="adj1" fmla="val -180445"/>
              <a:gd name="adj2" fmla="val 1271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9B44EF3-EFBB-4F32-8535-DB461757E2DD}"/>
              </a:ext>
            </a:extLst>
          </p:cNvPr>
          <p:cNvSpPr txBox="1"/>
          <p:nvPr/>
        </p:nvSpPr>
        <p:spPr>
          <a:xfrm>
            <a:off x="3562098" y="31247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A18B7A30-107C-4424-A44E-A7619C569FB8}"/>
              </a:ext>
            </a:extLst>
          </p:cNvPr>
          <p:cNvSpPr txBox="1"/>
          <p:nvPr/>
        </p:nvSpPr>
        <p:spPr>
          <a:xfrm>
            <a:off x="2815686" y="4697438"/>
            <a:ext cx="31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774E9A4C-95F4-4C54-BF20-E232BAB8FBE3}"/>
              </a:ext>
            </a:extLst>
          </p:cNvPr>
          <p:cNvSpPr txBox="1"/>
          <p:nvPr/>
        </p:nvSpPr>
        <p:spPr>
          <a:xfrm>
            <a:off x="4164492" y="37042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FF062D12-D3F9-4240-84AA-1CDCE034C94F}"/>
              </a:ext>
            </a:extLst>
          </p:cNvPr>
          <p:cNvSpPr txBox="1"/>
          <p:nvPr/>
        </p:nvSpPr>
        <p:spPr>
          <a:xfrm>
            <a:off x="2230656" y="600079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54203FD-915D-49AA-8E63-53B89B300419}"/>
              </a:ext>
            </a:extLst>
          </p:cNvPr>
          <p:cNvSpPr txBox="1"/>
          <p:nvPr/>
        </p:nvSpPr>
        <p:spPr>
          <a:xfrm>
            <a:off x="5324907" y="53491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latin typeface="Consolas" panose="020B0609020204030204" pitchFamily="49" charset="0"/>
              </a:rPr>
              <a:t>a*b+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F71FCB74-E764-4874-B3FE-1102B4A4CCD3}"/>
              </a:ext>
            </a:extLst>
          </p:cNvPr>
          <p:cNvSpPr txBox="1"/>
          <p:nvPr/>
        </p:nvSpPr>
        <p:spPr>
          <a:xfrm>
            <a:off x="1448328" y="53072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latin typeface="Consolas" panose="020B0609020204030204" pitchFamily="49" charset="0"/>
              </a:rPr>
              <a:t>a*b+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FBCD455-1079-46D7-BC51-A8ACC1A3BFC4}"/>
              </a:ext>
            </a:extLst>
          </p:cNvPr>
          <p:cNvSpPr txBox="1"/>
          <p:nvPr/>
        </p:nvSpPr>
        <p:spPr>
          <a:xfrm>
            <a:off x="3427640" y="580074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err="1">
                <a:latin typeface="Consolas" panose="020B0609020204030204" pitchFamily="49" charset="0"/>
              </a:rPr>
              <a:t>abb</a:t>
            </a:r>
            <a:endParaRPr lang="pt-BR" b="1" i="1" dirty="0">
              <a:latin typeface="Consolas" panose="020B0609020204030204" pitchFamily="49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1115655-2CD0-472D-B3AC-4F16B85E445B}"/>
              </a:ext>
            </a:extLst>
          </p:cNvPr>
          <p:cNvSpPr txBox="1"/>
          <p:nvPr/>
        </p:nvSpPr>
        <p:spPr>
          <a:xfrm>
            <a:off x="5324907" y="32634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latin typeface="Consolas" panose="020B0609020204030204" pitchFamily="49" charset="0"/>
              </a:rPr>
              <a:t>a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A5C67B29-74BC-48C4-869A-9D1E6DE5C25E}"/>
              </a:ext>
            </a:extLst>
          </p:cNvPr>
          <p:cNvCxnSpPr>
            <a:cxnSpLocks/>
          </p:cNvCxnSpPr>
          <p:nvPr/>
        </p:nvCxnSpPr>
        <p:spPr>
          <a:xfrm>
            <a:off x="1538880" y="3463306"/>
            <a:ext cx="6679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5A5C1320-9756-4467-9BFF-8376569B8094}"/>
              </a:ext>
            </a:extLst>
          </p:cNvPr>
          <p:cNvSpPr txBox="1"/>
          <p:nvPr/>
        </p:nvSpPr>
        <p:spPr>
          <a:xfrm>
            <a:off x="1511506" y="315552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/>
              <a:t>início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CD25EA34-DD63-46F6-9EF1-B1B10322BFFE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47" name="Triângulo isósceles 6">
              <a:extLst>
                <a:ext uri="{FF2B5EF4-FFF2-40B4-BE49-F238E27FC236}">
                  <a16:creationId xmlns:a16="http://schemas.microsoft.com/office/drawing/2014/main" id="{3E535F0B-BDF5-4FC3-983F-27FD09A94A90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CEC1AA73-E2A1-4585-862F-751E71CD567C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359417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2BF84-B5F6-42F6-A009-7A75B942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Simulação do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EF79BC-E847-4EDF-8CD2-12DFF4EEF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 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simulação do DFA </a:t>
            </a:r>
            <a:r>
              <a:rPr lang="pt-BR" dirty="0"/>
              <a:t>segue os passos:</a:t>
            </a:r>
          </a:p>
          <a:p>
            <a:pPr lvl="1"/>
            <a:r>
              <a:rPr lang="pt-BR" dirty="0"/>
              <a:t>O DFA é percorrido até um ponto em que não exista estado seguinte</a:t>
            </a:r>
          </a:p>
          <a:p>
            <a:pPr lvl="1"/>
            <a:r>
              <a:rPr lang="pt-BR" dirty="0"/>
              <a:t>Recua-se na sequência de estados até encontrar um estado final</a:t>
            </a:r>
          </a:p>
          <a:p>
            <a:pPr lvl="1"/>
            <a:r>
              <a:rPr lang="pt-BR" dirty="0"/>
              <a:t>Realiza-se a ação associada ao padrão desse estado</a:t>
            </a:r>
          </a:p>
          <a:p>
            <a:pPr lvl="1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1B5A11-BDDE-41F2-8983-2A6DDCF8A516}"/>
              </a:ext>
            </a:extLst>
          </p:cNvPr>
          <p:cNvSpPr txBox="1"/>
          <p:nvPr/>
        </p:nvSpPr>
        <p:spPr>
          <a:xfrm>
            <a:off x="1845940" y="4293086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i="1" dirty="0" err="1">
                <a:solidFill>
                  <a:srgbClr val="FF4343"/>
                </a:solidFill>
                <a:latin typeface="Consolas" panose="020B0609020204030204" pitchFamily="49" charset="0"/>
              </a:rPr>
              <a:t>abba</a:t>
            </a:r>
            <a:endParaRPr lang="pt-BR" i="1" dirty="0">
              <a:solidFill>
                <a:srgbClr val="FF4343"/>
              </a:solidFill>
              <a:latin typeface="Consolas" panose="020B0609020204030204" pitchFamily="49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572E3C4-7EBF-4922-A647-C3881F976EE9}"/>
              </a:ext>
            </a:extLst>
          </p:cNvPr>
          <p:cNvGrpSpPr/>
          <p:nvPr/>
        </p:nvGrpSpPr>
        <p:grpSpPr>
          <a:xfrm>
            <a:off x="6002005" y="3716464"/>
            <a:ext cx="4567794" cy="2682836"/>
            <a:chOff x="6002005" y="3716464"/>
            <a:chExt cx="4567794" cy="2682836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A32AFAFB-9890-43C8-AB9E-25CBF1C93B36}"/>
                </a:ext>
              </a:extLst>
            </p:cNvPr>
            <p:cNvSpPr/>
            <p:nvPr/>
          </p:nvSpPr>
          <p:spPr>
            <a:xfrm>
              <a:off x="8131922" y="476891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</a:p>
          </p:txBody>
        </p: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BFD7C714-5849-4ADF-8E7F-BEE9778F5E89}"/>
                </a:ext>
              </a:extLst>
            </p:cNvPr>
            <p:cNvCxnSpPr>
              <a:cxnSpLocks/>
              <a:stCxn id="23" idx="2"/>
              <a:endCxn id="44" idx="6"/>
            </p:cNvCxnSpPr>
            <p:nvPr/>
          </p:nvCxnSpPr>
          <p:spPr>
            <a:xfrm flipH="1">
              <a:off x="8473960" y="5652735"/>
              <a:ext cx="975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675D3B38-ED6A-4DF9-B5AD-41943BA2A622}"/>
                </a:ext>
              </a:extLst>
            </p:cNvPr>
            <p:cNvSpPr txBox="1"/>
            <p:nvPr/>
          </p:nvSpPr>
          <p:spPr>
            <a:xfrm>
              <a:off x="8834654" y="532723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8F904010-5836-4AE3-A4C4-54D3BDD805E5}"/>
                </a:ext>
              </a:extLst>
            </p:cNvPr>
            <p:cNvGrpSpPr/>
            <p:nvPr/>
          </p:nvGrpSpPr>
          <p:grpSpPr>
            <a:xfrm>
              <a:off x="6778488" y="5466818"/>
              <a:ext cx="360040" cy="371834"/>
              <a:chOff x="3829441" y="2820172"/>
              <a:chExt cx="360040" cy="371834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6205CAF0-F745-4E69-8EDD-EE97E36889DD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0C2494C1-17DF-4EE0-8374-4CBE1018829D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C</a:t>
                </a:r>
              </a:p>
            </p:txBody>
          </p:sp>
        </p:grp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69ADE02A-3EB6-425E-AFC7-F8D8AE4249D1}"/>
                </a:ext>
              </a:extLst>
            </p:cNvPr>
            <p:cNvCxnSpPr>
              <a:cxnSpLocks/>
              <a:stCxn id="44" idx="2"/>
              <a:endCxn id="41" idx="6"/>
            </p:cNvCxnSpPr>
            <p:nvPr/>
          </p:nvCxnSpPr>
          <p:spPr>
            <a:xfrm flipH="1">
              <a:off x="7138528" y="5652735"/>
              <a:ext cx="975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214C020E-C29F-4AE6-9267-212C04B7CC75}"/>
                </a:ext>
              </a:extLst>
            </p:cNvPr>
            <p:cNvSpPr txBox="1"/>
            <p:nvPr/>
          </p:nvSpPr>
          <p:spPr>
            <a:xfrm>
              <a:off x="9656145" y="468985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8D1CF73-528D-4D3A-A1DE-225FEDAC8EDE}"/>
                </a:ext>
              </a:extLst>
            </p:cNvPr>
            <p:cNvSpPr/>
            <p:nvPr/>
          </p:nvSpPr>
          <p:spPr>
            <a:xfrm>
              <a:off x="6814492" y="400507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A</a:t>
              </a:r>
            </a:p>
          </p:txBody>
        </p: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7D09E855-5D9E-4BA4-80A2-3A36586E7CB6}"/>
                </a:ext>
              </a:extLst>
            </p:cNvPr>
            <p:cNvCxnSpPr>
              <a:cxnSpLocks/>
              <a:stCxn id="25" idx="6"/>
              <a:endCxn id="29" idx="2"/>
            </p:cNvCxnSpPr>
            <p:nvPr/>
          </p:nvCxnSpPr>
          <p:spPr>
            <a:xfrm>
              <a:off x="7102524" y="4149080"/>
              <a:ext cx="23468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533AD853-C8C4-4041-8123-F05FF2CA3E11}"/>
                </a:ext>
              </a:extLst>
            </p:cNvPr>
            <p:cNvGrpSpPr/>
            <p:nvPr/>
          </p:nvGrpSpPr>
          <p:grpSpPr>
            <a:xfrm>
              <a:off x="9449352" y="3963163"/>
              <a:ext cx="360040" cy="371834"/>
              <a:chOff x="3829441" y="2820172"/>
              <a:chExt cx="360040" cy="371834"/>
            </a:xfrm>
          </p:grpSpPr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878C200D-8DD4-4848-A77A-947013E10387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189D7761-AA32-4795-931A-4EA872A6077B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B</a:t>
                </a:r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303B0706-5E7A-4266-AEE1-933B6F09CE37}"/>
                </a:ext>
              </a:extLst>
            </p:cNvPr>
            <p:cNvGrpSpPr/>
            <p:nvPr/>
          </p:nvGrpSpPr>
          <p:grpSpPr>
            <a:xfrm>
              <a:off x="9449352" y="5466818"/>
              <a:ext cx="360040" cy="371834"/>
              <a:chOff x="1552004" y="2820172"/>
              <a:chExt cx="360040" cy="371834"/>
            </a:xfrm>
          </p:grpSpPr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07A93BB8-5037-4190-AA39-5F4D734FA4E3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A068A2DB-35FA-42EB-9641-9BF5A5594FA4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73805A28-106C-4829-AD72-57529DAA9141}"/>
                </a:ext>
              </a:extLst>
            </p:cNvPr>
            <p:cNvCxnSpPr>
              <a:cxnSpLocks/>
              <a:stCxn id="29" idx="4"/>
              <a:endCxn id="23" idx="0"/>
            </p:cNvCxnSpPr>
            <p:nvPr/>
          </p:nvCxnSpPr>
          <p:spPr>
            <a:xfrm>
              <a:off x="9629372" y="4334997"/>
              <a:ext cx="0" cy="113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3692AC7-19D0-4EA0-AABF-DBC2A3198469}"/>
                </a:ext>
              </a:extLst>
            </p:cNvPr>
            <p:cNvSpPr txBox="1"/>
            <p:nvPr/>
          </p:nvSpPr>
          <p:spPr>
            <a:xfrm>
              <a:off x="7526595" y="532723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19" name="Conector: Curvo 18">
              <a:extLst>
                <a:ext uri="{FF2B5EF4-FFF2-40B4-BE49-F238E27FC236}">
                  <a16:creationId xmlns:a16="http://schemas.microsoft.com/office/drawing/2014/main" id="{625571DE-A5F5-4E85-B9F6-49D236AFE3F2}"/>
                </a:ext>
              </a:extLst>
            </p:cNvPr>
            <p:cNvCxnSpPr>
              <a:cxnSpLocks/>
            </p:cNvCxnSpPr>
            <p:nvPr/>
          </p:nvCxnSpPr>
          <p:spPr>
            <a:xfrm rot="4020000" flipH="1">
              <a:off x="6900115" y="5660364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3781D4D-5EA6-4194-9817-55156C8E638E}"/>
                </a:ext>
              </a:extLst>
            </p:cNvPr>
            <p:cNvSpPr txBox="1"/>
            <p:nvPr/>
          </p:nvSpPr>
          <p:spPr>
            <a:xfrm>
              <a:off x="7806894" y="442395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A10FD26-2773-4583-829E-696A89654757}"/>
                </a:ext>
              </a:extLst>
            </p:cNvPr>
            <p:cNvSpPr txBox="1"/>
            <p:nvPr/>
          </p:nvSpPr>
          <p:spPr>
            <a:xfrm>
              <a:off x="6615641" y="463457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2D464726-66D1-4300-AAE6-149CC82E077B}"/>
                </a:ext>
              </a:extLst>
            </p:cNvPr>
            <p:cNvCxnSpPr>
              <a:cxnSpLocks/>
              <a:stCxn id="29" idx="3"/>
              <a:endCxn id="32" idx="7"/>
            </p:cNvCxnSpPr>
            <p:nvPr/>
          </p:nvCxnSpPr>
          <p:spPr>
            <a:xfrm flipH="1">
              <a:off x="8377773" y="4280543"/>
              <a:ext cx="1124306" cy="5305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F7939B4-6F59-4D18-A6F9-B768CF6BC6B2}"/>
                </a:ext>
              </a:extLst>
            </p:cNvPr>
            <p:cNvCxnSpPr>
              <a:cxnSpLocks/>
              <a:stCxn id="32" idx="3"/>
              <a:endCxn id="41" idx="7"/>
            </p:cNvCxnSpPr>
            <p:nvPr/>
          </p:nvCxnSpPr>
          <p:spPr>
            <a:xfrm flipH="1">
              <a:off x="7085801" y="5014748"/>
              <a:ext cx="1088302" cy="506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4A93B743-B57F-4AD6-90D6-EAB79B717F30}"/>
                </a:ext>
              </a:extLst>
            </p:cNvPr>
            <p:cNvCxnSpPr>
              <a:cxnSpLocks/>
              <a:stCxn id="25" idx="4"/>
              <a:endCxn id="41" idx="0"/>
            </p:cNvCxnSpPr>
            <p:nvPr/>
          </p:nvCxnSpPr>
          <p:spPr>
            <a:xfrm>
              <a:off x="6958508" y="4293086"/>
              <a:ext cx="0" cy="1173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386F85BC-A8D7-4CD1-BABB-8FC0C0CD32B1}"/>
                </a:ext>
              </a:extLst>
            </p:cNvPr>
            <p:cNvGrpSpPr/>
            <p:nvPr/>
          </p:nvGrpSpPr>
          <p:grpSpPr>
            <a:xfrm>
              <a:off x="8113920" y="5466818"/>
              <a:ext cx="360040" cy="371834"/>
              <a:chOff x="3829441" y="2820172"/>
              <a:chExt cx="360040" cy="371834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8485287F-A45C-49E9-B68E-3B9FB885FB57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2C6107E9-C6D1-4E88-8254-0D8742E2DB76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F</a:t>
                </a:r>
              </a:p>
            </p:txBody>
          </p:sp>
        </p:grpSp>
        <p:cxnSp>
          <p:nvCxnSpPr>
            <p:cNvPr id="58" name="Conector: Curvo 57">
              <a:extLst>
                <a:ext uri="{FF2B5EF4-FFF2-40B4-BE49-F238E27FC236}">
                  <a16:creationId xmlns:a16="http://schemas.microsoft.com/office/drawing/2014/main" id="{ADB57BD1-0F3C-4F29-85F8-E424602A2AD6}"/>
                </a:ext>
              </a:extLst>
            </p:cNvPr>
            <p:cNvCxnSpPr>
              <a:cxnSpLocks/>
            </p:cNvCxnSpPr>
            <p:nvPr/>
          </p:nvCxnSpPr>
          <p:spPr>
            <a:xfrm rot="1620000" flipV="1">
              <a:off x="8174839" y="4729350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49B44EF3-EFBB-4F32-8535-DB461757E2DD}"/>
                </a:ext>
              </a:extLst>
            </p:cNvPr>
            <p:cNvSpPr txBox="1"/>
            <p:nvPr/>
          </p:nvSpPr>
          <p:spPr>
            <a:xfrm>
              <a:off x="8117877" y="383503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A18B7A30-107C-4424-A44E-A7619C569FB8}"/>
                </a:ext>
              </a:extLst>
            </p:cNvPr>
            <p:cNvSpPr txBox="1"/>
            <p:nvPr/>
          </p:nvSpPr>
          <p:spPr>
            <a:xfrm>
              <a:off x="7369363" y="4990677"/>
              <a:ext cx="314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774E9A4C-95F4-4C54-BF20-E232BAB8FBE3}"/>
                </a:ext>
              </a:extLst>
            </p:cNvPr>
            <p:cNvSpPr txBox="1"/>
            <p:nvPr/>
          </p:nvSpPr>
          <p:spPr>
            <a:xfrm>
              <a:off x="8738839" y="42546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FF062D12-D3F9-4240-84AA-1CDCE034C94F}"/>
                </a:ext>
              </a:extLst>
            </p:cNvPr>
            <p:cNvSpPr txBox="1"/>
            <p:nvPr/>
          </p:nvSpPr>
          <p:spPr>
            <a:xfrm>
              <a:off x="6791671" y="606074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754203FD-915D-49AA-8E63-53B89B300419}"/>
                </a:ext>
              </a:extLst>
            </p:cNvPr>
            <p:cNvSpPr txBox="1"/>
            <p:nvPr/>
          </p:nvSpPr>
          <p:spPr>
            <a:xfrm>
              <a:off x="9878584" y="54693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a*b+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F71FCB74-E764-4874-B3FE-1102B4A4CCD3}"/>
                </a:ext>
              </a:extLst>
            </p:cNvPr>
            <p:cNvSpPr txBox="1"/>
            <p:nvPr/>
          </p:nvSpPr>
          <p:spPr>
            <a:xfrm>
              <a:off x="6002005" y="5427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a*b+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9FBCD455-1079-46D7-BC51-A8ACC1A3BFC4}"/>
                </a:ext>
              </a:extLst>
            </p:cNvPr>
            <p:cNvSpPr txBox="1"/>
            <p:nvPr/>
          </p:nvSpPr>
          <p:spPr>
            <a:xfrm>
              <a:off x="7988835" y="590493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 err="1">
                  <a:latin typeface="Consolas" panose="020B0609020204030204" pitchFamily="49" charset="0"/>
                </a:rPr>
                <a:t>abb</a:t>
              </a:r>
              <a:endParaRPr lang="pt-BR" b="1" i="1" dirty="0">
                <a:latin typeface="Consolas" panose="020B0609020204030204" pitchFamily="49" charset="0"/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21115655-2CD0-472D-B3AC-4F16B85E445B}"/>
                </a:ext>
              </a:extLst>
            </p:cNvPr>
            <p:cNvSpPr txBox="1"/>
            <p:nvPr/>
          </p:nvSpPr>
          <p:spPr>
            <a:xfrm>
              <a:off x="9878584" y="37164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9FE6FC6F-25BA-45A6-AC7B-DDD2A9D8D495}"/>
                </a:ext>
              </a:extLst>
            </p:cNvPr>
            <p:cNvCxnSpPr>
              <a:cxnSpLocks/>
            </p:cNvCxnSpPr>
            <p:nvPr/>
          </p:nvCxnSpPr>
          <p:spPr>
            <a:xfrm>
              <a:off x="6134590" y="4155369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5A4EC55B-4A23-4E30-8DDD-467817F8BED5}"/>
                </a:ext>
              </a:extLst>
            </p:cNvPr>
            <p:cNvSpPr txBox="1"/>
            <p:nvPr/>
          </p:nvSpPr>
          <p:spPr>
            <a:xfrm>
              <a:off x="6083620" y="3835031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</p:grpSp>
      <p:sp>
        <p:nvSpPr>
          <p:cNvPr id="49" name="Elipse 48">
            <a:extLst>
              <a:ext uri="{FF2B5EF4-FFF2-40B4-BE49-F238E27FC236}">
                <a16:creationId xmlns:a16="http://schemas.microsoft.com/office/drawing/2014/main" id="{0F241C9E-8FF1-45EF-AF22-FB769EBC6264}"/>
              </a:ext>
            </a:extLst>
          </p:cNvPr>
          <p:cNvSpPr/>
          <p:nvPr/>
        </p:nvSpPr>
        <p:spPr>
          <a:xfrm>
            <a:off x="1917948" y="5029393"/>
            <a:ext cx="288032" cy="288012"/>
          </a:xfrm>
          <a:prstGeom prst="ellipse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>
                <a:latin typeface="+mj-lt"/>
              </a:rPr>
              <a:t>A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B1FD9436-F652-4C74-ABB5-A26518914FB4}"/>
              </a:ext>
            </a:extLst>
          </p:cNvPr>
          <p:cNvGrpSpPr/>
          <p:nvPr/>
        </p:nvGrpSpPr>
        <p:grpSpPr>
          <a:xfrm>
            <a:off x="2686033" y="4987482"/>
            <a:ext cx="360040" cy="371834"/>
            <a:chOff x="3829441" y="2820172"/>
            <a:chExt cx="360040" cy="371834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0728203D-9DDD-48A0-A16A-A68B61326769}"/>
                </a:ext>
              </a:extLst>
            </p:cNvPr>
            <p:cNvSpPr/>
            <p:nvPr/>
          </p:nvSpPr>
          <p:spPr>
            <a:xfrm>
              <a:off x="3829441" y="2820172"/>
              <a:ext cx="360040" cy="37183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EA17C68C-F91C-4D09-B29B-5B3AC680A38B}"/>
                </a:ext>
              </a:extLst>
            </p:cNvPr>
            <p:cNvSpPr/>
            <p:nvPr/>
          </p:nvSpPr>
          <p:spPr>
            <a:xfrm>
              <a:off x="3865445" y="286208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B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F01F0109-3F17-40FA-B57F-CBD3A36B8063}"/>
              </a:ext>
            </a:extLst>
          </p:cNvPr>
          <p:cNvGrpSpPr/>
          <p:nvPr/>
        </p:nvGrpSpPr>
        <p:grpSpPr>
          <a:xfrm>
            <a:off x="3526126" y="4987482"/>
            <a:ext cx="360040" cy="371834"/>
            <a:chOff x="1552004" y="2820172"/>
            <a:chExt cx="360040" cy="371834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0E150458-EC63-4266-86A9-B9A90A98AD61}"/>
                </a:ext>
              </a:extLst>
            </p:cNvPr>
            <p:cNvSpPr/>
            <p:nvPr/>
          </p:nvSpPr>
          <p:spPr>
            <a:xfrm>
              <a:off x="1552004" y="2820172"/>
              <a:ext cx="360040" cy="37183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C3ADF7D-CA18-47DD-A6B4-4B31A9441C15}"/>
                </a:ext>
              </a:extLst>
            </p:cNvPr>
            <p:cNvSpPr/>
            <p:nvPr/>
          </p:nvSpPr>
          <p:spPr>
            <a:xfrm>
              <a:off x="1588008" y="286208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E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058121D7-D73D-40F3-832D-E11E80E1C757}"/>
              </a:ext>
            </a:extLst>
          </p:cNvPr>
          <p:cNvGrpSpPr/>
          <p:nvPr/>
        </p:nvGrpSpPr>
        <p:grpSpPr>
          <a:xfrm>
            <a:off x="4366220" y="4987482"/>
            <a:ext cx="360040" cy="371834"/>
            <a:chOff x="3829441" y="2820172"/>
            <a:chExt cx="360040" cy="371834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42C7406B-802F-4276-863E-A84D674FADA7}"/>
                </a:ext>
              </a:extLst>
            </p:cNvPr>
            <p:cNvSpPr/>
            <p:nvPr/>
          </p:nvSpPr>
          <p:spPr>
            <a:xfrm>
              <a:off x="3829441" y="2820172"/>
              <a:ext cx="360040" cy="37183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A787E43D-5AF8-4D0A-9C88-666D6CB666BE}"/>
                </a:ext>
              </a:extLst>
            </p:cNvPr>
            <p:cNvSpPr/>
            <p:nvPr/>
          </p:nvSpPr>
          <p:spPr>
            <a:xfrm>
              <a:off x="3865445" y="286208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F</a:t>
              </a:r>
            </a:p>
          </p:txBody>
        </p:sp>
      </p:grp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48CC31A0-81B8-46D4-A6BB-7EE883F0F4B9}"/>
              </a:ext>
            </a:extLst>
          </p:cNvPr>
          <p:cNvCxnSpPr>
            <a:cxnSpLocks/>
            <a:stCxn id="49" idx="6"/>
            <a:endCxn id="51" idx="2"/>
          </p:cNvCxnSpPr>
          <p:nvPr/>
        </p:nvCxnSpPr>
        <p:spPr>
          <a:xfrm>
            <a:off x="2205980" y="5173399"/>
            <a:ext cx="4800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1478C333-1C2D-4475-8260-3096050B59D9}"/>
              </a:ext>
            </a:extLst>
          </p:cNvPr>
          <p:cNvCxnSpPr>
            <a:cxnSpLocks/>
            <a:stCxn id="51" idx="6"/>
            <a:endCxn id="54" idx="2"/>
          </p:cNvCxnSpPr>
          <p:nvPr/>
        </p:nvCxnSpPr>
        <p:spPr>
          <a:xfrm>
            <a:off x="3046073" y="5173399"/>
            <a:ext cx="4800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>
            <a:extLst>
              <a:ext uri="{FF2B5EF4-FFF2-40B4-BE49-F238E27FC236}">
                <a16:creationId xmlns:a16="http://schemas.microsoft.com/office/drawing/2014/main" id="{18BA1E3D-654D-45D7-9D78-DBF2435EA149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>
            <a:off x="3886166" y="5173399"/>
            <a:ext cx="480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>
            <a:extLst>
              <a:ext uri="{FF2B5EF4-FFF2-40B4-BE49-F238E27FC236}">
                <a16:creationId xmlns:a16="http://schemas.microsoft.com/office/drawing/2014/main" id="{652E8F64-47CD-45A4-B46B-874FB03E88BA}"/>
              </a:ext>
            </a:extLst>
          </p:cNvPr>
          <p:cNvSpPr/>
          <p:nvPr/>
        </p:nvSpPr>
        <p:spPr>
          <a:xfrm>
            <a:off x="2290354" y="4820391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endParaRPr lang="pt-BR" dirty="0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5F2655CD-26A6-44C9-89AF-A266AF0A58A6}"/>
              </a:ext>
            </a:extLst>
          </p:cNvPr>
          <p:cNvSpPr/>
          <p:nvPr/>
        </p:nvSpPr>
        <p:spPr>
          <a:xfrm>
            <a:off x="3128420" y="4830082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endParaRPr lang="pt-BR" dirty="0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B5A2FD2B-FE8C-47B9-BCD8-5B3BA4EF50F5}"/>
              </a:ext>
            </a:extLst>
          </p:cNvPr>
          <p:cNvSpPr/>
          <p:nvPr/>
        </p:nvSpPr>
        <p:spPr>
          <a:xfrm>
            <a:off x="3964717" y="484373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endParaRPr lang="pt-BR" dirty="0"/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F7144D94-12C0-49CE-8663-35ED23FE27F0}"/>
              </a:ext>
            </a:extLst>
          </p:cNvPr>
          <p:cNvCxnSpPr>
            <a:cxnSpLocks/>
          </p:cNvCxnSpPr>
          <p:nvPr/>
        </p:nvCxnSpPr>
        <p:spPr>
          <a:xfrm>
            <a:off x="4733730" y="5173399"/>
            <a:ext cx="4800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tângulo 75">
            <a:extLst>
              <a:ext uri="{FF2B5EF4-FFF2-40B4-BE49-F238E27FC236}">
                <a16:creationId xmlns:a16="http://schemas.microsoft.com/office/drawing/2014/main" id="{CFC59696-AD20-4DEE-8E0B-F60737284266}"/>
              </a:ext>
            </a:extLst>
          </p:cNvPr>
          <p:cNvSpPr/>
          <p:nvPr/>
        </p:nvSpPr>
        <p:spPr>
          <a:xfrm>
            <a:off x="4812281" y="4843739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07D85F6-45DE-4096-8EE8-A02E7BB0010F}"/>
              </a:ext>
            </a:extLst>
          </p:cNvPr>
          <p:cNvSpPr txBox="1"/>
          <p:nvPr/>
        </p:nvSpPr>
        <p:spPr>
          <a:xfrm>
            <a:off x="5187942" y="498873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EA2E325D-784D-4DA1-875F-2D837D85F0E3}"/>
              </a:ext>
            </a:extLst>
          </p:cNvPr>
          <p:cNvSpPr txBox="1"/>
          <p:nvPr/>
        </p:nvSpPr>
        <p:spPr>
          <a:xfrm>
            <a:off x="4276021" y="53586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 err="1">
                <a:latin typeface="Consolas" panose="020B0609020204030204" pitchFamily="49" charset="0"/>
              </a:rPr>
              <a:t>abb</a:t>
            </a:r>
            <a:endParaRPr lang="pt-BR" b="1" i="1" dirty="0">
              <a:latin typeface="Consolas" panose="020B0609020204030204" pitchFamily="49" charset="0"/>
            </a:endParaRPr>
          </a:p>
        </p:txBody>
      </p:sp>
      <p:sp>
        <p:nvSpPr>
          <p:cNvPr id="81" name="Elipse 80">
            <a:extLst>
              <a:ext uri="{FF2B5EF4-FFF2-40B4-BE49-F238E27FC236}">
                <a16:creationId xmlns:a16="http://schemas.microsoft.com/office/drawing/2014/main" id="{4E4658C5-8502-4097-9C9E-12C6FCC979A2}"/>
              </a:ext>
            </a:extLst>
          </p:cNvPr>
          <p:cNvSpPr/>
          <p:nvPr/>
        </p:nvSpPr>
        <p:spPr>
          <a:xfrm>
            <a:off x="1921508" y="5694646"/>
            <a:ext cx="288032" cy="288012"/>
          </a:xfrm>
          <a:prstGeom prst="ellipse">
            <a:avLst/>
          </a:prstGeom>
          <a:noFill/>
          <a:ln w="190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i="1" dirty="0">
                <a:latin typeface="+mj-lt"/>
              </a:rPr>
              <a:t>A</a:t>
            </a:r>
          </a:p>
        </p:txBody>
      </p: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8DADA952-6C82-4D2E-8C5F-13CFCCA8A576}"/>
              </a:ext>
            </a:extLst>
          </p:cNvPr>
          <p:cNvGrpSpPr/>
          <p:nvPr/>
        </p:nvGrpSpPr>
        <p:grpSpPr>
          <a:xfrm>
            <a:off x="2689593" y="5652735"/>
            <a:ext cx="360040" cy="371834"/>
            <a:chOff x="3829441" y="2820172"/>
            <a:chExt cx="360040" cy="371834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025EC443-5F60-496E-9691-94CE7D21C83F}"/>
                </a:ext>
              </a:extLst>
            </p:cNvPr>
            <p:cNvSpPr/>
            <p:nvPr/>
          </p:nvSpPr>
          <p:spPr>
            <a:xfrm>
              <a:off x="3829441" y="2820172"/>
              <a:ext cx="360040" cy="371834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39CD5E2E-2943-48CB-A184-EC8FF131488F}"/>
                </a:ext>
              </a:extLst>
            </p:cNvPr>
            <p:cNvSpPr/>
            <p:nvPr/>
          </p:nvSpPr>
          <p:spPr>
            <a:xfrm>
              <a:off x="3865445" y="286208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B</a:t>
              </a:r>
            </a:p>
          </p:txBody>
        </p:sp>
      </p:grpSp>
      <p:cxnSp>
        <p:nvCxnSpPr>
          <p:cNvPr id="85" name="Conector de Seta Reta 84">
            <a:extLst>
              <a:ext uri="{FF2B5EF4-FFF2-40B4-BE49-F238E27FC236}">
                <a16:creationId xmlns:a16="http://schemas.microsoft.com/office/drawing/2014/main" id="{56EB9A5C-155A-4E1A-96D4-BBB069AA00BF}"/>
              </a:ext>
            </a:extLst>
          </p:cNvPr>
          <p:cNvCxnSpPr>
            <a:cxnSpLocks/>
            <a:stCxn id="81" idx="6"/>
            <a:endCxn id="83" idx="2"/>
          </p:cNvCxnSpPr>
          <p:nvPr/>
        </p:nvCxnSpPr>
        <p:spPr>
          <a:xfrm>
            <a:off x="2209540" y="5838652"/>
            <a:ext cx="4800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tângulo 85">
            <a:extLst>
              <a:ext uri="{FF2B5EF4-FFF2-40B4-BE49-F238E27FC236}">
                <a16:creationId xmlns:a16="http://schemas.microsoft.com/office/drawing/2014/main" id="{37E452A5-F1A1-4224-8435-705A097E857C}"/>
              </a:ext>
            </a:extLst>
          </p:cNvPr>
          <p:cNvSpPr/>
          <p:nvPr/>
        </p:nvSpPr>
        <p:spPr>
          <a:xfrm>
            <a:off x="2293914" y="5485644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endParaRPr lang="pt-BR" dirty="0"/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5031852E-60BD-49FB-A237-1AFCFC3F88CD}"/>
              </a:ext>
            </a:extLst>
          </p:cNvPr>
          <p:cNvSpPr txBox="1"/>
          <p:nvPr/>
        </p:nvSpPr>
        <p:spPr>
          <a:xfrm>
            <a:off x="2710401" y="60245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latin typeface="Consolas" panose="020B060902020403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79050227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583DC4-C7C9-47FE-9714-906EA53A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do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814E87-0CD9-4620-9CD8-C2D330612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Quanto menor o número de estados no DFA, melhor</a:t>
            </a:r>
          </a:p>
          <a:p>
            <a:pPr lvl="1"/>
            <a:r>
              <a:rPr lang="pt-BR" dirty="0"/>
              <a:t>DFA é armazenado em uma tabela</a:t>
            </a:r>
          </a:p>
          <a:p>
            <a:pPr lvl="1"/>
            <a:r>
              <a:rPr lang="pt-BR" dirty="0"/>
              <a:t>Cada estado requer uma entrada para cada símbolo do alfabeto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96965AD-9EFF-4FD7-A4FE-AC535C33D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56382"/>
              </p:ext>
            </p:extLst>
          </p:nvPr>
        </p:nvGraphicFramePr>
        <p:xfrm>
          <a:off x="1397693" y="3720056"/>
          <a:ext cx="4176465" cy="227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92155">
                  <a:extLst>
                    <a:ext uri="{9D8B030D-6E8A-4147-A177-3AD203B41FA5}">
                      <a16:colId xmlns:a16="http://schemas.microsoft.com/office/drawing/2014/main" val="1746136712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1193862180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345393597"/>
                    </a:ext>
                  </a:extLst>
                </a:gridCol>
              </a:tblGrid>
              <a:tr h="16801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7973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B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0370030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B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2890218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∅</a:t>
                      </a:r>
                      <a:endParaRPr lang="pt-BR" sz="16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5473891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6072047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∅</a:t>
                      </a:r>
                      <a:endParaRPr lang="pt-BR" sz="16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8875400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</a:rPr>
                        <a:t>∅</a:t>
                      </a:r>
                      <a:endParaRPr lang="pt-BR" sz="1600" dirty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577190877"/>
                  </a:ext>
                </a:extLst>
              </a:tr>
            </a:tbl>
          </a:graphicData>
        </a:graphic>
      </p:graphicFrame>
      <p:grpSp>
        <p:nvGrpSpPr>
          <p:cNvPr id="5" name="Agrupar 4">
            <a:extLst>
              <a:ext uri="{FF2B5EF4-FFF2-40B4-BE49-F238E27FC236}">
                <a16:creationId xmlns:a16="http://schemas.microsoft.com/office/drawing/2014/main" id="{0E553A89-E6C5-48EC-A675-A4B5278761D3}"/>
              </a:ext>
            </a:extLst>
          </p:cNvPr>
          <p:cNvGrpSpPr/>
          <p:nvPr/>
        </p:nvGrpSpPr>
        <p:grpSpPr>
          <a:xfrm>
            <a:off x="6286692" y="3589564"/>
            <a:ext cx="4567794" cy="2682836"/>
            <a:chOff x="6002005" y="3716464"/>
            <a:chExt cx="4567794" cy="2682836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8D665AAC-210E-4D44-8E42-42E41A516F00}"/>
                </a:ext>
              </a:extLst>
            </p:cNvPr>
            <p:cNvSpPr/>
            <p:nvPr/>
          </p:nvSpPr>
          <p:spPr>
            <a:xfrm>
              <a:off x="8131922" y="476891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056B59F-F3F5-4B20-A166-EA86778149A7}"/>
                </a:ext>
              </a:extLst>
            </p:cNvPr>
            <p:cNvCxnSpPr>
              <a:cxnSpLocks/>
              <a:stCxn id="38" idx="2"/>
              <a:endCxn id="36" idx="6"/>
            </p:cNvCxnSpPr>
            <p:nvPr/>
          </p:nvCxnSpPr>
          <p:spPr>
            <a:xfrm flipH="1">
              <a:off x="8473960" y="5652735"/>
              <a:ext cx="975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2F602491-B752-4B1F-8F0D-D5E821B4E78D}"/>
                </a:ext>
              </a:extLst>
            </p:cNvPr>
            <p:cNvSpPr txBox="1"/>
            <p:nvPr/>
          </p:nvSpPr>
          <p:spPr>
            <a:xfrm>
              <a:off x="8834654" y="532723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5F139128-3506-4FBB-85FB-9BB6AAEF4E14}"/>
                </a:ext>
              </a:extLst>
            </p:cNvPr>
            <p:cNvGrpSpPr/>
            <p:nvPr/>
          </p:nvGrpSpPr>
          <p:grpSpPr>
            <a:xfrm>
              <a:off x="6778488" y="5466818"/>
              <a:ext cx="360040" cy="371834"/>
              <a:chOff x="3829441" y="2820172"/>
              <a:chExt cx="360040" cy="371834"/>
            </a:xfrm>
          </p:grpSpPr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90DB8EDA-6621-4230-BDDF-62146D8E81DA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7D448F5D-F9A5-469B-873B-23D23CEE0950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C</a:t>
                </a:r>
              </a:p>
            </p:txBody>
          </p:sp>
        </p:grp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C3D75C64-1CEB-4E83-9FA3-E74A3718A667}"/>
                </a:ext>
              </a:extLst>
            </p:cNvPr>
            <p:cNvCxnSpPr>
              <a:cxnSpLocks/>
              <a:stCxn id="36" idx="2"/>
              <a:endCxn id="42" idx="6"/>
            </p:cNvCxnSpPr>
            <p:nvPr/>
          </p:nvCxnSpPr>
          <p:spPr>
            <a:xfrm flipH="1">
              <a:off x="7138528" y="5652735"/>
              <a:ext cx="975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9034AEF-431C-467B-B15A-9CAC637D2C74}"/>
                </a:ext>
              </a:extLst>
            </p:cNvPr>
            <p:cNvSpPr txBox="1"/>
            <p:nvPr/>
          </p:nvSpPr>
          <p:spPr>
            <a:xfrm>
              <a:off x="9656145" y="468985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A34440C-B44C-46D0-AD3E-68E0B80E8783}"/>
                </a:ext>
              </a:extLst>
            </p:cNvPr>
            <p:cNvSpPr/>
            <p:nvPr/>
          </p:nvSpPr>
          <p:spPr>
            <a:xfrm>
              <a:off x="6814492" y="400507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A</a:t>
              </a: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70AC8A66-D043-432C-9B40-3FEE6C6C1786}"/>
                </a:ext>
              </a:extLst>
            </p:cNvPr>
            <p:cNvCxnSpPr>
              <a:cxnSpLocks/>
              <a:stCxn id="12" idx="6"/>
              <a:endCxn id="40" idx="2"/>
            </p:cNvCxnSpPr>
            <p:nvPr/>
          </p:nvCxnSpPr>
          <p:spPr>
            <a:xfrm>
              <a:off x="7102524" y="4149080"/>
              <a:ext cx="23468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CB4862A4-99CF-4325-AD42-0B863906DFD9}"/>
                </a:ext>
              </a:extLst>
            </p:cNvPr>
            <p:cNvGrpSpPr/>
            <p:nvPr/>
          </p:nvGrpSpPr>
          <p:grpSpPr>
            <a:xfrm>
              <a:off x="9449352" y="3963163"/>
              <a:ext cx="360040" cy="371834"/>
              <a:chOff x="3829441" y="2820172"/>
              <a:chExt cx="360040" cy="371834"/>
            </a:xfrm>
          </p:grpSpPr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CA06912A-F432-4205-94AF-439A085CEC2D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AA8B6E40-118B-4F48-8877-6CD1C073C5E2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B</a:t>
                </a:r>
              </a:p>
            </p:txBody>
          </p:sp>
        </p:grpSp>
        <p:grpSp>
          <p:nvGrpSpPr>
            <p:cNvPr id="15" name="Agrupar 14">
              <a:extLst>
                <a:ext uri="{FF2B5EF4-FFF2-40B4-BE49-F238E27FC236}">
                  <a16:creationId xmlns:a16="http://schemas.microsoft.com/office/drawing/2014/main" id="{B9A2A185-7506-4595-AD35-90DDACB0BCEF}"/>
                </a:ext>
              </a:extLst>
            </p:cNvPr>
            <p:cNvGrpSpPr/>
            <p:nvPr/>
          </p:nvGrpSpPr>
          <p:grpSpPr>
            <a:xfrm>
              <a:off x="9449352" y="5466818"/>
              <a:ext cx="360040" cy="371834"/>
              <a:chOff x="1552004" y="2820172"/>
              <a:chExt cx="360040" cy="371834"/>
            </a:xfrm>
          </p:grpSpPr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9EE57A60-9B2F-4741-B758-3F22607D11FB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8110E71D-551B-4625-9311-A872B71A9A88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E774E8D1-CE74-4329-B30D-7F31C758D248}"/>
                </a:ext>
              </a:extLst>
            </p:cNvPr>
            <p:cNvCxnSpPr>
              <a:cxnSpLocks/>
              <a:stCxn id="40" idx="4"/>
              <a:endCxn id="38" idx="0"/>
            </p:cNvCxnSpPr>
            <p:nvPr/>
          </p:nvCxnSpPr>
          <p:spPr>
            <a:xfrm>
              <a:off x="9629372" y="4334997"/>
              <a:ext cx="0" cy="113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A8E93C5-68A3-4135-ABBF-EEA43155545F}"/>
                </a:ext>
              </a:extLst>
            </p:cNvPr>
            <p:cNvSpPr txBox="1"/>
            <p:nvPr/>
          </p:nvSpPr>
          <p:spPr>
            <a:xfrm>
              <a:off x="7526595" y="532723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18" name="Conector: Curvo 17">
              <a:extLst>
                <a:ext uri="{FF2B5EF4-FFF2-40B4-BE49-F238E27FC236}">
                  <a16:creationId xmlns:a16="http://schemas.microsoft.com/office/drawing/2014/main" id="{63D1BD0A-A2C8-42BE-9C30-5B2A971EA266}"/>
                </a:ext>
              </a:extLst>
            </p:cNvPr>
            <p:cNvCxnSpPr>
              <a:cxnSpLocks/>
            </p:cNvCxnSpPr>
            <p:nvPr/>
          </p:nvCxnSpPr>
          <p:spPr>
            <a:xfrm rot="4020000" flipH="1">
              <a:off x="6900115" y="5660364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CC662A3-A20F-48FB-901A-A361490977D9}"/>
                </a:ext>
              </a:extLst>
            </p:cNvPr>
            <p:cNvSpPr txBox="1"/>
            <p:nvPr/>
          </p:nvSpPr>
          <p:spPr>
            <a:xfrm>
              <a:off x="7806894" y="442395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24DD42AE-277B-49C7-B892-EBA6BFC11FB3}"/>
                </a:ext>
              </a:extLst>
            </p:cNvPr>
            <p:cNvSpPr txBox="1"/>
            <p:nvPr/>
          </p:nvSpPr>
          <p:spPr>
            <a:xfrm>
              <a:off x="6615641" y="463457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1EFD21EF-93D8-4942-8B6E-7450546A75BC}"/>
                </a:ext>
              </a:extLst>
            </p:cNvPr>
            <p:cNvCxnSpPr>
              <a:cxnSpLocks/>
              <a:stCxn id="40" idx="3"/>
              <a:endCxn id="6" idx="7"/>
            </p:cNvCxnSpPr>
            <p:nvPr/>
          </p:nvCxnSpPr>
          <p:spPr>
            <a:xfrm flipH="1">
              <a:off x="8377773" y="4280543"/>
              <a:ext cx="1124306" cy="5305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3ED3D955-0947-4A22-9A4A-3F94C0A3D886}"/>
                </a:ext>
              </a:extLst>
            </p:cNvPr>
            <p:cNvCxnSpPr>
              <a:cxnSpLocks/>
              <a:stCxn id="6" idx="3"/>
              <a:endCxn id="42" idx="7"/>
            </p:cNvCxnSpPr>
            <p:nvPr/>
          </p:nvCxnSpPr>
          <p:spPr>
            <a:xfrm flipH="1">
              <a:off x="7085801" y="5014748"/>
              <a:ext cx="1088302" cy="506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8F715FEF-6B17-4245-93E3-3B670321D4AA}"/>
                </a:ext>
              </a:extLst>
            </p:cNvPr>
            <p:cNvCxnSpPr>
              <a:cxnSpLocks/>
              <a:stCxn id="12" idx="4"/>
              <a:endCxn id="42" idx="0"/>
            </p:cNvCxnSpPr>
            <p:nvPr/>
          </p:nvCxnSpPr>
          <p:spPr>
            <a:xfrm>
              <a:off x="6958508" y="4293086"/>
              <a:ext cx="0" cy="1173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2585A2B0-123D-4D30-9DDB-B148B349A049}"/>
                </a:ext>
              </a:extLst>
            </p:cNvPr>
            <p:cNvGrpSpPr/>
            <p:nvPr/>
          </p:nvGrpSpPr>
          <p:grpSpPr>
            <a:xfrm>
              <a:off x="8113920" y="5466818"/>
              <a:ext cx="360040" cy="371834"/>
              <a:chOff x="3829441" y="2820172"/>
              <a:chExt cx="360040" cy="371834"/>
            </a:xfrm>
          </p:grpSpPr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58E91080-C0F6-4E41-92F8-6EAFB667B631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6E578A41-B360-4509-96B1-241DADA3CC6C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F</a:t>
                </a:r>
              </a:p>
            </p:txBody>
          </p:sp>
        </p:grpSp>
        <p:cxnSp>
          <p:nvCxnSpPr>
            <p:cNvPr id="25" name="Conector: Curvo 24">
              <a:extLst>
                <a:ext uri="{FF2B5EF4-FFF2-40B4-BE49-F238E27FC236}">
                  <a16:creationId xmlns:a16="http://schemas.microsoft.com/office/drawing/2014/main" id="{C499C717-A171-4C8E-9A9C-BFECFF7E6346}"/>
                </a:ext>
              </a:extLst>
            </p:cNvPr>
            <p:cNvCxnSpPr>
              <a:cxnSpLocks/>
            </p:cNvCxnSpPr>
            <p:nvPr/>
          </p:nvCxnSpPr>
          <p:spPr>
            <a:xfrm rot="1620000" flipV="1">
              <a:off x="8174839" y="4729350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EA457E4-F505-4B5B-9D33-1A6E096B28A8}"/>
                </a:ext>
              </a:extLst>
            </p:cNvPr>
            <p:cNvSpPr txBox="1"/>
            <p:nvPr/>
          </p:nvSpPr>
          <p:spPr>
            <a:xfrm>
              <a:off x="8117877" y="383503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462F37EA-8156-4E24-ABED-18B8711121E6}"/>
                </a:ext>
              </a:extLst>
            </p:cNvPr>
            <p:cNvSpPr txBox="1"/>
            <p:nvPr/>
          </p:nvSpPr>
          <p:spPr>
            <a:xfrm>
              <a:off x="7369363" y="4990677"/>
              <a:ext cx="314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1D857A75-DCBE-4156-BC7B-37FB83B149AA}"/>
                </a:ext>
              </a:extLst>
            </p:cNvPr>
            <p:cNvSpPr txBox="1"/>
            <p:nvPr/>
          </p:nvSpPr>
          <p:spPr>
            <a:xfrm>
              <a:off x="8738839" y="42546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9150AC66-EAC3-4C33-B1A2-1583C1ABB57A}"/>
                </a:ext>
              </a:extLst>
            </p:cNvPr>
            <p:cNvSpPr txBox="1"/>
            <p:nvPr/>
          </p:nvSpPr>
          <p:spPr>
            <a:xfrm>
              <a:off x="6791671" y="606074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09BB2AD2-4176-49C7-88DE-C3589BB2A049}"/>
                </a:ext>
              </a:extLst>
            </p:cNvPr>
            <p:cNvSpPr txBox="1"/>
            <p:nvPr/>
          </p:nvSpPr>
          <p:spPr>
            <a:xfrm>
              <a:off x="9878584" y="54693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a*b+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26BBC7DE-0793-4BCE-89FB-AD4F3FA57FFC}"/>
                </a:ext>
              </a:extLst>
            </p:cNvPr>
            <p:cNvSpPr txBox="1"/>
            <p:nvPr/>
          </p:nvSpPr>
          <p:spPr>
            <a:xfrm>
              <a:off x="6002005" y="5427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a*b+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0A6FDF20-8BE0-4F8E-9D05-3C8E39F1C2B0}"/>
                </a:ext>
              </a:extLst>
            </p:cNvPr>
            <p:cNvSpPr txBox="1"/>
            <p:nvPr/>
          </p:nvSpPr>
          <p:spPr>
            <a:xfrm>
              <a:off x="7988835" y="590493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 err="1">
                  <a:latin typeface="Consolas" panose="020B0609020204030204" pitchFamily="49" charset="0"/>
                </a:rPr>
                <a:t>abb</a:t>
              </a:r>
              <a:endParaRPr lang="pt-BR" b="1" i="1" dirty="0">
                <a:latin typeface="Consolas" panose="020B0609020204030204" pitchFamily="49" charset="0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53DE8A57-1C9C-4F6C-8AC4-1F4C5EDC5B66}"/>
                </a:ext>
              </a:extLst>
            </p:cNvPr>
            <p:cNvSpPr txBox="1"/>
            <p:nvPr/>
          </p:nvSpPr>
          <p:spPr>
            <a:xfrm>
              <a:off x="9878584" y="37164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94799C70-E2FB-4BDA-AF43-3FCBFDE24082}"/>
                </a:ext>
              </a:extLst>
            </p:cNvPr>
            <p:cNvCxnSpPr>
              <a:cxnSpLocks/>
            </p:cNvCxnSpPr>
            <p:nvPr/>
          </p:nvCxnSpPr>
          <p:spPr>
            <a:xfrm>
              <a:off x="6134590" y="4155369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74C8EDFE-E6D0-4BD5-B330-841EFD53C1E1}"/>
                </a:ext>
              </a:extLst>
            </p:cNvPr>
            <p:cNvSpPr txBox="1"/>
            <p:nvPr/>
          </p:nvSpPr>
          <p:spPr>
            <a:xfrm>
              <a:off x="6083620" y="3835031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420517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8D7D4-61BD-4A42-B2D4-F746EDD1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do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C04C8F-E735-4128-9B99-E8306424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Sempre existe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 único DFA </a:t>
            </a:r>
            <a:r>
              <a:rPr lang="pt-BR" dirty="0"/>
              <a:t>com número mínimo de estados</a:t>
            </a:r>
          </a:p>
          <a:p>
            <a:r>
              <a:rPr lang="pt-BR" dirty="0"/>
              <a:t>A minimização utiliza o conceito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estados distinguíveis</a:t>
            </a:r>
          </a:p>
          <a:p>
            <a:pPr lvl="1"/>
            <a:r>
              <a:rPr lang="pt-BR" dirty="0"/>
              <a:t>O estado 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é distinguível de 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/>
              <a:t>se houver alguma cadeia que os diferencie:</a:t>
            </a:r>
          </a:p>
          <a:p>
            <a:pPr lvl="2"/>
            <a:r>
              <a:rPr lang="pt-BR" dirty="0"/>
              <a:t>Uma cadeia que leve apenas um deles a um estado final</a:t>
            </a:r>
          </a:p>
          <a:p>
            <a:pPr lvl="3"/>
            <a:r>
              <a:rPr lang="pt-BR" dirty="0"/>
              <a:t>A cadeia vazia distingue os estados finais dos não-finais</a:t>
            </a:r>
          </a:p>
          <a:p>
            <a:pPr lvl="3"/>
            <a:r>
              <a:rPr lang="pt-BR" dirty="0"/>
              <a:t>A cadeia </a:t>
            </a:r>
            <a:r>
              <a:rPr lang="pt-BR" b="1" i="1" dirty="0" err="1">
                <a:solidFill>
                  <a:srgbClr val="FF4343"/>
                </a:solidFill>
                <a:latin typeface="Consolas" panose="020B0609020204030204" pitchFamily="49" charset="0"/>
              </a:rPr>
              <a:t>bb</a:t>
            </a:r>
            <a:r>
              <a:rPr lang="pt-BR" dirty="0"/>
              <a:t> </a:t>
            </a:r>
            <a:r>
              <a:rPr lang="pt-BR" dirty="0" err="1"/>
              <a:t>dintingue</a:t>
            </a:r>
            <a:r>
              <a:rPr lang="pt-BR" dirty="0"/>
              <a:t> o estado A de B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4C63370-6D64-4BCF-9D04-E8C594612ACB}"/>
              </a:ext>
            </a:extLst>
          </p:cNvPr>
          <p:cNvGrpSpPr/>
          <p:nvPr/>
        </p:nvGrpSpPr>
        <p:grpSpPr>
          <a:xfrm>
            <a:off x="2710036" y="4721517"/>
            <a:ext cx="4484943" cy="1501755"/>
            <a:chOff x="6379638" y="4416556"/>
            <a:chExt cx="4484943" cy="1501755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E390F69A-43C5-4F69-AFFF-A90E3A0F0532}"/>
                </a:ext>
              </a:extLst>
            </p:cNvPr>
            <p:cNvSpPr/>
            <p:nvPr/>
          </p:nvSpPr>
          <p:spPr>
            <a:xfrm>
              <a:off x="7098516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784FFB92-249A-424B-A2D2-2544CFE8747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6430608" y="539583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90E8FF5-DAE3-4534-9C4E-CC53A6520DC7}"/>
                </a:ext>
              </a:extLst>
            </p:cNvPr>
            <p:cNvSpPr/>
            <p:nvPr/>
          </p:nvSpPr>
          <p:spPr>
            <a:xfrm>
              <a:off x="8250644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F0F08B72-0519-4EFA-984C-0509C3F16344}"/>
                </a:ext>
              </a:extLst>
            </p:cNvPr>
            <p:cNvSpPr txBox="1"/>
            <p:nvPr/>
          </p:nvSpPr>
          <p:spPr>
            <a:xfrm>
              <a:off x="6379638" y="507549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76B18ABE-3E33-436D-B396-8E6F798D26F5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7386548" y="539583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1BB7F5F9-2BEC-492C-88CD-53431AF52259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538676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920BC61-E9A5-44A7-BD78-6B244AFBB124}"/>
                </a:ext>
              </a:extLst>
            </p:cNvPr>
            <p:cNvSpPr txBox="1"/>
            <p:nvPr/>
          </p:nvSpPr>
          <p:spPr>
            <a:xfrm>
              <a:off x="8808142" y="51205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7F3BE4D0-4C74-4709-BDF0-E69C91A3656D}"/>
                </a:ext>
              </a:extLst>
            </p:cNvPr>
            <p:cNvGrpSpPr/>
            <p:nvPr/>
          </p:nvGrpSpPr>
          <p:grpSpPr>
            <a:xfrm>
              <a:off x="10504541" y="5218921"/>
              <a:ext cx="360040" cy="371834"/>
              <a:chOff x="3829441" y="2820172"/>
              <a:chExt cx="360040" cy="371834"/>
            </a:xfrm>
          </p:grpSpPr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313F05B1-1915-4051-9019-AD4E37F69756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6B354F5A-1B81-490A-A48B-7B4885A6181F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A58041A7-F513-48B9-8F70-D5BAC172BC67}"/>
                </a:ext>
              </a:extLst>
            </p:cNvPr>
            <p:cNvSpPr/>
            <p:nvPr/>
          </p:nvSpPr>
          <p:spPr>
            <a:xfrm>
              <a:off x="9371083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D2494C3B-71D2-4470-9203-B7047C6AEEE3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9659115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6C2C8AE-63CD-45A2-912A-ACDFBD5DB19F}"/>
                </a:ext>
              </a:extLst>
            </p:cNvPr>
            <p:cNvSpPr txBox="1"/>
            <p:nvPr/>
          </p:nvSpPr>
          <p:spPr>
            <a:xfrm>
              <a:off x="7724467" y="512947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B90D766-3F6D-42DB-AAE4-B3475F4B9B20}"/>
                </a:ext>
              </a:extLst>
            </p:cNvPr>
            <p:cNvSpPr txBox="1"/>
            <p:nvPr/>
          </p:nvSpPr>
          <p:spPr>
            <a:xfrm>
              <a:off x="9877135" y="51205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07B2F27-CBCA-444E-B490-7532DDEFE598}"/>
                </a:ext>
              </a:extLst>
            </p:cNvPr>
            <p:cNvSpPr txBox="1"/>
            <p:nvPr/>
          </p:nvSpPr>
          <p:spPr>
            <a:xfrm>
              <a:off x="8086310" y="44165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DB563ABF-BA87-4877-AF1D-C3CC82C454E2}"/>
                </a:ext>
              </a:extLst>
            </p:cNvPr>
            <p:cNvSpPr txBox="1"/>
            <p:nvPr/>
          </p:nvSpPr>
          <p:spPr>
            <a:xfrm>
              <a:off x="7949489" y="561053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19" name="Conector: Curvo 18">
              <a:extLst>
                <a:ext uri="{FF2B5EF4-FFF2-40B4-BE49-F238E27FC236}">
                  <a16:creationId xmlns:a16="http://schemas.microsoft.com/office/drawing/2014/main" id="{4EC989BC-CF74-4C29-A504-CCCC35A839F5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8207899" y="5447546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: Curvo 19">
              <a:extLst>
                <a:ext uri="{FF2B5EF4-FFF2-40B4-BE49-F238E27FC236}">
                  <a16:creationId xmlns:a16="http://schemas.microsoft.com/office/drawing/2014/main" id="{AD1A88C7-ACCF-41D0-AAB1-FA21620F48AC}"/>
                </a:ext>
              </a:extLst>
            </p:cNvPr>
            <p:cNvCxnSpPr>
              <a:cxnSpLocks/>
              <a:stCxn id="13" idx="4"/>
              <a:endCxn id="7" idx="5"/>
            </p:cNvCxnSpPr>
            <p:nvPr/>
          </p:nvCxnSpPr>
          <p:spPr>
            <a:xfrm rot="5400000" flipH="1">
              <a:off x="8984708" y="5009452"/>
              <a:ext cx="42178" cy="1018604"/>
            </a:xfrm>
            <a:prstGeom prst="curvedConnector3">
              <a:avLst>
                <a:gd name="adj1" fmla="val -3902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: Curvo 20">
              <a:extLst>
                <a:ext uri="{FF2B5EF4-FFF2-40B4-BE49-F238E27FC236}">
                  <a16:creationId xmlns:a16="http://schemas.microsoft.com/office/drawing/2014/main" id="{0554C535-F238-4EAC-AEF4-A2344D285C9A}"/>
                </a:ext>
              </a:extLst>
            </p:cNvPr>
            <p:cNvCxnSpPr>
              <a:cxnSpLocks/>
              <a:stCxn id="32" idx="4"/>
              <a:endCxn id="7" idx="4"/>
            </p:cNvCxnSpPr>
            <p:nvPr/>
          </p:nvCxnSpPr>
          <p:spPr>
            <a:xfrm rot="5400000" flipH="1">
              <a:off x="9514155" y="4420349"/>
              <a:ext cx="50912" cy="2289901"/>
            </a:xfrm>
            <a:prstGeom prst="curvedConnector3">
              <a:avLst>
                <a:gd name="adj1" fmla="val -6061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EB20316B-4731-4920-93DC-8AF78A7C63BE}"/>
                </a:ext>
              </a:extLst>
            </p:cNvPr>
            <p:cNvSpPr txBox="1"/>
            <p:nvPr/>
          </p:nvSpPr>
          <p:spPr>
            <a:xfrm>
              <a:off x="9659115" y="55780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81E08DE-2977-46C8-B036-F628548D302B}"/>
                </a:ext>
              </a:extLst>
            </p:cNvPr>
            <p:cNvSpPr txBox="1"/>
            <p:nvPr/>
          </p:nvSpPr>
          <p:spPr>
            <a:xfrm>
              <a:off x="8836941" y="54026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6FD11D3-2870-4183-A33E-3D67C628BDF8}"/>
                </a:ext>
              </a:extLst>
            </p:cNvPr>
            <p:cNvSpPr txBox="1"/>
            <p:nvPr/>
          </p:nvSpPr>
          <p:spPr>
            <a:xfrm>
              <a:off x="7393433" y="482917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E57146D2-FD38-4E28-843D-D5BAF7579DC5}"/>
                </a:ext>
              </a:extLst>
            </p:cNvPr>
            <p:cNvSpPr/>
            <p:nvPr/>
          </p:nvSpPr>
          <p:spPr>
            <a:xfrm>
              <a:off x="7838604" y="46968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cxnSp>
          <p:nvCxnSpPr>
            <p:cNvPr id="26" name="Conector: Curvo 25">
              <a:extLst>
                <a:ext uri="{FF2B5EF4-FFF2-40B4-BE49-F238E27FC236}">
                  <a16:creationId xmlns:a16="http://schemas.microsoft.com/office/drawing/2014/main" id="{EC144879-0D3F-4BB4-866C-2660F60DF243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7921583" y="4647775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5C36963B-03EB-4905-89E9-FBEC5851CB69}"/>
                </a:ext>
              </a:extLst>
            </p:cNvPr>
            <p:cNvCxnSpPr>
              <a:cxnSpLocks/>
              <a:stCxn id="5" idx="7"/>
              <a:endCxn id="25" idx="3"/>
            </p:cNvCxnSpPr>
            <p:nvPr/>
          </p:nvCxnSpPr>
          <p:spPr>
            <a:xfrm flipV="1">
              <a:off x="7344367" y="4942729"/>
              <a:ext cx="536418" cy="351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B9CAE08A-F96E-42A4-BC64-32427AA31A16}"/>
                </a:ext>
              </a:extLst>
            </p:cNvPr>
            <p:cNvCxnSpPr>
              <a:cxnSpLocks/>
              <a:stCxn id="32" idx="0"/>
              <a:endCxn id="25" idx="6"/>
            </p:cNvCxnSpPr>
            <p:nvPr/>
          </p:nvCxnSpPr>
          <p:spPr>
            <a:xfrm flipH="1" flipV="1">
              <a:off x="8126636" y="4840901"/>
              <a:ext cx="2557925" cy="378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911128FD-E797-4A86-B7CF-773E91AD4DF2}"/>
                </a:ext>
              </a:extLst>
            </p:cNvPr>
            <p:cNvSpPr txBox="1"/>
            <p:nvPr/>
          </p:nvSpPr>
          <p:spPr>
            <a:xfrm>
              <a:off x="9263572" y="476293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EC4A2D89-370C-463B-B968-F954E9EC88DC}"/>
                </a:ext>
              </a:extLst>
            </p:cNvPr>
            <p:cNvCxnSpPr>
              <a:cxnSpLocks/>
              <a:stCxn id="25" idx="5"/>
              <a:endCxn id="7" idx="0"/>
            </p:cNvCxnSpPr>
            <p:nvPr/>
          </p:nvCxnSpPr>
          <p:spPr>
            <a:xfrm>
              <a:off x="8084455" y="4942729"/>
              <a:ext cx="310205" cy="309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526BF5AE-574F-4BA6-A783-43BC735AAB81}"/>
                </a:ext>
              </a:extLst>
            </p:cNvPr>
            <p:cNvSpPr txBox="1"/>
            <p:nvPr/>
          </p:nvSpPr>
          <p:spPr>
            <a:xfrm>
              <a:off x="8209724" y="486460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BD58AE8-BF61-4E55-B3AE-5F029DE07315}"/>
              </a:ext>
            </a:extLst>
          </p:cNvPr>
          <p:cNvSpPr txBox="1"/>
          <p:nvPr/>
        </p:nvSpPr>
        <p:spPr>
          <a:xfrm>
            <a:off x="7733911" y="5542479"/>
            <a:ext cx="257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DFA para </a:t>
            </a:r>
            <a:r>
              <a:rPr lang="pt-BR" dirty="0">
                <a:latin typeface="Consolas" panose="020B0609020204030204" pitchFamily="49" charset="0"/>
              </a:rPr>
              <a:t>(</a:t>
            </a:r>
            <a:r>
              <a:rPr lang="pt-BR" i="1" dirty="0" err="1">
                <a:latin typeface="Consolas" panose="020B0609020204030204" pitchFamily="49" charset="0"/>
              </a:rPr>
              <a:t>a</a:t>
            </a:r>
            <a:r>
              <a:rPr lang="pt-BR" dirty="0" err="1">
                <a:latin typeface="Consolas" panose="020B0609020204030204" pitchFamily="49" charset="0"/>
              </a:rPr>
              <a:t>|</a:t>
            </a:r>
            <a:r>
              <a:rPr lang="pt-BR" i="1" dirty="0" err="1">
                <a:latin typeface="Consolas" panose="020B0609020204030204" pitchFamily="49" charset="0"/>
              </a:rPr>
              <a:t>b</a:t>
            </a:r>
            <a:r>
              <a:rPr lang="pt-BR" dirty="0">
                <a:latin typeface="Consolas" panose="020B0609020204030204" pitchFamily="49" charset="0"/>
              </a:rPr>
              <a:t>)*</a:t>
            </a:r>
            <a:r>
              <a:rPr lang="pt-BR" i="1" dirty="0" err="1">
                <a:latin typeface="Consolas" panose="020B0609020204030204" pitchFamily="49" charset="0"/>
              </a:rPr>
              <a:t>abb</a:t>
            </a:r>
            <a:endParaRPr lang="pt-BR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12756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77CFD-1448-4831-93E1-80CE2A6F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do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60C6-25A8-4F86-8D03-412D8727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particiona os estados</a:t>
            </a:r>
            <a:r>
              <a:rPr lang="pt-BR" dirty="0"/>
              <a:t> do DFA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grupos</a:t>
            </a:r>
          </a:p>
          <a:p>
            <a:pPr lvl="1"/>
            <a:r>
              <a:rPr lang="pt-BR" dirty="0"/>
              <a:t>Inicialmente tem-se dois grupos</a:t>
            </a:r>
          </a:p>
          <a:p>
            <a:pPr lvl="2"/>
            <a:r>
              <a:rPr lang="pt-BR" dirty="0"/>
              <a:t>Estados finais</a:t>
            </a:r>
          </a:p>
          <a:p>
            <a:pPr lvl="2"/>
            <a:r>
              <a:rPr lang="pt-BR" dirty="0"/>
              <a:t>Estados não-finais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Cada grupo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testado sobre cada símbolo</a:t>
            </a:r>
            <a:r>
              <a:rPr lang="pt-BR" dirty="0"/>
              <a:t> </a:t>
            </a:r>
            <a:r>
              <a:rPr lang="pt-BR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 do alfabeto</a:t>
            </a:r>
          </a:p>
          <a:p>
            <a:pPr lvl="2"/>
            <a:r>
              <a:rPr lang="pt-BR" dirty="0"/>
              <a:t>Se 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estados alcançados </a:t>
            </a:r>
            <a:r>
              <a:rPr lang="pt-BR" dirty="0"/>
              <a:t>estiverem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dois ou mais grupos</a:t>
            </a:r>
            <a:r>
              <a:rPr lang="pt-BR" dirty="0"/>
              <a:t>,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dividimos o grupo em subgrupos de forma que:</a:t>
            </a:r>
          </a:p>
          <a:p>
            <a:pPr lvl="3"/>
            <a:r>
              <a:rPr lang="pt-BR" dirty="0"/>
              <a:t>s e t estejam no mesmo subgrupo se, e somente se, a transição para 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os levar para estados dentro do mesmo grupo 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1E3EF48-0E15-4CB7-9E55-6E682EDDE212}"/>
              </a:ext>
            </a:extLst>
          </p:cNvPr>
          <p:cNvGrpSpPr/>
          <p:nvPr/>
        </p:nvGrpSpPr>
        <p:grpSpPr>
          <a:xfrm>
            <a:off x="6238428" y="2420888"/>
            <a:ext cx="4484943" cy="1501755"/>
            <a:chOff x="6379638" y="4416556"/>
            <a:chExt cx="4484943" cy="1501755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E58D776E-FE89-4233-B533-C83047035F51}"/>
                </a:ext>
              </a:extLst>
            </p:cNvPr>
            <p:cNvSpPr/>
            <p:nvPr/>
          </p:nvSpPr>
          <p:spPr>
            <a:xfrm>
              <a:off x="7098516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B3D126C7-A56D-4A15-9DEA-6FA349EB2173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6430608" y="539583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CAF3D4C-00DA-4276-8544-4700CD30A723}"/>
                </a:ext>
              </a:extLst>
            </p:cNvPr>
            <p:cNvSpPr/>
            <p:nvPr/>
          </p:nvSpPr>
          <p:spPr>
            <a:xfrm>
              <a:off x="8250644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47C850E-3081-4899-9458-14329F58AAB7}"/>
                </a:ext>
              </a:extLst>
            </p:cNvPr>
            <p:cNvSpPr txBox="1"/>
            <p:nvPr/>
          </p:nvSpPr>
          <p:spPr>
            <a:xfrm>
              <a:off x="6379638" y="507549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336A22F1-D3C1-48AB-ACBB-D59D44CA72D5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7386548" y="539583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B4114F6-E646-434E-9A17-9D806C4F40FD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538676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4155A8C2-C1A1-4D0B-BBF1-F19CEF488847}"/>
                </a:ext>
              </a:extLst>
            </p:cNvPr>
            <p:cNvSpPr txBox="1"/>
            <p:nvPr/>
          </p:nvSpPr>
          <p:spPr>
            <a:xfrm>
              <a:off x="8808812" y="513450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02EEC372-4857-47BB-86CC-88D0E506B9AB}"/>
                </a:ext>
              </a:extLst>
            </p:cNvPr>
            <p:cNvGrpSpPr/>
            <p:nvPr/>
          </p:nvGrpSpPr>
          <p:grpSpPr>
            <a:xfrm>
              <a:off x="10504541" y="5218921"/>
              <a:ext cx="360040" cy="371834"/>
              <a:chOff x="3829441" y="2820172"/>
              <a:chExt cx="360040" cy="371834"/>
            </a:xfrm>
          </p:grpSpPr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D4162372-CF53-4C85-A9DF-23A8FFFE88D2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44D43B67-707D-4BCA-A8E9-FF6D143710EA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C18A9046-8AA6-4B5A-933C-EA6088558846}"/>
                </a:ext>
              </a:extLst>
            </p:cNvPr>
            <p:cNvSpPr/>
            <p:nvPr/>
          </p:nvSpPr>
          <p:spPr>
            <a:xfrm>
              <a:off x="9371083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BC5B6D26-F959-4361-8642-D6A9300E31E5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9659115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5B8FC68-9817-4940-9097-DD3F12F6E1B4}"/>
                </a:ext>
              </a:extLst>
            </p:cNvPr>
            <p:cNvSpPr txBox="1"/>
            <p:nvPr/>
          </p:nvSpPr>
          <p:spPr>
            <a:xfrm>
              <a:off x="7724467" y="512947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5C4D73BE-A271-4D56-B0BF-0A2AF71726BA}"/>
                </a:ext>
              </a:extLst>
            </p:cNvPr>
            <p:cNvSpPr txBox="1"/>
            <p:nvPr/>
          </p:nvSpPr>
          <p:spPr>
            <a:xfrm>
              <a:off x="9874681" y="51069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C62F5320-A1BB-474F-9247-66B791CD0C21}"/>
                </a:ext>
              </a:extLst>
            </p:cNvPr>
            <p:cNvSpPr txBox="1"/>
            <p:nvPr/>
          </p:nvSpPr>
          <p:spPr>
            <a:xfrm>
              <a:off x="8086310" y="44165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7690811-63E4-4C6D-A398-90584ED3A80B}"/>
                </a:ext>
              </a:extLst>
            </p:cNvPr>
            <p:cNvSpPr txBox="1"/>
            <p:nvPr/>
          </p:nvSpPr>
          <p:spPr>
            <a:xfrm>
              <a:off x="7949489" y="561053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19" name="Conector: Curvo 18">
              <a:extLst>
                <a:ext uri="{FF2B5EF4-FFF2-40B4-BE49-F238E27FC236}">
                  <a16:creationId xmlns:a16="http://schemas.microsoft.com/office/drawing/2014/main" id="{4FFCD31B-EFCE-474F-9B73-E4D5E6D04382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8207899" y="5447546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: Curvo 19">
              <a:extLst>
                <a:ext uri="{FF2B5EF4-FFF2-40B4-BE49-F238E27FC236}">
                  <a16:creationId xmlns:a16="http://schemas.microsoft.com/office/drawing/2014/main" id="{FB06C36E-69FF-4A4E-A6DC-4714822C2685}"/>
                </a:ext>
              </a:extLst>
            </p:cNvPr>
            <p:cNvCxnSpPr>
              <a:cxnSpLocks/>
              <a:stCxn id="13" idx="4"/>
              <a:endCxn id="7" idx="5"/>
            </p:cNvCxnSpPr>
            <p:nvPr/>
          </p:nvCxnSpPr>
          <p:spPr>
            <a:xfrm rot="5400000" flipH="1">
              <a:off x="8984708" y="5009452"/>
              <a:ext cx="42178" cy="1018604"/>
            </a:xfrm>
            <a:prstGeom prst="curvedConnector3">
              <a:avLst>
                <a:gd name="adj1" fmla="val -3902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: Curvo 20">
              <a:extLst>
                <a:ext uri="{FF2B5EF4-FFF2-40B4-BE49-F238E27FC236}">
                  <a16:creationId xmlns:a16="http://schemas.microsoft.com/office/drawing/2014/main" id="{64F4717E-1BE0-47D3-98E3-86B190BCB173}"/>
                </a:ext>
              </a:extLst>
            </p:cNvPr>
            <p:cNvCxnSpPr>
              <a:cxnSpLocks/>
              <a:stCxn id="32" idx="4"/>
              <a:endCxn id="7" idx="4"/>
            </p:cNvCxnSpPr>
            <p:nvPr/>
          </p:nvCxnSpPr>
          <p:spPr>
            <a:xfrm rot="5400000" flipH="1">
              <a:off x="9514155" y="4420349"/>
              <a:ext cx="50912" cy="2289901"/>
            </a:xfrm>
            <a:prstGeom prst="curvedConnector3">
              <a:avLst>
                <a:gd name="adj1" fmla="val -6061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864CB310-0266-4F8D-8182-29AB0084FBC6}"/>
                </a:ext>
              </a:extLst>
            </p:cNvPr>
            <p:cNvSpPr txBox="1"/>
            <p:nvPr/>
          </p:nvSpPr>
          <p:spPr>
            <a:xfrm>
              <a:off x="9659115" y="55780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9D480C2-2611-4A72-BDBA-B0C741236686}"/>
                </a:ext>
              </a:extLst>
            </p:cNvPr>
            <p:cNvSpPr txBox="1"/>
            <p:nvPr/>
          </p:nvSpPr>
          <p:spPr>
            <a:xfrm>
              <a:off x="8836941" y="54026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FA362D3A-3312-42C9-ABE8-1603417DF702}"/>
                </a:ext>
              </a:extLst>
            </p:cNvPr>
            <p:cNvSpPr txBox="1"/>
            <p:nvPr/>
          </p:nvSpPr>
          <p:spPr>
            <a:xfrm>
              <a:off x="7393433" y="482917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105B4696-74BA-4C6A-84B2-AD2C201B50D4}"/>
                </a:ext>
              </a:extLst>
            </p:cNvPr>
            <p:cNvSpPr/>
            <p:nvPr/>
          </p:nvSpPr>
          <p:spPr>
            <a:xfrm>
              <a:off x="7838604" y="46968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cxnSp>
          <p:nvCxnSpPr>
            <p:cNvPr id="26" name="Conector: Curvo 25">
              <a:extLst>
                <a:ext uri="{FF2B5EF4-FFF2-40B4-BE49-F238E27FC236}">
                  <a16:creationId xmlns:a16="http://schemas.microsoft.com/office/drawing/2014/main" id="{AA2E421A-20B7-4C0F-85C3-2891EE4C5F59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7921583" y="4647775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28642B79-0C55-4088-9B21-F3EFBACBEB54}"/>
                </a:ext>
              </a:extLst>
            </p:cNvPr>
            <p:cNvCxnSpPr>
              <a:cxnSpLocks/>
              <a:stCxn id="5" idx="7"/>
              <a:endCxn id="25" idx="3"/>
            </p:cNvCxnSpPr>
            <p:nvPr/>
          </p:nvCxnSpPr>
          <p:spPr>
            <a:xfrm flipV="1">
              <a:off x="7344367" y="4942729"/>
              <a:ext cx="536418" cy="351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03973AB1-AA31-453D-A3B5-0EE93CE1D742}"/>
                </a:ext>
              </a:extLst>
            </p:cNvPr>
            <p:cNvCxnSpPr>
              <a:cxnSpLocks/>
              <a:stCxn id="32" idx="0"/>
              <a:endCxn id="25" idx="6"/>
            </p:cNvCxnSpPr>
            <p:nvPr/>
          </p:nvCxnSpPr>
          <p:spPr>
            <a:xfrm flipH="1" flipV="1">
              <a:off x="8126636" y="4840901"/>
              <a:ext cx="2557925" cy="378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5E7308C7-A884-446C-8651-CF6C80DD2145}"/>
                </a:ext>
              </a:extLst>
            </p:cNvPr>
            <p:cNvSpPr txBox="1"/>
            <p:nvPr/>
          </p:nvSpPr>
          <p:spPr>
            <a:xfrm>
              <a:off x="9263572" y="47677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C893443E-130E-40DB-9B01-E2D24B7F2EF9}"/>
                </a:ext>
              </a:extLst>
            </p:cNvPr>
            <p:cNvCxnSpPr>
              <a:cxnSpLocks/>
              <a:stCxn id="25" idx="5"/>
              <a:endCxn id="7" idx="0"/>
            </p:cNvCxnSpPr>
            <p:nvPr/>
          </p:nvCxnSpPr>
          <p:spPr>
            <a:xfrm>
              <a:off x="8084455" y="4942729"/>
              <a:ext cx="310205" cy="309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E25EB291-D496-416F-9664-CAB5C6A0C8F5}"/>
                </a:ext>
              </a:extLst>
            </p:cNvPr>
            <p:cNvSpPr txBox="1"/>
            <p:nvPr/>
          </p:nvSpPr>
          <p:spPr>
            <a:xfrm>
              <a:off x="8209724" y="486460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6F48ABB-49C4-4F1A-A9C0-D64B78E47B91}"/>
              </a:ext>
            </a:extLst>
          </p:cNvPr>
          <p:cNvSpPr txBox="1"/>
          <p:nvPr/>
        </p:nvSpPr>
        <p:spPr>
          <a:xfrm>
            <a:off x="2061964" y="3620380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{A,B,C,D}{E}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79404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77CFD-1448-4831-93E1-80CE2A6F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do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60C6-25A8-4F86-8D03-412D8727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 partição</a:t>
            </a:r>
          </a:p>
          <a:p>
            <a:endParaRPr lang="pt-BR" dirty="0"/>
          </a:p>
          <a:p>
            <a:pPr lvl="1"/>
            <a:r>
              <a:rPr lang="pt-BR" dirty="0"/>
              <a:t>Analisando o grupo </a:t>
            </a:r>
            <a:r>
              <a:rPr lang="pt-BR" dirty="0">
                <a:latin typeface="Consolas" panose="020B0609020204030204" pitchFamily="49" charset="0"/>
              </a:rPr>
              <a:t>{A,B,C,D}</a:t>
            </a:r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 leva todos os estados para B</a:t>
            </a:r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r>
              <a:rPr lang="pt-BR" dirty="0"/>
              <a:t>:</a:t>
            </a:r>
          </a:p>
          <a:p>
            <a:pPr lvl="3"/>
            <a:r>
              <a:rPr lang="pt-BR" dirty="0"/>
              <a:t>Leva A, B e C para membros do grupo </a:t>
            </a:r>
            <a:r>
              <a:rPr lang="pt-BR" dirty="0">
                <a:latin typeface="Consolas" panose="020B0609020204030204" pitchFamily="49" charset="0"/>
              </a:rPr>
              <a:t>{A,B,C,D}</a:t>
            </a:r>
          </a:p>
          <a:p>
            <a:pPr lvl="3"/>
            <a:r>
              <a:rPr lang="pt-BR" dirty="0"/>
              <a:t>Leva D para o estado E, um membro de outro grupo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6F48ABB-49C4-4F1A-A9C0-D64B78E47B91}"/>
              </a:ext>
            </a:extLst>
          </p:cNvPr>
          <p:cNvSpPr txBox="1"/>
          <p:nvPr/>
        </p:nvSpPr>
        <p:spPr>
          <a:xfrm>
            <a:off x="1341884" y="2390110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{A,B,C,D}{E}</a:t>
            </a:r>
            <a:endParaRPr lang="pt-BR" dirty="0">
              <a:latin typeface="Consolas" panose="020B0609020204030204" pitchFamily="49" charset="0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B8DD6C2-AE02-4EE8-8B88-84406A10E6A3}"/>
              </a:ext>
            </a:extLst>
          </p:cNvPr>
          <p:cNvGrpSpPr/>
          <p:nvPr/>
        </p:nvGrpSpPr>
        <p:grpSpPr>
          <a:xfrm>
            <a:off x="6670476" y="2008564"/>
            <a:ext cx="4484943" cy="1501755"/>
            <a:chOff x="6379638" y="4416556"/>
            <a:chExt cx="4484943" cy="1501755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AEB3D4E-1493-475A-9E83-87955AF9ED15}"/>
                </a:ext>
              </a:extLst>
            </p:cNvPr>
            <p:cNvSpPr/>
            <p:nvPr/>
          </p:nvSpPr>
          <p:spPr>
            <a:xfrm>
              <a:off x="7098516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6F54CD0B-855C-4948-9012-95954B153EED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6430608" y="539583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D10F9FAE-750B-43DF-BC8C-25AB68DB6F08}"/>
                </a:ext>
              </a:extLst>
            </p:cNvPr>
            <p:cNvSpPr/>
            <p:nvPr/>
          </p:nvSpPr>
          <p:spPr>
            <a:xfrm>
              <a:off x="8250644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BF2213E-CFB0-4598-A978-B31CA1F7D318}"/>
                </a:ext>
              </a:extLst>
            </p:cNvPr>
            <p:cNvSpPr txBox="1"/>
            <p:nvPr/>
          </p:nvSpPr>
          <p:spPr>
            <a:xfrm>
              <a:off x="6379638" y="507549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7C4783E0-4166-4B8D-A033-64781A50DA93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7386548" y="539583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94A70C95-BF93-458B-B469-96DA79A53B82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8538676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64FC8EC6-7D2D-4F3B-917B-DC2EDAC61354}"/>
                </a:ext>
              </a:extLst>
            </p:cNvPr>
            <p:cNvSpPr txBox="1"/>
            <p:nvPr/>
          </p:nvSpPr>
          <p:spPr>
            <a:xfrm>
              <a:off x="8808812" y="513450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9EE36984-1017-4322-91C1-FEF00DE4C2AF}"/>
                </a:ext>
              </a:extLst>
            </p:cNvPr>
            <p:cNvGrpSpPr/>
            <p:nvPr/>
          </p:nvGrpSpPr>
          <p:grpSpPr>
            <a:xfrm>
              <a:off x="10504541" y="5218921"/>
              <a:ext cx="360040" cy="371834"/>
              <a:chOff x="3829441" y="2820172"/>
              <a:chExt cx="360040" cy="371834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D663DD1-99A4-4DA6-8DD7-991E470DC760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35DD94E6-9E39-41BC-B764-8F7793FCAB0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C733E24B-FC5E-467D-A5E0-012218812E92}"/>
                </a:ext>
              </a:extLst>
            </p:cNvPr>
            <p:cNvSpPr/>
            <p:nvPr/>
          </p:nvSpPr>
          <p:spPr>
            <a:xfrm>
              <a:off x="9371083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9951515-FE60-4401-A2B0-26C48BDF2BF0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9659115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E443F9D-CDE8-43A3-B0CF-2038390CB38D}"/>
                </a:ext>
              </a:extLst>
            </p:cNvPr>
            <p:cNvSpPr txBox="1"/>
            <p:nvPr/>
          </p:nvSpPr>
          <p:spPr>
            <a:xfrm>
              <a:off x="7724467" y="512947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629EDB6F-BD20-44E7-BBD3-D0D86E6FCB49}"/>
                </a:ext>
              </a:extLst>
            </p:cNvPr>
            <p:cNvSpPr txBox="1"/>
            <p:nvPr/>
          </p:nvSpPr>
          <p:spPr>
            <a:xfrm>
              <a:off x="9874681" y="51069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4A5F7D6-C739-4DEF-B7D9-17D6867EBDDE}"/>
                </a:ext>
              </a:extLst>
            </p:cNvPr>
            <p:cNvSpPr txBox="1"/>
            <p:nvPr/>
          </p:nvSpPr>
          <p:spPr>
            <a:xfrm>
              <a:off x="8086310" y="44165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3C1E2CB3-CA10-481D-8638-DEFBA8D92DDC}"/>
                </a:ext>
              </a:extLst>
            </p:cNvPr>
            <p:cNvSpPr txBox="1"/>
            <p:nvPr/>
          </p:nvSpPr>
          <p:spPr>
            <a:xfrm>
              <a:off x="7949489" y="561053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50" name="Conector: Curvo 49">
              <a:extLst>
                <a:ext uri="{FF2B5EF4-FFF2-40B4-BE49-F238E27FC236}">
                  <a16:creationId xmlns:a16="http://schemas.microsoft.com/office/drawing/2014/main" id="{DE391DD8-5759-4AD7-A4E2-3FDAD6FD41D7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8207899" y="5447546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: Curvo 50">
              <a:extLst>
                <a:ext uri="{FF2B5EF4-FFF2-40B4-BE49-F238E27FC236}">
                  <a16:creationId xmlns:a16="http://schemas.microsoft.com/office/drawing/2014/main" id="{ADFA125C-6671-4609-8739-FE628FE0429E}"/>
                </a:ext>
              </a:extLst>
            </p:cNvPr>
            <p:cNvCxnSpPr>
              <a:cxnSpLocks/>
              <a:stCxn id="44" idx="4"/>
              <a:endCxn id="38" idx="5"/>
            </p:cNvCxnSpPr>
            <p:nvPr/>
          </p:nvCxnSpPr>
          <p:spPr>
            <a:xfrm rot="5400000" flipH="1">
              <a:off x="8984708" y="5009452"/>
              <a:ext cx="42178" cy="1018604"/>
            </a:xfrm>
            <a:prstGeom prst="curvedConnector3">
              <a:avLst>
                <a:gd name="adj1" fmla="val -3902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: Curvo 51">
              <a:extLst>
                <a:ext uri="{FF2B5EF4-FFF2-40B4-BE49-F238E27FC236}">
                  <a16:creationId xmlns:a16="http://schemas.microsoft.com/office/drawing/2014/main" id="{FB5627B1-AF9C-4F56-8258-3654E680A6C5}"/>
                </a:ext>
              </a:extLst>
            </p:cNvPr>
            <p:cNvCxnSpPr>
              <a:cxnSpLocks/>
              <a:stCxn id="63" idx="4"/>
              <a:endCxn id="38" idx="4"/>
            </p:cNvCxnSpPr>
            <p:nvPr/>
          </p:nvCxnSpPr>
          <p:spPr>
            <a:xfrm rot="5400000" flipH="1">
              <a:off x="9514155" y="4420349"/>
              <a:ext cx="50912" cy="2289901"/>
            </a:xfrm>
            <a:prstGeom prst="curvedConnector3">
              <a:avLst>
                <a:gd name="adj1" fmla="val -6061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35B1774A-A632-4AB0-9CAB-31653DD6FFBB}"/>
                </a:ext>
              </a:extLst>
            </p:cNvPr>
            <p:cNvSpPr txBox="1"/>
            <p:nvPr/>
          </p:nvSpPr>
          <p:spPr>
            <a:xfrm>
              <a:off x="9659115" y="55780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A4DA2EA5-5B04-49CD-9852-850879515F45}"/>
                </a:ext>
              </a:extLst>
            </p:cNvPr>
            <p:cNvSpPr txBox="1"/>
            <p:nvPr/>
          </p:nvSpPr>
          <p:spPr>
            <a:xfrm>
              <a:off x="8836941" y="54026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849E037C-80BA-4231-BEF1-749D6C28831B}"/>
                </a:ext>
              </a:extLst>
            </p:cNvPr>
            <p:cNvSpPr txBox="1"/>
            <p:nvPr/>
          </p:nvSpPr>
          <p:spPr>
            <a:xfrm>
              <a:off x="7393433" y="482917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A5CF3678-B4D6-40F7-AA09-1AE507DAB511}"/>
                </a:ext>
              </a:extLst>
            </p:cNvPr>
            <p:cNvSpPr/>
            <p:nvPr/>
          </p:nvSpPr>
          <p:spPr>
            <a:xfrm>
              <a:off x="7838604" y="46968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cxnSp>
          <p:nvCxnSpPr>
            <p:cNvPr id="57" name="Conector: Curvo 56">
              <a:extLst>
                <a:ext uri="{FF2B5EF4-FFF2-40B4-BE49-F238E27FC236}">
                  <a16:creationId xmlns:a16="http://schemas.microsoft.com/office/drawing/2014/main" id="{B80A5DC3-807A-45E7-A18A-626F330D919B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7921583" y="4647775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5A97A3C5-05E7-4E96-A65C-8583A405E055}"/>
                </a:ext>
              </a:extLst>
            </p:cNvPr>
            <p:cNvCxnSpPr>
              <a:cxnSpLocks/>
              <a:stCxn id="36" idx="7"/>
              <a:endCxn id="56" idx="3"/>
            </p:cNvCxnSpPr>
            <p:nvPr/>
          </p:nvCxnSpPr>
          <p:spPr>
            <a:xfrm flipV="1">
              <a:off x="7344367" y="4942729"/>
              <a:ext cx="536418" cy="351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7C0BE63A-D6E0-49EB-9593-C25A24EA216D}"/>
                </a:ext>
              </a:extLst>
            </p:cNvPr>
            <p:cNvCxnSpPr>
              <a:cxnSpLocks/>
              <a:stCxn id="63" idx="0"/>
              <a:endCxn id="56" idx="6"/>
            </p:cNvCxnSpPr>
            <p:nvPr/>
          </p:nvCxnSpPr>
          <p:spPr>
            <a:xfrm flipH="1" flipV="1">
              <a:off x="8126636" y="4840901"/>
              <a:ext cx="2557925" cy="378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42010DBA-8A41-4759-8BB3-3ADAC4E9DB01}"/>
                </a:ext>
              </a:extLst>
            </p:cNvPr>
            <p:cNvSpPr txBox="1"/>
            <p:nvPr/>
          </p:nvSpPr>
          <p:spPr>
            <a:xfrm>
              <a:off x="9263572" y="47677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3B11D28B-1F49-4AAF-94E7-CA428692AE7F}"/>
                </a:ext>
              </a:extLst>
            </p:cNvPr>
            <p:cNvCxnSpPr>
              <a:cxnSpLocks/>
              <a:stCxn id="56" idx="5"/>
              <a:endCxn id="38" idx="0"/>
            </p:cNvCxnSpPr>
            <p:nvPr/>
          </p:nvCxnSpPr>
          <p:spPr>
            <a:xfrm>
              <a:off x="8084455" y="4942729"/>
              <a:ext cx="310205" cy="309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774BF3FF-AE9D-4E43-833A-D1F009886D83}"/>
                </a:ext>
              </a:extLst>
            </p:cNvPr>
            <p:cNvSpPr txBox="1"/>
            <p:nvPr/>
          </p:nvSpPr>
          <p:spPr>
            <a:xfrm>
              <a:off x="8209724" y="486460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</p:grp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BEBD9F53-5B8A-4596-9CFB-20803DD37B6A}"/>
              </a:ext>
            </a:extLst>
          </p:cNvPr>
          <p:cNvSpPr txBox="1"/>
          <p:nvPr/>
        </p:nvSpPr>
        <p:spPr>
          <a:xfrm>
            <a:off x="2566020" y="5301208"/>
            <a:ext cx="268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nova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{A,B,C}{D}{E}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57249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DAA34-610C-4134-84BE-EA79EE0FE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5E1823-2E88-4E53-B709-4F7B8EE2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gerador de analisador léxico</a:t>
            </a:r>
          </a:p>
          <a:p>
            <a:pPr lvl="1"/>
            <a:r>
              <a:rPr lang="pt-BR" dirty="0"/>
              <a:t>Utiliza:</a:t>
            </a:r>
          </a:p>
          <a:p>
            <a:pPr lvl="2"/>
            <a:r>
              <a:rPr lang="pt-BR" dirty="0"/>
              <a:t>Expressões regulares</a:t>
            </a:r>
          </a:p>
          <a:p>
            <a:pPr lvl="2"/>
            <a:r>
              <a:rPr lang="pt-BR" dirty="0"/>
              <a:t>Autômatos Finitos (</a:t>
            </a:r>
            <a:r>
              <a:rPr lang="pt-BR" dirty="0" err="1"/>
              <a:t>NFAs</a:t>
            </a:r>
            <a:r>
              <a:rPr lang="pt-BR" dirty="0"/>
              <a:t> e </a:t>
            </a:r>
            <a:r>
              <a:rPr lang="pt-BR" dirty="0" err="1"/>
              <a:t>DFAs</a:t>
            </a:r>
            <a:r>
              <a:rPr lang="pt-BR" dirty="0"/>
              <a:t>)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Realiza:</a:t>
            </a:r>
          </a:p>
          <a:p>
            <a:pPr lvl="2"/>
            <a:r>
              <a:rPr lang="pt-BR" dirty="0"/>
              <a:t>Conversão de Expressão Regular para NFA</a:t>
            </a:r>
          </a:p>
          <a:p>
            <a:pPr lvl="2"/>
            <a:r>
              <a:rPr lang="pt-BR" dirty="0"/>
              <a:t>Conversão de NFA para DFA</a:t>
            </a:r>
          </a:p>
          <a:p>
            <a:pPr lvl="2"/>
            <a:r>
              <a:rPr lang="pt-BR" dirty="0"/>
              <a:t>Simulação do DFA (reconhecimento de cadeias)</a:t>
            </a:r>
          </a:p>
        </p:txBody>
      </p:sp>
    </p:spTree>
    <p:extLst>
      <p:ext uri="{BB962C8B-B14F-4D97-AF65-F5344CB8AC3E}">
        <p14:creationId xmlns:p14="http://schemas.microsoft.com/office/powerpoint/2010/main" val="3501861861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77CFD-1448-4831-93E1-80CE2A6F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do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60C6-25A8-4F86-8D03-412D8727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 partição</a:t>
            </a:r>
          </a:p>
          <a:p>
            <a:endParaRPr lang="pt-BR" dirty="0"/>
          </a:p>
          <a:p>
            <a:pPr lvl="1"/>
            <a:r>
              <a:rPr lang="pt-BR" dirty="0"/>
              <a:t>Analisando o grupo </a:t>
            </a:r>
            <a:r>
              <a:rPr lang="pt-BR" dirty="0">
                <a:latin typeface="Consolas" panose="020B0609020204030204" pitchFamily="49" charset="0"/>
              </a:rPr>
              <a:t>{A,B,C}</a:t>
            </a:r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 leva todos os estados para B</a:t>
            </a:r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r>
              <a:rPr lang="pt-BR" dirty="0"/>
              <a:t>:</a:t>
            </a:r>
          </a:p>
          <a:p>
            <a:pPr lvl="3"/>
            <a:r>
              <a:rPr lang="pt-BR" dirty="0"/>
              <a:t>Leva A e C para membros do grupo </a:t>
            </a:r>
            <a:r>
              <a:rPr lang="pt-BR" dirty="0">
                <a:latin typeface="Consolas" panose="020B0609020204030204" pitchFamily="49" charset="0"/>
              </a:rPr>
              <a:t>{A,B,C}</a:t>
            </a:r>
          </a:p>
          <a:p>
            <a:pPr lvl="3"/>
            <a:r>
              <a:rPr lang="pt-BR" dirty="0"/>
              <a:t>Leva B para o estado D, um membro de outro grupo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6F48ABB-49C4-4F1A-A9C0-D64B78E47B91}"/>
              </a:ext>
            </a:extLst>
          </p:cNvPr>
          <p:cNvSpPr txBox="1"/>
          <p:nvPr/>
        </p:nvSpPr>
        <p:spPr>
          <a:xfrm>
            <a:off x="1341884" y="2390110"/>
            <a:ext cx="2366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{A,B,C}{D}{E}</a:t>
            </a:r>
            <a:endParaRPr lang="pt-BR" dirty="0">
              <a:latin typeface="Consolas" panose="020B0609020204030204" pitchFamily="49" charset="0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B8DD6C2-AE02-4EE8-8B88-84406A10E6A3}"/>
              </a:ext>
            </a:extLst>
          </p:cNvPr>
          <p:cNvGrpSpPr/>
          <p:nvPr/>
        </p:nvGrpSpPr>
        <p:grpSpPr>
          <a:xfrm>
            <a:off x="6670476" y="2008564"/>
            <a:ext cx="4484943" cy="1501755"/>
            <a:chOff x="6379638" y="4416556"/>
            <a:chExt cx="4484943" cy="1501755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AEB3D4E-1493-475A-9E83-87955AF9ED15}"/>
                </a:ext>
              </a:extLst>
            </p:cNvPr>
            <p:cNvSpPr/>
            <p:nvPr/>
          </p:nvSpPr>
          <p:spPr>
            <a:xfrm>
              <a:off x="7098516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6F54CD0B-855C-4948-9012-95954B153EED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6430608" y="539583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D10F9FAE-750B-43DF-BC8C-25AB68DB6F08}"/>
                </a:ext>
              </a:extLst>
            </p:cNvPr>
            <p:cNvSpPr/>
            <p:nvPr/>
          </p:nvSpPr>
          <p:spPr>
            <a:xfrm>
              <a:off x="8250644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BF2213E-CFB0-4598-A978-B31CA1F7D318}"/>
                </a:ext>
              </a:extLst>
            </p:cNvPr>
            <p:cNvSpPr txBox="1"/>
            <p:nvPr/>
          </p:nvSpPr>
          <p:spPr>
            <a:xfrm>
              <a:off x="6379638" y="507549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7C4783E0-4166-4B8D-A033-64781A50DA93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7386548" y="539583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94A70C95-BF93-458B-B469-96DA79A53B82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8538676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64FC8EC6-7D2D-4F3B-917B-DC2EDAC61354}"/>
                </a:ext>
              </a:extLst>
            </p:cNvPr>
            <p:cNvSpPr txBox="1"/>
            <p:nvPr/>
          </p:nvSpPr>
          <p:spPr>
            <a:xfrm>
              <a:off x="8808812" y="513450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9EE36984-1017-4322-91C1-FEF00DE4C2AF}"/>
                </a:ext>
              </a:extLst>
            </p:cNvPr>
            <p:cNvGrpSpPr/>
            <p:nvPr/>
          </p:nvGrpSpPr>
          <p:grpSpPr>
            <a:xfrm>
              <a:off x="10504541" y="5218921"/>
              <a:ext cx="360040" cy="371834"/>
              <a:chOff x="3829441" y="2820172"/>
              <a:chExt cx="360040" cy="371834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D663DD1-99A4-4DA6-8DD7-991E470DC760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35DD94E6-9E39-41BC-B764-8F7793FCAB0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C733E24B-FC5E-467D-A5E0-012218812E92}"/>
                </a:ext>
              </a:extLst>
            </p:cNvPr>
            <p:cNvSpPr/>
            <p:nvPr/>
          </p:nvSpPr>
          <p:spPr>
            <a:xfrm>
              <a:off x="9371083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9951515-FE60-4401-A2B0-26C48BDF2BF0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9659115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E443F9D-CDE8-43A3-B0CF-2038390CB38D}"/>
                </a:ext>
              </a:extLst>
            </p:cNvPr>
            <p:cNvSpPr txBox="1"/>
            <p:nvPr/>
          </p:nvSpPr>
          <p:spPr>
            <a:xfrm>
              <a:off x="7724467" y="512947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629EDB6F-BD20-44E7-BBD3-D0D86E6FCB49}"/>
                </a:ext>
              </a:extLst>
            </p:cNvPr>
            <p:cNvSpPr txBox="1"/>
            <p:nvPr/>
          </p:nvSpPr>
          <p:spPr>
            <a:xfrm>
              <a:off x="9874681" y="51069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4A5F7D6-C739-4DEF-B7D9-17D6867EBDDE}"/>
                </a:ext>
              </a:extLst>
            </p:cNvPr>
            <p:cNvSpPr txBox="1"/>
            <p:nvPr/>
          </p:nvSpPr>
          <p:spPr>
            <a:xfrm>
              <a:off x="8086310" y="44165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3C1E2CB3-CA10-481D-8638-DEFBA8D92DDC}"/>
                </a:ext>
              </a:extLst>
            </p:cNvPr>
            <p:cNvSpPr txBox="1"/>
            <p:nvPr/>
          </p:nvSpPr>
          <p:spPr>
            <a:xfrm>
              <a:off x="7949489" y="561053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50" name="Conector: Curvo 49">
              <a:extLst>
                <a:ext uri="{FF2B5EF4-FFF2-40B4-BE49-F238E27FC236}">
                  <a16:creationId xmlns:a16="http://schemas.microsoft.com/office/drawing/2014/main" id="{DE391DD8-5759-4AD7-A4E2-3FDAD6FD41D7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8207899" y="5447546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: Curvo 50">
              <a:extLst>
                <a:ext uri="{FF2B5EF4-FFF2-40B4-BE49-F238E27FC236}">
                  <a16:creationId xmlns:a16="http://schemas.microsoft.com/office/drawing/2014/main" id="{ADFA125C-6671-4609-8739-FE628FE0429E}"/>
                </a:ext>
              </a:extLst>
            </p:cNvPr>
            <p:cNvCxnSpPr>
              <a:cxnSpLocks/>
              <a:stCxn id="44" idx="4"/>
              <a:endCxn id="38" idx="5"/>
            </p:cNvCxnSpPr>
            <p:nvPr/>
          </p:nvCxnSpPr>
          <p:spPr>
            <a:xfrm rot="5400000" flipH="1">
              <a:off x="8984708" y="5009452"/>
              <a:ext cx="42178" cy="1018604"/>
            </a:xfrm>
            <a:prstGeom prst="curvedConnector3">
              <a:avLst>
                <a:gd name="adj1" fmla="val -3902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: Curvo 51">
              <a:extLst>
                <a:ext uri="{FF2B5EF4-FFF2-40B4-BE49-F238E27FC236}">
                  <a16:creationId xmlns:a16="http://schemas.microsoft.com/office/drawing/2014/main" id="{FB5627B1-AF9C-4F56-8258-3654E680A6C5}"/>
                </a:ext>
              </a:extLst>
            </p:cNvPr>
            <p:cNvCxnSpPr>
              <a:cxnSpLocks/>
              <a:stCxn id="63" idx="4"/>
              <a:endCxn id="38" idx="4"/>
            </p:cNvCxnSpPr>
            <p:nvPr/>
          </p:nvCxnSpPr>
          <p:spPr>
            <a:xfrm rot="5400000" flipH="1">
              <a:off x="9514155" y="4420349"/>
              <a:ext cx="50912" cy="2289901"/>
            </a:xfrm>
            <a:prstGeom prst="curvedConnector3">
              <a:avLst>
                <a:gd name="adj1" fmla="val -6061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35B1774A-A632-4AB0-9CAB-31653DD6FFBB}"/>
                </a:ext>
              </a:extLst>
            </p:cNvPr>
            <p:cNvSpPr txBox="1"/>
            <p:nvPr/>
          </p:nvSpPr>
          <p:spPr>
            <a:xfrm>
              <a:off x="9659115" y="55780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A4DA2EA5-5B04-49CD-9852-850879515F45}"/>
                </a:ext>
              </a:extLst>
            </p:cNvPr>
            <p:cNvSpPr txBox="1"/>
            <p:nvPr/>
          </p:nvSpPr>
          <p:spPr>
            <a:xfrm>
              <a:off x="8836941" y="54026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849E037C-80BA-4231-BEF1-749D6C28831B}"/>
                </a:ext>
              </a:extLst>
            </p:cNvPr>
            <p:cNvSpPr txBox="1"/>
            <p:nvPr/>
          </p:nvSpPr>
          <p:spPr>
            <a:xfrm>
              <a:off x="7393433" y="482917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A5CF3678-B4D6-40F7-AA09-1AE507DAB511}"/>
                </a:ext>
              </a:extLst>
            </p:cNvPr>
            <p:cNvSpPr/>
            <p:nvPr/>
          </p:nvSpPr>
          <p:spPr>
            <a:xfrm>
              <a:off x="7838604" y="46968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cxnSp>
          <p:nvCxnSpPr>
            <p:cNvPr id="57" name="Conector: Curvo 56">
              <a:extLst>
                <a:ext uri="{FF2B5EF4-FFF2-40B4-BE49-F238E27FC236}">
                  <a16:creationId xmlns:a16="http://schemas.microsoft.com/office/drawing/2014/main" id="{B80A5DC3-807A-45E7-A18A-626F330D919B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7921583" y="4647775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5A97A3C5-05E7-4E96-A65C-8583A405E055}"/>
                </a:ext>
              </a:extLst>
            </p:cNvPr>
            <p:cNvCxnSpPr>
              <a:cxnSpLocks/>
              <a:stCxn id="36" idx="7"/>
              <a:endCxn id="56" idx="3"/>
            </p:cNvCxnSpPr>
            <p:nvPr/>
          </p:nvCxnSpPr>
          <p:spPr>
            <a:xfrm flipV="1">
              <a:off x="7344367" y="4942729"/>
              <a:ext cx="536418" cy="351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7C0BE63A-D6E0-49EB-9593-C25A24EA216D}"/>
                </a:ext>
              </a:extLst>
            </p:cNvPr>
            <p:cNvCxnSpPr>
              <a:cxnSpLocks/>
              <a:stCxn id="63" idx="0"/>
              <a:endCxn id="56" idx="6"/>
            </p:cNvCxnSpPr>
            <p:nvPr/>
          </p:nvCxnSpPr>
          <p:spPr>
            <a:xfrm flipH="1" flipV="1">
              <a:off x="8126636" y="4840901"/>
              <a:ext cx="2557925" cy="378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42010DBA-8A41-4759-8BB3-3ADAC4E9DB01}"/>
                </a:ext>
              </a:extLst>
            </p:cNvPr>
            <p:cNvSpPr txBox="1"/>
            <p:nvPr/>
          </p:nvSpPr>
          <p:spPr>
            <a:xfrm>
              <a:off x="9263572" y="47677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3B11D28B-1F49-4AAF-94E7-CA428692AE7F}"/>
                </a:ext>
              </a:extLst>
            </p:cNvPr>
            <p:cNvCxnSpPr>
              <a:cxnSpLocks/>
              <a:stCxn id="56" idx="5"/>
              <a:endCxn id="38" idx="0"/>
            </p:cNvCxnSpPr>
            <p:nvPr/>
          </p:nvCxnSpPr>
          <p:spPr>
            <a:xfrm>
              <a:off x="8084455" y="4942729"/>
              <a:ext cx="310205" cy="309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774BF3FF-AE9D-4E43-833A-D1F009886D83}"/>
                </a:ext>
              </a:extLst>
            </p:cNvPr>
            <p:cNvSpPr txBox="1"/>
            <p:nvPr/>
          </p:nvSpPr>
          <p:spPr>
            <a:xfrm>
              <a:off x="8209724" y="486460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</p:grp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BEBD9F53-5B8A-4596-9CFB-20803DD37B6A}"/>
              </a:ext>
            </a:extLst>
          </p:cNvPr>
          <p:cNvSpPr txBox="1"/>
          <p:nvPr/>
        </p:nvSpPr>
        <p:spPr>
          <a:xfrm>
            <a:off x="2566020" y="5301208"/>
            <a:ext cx="2808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nova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{A,C}{B}{D}{E}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084771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77CFD-1448-4831-93E1-80CE2A6F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do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60C6-25A8-4F86-8D03-412D8727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 partição</a:t>
            </a:r>
          </a:p>
          <a:p>
            <a:endParaRPr lang="pt-BR" dirty="0"/>
          </a:p>
          <a:p>
            <a:pPr lvl="1"/>
            <a:r>
              <a:rPr lang="pt-BR" dirty="0"/>
              <a:t>Analisando o grupo </a:t>
            </a:r>
            <a:r>
              <a:rPr lang="pt-BR" dirty="0">
                <a:latin typeface="Consolas" panose="020B0609020204030204" pitchFamily="49" charset="0"/>
              </a:rPr>
              <a:t>{A,C}</a:t>
            </a:r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:</a:t>
            </a:r>
          </a:p>
          <a:p>
            <a:pPr lvl="3"/>
            <a:r>
              <a:rPr lang="pt-BR" dirty="0"/>
              <a:t>Leva A e C para membros do grupo </a:t>
            </a:r>
            <a:r>
              <a:rPr lang="pt-BR" dirty="0">
                <a:latin typeface="Consolas" panose="020B0609020204030204" pitchFamily="49" charset="0"/>
              </a:rPr>
              <a:t>{B}</a:t>
            </a:r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r>
              <a:rPr lang="pt-BR" dirty="0"/>
              <a:t>:</a:t>
            </a:r>
          </a:p>
          <a:p>
            <a:pPr lvl="3"/>
            <a:r>
              <a:rPr lang="pt-BR" dirty="0"/>
              <a:t>Leva A e C para membros do grupo </a:t>
            </a:r>
            <a:r>
              <a:rPr lang="pt-BR" dirty="0">
                <a:latin typeface="Consolas" panose="020B0609020204030204" pitchFamily="49" charset="0"/>
              </a:rPr>
              <a:t>{A,C}</a:t>
            </a:r>
          </a:p>
          <a:p>
            <a:pPr lvl="2"/>
            <a:r>
              <a:rPr lang="pt-BR" dirty="0"/>
              <a:t>Como não houve mudança na nova partição, então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6F48ABB-49C4-4F1A-A9C0-D64B78E47B91}"/>
              </a:ext>
            </a:extLst>
          </p:cNvPr>
          <p:cNvSpPr txBox="1"/>
          <p:nvPr/>
        </p:nvSpPr>
        <p:spPr>
          <a:xfrm>
            <a:off x="1341884" y="239011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{A,C}{B}{D}{E}</a:t>
            </a:r>
            <a:endParaRPr lang="pt-BR" dirty="0">
              <a:latin typeface="Consolas" panose="020B0609020204030204" pitchFamily="49" charset="0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B8DD6C2-AE02-4EE8-8B88-84406A10E6A3}"/>
              </a:ext>
            </a:extLst>
          </p:cNvPr>
          <p:cNvGrpSpPr/>
          <p:nvPr/>
        </p:nvGrpSpPr>
        <p:grpSpPr>
          <a:xfrm>
            <a:off x="6670476" y="2008564"/>
            <a:ext cx="4484943" cy="1501755"/>
            <a:chOff x="6379638" y="4416556"/>
            <a:chExt cx="4484943" cy="1501755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AEB3D4E-1493-475A-9E83-87955AF9ED15}"/>
                </a:ext>
              </a:extLst>
            </p:cNvPr>
            <p:cNvSpPr/>
            <p:nvPr/>
          </p:nvSpPr>
          <p:spPr>
            <a:xfrm>
              <a:off x="7098516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6F54CD0B-855C-4948-9012-95954B153EED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6430608" y="539583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D10F9FAE-750B-43DF-BC8C-25AB68DB6F08}"/>
                </a:ext>
              </a:extLst>
            </p:cNvPr>
            <p:cNvSpPr/>
            <p:nvPr/>
          </p:nvSpPr>
          <p:spPr>
            <a:xfrm>
              <a:off x="8250644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BF2213E-CFB0-4598-A978-B31CA1F7D318}"/>
                </a:ext>
              </a:extLst>
            </p:cNvPr>
            <p:cNvSpPr txBox="1"/>
            <p:nvPr/>
          </p:nvSpPr>
          <p:spPr>
            <a:xfrm>
              <a:off x="6379638" y="507549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7C4783E0-4166-4B8D-A033-64781A50DA93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7386548" y="539583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94A70C95-BF93-458B-B469-96DA79A53B82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8538676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64FC8EC6-7D2D-4F3B-917B-DC2EDAC61354}"/>
                </a:ext>
              </a:extLst>
            </p:cNvPr>
            <p:cNvSpPr txBox="1"/>
            <p:nvPr/>
          </p:nvSpPr>
          <p:spPr>
            <a:xfrm>
              <a:off x="8808812" y="513450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9EE36984-1017-4322-91C1-FEF00DE4C2AF}"/>
                </a:ext>
              </a:extLst>
            </p:cNvPr>
            <p:cNvGrpSpPr/>
            <p:nvPr/>
          </p:nvGrpSpPr>
          <p:grpSpPr>
            <a:xfrm>
              <a:off x="10504541" y="5218921"/>
              <a:ext cx="360040" cy="371834"/>
              <a:chOff x="3829441" y="2820172"/>
              <a:chExt cx="360040" cy="371834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D663DD1-99A4-4DA6-8DD7-991E470DC760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35DD94E6-9E39-41BC-B764-8F7793FCAB0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C733E24B-FC5E-467D-A5E0-012218812E92}"/>
                </a:ext>
              </a:extLst>
            </p:cNvPr>
            <p:cNvSpPr/>
            <p:nvPr/>
          </p:nvSpPr>
          <p:spPr>
            <a:xfrm>
              <a:off x="9371083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9951515-FE60-4401-A2B0-26C48BDF2BF0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9659115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E443F9D-CDE8-43A3-B0CF-2038390CB38D}"/>
                </a:ext>
              </a:extLst>
            </p:cNvPr>
            <p:cNvSpPr txBox="1"/>
            <p:nvPr/>
          </p:nvSpPr>
          <p:spPr>
            <a:xfrm>
              <a:off x="7724467" y="512947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629EDB6F-BD20-44E7-BBD3-D0D86E6FCB49}"/>
                </a:ext>
              </a:extLst>
            </p:cNvPr>
            <p:cNvSpPr txBox="1"/>
            <p:nvPr/>
          </p:nvSpPr>
          <p:spPr>
            <a:xfrm>
              <a:off x="9874681" y="51069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4A5F7D6-C739-4DEF-B7D9-17D6867EBDDE}"/>
                </a:ext>
              </a:extLst>
            </p:cNvPr>
            <p:cNvSpPr txBox="1"/>
            <p:nvPr/>
          </p:nvSpPr>
          <p:spPr>
            <a:xfrm>
              <a:off x="8086310" y="44165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3C1E2CB3-CA10-481D-8638-DEFBA8D92DDC}"/>
                </a:ext>
              </a:extLst>
            </p:cNvPr>
            <p:cNvSpPr txBox="1"/>
            <p:nvPr/>
          </p:nvSpPr>
          <p:spPr>
            <a:xfrm>
              <a:off x="7949489" y="561053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50" name="Conector: Curvo 49">
              <a:extLst>
                <a:ext uri="{FF2B5EF4-FFF2-40B4-BE49-F238E27FC236}">
                  <a16:creationId xmlns:a16="http://schemas.microsoft.com/office/drawing/2014/main" id="{DE391DD8-5759-4AD7-A4E2-3FDAD6FD41D7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8207899" y="5447546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: Curvo 50">
              <a:extLst>
                <a:ext uri="{FF2B5EF4-FFF2-40B4-BE49-F238E27FC236}">
                  <a16:creationId xmlns:a16="http://schemas.microsoft.com/office/drawing/2014/main" id="{ADFA125C-6671-4609-8739-FE628FE0429E}"/>
                </a:ext>
              </a:extLst>
            </p:cNvPr>
            <p:cNvCxnSpPr>
              <a:cxnSpLocks/>
              <a:stCxn id="44" idx="4"/>
              <a:endCxn id="38" idx="5"/>
            </p:cNvCxnSpPr>
            <p:nvPr/>
          </p:nvCxnSpPr>
          <p:spPr>
            <a:xfrm rot="5400000" flipH="1">
              <a:off x="8984708" y="5009452"/>
              <a:ext cx="42178" cy="1018604"/>
            </a:xfrm>
            <a:prstGeom prst="curvedConnector3">
              <a:avLst>
                <a:gd name="adj1" fmla="val -3902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: Curvo 51">
              <a:extLst>
                <a:ext uri="{FF2B5EF4-FFF2-40B4-BE49-F238E27FC236}">
                  <a16:creationId xmlns:a16="http://schemas.microsoft.com/office/drawing/2014/main" id="{FB5627B1-AF9C-4F56-8258-3654E680A6C5}"/>
                </a:ext>
              </a:extLst>
            </p:cNvPr>
            <p:cNvCxnSpPr>
              <a:cxnSpLocks/>
              <a:stCxn id="63" idx="4"/>
              <a:endCxn id="38" idx="4"/>
            </p:cNvCxnSpPr>
            <p:nvPr/>
          </p:nvCxnSpPr>
          <p:spPr>
            <a:xfrm rot="5400000" flipH="1">
              <a:off x="9514155" y="4420349"/>
              <a:ext cx="50912" cy="2289901"/>
            </a:xfrm>
            <a:prstGeom prst="curvedConnector3">
              <a:avLst>
                <a:gd name="adj1" fmla="val -6061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35B1774A-A632-4AB0-9CAB-31653DD6FFBB}"/>
                </a:ext>
              </a:extLst>
            </p:cNvPr>
            <p:cNvSpPr txBox="1"/>
            <p:nvPr/>
          </p:nvSpPr>
          <p:spPr>
            <a:xfrm>
              <a:off x="9659115" y="55780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A4DA2EA5-5B04-49CD-9852-850879515F45}"/>
                </a:ext>
              </a:extLst>
            </p:cNvPr>
            <p:cNvSpPr txBox="1"/>
            <p:nvPr/>
          </p:nvSpPr>
          <p:spPr>
            <a:xfrm>
              <a:off x="8836941" y="54026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849E037C-80BA-4231-BEF1-749D6C28831B}"/>
                </a:ext>
              </a:extLst>
            </p:cNvPr>
            <p:cNvSpPr txBox="1"/>
            <p:nvPr/>
          </p:nvSpPr>
          <p:spPr>
            <a:xfrm>
              <a:off x="7393433" y="482917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A5CF3678-B4D6-40F7-AA09-1AE507DAB511}"/>
                </a:ext>
              </a:extLst>
            </p:cNvPr>
            <p:cNvSpPr/>
            <p:nvPr/>
          </p:nvSpPr>
          <p:spPr>
            <a:xfrm>
              <a:off x="7838604" y="46968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cxnSp>
          <p:nvCxnSpPr>
            <p:cNvPr id="57" name="Conector: Curvo 56">
              <a:extLst>
                <a:ext uri="{FF2B5EF4-FFF2-40B4-BE49-F238E27FC236}">
                  <a16:creationId xmlns:a16="http://schemas.microsoft.com/office/drawing/2014/main" id="{B80A5DC3-807A-45E7-A18A-626F330D919B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7921583" y="4647775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5A97A3C5-05E7-4E96-A65C-8583A405E055}"/>
                </a:ext>
              </a:extLst>
            </p:cNvPr>
            <p:cNvCxnSpPr>
              <a:cxnSpLocks/>
              <a:stCxn id="36" idx="7"/>
              <a:endCxn id="56" idx="3"/>
            </p:cNvCxnSpPr>
            <p:nvPr/>
          </p:nvCxnSpPr>
          <p:spPr>
            <a:xfrm flipV="1">
              <a:off x="7344367" y="4942729"/>
              <a:ext cx="536418" cy="351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7C0BE63A-D6E0-49EB-9593-C25A24EA216D}"/>
                </a:ext>
              </a:extLst>
            </p:cNvPr>
            <p:cNvCxnSpPr>
              <a:cxnSpLocks/>
              <a:stCxn id="63" idx="0"/>
              <a:endCxn id="56" idx="6"/>
            </p:cNvCxnSpPr>
            <p:nvPr/>
          </p:nvCxnSpPr>
          <p:spPr>
            <a:xfrm flipH="1" flipV="1">
              <a:off x="8126636" y="4840901"/>
              <a:ext cx="2557925" cy="378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42010DBA-8A41-4759-8BB3-3ADAC4E9DB01}"/>
                </a:ext>
              </a:extLst>
            </p:cNvPr>
            <p:cNvSpPr txBox="1"/>
            <p:nvPr/>
          </p:nvSpPr>
          <p:spPr>
            <a:xfrm>
              <a:off x="9263572" y="47677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3B11D28B-1F49-4AAF-94E7-CA428692AE7F}"/>
                </a:ext>
              </a:extLst>
            </p:cNvPr>
            <p:cNvCxnSpPr>
              <a:cxnSpLocks/>
              <a:stCxn id="56" idx="5"/>
              <a:endCxn id="38" idx="0"/>
            </p:cNvCxnSpPr>
            <p:nvPr/>
          </p:nvCxnSpPr>
          <p:spPr>
            <a:xfrm>
              <a:off x="8084455" y="4942729"/>
              <a:ext cx="310205" cy="309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774BF3FF-AE9D-4E43-833A-D1F009886D83}"/>
                </a:ext>
              </a:extLst>
            </p:cNvPr>
            <p:cNvSpPr txBox="1"/>
            <p:nvPr/>
          </p:nvSpPr>
          <p:spPr>
            <a:xfrm>
              <a:off x="8209724" y="486460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</p:grp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BEBD9F53-5B8A-4596-9CFB-20803DD37B6A}"/>
              </a:ext>
            </a:extLst>
          </p:cNvPr>
          <p:cNvSpPr txBox="1"/>
          <p:nvPr/>
        </p:nvSpPr>
        <p:spPr>
          <a:xfrm>
            <a:off x="2349996" y="5445224"/>
            <a:ext cx="363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nova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final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{A,C}{B}{D}{E}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154280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77CFD-1448-4831-93E1-80CE2A6F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do DFA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5060C6-25A8-4F86-8D03-412D87277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Construindo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DFA com número mínimo de estados</a:t>
            </a:r>
          </a:p>
          <a:p>
            <a:pPr lvl="1"/>
            <a:r>
              <a:rPr lang="pt-BR" dirty="0"/>
              <a:t>Seleciona-se um representante para cada grupo</a:t>
            </a:r>
          </a:p>
          <a:p>
            <a:pPr lvl="1"/>
            <a:r>
              <a:rPr lang="pt-BR" dirty="0"/>
              <a:t>Monta-se a tabela de transições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6F48ABB-49C4-4F1A-A9C0-D64B78E47B91}"/>
              </a:ext>
            </a:extLst>
          </p:cNvPr>
          <p:cNvSpPr txBox="1"/>
          <p:nvPr/>
        </p:nvSpPr>
        <p:spPr>
          <a:xfrm>
            <a:off x="1637163" y="3332863"/>
            <a:ext cx="278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final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{A,C}{B}{D}{E}</a:t>
            </a:r>
            <a:endParaRPr lang="pt-BR" dirty="0">
              <a:latin typeface="Consolas" panose="020B0609020204030204" pitchFamily="49" charset="0"/>
            </a:endParaRP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B8DD6C2-AE02-4EE8-8B88-84406A10E6A3}"/>
              </a:ext>
            </a:extLst>
          </p:cNvPr>
          <p:cNvGrpSpPr/>
          <p:nvPr/>
        </p:nvGrpSpPr>
        <p:grpSpPr>
          <a:xfrm>
            <a:off x="6811921" y="2827142"/>
            <a:ext cx="4484943" cy="1501755"/>
            <a:chOff x="6379638" y="4416556"/>
            <a:chExt cx="4484943" cy="1501755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AEB3D4E-1493-475A-9E83-87955AF9ED15}"/>
                </a:ext>
              </a:extLst>
            </p:cNvPr>
            <p:cNvSpPr/>
            <p:nvPr/>
          </p:nvSpPr>
          <p:spPr>
            <a:xfrm>
              <a:off x="7098516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6F54CD0B-855C-4948-9012-95954B153EED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6430608" y="5395837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D10F9FAE-750B-43DF-BC8C-25AB68DB6F08}"/>
                </a:ext>
              </a:extLst>
            </p:cNvPr>
            <p:cNvSpPr/>
            <p:nvPr/>
          </p:nvSpPr>
          <p:spPr>
            <a:xfrm>
              <a:off x="8250644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BF2213E-CFB0-4598-A978-B31CA1F7D318}"/>
                </a:ext>
              </a:extLst>
            </p:cNvPr>
            <p:cNvSpPr txBox="1"/>
            <p:nvPr/>
          </p:nvSpPr>
          <p:spPr>
            <a:xfrm>
              <a:off x="6379638" y="5075499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7C4783E0-4166-4B8D-A033-64781A50DA93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>
              <a:off x="7386548" y="539583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94A70C95-BF93-458B-B469-96DA79A53B82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8538676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64FC8EC6-7D2D-4F3B-917B-DC2EDAC61354}"/>
                </a:ext>
              </a:extLst>
            </p:cNvPr>
            <p:cNvSpPr txBox="1"/>
            <p:nvPr/>
          </p:nvSpPr>
          <p:spPr>
            <a:xfrm>
              <a:off x="8808812" y="513450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9EE36984-1017-4322-91C1-FEF00DE4C2AF}"/>
                </a:ext>
              </a:extLst>
            </p:cNvPr>
            <p:cNvGrpSpPr/>
            <p:nvPr/>
          </p:nvGrpSpPr>
          <p:grpSpPr>
            <a:xfrm>
              <a:off x="10504541" y="5218921"/>
              <a:ext cx="360040" cy="371834"/>
              <a:chOff x="3829441" y="2820172"/>
              <a:chExt cx="360040" cy="371834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1D663DD1-99A4-4DA6-8DD7-991E470DC760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35DD94E6-9E39-41BC-B764-8F7793FCAB0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C733E24B-FC5E-467D-A5E0-012218812E92}"/>
                </a:ext>
              </a:extLst>
            </p:cNvPr>
            <p:cNvSpPr/>
            <p:nvPr/>
          </p:nvSpPr>
          <p:spPr>
            <a:xfrm>
              <a:off x="9371083" y="525183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9951515-FE60-4401-A2B0-26C48BDF2BF0}"/>
                </a:ext>
              </a:extLst>
            </p:cNvPr>
            <p:cNvCxnSpPr>
              <a:cxnSpLocks/>
              <a:stCxn id="44" idx="6"/>
            </p:cNvCxnSpPr>
            <p:nvPr/>
          </p:nvCxnSpPr>
          <p:spPr>
            <a:xfrm>
              <a:off x="9659115" y="539583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E443F9D-CDE8-43A3-B0CF-2038390CB38D}"/>
                </a:ext>
              </a:extLst>
            </p:cNvPr>
            <p:cNvSpPr txBox="1"/>
            <p:nvPr/>
          </p:nvSpPr>
          <p:spPr>
            <a:xfrm>
              <a:off x="7724467" y="512947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629EDB6F-BD20-44E7-BBD3-D0D86E6FCB49}"/>
                </a:ext>
              </a:extLst>
            </p:cNvPr>
            <p:cNvSpPr txBox="1"/>
            <p:nvPr/>
          </p:nvSpPr>
          <p:spPr>
            <a:xfrm>
              <a:off x="9874681" y="510694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F4A5F7D6-C739-4DEF-B7D9-17D6867EBDDE}"/>
                </a:ext>
              </a:extLst>
            </p:cNvPr>
            <p:cNvSpPr txBox="1"/>
            <p:nvPr/>
          </p:nvSpPr>
          <p:spPr>
            <a:xfrm>
              <a:off x="8086310" y="441655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3C1E2CB3-CA10-481D-8638-DEFBA8D92DDC}"/>
                </a:ext>
              </a:extLst>
            </p:cNvPr>
            <p:cNvSpPr txBox="1"/>
            <p:nvPr/>
          </p:nvSpPr>
          <p:spPr>
            <a:xfrm>
              <a:off x="7949489" y="561053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50" name="Conector: Curvo 49">
              <a:extLst>
                <a:ext uri="{FF2B5EF4-FFF2-40B4-BE49-F238E27FC236}">
                  <a16:creationId xmlns:a16="http://schemas.microsoft.com/office/drawing/2014/main" id="{DE391DD8-5759-4AD7-A4E2-3FDAD6FD41D7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8207899" y="5447546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: Curvo 50">
              <a:extLst>
                <a:ext uri="{FF2B5EF4-FFF2-40B4-BE49-F238E27FC236}">
                  <a16:creationId xmlns:a16="http://schemas.microsoft.com/office/drawing/2014/main" id="{ADFA125C-6671-4609-8739-FE628FE0429E}"/>
                </a:ext>
              </a:extLst>
            </p:cNvPr>
            <p:cNvCxnSpPr>
              <a:cxnSpLocks/>
              <a:stCxn id="44" idx="4"/>
              <a:endCxn id="38" idx="5"/>
            </p:cNvCxnSpPr>
            <p:nvPr/>
          </p:nvCxnSpPr>
          <p:spPr>
            <a:xfrm rot="5400000" flipH="1">
              <a:off x="8984708" y="5009452"/>
              <a:ext cx="42178" cy="1018604"/>
            </a:xfrm>
            <a:prstGeom prst="curvedConnector3">
              <a:avLst>
                <a:gd name="adj1" fmla="val -3902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: Curvo 51">
              <a:extLst>
                <a:ext uri="{FF2B5EF4-FFF2-40B4-BE49-F238E27FC236}">
                  <a16:creationId xmlns:a16="http://schemas.microsoft.com/office/drawing/2014/main" id="{FB5627B1-AF9C-4F56-8258-3654E680A6C5}"/>
                </a:ext>
              </a:extLst>
            </p:cNvPr>
            <p:cNvCxnSpPr>
              <a:cxnSpLocks/>
              <a:stCxn id="63" idx="4"/>
              <a:endCxn id="38" idx="4"/>
            </p:cNvCxnSpPr>
            <p:nvPr/>
          </p:nvCxnSpPr>
          <p:spPr>
            <a:xfrm rot="5400000" flipH="1">
              <a:off x="9514155" y="4420349"/>
              <a:ext cx="50912" cy="2289901"/>
            </a:xfrm>
            <a:prstGeom prst="curvedConnector3">
              <a:avLst>
                <a:gd name="adj1" fmla="val -6061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35B1774A-A632-4AB0-9CAB-31653DD6FFBB}"/>
                </a:ext>
              </a:extLst>
            </p:cNvPr>
            <p:cNvSpPr txBox="1"/>
            <p:nvPr/>
          </p:nvSpPr>
          <p:spPr>
            <a:xfrm>
              <a:off x="9659115" y="5578046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A4DA2EA5-5B04-49CD-9852-850879515F45}"/>
                </a:ext>
              </a:extLst>
            </p:cNvPr>
            <p:cNvSpPr txBox="1"/>
            <p:nvPr/>
          </p:nvSpPr>
          <p:spPr>
            <a:xfrm>
              <a:off x="8836941" y="54026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849E037C-80BA-4231-BEF1-749D6C28831B}"/>
                </a:ext>
              </a:extLst>
            </p:cNvPr>
            <p:cNvSpPr txBox="1"/>
            <p:nvPr/>
          </p:nvSpPr>
          <p:spPr>
            <a:xfrm>
              <a:off x="7393433" y="482917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A5CF3678-B4D6-40F7-AA09-1AE507DAB511}"/>
                </a:ext>
              </a:extLst>
            </p:cNvPr>
            <p:cNvSpPr/>
            <p:nvPr/>
          </p:nvSpPr>
          <p:spPr>
            <a:xfrm>
              <a:off x="7838604" y="469689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C</a:t>
              </a:r>
            </a:p>
          </p:txBody>
        </p:sp>
        <p:cxnSp>
          <p:nvCxnSpPr>
            <p:cNvPr id="57" name="Conector: Curvo 56">
              <a:extLst>
                <a:ext uri="{FF2B5EF4-FFF2-40B4-BE49-F238E27FC236}">
                  <a16:creationId xmlns:a16="http://schemas.microsoft.com/office/drawing/2014/main" id="{B80A5DC3-807A-45E7-A18A-626F330D919B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7921583" y="4647775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5A97A3C5-05E7-4E96-A65C-8583A405E055}"/>
                </a:ext>
              </a:extLst>
            </p:cNvPr>
            <p:cNvCxnSpPr>
              <a:cxnSpLocks/>
              <a:stCxn id="36" idx="7"/>
              <a:endCxn id="56" idx="3"/>
            </p:cNvCxnSpPr>
            <p:nvPr/>
          </p:nvCxnSpPr>
          <p:spPr>
            <a:xfrm flipV="1">
              <a:off x="7344367" y="4942729"/>
              <a:ext cx="536418" cy="351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7C0BE63A-D6E0-49EB-9593-C25A24EA216D}"/>
                </a:ext>
              </a:extLst>
            </p:cNvPr>
            <p:cNvCxnSpPr>
              <a:cxnSpLocks/>
              <a:stCxn id="63" idx="0"/>
              <a:endCxn id="56" idx="6"/>
            </p:cNvCxnSpPr>
            <p:nvPr/>
          </p:nvCxnSpPr>
          <p:spPr>
            <a:xfrm flipH="1" flipV="1">
              <a:off x="8126636" y="4840901"/>
              <a:ext cx="2557925" cy="378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42010DBA-8A41-4759-8BB3-3ADAC4E9DB01}"/>
                </a:ext>
              </a:extLst>
            </p:cNvPr>
            <p:cNvSpPr txBox="1"/>
            <p:nvPr/>
          </p:nvSpPr>
          <p:spPr>
            <a:xfrm>
              <a:off x="9263572" y="476772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3B11D28B-1F49-4AAF-94E7-CA428692AE7F}"/>
                </a:ext>
              </a:extLst>
            </p:cNvPr>
            <p:cNvCxnSpPr>
              <a:cxnSpLocks/>
              <a:stCxn id="56" idx="5"/>
              <a:endCxn id="38" idx="0"/>
            </p:cNvCxnSpPr>
            <p:nvPr/>
          </p:nvCxnSpPr>
          <p:spPr>
            <a:xfrm>
              <a:off x="8084455" y="4942729"/>
              <a:ext cx="310205" cy="3091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774BF3FF-AE9D-4E43-833A-D1F009886D83}"/>
                </a:ext>
              </a:extLst>
            </p:cNvPr>
            <p:cNvSpPr txBox="1"/>
            <p:nvPr/>
          </p:nvSpPr>
          <p:spPr>
            <a:xfrm>
              <a:off x="8209724" y="486460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</p:grpSp>
      <p:graphicFrame>
        <p:nvGraphicFramePr>
          <p:cNvPr id="66" name="Tabela 65">
            <a:extLst>
              <a:ext uri="{FF2B5EF4-FFF2-40B4-BE49-F238E27FC236}">
                <a16:creationId xmlns:a16="http://schemas.microsoft.com/office/drawing/2014/main" id="{2E5B61B2-5C4E-4FDD-A44D-6D495B9ED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47389"/>
              </p:ext>
            </p:extLst>
          </p:nvPr>
        </p:nvGraphicFramePr>
        <p:xfrm>
          <a:off x="1526868" y="4318000"/>
          <a:ext cx="4176465" cy="1631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392155">
                  <a:extLst>
                    <a:ext uri="{9D8B030D-6E8A-4147-A177-3AD203B41FA5}">
                      <a16:colId xmlns:a16="http://schemas.microsoft.com/office/drawing/2014/main" val="1746136712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1193862180"/>
                    </a:ext>
                  </a:extLst>
                </a:gridCol>
                <a:gridCol w="1392155">
                  <a:extLst>
                    <a:ext uri="{9D8B030D-6E8A-4147-A177-3AD203B41FA5}">
                      <a16:colId xmlns:a16="http://schemas.microsoft.com/office/drawing/2014/main" val="345393597"/>
                    </a:ext>
                  </a:extLst>
                </a:gridCol>
              </a:tblGrid>
              <a:tr h="16801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i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79738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B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03700304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B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B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428902189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D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B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16072047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/>
                        <a:t>B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36000" marB="36000"/>
                </a:tc>
                <a:extLst>
                  <a:ext uri="{0D108BD9-81ED-4DB2-BD59-A6C34878D82A}">
                    <a16:rowId xmlns:a16="http://schemas.microsoft.com/office/drawing/2014/main" val="3887540070"/>
                  </a:ext>
                </a:extLst>
              </a:tr>
            </a:tbl>
          </a:graphicData>
        </a:graphic>
      </p:graphicFrame>
      <p:grpSp>
        <p:nvGrpSpPr>
          <p:cNvPr id="8" name="Agrupar 7">
            <a:extLst>
              <a:ext uri="{FF2B5EF4-FFF2-40B4-BE49-F238E27FC236}">
                <a16:creationId xmlns:a16="http://schemas.microsoft.com/office/drawing/2014/main" id="{DB388D02-A2B9-471E-A065-E4FA2F89A7CE}"/>
              </a:ext>
            </a:extLst>
          </p:cNvPr>
          <p:cNvGrpSpPr/>
          <p:nvPr/>
        </p:nvGrpSpPr>
        <p:grpSpPr>
          <a:xfrm>
            <a:off x="6811921" y="4580219"/>
            <a:ext cx="4484943" cy="1478966"/>
            <a:chOff x="6795294" y="4726564"/>
            <a:chExt cx="4484943" cy="1478966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7AB1043A-1E95-49C4-BE3A-4F7503E1A1CA}"/>
                </a:ext>
              </a:extLst>
            </p:cNvPr>
            <p:cNvSpPr/>
            <p:nvPr/>
          </p:nvSpPr>
          <p:spPr>
            <a:xfrm>
              <a:off x="7514172" y="553905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A</a:t>
              </a:r>
            </a:p>
          </p:txBody>
        </p: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3A1E8DCC-0FF8-4B4F-857C-C22E2121AF0D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>
              <a:off x="6846264" y="5683056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89F599B6-9AAD-4A47-9486-D35953EB898B}"/>
                </a:ext>
              </a:extLst>
            </p:cNvPr>
            <p:cNvSpPr/>
            <p:nvPr/>
          </p:nvSpPr>
          <p:spPr>
            <a:xfrm>
              <a:off x="8666300" y="553905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B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A755CB3C-AA7B-479A-B6A8-E40E2607AC79}"/>
                </a:ext>
              </a:extLst>
            </p:cNvPr>
            <p:cNvSpPr txBox="1"/>
            <p:nvPr/>
          </p:nvSpPr>
          <p:spPr>
            <a:xfrm>
              <a:off x="6795294" y="5362718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C0292BBE-A8CD-4116-A4C9-5D9EC18CC8C6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7802204" y="5683056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>
              <a:extLst>
                <a:ext uri="{FF2B5EF4-FFF2-40B4-BE49-F238E27FC236}">
                  <a16:creationId xmlns:a16="http://schemas.microsoft.com/office/drawing/2014/main" id="{6D9DCC62-2DC1-462B-8061-E9EBD2B6DA1E}"/>
                </a:ext>
              </a:extLst>
            </p:cNvPr>
            <p:cNvCxnSpPr>
              <a:cxnSpLocks/>
              <a:stCxn id="70" idx="6"/>
            </p:cNvCxnSpPr>
            <p:nvPr/>
          </p:nvCxnSpPr>
          <p:spPr>
            <a:xfrm>
              <a:off x="8954332" y="5683056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3777A6A3-1D09-45EF-B962-B09EDC9ADFE4}"/>
                </a:ext>
              </a:extLst>
            </p:cNvPr>
            <p:cNvSpPr txBox="1"/>
            <p:nvPr/>
          </p:nvSpPr>
          <p:spPr>
            <a:xfrm>
              <a:off x="9224468" y="542172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B6D85C85-C946-49E9-91B6-B3127AAF1B2A}"/>
                </a:ext>
              </a:extLst>
            </p:cNvPr>
            <p:cNvGrpSpPr/>
            <p:nvPr/>
          </p:nvGrpSpPr>
          <p:grpSpPr>
            <a:xfrm>
              <a:off x="10920197" y="5506140"/>
              <a:ext cx="360040" cy="371834"/>
              <a:chOff x="3829441" y="2820172"/>
              <a:chExt cx="360040" cy="371834"/>
            </a:xfrm>
          </p:grpSpPr>
          <p:sp>
            <p:nvSpPr>
              <p:cNvPr id="95" name="Elipse 94">
                <a:extLst>
                  <a:ext uri="{FF2B5EF4-FFF2-40B4-BE49-F238E27FC236}">
                    <a16:creationId xmlns:a16="http://schemas.microsoft.com/office/drawing/2014/main" id="{09470D5C-523A-4D57-A9B6-7EE55183377E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404177FA-D3F5-40F0-82DE-FEEF4F81307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4C964E06-4A78-448C-89F8-D1ADD2A0A87F}"/>
                </a:ext>
              </a:extLst>
            </p:cNvPr>
            <p:cNvSpPr/>
            <p:nvPr/>
          </p:nvSpPr>
          <p:spPr>
            <a:xfrm>
              <a:off x="9786739" y="553905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9865DC9B-3966-47EE-903A-8646C65E0276}"/>
                </a:ext>
              </a:extLst>
            </p:cNvPr>
            <p:cNvCxnSpPr>
              <a:cxnSpLocks/>
              <a:stCxn id="76" idx="6"/>
            </p:cNvCxnSpPr>
            <p:nvPr/>
          </p:nvCxnSpPr>
          <p:spPr>
            <a:xfrm>
              <a:off x="10074771" y="5683056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2B8129DD-0070-48D1-AF9C-7406163ADF6F}"/>
                </a:ext>
              </a:extLst>
            </p:cNvPr>
            <p:cNvSpPr txBox="1"/>
            <p:nvPr/>
          </p:nvSpPr>
          <p:spPr>
            <a:xfrm>
              <a:off x="8140123" y="541668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B2FDD5D4-AE48-47D9-B146-00297270E896}"/>
                </a:ext>
              </a:extLst>
            </p:cNvPr>
            <p:cNvSpPr txBox="1"/>
            <p:nvPr/>
          </p:nvSpPr>
          <p:spPr>
            <a:xfrm>
              <a:off x="10290337" y="5394162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535D3A5A-FC7E-456A-A009-525637F28C6B}"/>
                </a:ext>
              </a:extLst>
            </p:cNvPr>
            <p:cNvSpPr txBox="1"/>
            <p:nvPr/>
          </p:nvSpPr>
          <p:spPr>
            <a:xfrm>
              <a:off x="8365145" y="589775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82" name="Conector: Curvo 81">
              <a:extLst>
                <a:ext uri="{FF2B5EF4-FFF2-40B4-BE49-F238E27FC236}">
                  <a16:creationId xmlns:a16="http://schemas.microsoft.com/office/drawing/2014/main" id="{E39E780C-892B-4BEE-A4D3-566EAA074429}"/>
                </a:ext>
              </a:extLst>
            </p:cNvPr>
            <p:cNvCxnSpPr>
              <a:cxnSpLocks/>
            </p:cNvCxnSpPr>
            <p:nvPr/>
          </p:nvCxnSpPr>
          <p:spPr>
            <a:xfrm rot="14820000" flipV="1">
              <a:off x="8623555" y="5734765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: Curvo 82">
              <a:extLst>
                <a:ext uri="{FF2B5EF4-FFF2-40B4-BE49-F238E27FC236}">
                  <a16:creationId xmlns:a16="http://schemas.microsoft.com/office/drawing/2014/main" id="{74EA0806-C102-45A5-8B65-EC9C318225F2}"/>
                </a:ext>
              </a:extLst>
            </p:cNvPr>
            <p:cNvCxnSpPr>
              <a:cxnSpLocks/>
              <a:stCxn id="76" idx="4"/>
              <a:endCxn id="70" idx="5"/>
            </p:cNvCxnSpPr>
            <p:nvPr/>
          </p:nvCxnSpPr>
          <p:spPr>
            <a:xfrm rot="5400000" flipH="1">
              <a:off x="9400364" y="5296671"/>
              <a:ext cx="42178" cy="1018604"/>
            </a:xfrm>
            <a:prstGeom prst="curvedConnector3">
              <a:avLst>
                <a:gd name="adj1" fmla="val -39023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: Curvo 83">
              <a:extLst>
                <a:ext uri="{FF2B5EF4-FFF2-40B4-BE49-F238E27FC236}">
                  <a16:creationId xmlns:a16="http://schemas.microsoft.com/office/drawing/2014/main" id="{B3BFCFB1-4FB2-480A-83D1-E32430355DDB}"/>
                </a:ext>
              </a:extLst>
            </p:cNvPr>
            <p:cNvCxnSpPr>
              <a:cxnSpLocks/>
              <a:stCxn id="95" idx="4"/>
              <a:endCxn id="70" idx="4"/>
            </p:cNvCxnSpPr>
            <p:nvPr/>
          </p:nvCxnSpPr>
          <p:spPr>
            <a:xfrm rot="5400000" flipH="1">
              <a:off x="9929811" y="4707568"/>
              <a:ext cx="50912" cy="2289901"/>
            </a:xfrm>
            <a:prstGeom prst="curvedConnector3">
              <a:avLst>
                <a:gd name="adj1" fmla="val -60616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50A054AD-B836-4507-9E60-2870D4067285}"/>
                </a:ext>
              </a:extLst>
            </p:cNvPr>
            <p:cNvSpPr txBox="1"/>
            <p:nvPr/>
          </p:nvSpPr>
          <p:spPr>
            <a:xfrm>
              <a:off x="10074771" y="586526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8D5968B2-13D5-42F6-AA75-0C6BBB47650F}"/>
                </a:ext>
              </a:extLst>
            </p:cNvPr>
            <p:cNvSpPr txBox="1"/>
            <p:nvPr/>
          </p:nvSpPr>
          <p:spPr>
            <a:xfrm>
              <a:off x="9252597" y="568990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7E9B0275-0E2F-4789-87DB-52D47200E6C3}"/>
                </a:ext>
              </a:extLst>
            </p:cNvPr>
            <p:cNvSpPr txBox="1"/>
            <p:nvPr/>
          </p:nvSpPr>
          <p:spPr>
            <a:xfrm>
              <a:off x="7462004" y="509781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4C2FB77-8059-434F-8E76-7C2F3E460FF3}"/>
                </a:ext>
              </a:extLst>
            </p:cNvPr>
            <p:cNvSpPr txBox="1"/>
            <p:nvPr/>
          </p:nvSpPr>
          <p:spPr>
            <a:xfrm>
              <a:off x="9252597" y="472656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98" name="Conector: Curvo 97">
              <a:extLst>
                <a:ext uri="{FF2B5EF4-FFF2-40B4-BE49-F238E27FC236}">
                  <a16:creationId xmlns:a16="http://schemas.microsoft.com/office/drawing/2014/main" id="{0CAC61AD-82F6-47E2-8F1F-5F06C33A7E97}"/>
                </a:ext>
              </a:extLst>
            </p:cNvPr>
            <p:cNvCxnSpPr>
              <a:cxnSpLocks/>
            </p:cNvCxnSpPr>
            <p:nvPr/>
          </p:nvCxnSpPr>
          <p:spPr>
            <a:xfrm rot="18660000" flipH="1" flipV="1">
              <a:off x="7558322" y="5540711"/>
              <a:ext cx="147400" cy="81034"/>
            </a:xfrm>
            <a:prstGeom prst="curvedConnector4">
              <a:avLst>
                <a:gd name="adj1" fmla="val -57007"/>
                <a:gd name="adj2" fmla="val 27631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ector: Curvo 98">
              <a:extLst>
                <a:ext uri="{FF2B5EF4-FFF2-40B4-BE49-F238E27FC236}">
                  <a16:creationId xmlns:a16="http://schemas.microsoft.com/office/drawing/2014/main" id="{31229115-8C9F-4781-8474-2751D0A3A1F1}"/>
                </a:ext>
              </a:extLst>
            </p:cNvPr>
            <p:cNvCxnSpPr>
              <a:cxnSpLocks/>
              <a:stCxn id="95" idx="0"/>
              <a:endCxn id="68" idx="7"/>
            </p:cNvCxnSpPr>
            <p:nvPr/>
          </p:nvCxnSpPr>
          <p:spPr>
            <a:xfrm rot="16200000" flipH="1" flipV="1">
              <a:off x="9392576" y="3873587"/>
              <a:ext cx="75088" cy="3340194"/>
            </a:xfrm>
            <a:prstGeom prst="curvedConnector3">
              <a:avLst>
                <a:gd name="adj1" fmla="val -65759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312600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FD9B1-5CF6-4102-B738-7B084E1C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em Analisadores Léxicos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99627D-C4C6-41A1-8869-89BC69749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minimizar o DFA </a:t>
            </a:r>
            <a:r>
              <a:rPr lang="pt-BR" dirty="0"/>
              <a:t>quando este possui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padrões associados</a:t>
            </a:r>
            <a:r>
              <a:rPr lang="pt-BR" dirty="0"/>
              <a:t>,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otimização</a:t>
            </a:r>
            <a:r>
              <a:rPr lang="pt-BR" dirty="0"/>
              <a:t> pode ser utilizada</a:t>
            </a: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partição inicial </a:t>
            </a:r>
            <a:r>
              <a:rPr lang="pt-BR" dirty="0"/>
              <a:t>contém:</a:t>
            </a:r>
          </a:p>
          <a:p>
            <a:pPr lvl="2"/>
            <a:r>
              <a:rPr lang="pt-BR" dirty="0"/>
              <a:t>Grupos para os estados </a:t>
            </a:r>
            <a:br>
              <a:rPr lang="pt-BR" dirty="0"/>
            </a:br>
            <a:r>
              <a:rPr lang="pt-BR" dirty="0"/>
              <a:t>que reconhecem um </a:t>
            </a:r>
            <a:r>
              <a:rPr lang="pt-BR" dirty="0" err="1"/>
              <a:t>token</a:t>
            </a:r>
            <a:br>
              <a:rPr lang="pt-BR" dirty="0"/>
            </a:br>
            <a:r>
              <a:rPr lang="pt-BR" dirty="0"/>
              <a:t>em particular</a:t>
            </a:r>
            <a:br>
              <a:rPr lang="pt-BR" dirty="0"/>
            </a:br>
            <a:r>
              <a:rPr lang="pt-BR" dirty="0"/>
              <a:t>Ex.: </a:t>
            </a:r>
            <a:r>
              <a:rPr lang="pt-BR" dirty="0">
                <a:latin typeface="Consolas" panose="020B0609020204030204" pitchFamily="49" charset="0"/>
              </a:rPr>
              <a:t>{B}{C,E}{F}</a:t>
            </a:r>
          </a:p>
          <a:p>
            <a:pPr lvl="2"/>
            <a:r>
              <a:rPr lang="pt-BR" dirty="0"/>
              <a:t>Um grupo para os estados</a:t>
            </a:r>
            <a:br>
              <a:rPr lang="pt-BR" dirty="0"/>
            </a:br>
            <a:r>
              <a:rPr lang="pt-BR" dirty="0"/>
              <a:t>que não reconhecem tokens</a:t>
            </a:r>
            <a:br>
              <a:rPr lang="pt-BR" dirty="0"/>
            </a:br>
            <a:r>
              <a:rPr lang="pt-BR" dirty="0"/>
              <a:t>Ex.: </a:t>
            </a:r>
            <a:r>
              <a:rPr lang="pt-BR" dirty="0">
                <a:latin typeface="Consolas" panose="020B0609020204030204" pitchFamily="49" charset="0"/>
              </a:rPr>
              <a:t>{A,D}</a:t>
            </a:r>
          </a:p>
          <a:p>
            <a:pPr lvl="1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320E4EB0-D6BF-4F96-B2AE-3665F6BB0D53}"/>
              </a:ext>
            </a:extLst>
          </p:cNvPr>
          <p:cNvGrpSpPr/>
          <p:nvPr/>
        </p:nvGrpSpPr>
        <p:grpSpPr>
          <a:xfrm>
            <a:off x="6310436" y="3140968"/>
            <a:ext cx="4567794" cy="2682836"/>
            <a:chOff x="6002005" y="3716464"/>
            <a:chExt cx="4567794" cy="2682836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B49D6EAB-66E6-438D-9D26-F2EE261B35EE}"/>
                </a:ext>
              </a:extLst>
            </p:cNvPr>
            <p:cNvSpPr/>
            <p:nvPr/>
          </p:nvSpPr>
          <p:spPr>
            <a:xfrm>
              <a:off x="8131922" y="476891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139C4213-3336-4438-8329-0F0252F60D9E}"/>
                </a:ext>
              </a:extLst>
            </p:cNvPr>
            <p:cNvCxnSpPr>
              <a:cxnSpLocks/>
              <a:stCxn id="37" idx="2"/>
              <a:endCxn id="35" idx="6"/>
            </p:cNvCxnSpPr>
            <p:nvPr/>
          </p:nvCxnSpPr>
          <p:spPr>
            <a:xfrm flipH="1">
              <a:off x="8473960" y="5652735"/>
              <a:ext cx="975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09D31E6C-6E56-4CEF-ACD9-66B22C915FAC}"/>
                </a:ext>
              </a:extLst>
            </p:cNvPr>
            <p:cNvSpPr txBox="1"/>
            <p:nvPr/>
          </p:nvSpPr>
          <p:spPr>
            <a:xfrm>
              <a:off x="8834654" y="532723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D5C989CE-1FF8-469A-B804-925EB0331F97}"/>
                </a:ext>
              </a:extLst>
            </p:cNvPr>
            <p:cNvGrpSpPr/>
            <p:nvPr/>
          </p:nvGrpSpPr>
          <p:grpSpPr>
            <a:xfrm>
              <a:off x="6778488" y="5466818"/>
              <a:ext cx="360040" cy="371834"/>
              <a:chOff x="3829441" y="2820172"/>
              <a:chExt cx="360040" cy="371834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B0C012F0-E684-4714-BA42-3137C0F0DAB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A851A23B-1AC1-4567-9109-93BF1BCD851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C</a:t>
                </a:r>
              </a:p>
            </p:txBody>
          </p:sp>
        </p:grp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93B9E4FE-A685-41DD-BBD9-22BCF14D4E6D}"/>
                </a:ext>
              </a:extLst>
            </p:cNvPr>
            <p:cNvCxnSpPr>
              <a:cxnSpLocks/>
              <a:stCxn id="35" idx="2"/>
              <a:endCxn id="41" idx="6"/>
            </p:cNvCxnSpPr>
            <p:nvPr/>
          </p:nvCxnSpPr>
          <p:spPr>
            <a:xfrm flipH="1">
              <a:off x="7138528" y="5652735"/>
              <a:ext cx="975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F13A157-F8AD-4112-AE6C-A9D74FAECFF8}"/>
                </a:ext>
              </a:extLst>
            </p:cNvPr>
            <p:cNvSpPr txBox="1"/>
            <p:nvPr/>
          </p:nvSpPr>
          <p:spPr>
            <a:xfrm>
              <a:off x="9656145" y="468985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013B5555-BE1B-4990-851B-54DC3DD7E7B2}"/>
                </a:ext>
              </a:extLst>
            </p:cNvPr>
            <p:cNvSpPr/>
            <p:nvPr/>
          </p:nvSpPr>
          <p:spPr>
            <a:xfrm>
              <a:off x="6814492" y="400507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A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974915CE-FC66-42C4-A59C-6B2F3DA70CAE}"/>
                </a:ext>
              </a:extLst>
            </p:cNvPr>
            <p:cNvCxnSpPr>
              <a:cxnSpLocks/>
              <a:stCxn id="11" idx="6"/>
              <a:endCxn id="39" idx="2"/>
            </p:cNvCxnSpPr>
            <p:nvPr/>
          </p:nvCxnSpPr>
          <p:spPr>
            <a:xfrm>
              <a:off x="7102524" y="4149080"/>
              <a:ext cx="23468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24536989-D280-4398-8AB2-46DA0EFC68EB}"/>
                </a:ext>
              </a:extLst>
            </p:cNvPr>
            <p:cNvGrpSpPr/>
            <p:nvPr/>
          </p:nvGrpSpPr>
          <p:grpSpPr>
            <a:xfrm>
              <a:off x="9449352" y="3963163"/>
              <a:ext cx="360040" cy="371834"/>
              <a:chOff x="3829441" y="2820172"/>
              <a:chExt cx="360040" cy="371834"/>
            </a:xfrm>
          </p:grpSpPr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0FD7F66C-446D-4D81-A587-5178CD64EF7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72CFA5E3-2B6A-4F6A-8865-88485B8ADAF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B</a:t>
                </a:r>
              </a:p>
            </p:txBody>
          </p:sp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70BA9750-52A0-4121-8C6B-5838F3189503}"/>
                </a:ext>
              </a:extLst>
            </p:cNvPr>
            <p:cNvGrpSpPr/>
            <p:nvPr/>
          </p:nvGrpSpPr>
          <p:grpSpPr>
            <a:xfrm>
              <a:off x="9449352" y="5466818"/>
              <a:ext cx="360040" cy="371834"/>
              <a:chOff x="1552004" y="2820172"/>
              <a:chExt cx="360040" cy="371834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DB78E2A1-92E8-431B-AA4F-EE0664B94E5D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065A5FC8-6D1C-4DED-9F2B-1F4C486DDBD5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549F6B6A-E25B-4FA1-9957-D5FEB89641E6}"/>
                </a:ext>
              </a:extLst>
            </p:cNvPr>
            <p:cNvCxnSpPr>
              <a:cxnSpLocks/>
              <a:stCxn id="39" idx="4"/>
              <a:endCxn id="37" idx="0"/>
            </p:cNvCxnSpPr>
            <p:nvPr/>
          </p:nvCxnSpPr>
          <p:spPr>
            <a:xfrm>
              <a:off x="9629372" y="4334997"/>
              <a:ext cx="0" cy="113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63D83A3-82A0-48A7-99F8-68C18D27E675}"/>
                </a:ext>
              </a:extLst>
            </p:cNvPr>
            <p:cNvSpPr txBox="1"/>
            <p:nvPr/>
          </p:nvSpPr>
          <p:spPr>
            <a:xfrm>
              <a:off x="7526595" y="532723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17" name="Conector: Curvo 16">
              <a:extLst>
                <a:ext uri="{FF2B5EF4-FFF2-40B4-BE49-F238E27FC236}">
                  <a16:creationId xmlns:a16="http://schemas.microsoft.com/office/drawing/2014/main" id="{7862CCB0-228E-4AB5-B952-5D2353009903}"/>
                </a:ext>
              </a:extLst>
            </p:cNvPr>
            <p:cNvCxnSpPr>
              <a:cxnSpLocks/>
            </p:cNvCxnSpPr>
            <p:nvPr/>
          </p:nvCxnSpPr>
          <p:spPr>
            <a:xfrm rot="4020000" flipH="1">
              <a:off x="6900115" y="5660364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5B0AB0D-6E70-4754-BA14-89FEA5DF619C}"/>
                </a:ext>
              </a:extLst>
            </p:cNvPr>
            <p:cNvSpPr txBox="1"/>
            <p:nvPr/>
          </p:nvSpPr>
          <p:spPr>
            <a:xfrm>
              <a:off x="7806894" y="442395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2FA28DF-B285-4263-B97B-F8B73A9C4137}"/>
                </a:ext>
              </a:extLst>
            </p:cNvPr>
            <p:cNvSpPr txBox="1"/>
            <p:nvPr/>
          </p:nvSpPr>
          <p:spPr>
            <a:xfrm>
              <a:off x="6615641" y="463457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88DF3863-F5EF-4882-A747-22B292CA6C06}"/>
                </a:ext>
              </a:extLst>
            </p:cNvPr>
            <p:cNvCxnSpPr>
              <a:cxnSpLocks/>
              <a:stCxn id="39" idx="3"/>
              <a:endCxn id="5" idx="7"/>
            </p:cNvCxnSpPr>
            <p:nvPr/>
          </p:nvCxnSpPr>
          <p:spPr>
            <a:xfrm flipH="1">
              <a:off x="8377773" y="4280543"/>
              <a:ext cx="1124306" cy="5305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EDA0E5CB-F4F9-4E15-AC7F-9738E0122575}"/>
                </a:ext>
              </a:extLst>
            </p:cNvPr>
            <p:cNvCxnSpPr>
              <a:cxnSpLocks/>
              <a:stCxn id="5" idx="3"/>
              <a:endCxn id="41" idx="7"/>
            </p:cNvCxnSpPr>
            <p:nvPr/>
          </p:nvCxnSpPr>
          <p:spPr>
            <a:xfrm flipH="1">
              <a:off x="7085801" y="5014748"/>
              <a:ext cx="1088302" cy="506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40DB3575-7490-4B44-9FC5-826CFF224D1D}"/>
                </a:ext>
              </a:extLst>
            </p:cNvPr>
            <p:cNvCxnSpPr>
              <a:cxnSpLocks/>
              <a:stCxn id="11" idx="4"/>
              <a:endCxn id="41" idx="0"/>
            </p:cNvCxnSpPr>
            <p:nvPr/>
          </p:nvCxnSpPr>
          <p:spPr>
            <a:xfrm>
              <a:off x="6958508" y="4293086"/>
              <a:ext cx="0" cy="1173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B0E2D0A6-B035-4656-8D8B-A114D93BAFD6}"/>
                </a:ext>
              </a:extLst>
            </p:cNvPr>
            <p:cNvGrpSpPr/>
            <p:nvPr/>
          </p:nvGrpSpPr>
          <p:grpSpPr>
            <a:xfrm>
              <a:off x="8113920" y="5466818"/>
              <a:ext cx="360040" cy="371834"/>
              <a:chOff x="3829441" y="2820172"/>
              <a:chExt cx="360040" cy="371834"/>
            </a:xfrm>
          </p:grpSpPr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DAC80067-509A-44CD-A249-8B165BDB8D3C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F60B372E-6FBE-48D3-817A-F432236183E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F</a:t>
                </a:r>
              </a:p>
            </p:txBody>
          </p:sp>
        </p:grpSp>
        <p:cxnSp>
          <p:nvCxnSpPr>
            <p:cNvPr id="24" name="Conector: Curvo 23">
              <a:extLst>
                <a:ext uri="{FF2B5EF4-FFF2-40B4-BE49-F238E27FC236}">
                  <a16:creationId xmlns:a16="http://schemas.microsoft.com/office/drawing/2014/main" id="{37D75172-9024-4E1D-82AC-4ABF364CFFB8}"/>
                </a:ext>
              </a:extLst>
            </p:cNvPr>
            <p:cNvCxnSpPr>
              <a:cxnSpLocks/>
            </p:cNvCxnSpPr>
            <p:nvPr/>
          </p:nvCxnSpPr>
          <p:spPr>
            <a:xfrm rot="1620000" flipV="1">
              <a:off x="8174839" y="4729350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F0E1F4C-C712-4521-8876-34DABE24AED5}"/>
                </a:ext>
              </a:extLst>
            </p:cNvPr>
            <p:cNvSpPr txBox="1"/>
            <p:nvPr/>
          </p:nvSpPr>
          <p:spPr>
            <a:xfrm>
              <a:off x="8117877" y="383503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26217F05-C7E7-4197-9B01-F793A4E8C67F}"/>
                </a:ext>
              </a:extLst>
            </p:cNvPr>
            <p:cNvSpPr txBox="1"/>
            <p:nvPr/>
          </p:nvSpPr>
          <p:spPr>
            <a:xfrm>
              <a:off x="7369363" y="4990677"/>
              <a:ext cx="314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7D3F78C-8D8E-4DA7-A26E-BCF583BCD768}"/>
                </a:ext>
              </a:extLst>
            </p:cNvPr>
            <p:cNvSpPr txBox="1"/>
            <p:nvPr/>
          </p:nvSpPr>
          <p:spPr>
            <a:xfrm>
              <a:off x="8738839" y="42546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6D82D81-8187-48DB-80B0-1CDE28D39FA0}"/>
                </a:ext>
              </a:extLst>
            </p:cNvPr>
            <p:cNvSpPr txBox="1"/>
            <p:nvPr/>
          </p:nvSpPr>
          <p:spPr>
            <a:xfrm>
              <a:off x="6791671" y="606074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7074A7DC-0957-45E2-8673-134288AA508B}"/>
                </a:ext>
              </a:extLst>
            </p:cNvPr>
            <p:cNvSpPr txBox="1"/>
            <p:nvPr/>
          </p:nvSpPr>
          <p:spPr>
            <a:xfrm>
              <a:off x="9878584" y="54693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a*b+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A494EA07-6916-4BB6-8C90-045246185008}"/>
                </a:ext>
              </a:extLst>
            </p:cNvPr>
            <p:cNvSpPr txBox="1"/>
            <p:nvPr/>
          </p:nvSpPr>
          <p:spPr>
            <a:xfrm>
              <a:off x="6002005" y="5427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a*b+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654AB51-D7A0-4996-80CF-0E192325C4AC}"/>
                </a:ext>
              </a:extLst>
            </p:cNvPr>
            <p:cNvSpPr txBox="1"/>
            <p:nvPr/>
          </p:nvSpPr>
          <p:spPr>
            <a:xfrm>
              <a:off x="7988835" y="590493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 err="1">
                  <a:latin typeface="Consolas" panose="020B0609020204030204" pitchFamily="49" charset="0"/>
                </a:rPr>
                <a:t>abb</a:t>
              </a:r>
              <a:endParaRPr lang="pt-BR" b="1" i="1" dirty="0">
                <a:latin typeface="Consolas" panose="020B0609020204030204" pitchFamily="49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A5DD273B-8F75-473D-9239-7313907EE578}"/>
                </a:ext>
              </a:extLst>
            </p:cNvPr>
            <p:cNvSpPr txBox="1"/>
            <p:nvPr/>
          </p:nvSpPr>
          <p:spPr>
            <a:xfrm>
              <a:off x="9878584" y="37164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701208F6-93BA-43AA-AB96-6FC9F31256E4}"/>
                </a:ext>
              </a:extLst>
            </p:cNvPr>
            <p:cNvCxnSpPr>
              <a:cxnSpLocks/>
            </p:cNvCxnSpPr>
            <p:nvPr/>
          </p:nvCxnSpPr>
          <p:spPr>
            <a:xfrm>
              <a:off x="6134590" y="4155369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D714D471-939B-4F20-BDE8-65409C1E1CB8}"/>
                </a:ext>
              </a:extLst>
            </p:cNvPr>
            <p:cNvSpPr txBox="1"/>
            <p:nvPr/>
          </p:nvSpPr>
          <p:spPr>
            <a:xfrm>
              <a:off x="6083620" y="3835031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9506546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ED1BA-9634-46AD-80B4-C2C547C88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Minimização em Analisadores Léxicos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624F123-9183-4A1C-9A5A-37F7BE98F1F1}"/>
              </a:ext>
            </a:extLst>
          </p:cNvPr>
          <p:cNvGrpSpPr/>
          <p:nvPr/>
        </p:nvGrpSpPr>
        <p:grpSpPr>
          <a:xfrm>
            <a:off x="7246540" y="2087582"/>
            <a:ext cx="4567794" cy="2682836"/>
            <a:chOff x="6002005" y="3716464"/>
            <a:chExt cx="4567794" cy="2682836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E611A360-E0DE-42B8-8F8E-26839228122C}"/>
                </a:ext>
              </a:extLst>
            </p:cNvPr>
            <p:cNvSpPr/>
            <p:nvPr/>
          </p:nvSpPr>
          <p:spPr>
            <a:xfrm>
              <a:off x="8131922" y="476891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D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4E1F1AA0-DA0B-4988-80C2-F388B3CC2B00}"/>
                </a:ext>
              </a:extLst>
            </p:cNvPr>
            <p:cNvCxnSpPr>
              <a:cxnSpLocks/>
              <a:stCxn id="37" idx="2"/>
              <a:endCxn id="35" idx="6"/>
            </p:cNvCxnSpPr>
            <p:nvPr/>
          </p:nvCxnSpPr>
          <p:spPr>
            <a:xfrm flipH="1">
              <a:off x="8473960" y="5652735"/>
              <a:ext cx="975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FC9B3C5-6391-42DE-A41F-5E72B87AF5A6}"/>
                </a:ext>
              </a:extLst>
            </p:cNvPr>
            <p:cNvSpPr txBox="1"/>
            <p:nvPr/>
          </p:nvSpPr>
          <p:spPr>
            <a:xfrm>
              <a:off x="8834654" y="532723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E5487BCF-F469-41DE-B0B0-2A54C5FA3AD0}"/>
                </a:ext>
              </a:extLst>
            </p:cNvPr>
            <p:cNvGrpSpPr/>
            <p:nvPr/>
          </p:nvGrpSpPr>
          <p:grpSpPr>
            <a:xfrm>
              <a:off x="6778488" y="5466818"/>
              <a:ext cx="360040" cy="371834"/>
              <a:chOff x="3829441" y="2820172"/>
              <a:chExt cx="360040" cy="371834"/>
            </a:xfrm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E3F24AE2-026D-4011-B57E-9C40CB4310FA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743E8AD0-2BEC-4F5A-9ED7-D3B536C666F0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C</a:t>
                </a:r>
              </a:p>
            </p:txBody>
          </p:sp>
        </p:grp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FA7BAC3A-EFD5-4ECB-A0CD-612221DF6E68}"/>
                </a:ext>
              </a:extLst>
            </p:cNvPr>
            <p:cNvCxnSpPr>
              <a:cxnSpLocks/>
              <a:stCxn id="35" idx="2"/>
              <a:endCxn id="41" idx="6"/>
            </p:cNvCxnSpPr>
            <p:nvPr/>
          </p:nvCxnSpPr>
          <p:spPr>
            <a:xfrm flipH="1">
              <a:off x="7138528" y="5652735"/>
              <a:ext cx="9753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52EF356-EFDD-4E60-A0CC-45C66E01658B}"/>
                </a:ext>
              </a:extLst>
            </p:cNvPr>
            <p:cNvSpPr txBox="1"/>
            <p:nvPr/>
          </p:nvSpPr>
          <p:spPr>
            <a:xfrm>
              <a:off x="9656145" y="468985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5FB87E1-3065-4E17-9D72-4C17DBC2E1A3}"/>
                </a:ext>
              </a:extLst>
            </p:cNvPr>
            <p:cNvSpPr/>
            <p:nvPr/>
          </p:nvSpPr>
          <p:spPr>
            <a:xfrm>
              <a:off x="6814492" y="400507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i="1" dirty="0">
                  <a:latin typeface="+mj-lt"/>
                </a:rPr>
                <a:t>A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4C55AE9E-09ED-4B11-9255-B52A939C7264}"/>
                </a:ext>
              </a:extLst>
            </p:cNvPr>
            <p:cNvCxnSpPr>
              <a:cxnSpLocks/>
              <a:stCxn id="11" idx="6"/>
              <a:endCxn id="39" idx="2"/>
            </p:cNvCxnSpPr>
            <p:nvPr/>
          </p:nvCxnSpPr>
          <p:spPr>
            <a:xfrm>
              <a:off x="7102524" y="4149080"/>
              <a:ext cx="234682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260BC7D0-00BA-4BA0-AA7C-02ECECC4ED73}"/>
                </a:ext>
              </a:extLst>
            </p:cNvPr>
            <p:cNvGrpSpPr/>
            <p:nvPr/>
          </p:nvGrpSpPr>
          <p:grpSpPr>
            <a:xfrm>
              <a:off x="9449352" y="3963163"/>
              <a:ext cx="360040" cy="371834"/>
              <a:chOff x="3829441" y="2820172"/>
              <a:chExt cx="360040" cy="371834"/>
            </a:xfrm>
          </p:grpSpPr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1C377505-AC09-465C-B967-C12926C9984E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FC78B379-322A-4073-B1BE-DB33F0E399A4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i="1" dirty="0">
                    <a:latin typeface="+mj-lt"/>
                  </a:rPr>
                  <a:t>B</a:t>
                </a:r>
              </a:p>
            </p:txBody>
          </p:sp>
        </p:grp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14D45B06-E92A-445C-8376-385FE0113B53}"/>
                </a:ext>
              </a:extLst>
            </p:cNvPr>
            <p:cNvGrpSpPr/>
            <p:nvPr/>
          </p:nvGrpSpPr>
          <p:grpSpPr>
            <a:xfrm>
              <a:off x="9449352" y="5466818"/>
              <a:ext cx="360040" cy="371834"/>
              <a:chOff x="1552004" y="2820172"/>
              <a:chExt cx="360040" cy="371834"/>
            </a:xfrm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8F5DF4D7-ECA9-4B09-86A7-A1064A04664D}"/>
                  </a:ext>
                </a:extLst>
              </p:cNvPr>
              <p:cNvSpPr/>
              <p:nvPr/>
            </p:nvSpPr>
            <p:spPr>
              <a:xfrm>
                <a:off x="1552004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8" name="Elipse 37">
                <a:extLst>
                  <a:ext uri="{FF2B5EF4-FFF2-40B4-BE49-F238E27FC236}">
                    <a16:creationId xmlns:a16="http://schemas.microsoft.com/office/drawing/2014/main" id="{7FD7979B-07E7-42EF-9887-1C68D5CE1C94}"/>
                  </a:ext>
                </a:extLst>
              </p:cNvPr>
              <p:cNvSpPr/>
              <p:nvPr/>
            </p:nvSpPr>
            <p:spPr>
              <a:xfrm>
                <a:off x="1588008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E</a:t>
                </a:r>
              </a:p>
            </p:txBody>
          </p:sp>
        </p:grp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1A8F187B-1686-47CD-B9E0-CB28F5465BDB}"/>
                </a:ext>
              </a:extLst>
            </p:cNvPr>
            <p:cNvCxnSpPr>
              <a:cxnSpLocks/>
              <a:stCxn id="39" idx="4"/>
              <a:endCxn id="37" idx="0"/>
            </p:cNvCxnSpPr>
            <p:nvPr/>
          </p:nvCxnSpPr>
          <p:spPr>
            <a:xfrm>
              <a:off x="9629372" y="4334997"/>
              <a:ext cx="0" cy="113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71EFB4B-6809-41F5-9413-A0B9183D90DF}"/>
                </a:ext>
              </a:extLst>
            </p:cNvPr>
            <p:cNvSpPr txBox="1"/>
            <p:nvPr/>
          </p:nvSpPr>
          <p:spPr>
            <a:xfrm>
              <a:off x="7526595" y="5327233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17" name="Conector: Curvo 16">
              <a:extLst>
                <a:ext uri="{FF2B5EF4-FFF2-40B4-BE49-F238E27FC236}">
                  <a16:creationId xmlns:a16="http://schemas.microsoft.com/office/drawing/2014/main" id="{90E65288-3327-456E-8D64-A91DFB03C426}"/>
                </a:ext>
              </a:extLst>
            </p:cNvPr>
            <p:cNvCxnSpPr>
              <a:cxnSpLocks/>
            </p:cNvCxnSpPr>
            <p:nvPr/>
          </p:nvCxnSpPr>
          <p:spPr>
            <a:xfrm rot="4020000" flipH="1">
              <a:off x="6900115" y="5660364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0F72BF1-10BF-4721-AB85-A2AFDF7749C7}"/>
                </a:ext>
              </a:extLst>
            </p:cNvPr>
            <p:cNvSpPr txBox="1"/>
            <p:nvPr/>
          </p:nvSpPr>
          <p:spPr>
            <a:xfrm>
              <a:off x="7806894" y="4423957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E589FCB-526E-4A1C-8485-AFD037215F37}"/>
                </a:ext>
              </a:extLst>
            </p:cNvPr>
            <p:cNvSpPr txBox="1"/>
            <p:nvPr/>
          </p:nvSpPr>
          <p:spPr>
            <a:xfrm>
              <a:off x="6615641" y="463457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24B67683-E7D1-42C5-A411-FC812844CB31}"/>
                </a:ext>
              </a:extLst>
            </p:cNvPr>
            <p:cNvCxnSpPr>
              <a:cxnSpLocks/>
              <a:stCxn id="39" idx="3"/>
              <a:endCxn id="5" idx="7"/>
            </p:cNvCxnSpPr>
            <p:nvPr/>
          </p:nvCxnSpPr>
          <p:spPr>
            <a:xfrm flipH="1">
              <a:off x="8377773" y="4280543"/>
              <a:ext cx="1124306" cy="5305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EF607DFE-C75A-43BD-99E7-DB6324359F3C}"/>
                </a:ext>
              </a:extLst>
            </p:cNvPr>
            <p:cNvCxnSpPr>
              <a:cxnSpLocks/>
              <a:stCxn id="5" idx="3"/>
              <a:endCxn id="41" idx="7"/>
            </p:cNvCxnSpPr>
            <p:nvPr/>
          </p:nvCxnSpPr>
          <p:spPr>
            <a:xfrm flipH="1">
              <a:off x="7085801" y="5014748"/>
              <a:ext cx="1088302" cy="5065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D461CA19-BFA5-4917-B835-B9DBB5BA26D5}"/>
                </a:ext>
              </a:extLst>
            </p:cNvPr>
            <p:cNvCxnSpPr>
              <a:cxnSpLocks/>
              <a:stCxn id="11" idx="4"/>
              <a:endCxn id="41" idx="0"/>
            </p:cNvCxnSpPr>
            <p:nvPr/>
          </p:nvCxnSpPr>
          <p:spPr>
            <a:xfrm>
              <a:off x="6958508" y="4293086"/>
              <a:ext cx="0" cy="11737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CA5D341D-E52D-4F8A-A099-A6DE903E0642}"/>
                </a:ext>
              </a:extLst>
            </p:cNvPr>
            <p:cNvGrpSpPr/>
            <p:nvPr/>
          </p:nvGrpSpPr>
          <p:grpSpPr>
            <a:xfrm>
              <a:off x="8113920" y="5466818"/>
              <a:ext cx="360040" cy="371834"/>
              <a:chOff x="3829441" y="2820172"/>
              <a:chExt cx="360040" cy="371834"/>
            </a:xfrm>
          </p:grpSpPr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B85C9FC9-E4C2-4297-B462-62A41C52A599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CAE0B6D1-CD95-49AF-BFFB-CE518CF7D64F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F</a:t>
                </a:r>
              </a:p>
            </p:txBody>
          </p:sp>
        </p:grpSp>
        <p:cxnSp>
          <p:nvCxnSpPr>
            <p:cNvPr id="24" name="Conector: Curvo 23">
              <a:extLst>
                <a:ext uri="{FF2B5EF4-FFF2-40B4-BE49-F238E27FC236}">
                  <a16:creationId xmlns:a16="http://schemas.microsoft.com/office/drawing/2014/main" id="{521527DD-5C36-4D78-828C-986368FA3CFA}"/>
                </a:ext>
              </a:extLst>
            </p:cNvPr>
            <p:cNvCxnSpPr>
              <a:cxnSpLocks/>
            </p:cNvCxnSpPr>
            <p:nvPr/>
          </p:nvCxnSpPr>
          <p:spPr>
            <a:xfrm rot="1620000" flipV="1">
              <a:off x="8174839" y="4729350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ADC37F8F-AE37-4E7F-B0CA-8F267D0CEB76}"/>
                </a:ext>
              </a:extLst>
            </p:cNvPr>
            <p:cNvSpPr txBox="1"/>
            <p:nvPr/>
          </p:nvSpPr>
          <p:spPr>
            <a:xfrm>
              <a:off x="8117877" y="3835031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1ADB89DA-3DB1-4DE1-AD04-7247CE6DE9EA}"/>
                </a:ext>
              </a:extLst>
            </p:cNvPr>
            <p:cNvSpPr txBox="1"/>
            <p:nvPr/>
          </p:nvSpPr>
          <p:spPr>
            <a:xfrm>
              <a:off x="7369363" y="4990677"/>
              <a:ext cx="31432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217587A2-C806-47C2-9DBB-B78092BEDDA6}"/>
                </a:ext>
              </a:extLst>
            </p:cNvPr>
            <p:cNvSpPr txBox="1"/>
            <p:nvPr/>
          </p:nvSpPr>
          <p:spPr>
            <a:xfrm>
              <a:off x="8738839" y="4254680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F73ABAFA-C47D-4B6C-8A01-D335AAF448F3}"/>
                </a:ext>
              </a:extLst>
            </p:cNvPr>
            <p:cNvSpPr txBox="1"/>
            <p:nvPr/>
          </p:nvSpPr>
          <p:spPr>
            <a:xfrm>
              <a:off x="6791671" y="6060746"/>
              <a:ext cx="2968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i="1" dirty="0">
                  <a:solidFill>
                    <a:srgbClr val="FF4343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1CAE1620-02F0-46F0-8A06-B9E6885DA347}"/>
                </a:ext>
              </a:extLst>
            </p:cNvPr>
            <p:cNvSpPr txBox="1"/>
            <p:nvPr/>
          </p:nvSpPr>
          <p:spPr>
            <a:xfrm>
              <a:off x="9878584" y="54693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a*b+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CD7FF184-857F-4423-BB92-7E85F98536ED}"/>
                </a:ext>
              </a:extLst>
            </p:cNvPr>
            <p:cNvSpPr txBox="1"/>
            <p:nvPr/>
          </p:nvSpPr>
          <p:spPr>
            <a:xfrm>
              <a:off x="6002005" y="5427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a*b+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9FA3C468-3A04-4174-BCEC-E3B438D0CC81}"/>
                </a:ext>
              </a:extLst>
            </p:cNvPr>
            <p:cNvSpPr txBox="1"/>
            <p:nvPr/>
          </p:nvSpPr>
          <p:spPr>
            <a:xfrm>
              <a:off x="7988835" y="5904931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 err="1">
                  <a:latin typeface="Consolas" panose="020B0609020204030204" pitchFamily="49" charset="0"/>
                </a:rPr>
                <a:t>abb</a:t>
              </a:r>
              <a:endParaRPr lang="pt-BR" b="1" i="1" dirty="0">
                <a:latin typeface="Consolas" panose="020B0609020204030204" pitchFamily="49" charset="0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BC49163A-4837-41F6-9EFD-F2D29C393AC0}"/>
                </a:ext>
              </a:extLst>
            </p:cNvPr>
            <p:cNvSpPr txBox="1"/>
            <p:nvPr/>
          </p:nvSpPr>
          <p:spPr>
            <a:xfrm>
              <a:off x="9878584" y="3716464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i="1" dirty="0">
                  <a:latin typeface="Consolas" panose="020B0609020204030204" pitchFamily="49" charset="0"/>
                </a:rPr>
                <a:t>a</a:t>
              </a:r>
            </a:p>
          </p:txBody>
        </p: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0C41D29C-3B26-4AAD-90F0-7B5EB0CFEFDA}"/>
                </a:ext>
              </a:extLst>
            </p:cNvPr>
            <p:cNvCxnSpPr>
              <a:cxnSpLocks/>
            </p:cNvCxnSpPr>
            <p:nvPr/>
          </p:nvCxnSpPr>
          <p:spPr>
            <a:xfrm>
              <a:off x="6134590" y="4155369"/>
              <a:ext cx="66790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8DFF6E6-C56C-4BE4-8906-C26ECDFD4E9C}"/>
                </a:ext>
              </a:extLst>
            </p:cNvPr>
            <p:cNvSpPr txBox="1"/>
            <p:nvPr/>
          </p:nvSpPr>
          <p:spPr>
            <a:xfrm>
              <a:off x="6083620" y="3835031"/>
              <a:ext cx="6527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b="1" dirty="0"/>
                <a:t>início</a:t>
              </a:r>
            </a:p>
          </p:txBody>
        </p:sp>
      </p:grpSp>
      <p:sp>
        <p:nvSpPr>
          <p:cNvPr id="44" name="Espaço Reservado para Conteúdo 43">
            <a:extLst>
              <a:ext uri="{FF2B5EF4-FFF2-40B4-BE49-F238E27FC236}">
                <a16:creationId xmlns:a16="http://schemas.microsoft.com/office/drawing/2014/main" id="{52760416-0234-42EB-A96D-27F78CCD6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Considerando a partição</a:t>
            </a:r>
          </a:p>
          <a:p>
            <a:endParaRPr lang="pt-BR" dirty="0"/>
          </a:p>
          <a:p>
            <a:pPr lvl="1"/>
            <a:r>
              <a:rPr lang="pt-BR" dirty="0"/>
              <a:t>Analisando o grupo </a:t>
            </a:r>
            <a:r>
              <a:rPr lang="pt-BR" dirty="0">
                <a:latin typeface="Consolas" panose="020B0609020204030204" pitchFamily="49" charset="0"/>
              </a:rPr>
              <a:t>{A,D}</a:t>
            </a:r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a</a:t>
            </a:r>
            <a:r>
              <a:rPr lang="pt-BR" dirty="0"/>
              <a:t>:</a:t>
            </a:r>
          </a:p>
          <a:p>
            <a:pPr lvl="3"/>
            <a:r>
              <a:rPr lang="pt-BR" dirty="0"/>
              <a:t>Leva A para membros do grupo </a:t>
            </a:r>
            <a:r>
              <a:rPr lang="pt-BR" dirty="0">
                <a:latin typeface="Consolas" panose="020B0609020204030204" pitchFamily="49" charset="0"/>
              </a:rPr>
              <a:t>{B}</a:t>
            </a:r>
          </a:p>
          <a:p>
            <a:pPr lvl="3"/>
            <a:r>
              <a:rPr lang="pt-BR" dirty="0"/>
              <a:t>Leva D para membros do grupo </a:t>
            </a:r>
            <a:r>
              <a:rPr lang="pt-BR" dirty="0">
                <a:latin typeface="Consolas" panose="020B0609020204030204" pitchFamily="49" charset="0"/>
              </a:rPr>
              <a:t>{A,D}</a:t>
            </a:r>
          </a:p>
          <a:p>
            <a:pPr lvl="1"/>
            <a:r>
              <a:rPr lang="pt-BR" dirty="0"/>
              <a:t>Analisando o grupo </a:t>
            </a:r>
            <a:r>
              <a:rPr lang="pt-BR" dirty="0">
                <a:latin typeface="Consolas" panose="020B0609020204030204" pitchFamily="49" charset="0"/>
              </a:rPr>
              <a:t>{C,E}</a:t>
            </a:r>
          </a:p>
          <a:p>
            <a:pPr lvl="2"/>
            <a:r>
              <a:rPr lang="pt-BR" dirty="0"/>
              <a:t>O símbolo </a:t>
            </a:r>
            <a:r>
              <a:rPr lang="pt-BR" b="1" i="1" dirty="0">
                <a:solidFill>
                  <a:srgbClr val="FF4343"/>
                </a:solidFill>
                <a:latin typeface="Consolas" panose="020B0609020204030204" pitchFamily="49" charset="0"/>
              </a:rPr>
              <a:t>b</a:t>
            </a:r>
            <a:r>
              <a:rPr lang="pt-BR" dirty="0"/>
              <a:t>:</a:t>
            </a:r>
          </a:p>
          <a:p>
            <a:pPr lvl="3"/>
            <a:r>
              <a:rPr lang="pt-BR" dirty="0"/>
              <a:t>Leva C para membros do grupo </a:t>
            </a:r>
            <a:r>
              <a:rPr lang="pt-BR" dirty="0">
                <a:latin typeface="Consolas" panose="020B0609020204030204" pitchFamily="49" charset="0"/>
              </a:rPr>
              <a:t>{A,C}</a:t>
            </a:r>
          </a:p>
          <a:p>
            <a:pPr lvl="3"/>
            <a:r>
              <a:rPr lang="pt-BR" dirty="0"/>
              <a:t>Leva E para membros do grupo </a:t>
            </a:r>
            <a:r>
              <a:rPr lang="pt-BR" dirty="0">
                <a:latin typeface="Consolas" panose="020B0609020204030204" pitchFamily="49" charset="0"/>
              </a:rPr>
              <a:t>{F}</a:t>
            </a:r>
          </a:p>
          <a:p>
            <a:endParaRPr lang="pt-BR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1520319-D00F-4B24-B2E6-E250B6D9E65C}"/>
              </a:ext>
            </a:extLst>
          </p:cNvPr>
          <p:cNvSpPr txBox="1"/>
          <p:nvPr/>
        </p:nvSpPr>
        <p:spPr>
          <a:xfrm>
            <a:off x="1341884" y="2390110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pt-BR" dirty="0">
                <a:latin typeface="Consolas" panose="020B0609020204030204" pitchFamily="49" charset="0"/>
              </a:rPr>
              <a:t>{A,D}{B}{C,E}{F}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9A0A422-2632-4A7C-9C75-E41B40A12333}"/>
              </a:ext>
            </a:extLst>
          </p:cNvPr>
          <p:cNvSpPr txBox="1"/>
          <p:nvPr/>
        </p:nvSpPr>
        <p:spPr>
          <a:xfrm>
            <a:off x="7863242" y="5640107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pt-BR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final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 = </a:t>
            </a:r>
            <a:r>
              <a:rPr lang="pt-BR" dirty="0">
                <a:latin typeface="Consolas" panose="020B0609020204030204" pitchFamily="49" charset="0"/>
              </a:rPr>
              <a:t>{A}{B}{C}{D}{E}{F}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8AD5FAE2-5016-49E6-B2D2-96634148D628}"/>
              </a:ext>
            </a:extLst>
          </p:cNvPr>
          <p:cNvSpPr txBox="1"/>
          <p:nvPr/>
        </p:nvSpPr>
        <p:spPr>
          <a:xfrm>
            <a:off x="7863242" y="5204496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 DFA já é mínimo:</a:t>
            </a:r>
          </a:p>
        </p:txBody>
      </p:sp>
    </p:spTree>
    <p:extLst>
      <p:ext uri="{BB962C8B-B14F-4D97-AF65-F5344CB8AC3E}">
        <p14:creationId xmlns:p14="http://schemas.microsoft.com/office/powerpoint/2010/main" val="918098448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721AB-847E-48C2-B05B-AA3B6592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DCE12-D177-4941-A4BD-C23C3161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Vimos </a:t>
            </a:r>
            <a:r>
              <a:rPr lang="pt-BR" sz="2200" dirty="0">
                <a:solidFill>
                  <a:schemeClr val="accent1">
                    <a:lumMod val="75000"/>
                  </a:schemeClr>
                </a:solidFill>
              </a:rPr>
              <a:t>como é construído </a:t>
            </a:r>
            <a:r>
              <a:rPr lang="pt-BR" sz="2200" dirty="0"/>
              <a:t>um gerador de analisador léxico</a:t>
            </a:r>
          </a:p>
          <a:p>
            <a:pPr lvl="1"/>
            <a:r>
              <a:rPr lang="pt-BR" sz="1800" dirty="0"/>
              <a:t>A entrada é lida para um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buffer duplo </a:t>
            </a:r>
          </a:p>
          <a:p>
            <a:pPr lvl="1"/>
            <a:r>
              <a:rPr lang="pt-BR" sz="1800" dirty="0"/>
              <a:t>Cada expressão regular é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convertida em um NFA</a:t>
            </a:r>
          </a:p>
          <a:p>
            <a:pPr lvl="1"/>
            <a:r>
              <a:rPr lang="pt-BR" sz="1800" dirty="0"/>
              <a:t>Os </a:t>
            </a:r>
            <a:r>
              <a:rPr lang="pt-BR" sz="1800" dirty="0" err="1">
                <a:solidFill>
                  <a:schemeClr val="accent1">
                    <a:lumMod val="75000"/>
                  </a:schemeClr>
                </a:solidFill>
              </a:rPr>
              <a:t>NFAs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 são combinados </a:t>
            </a:r>
            <a:r>
              <a:rPr lang="pt-BR" sz="1800" dirty="0"/>
              <a:t>com transições-</a:t>
            </a:r>
            <a:r>
              <a:rPr lang="el-G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ϵ</a:t>
            </a:r>
            <a:r>
              <a:rPr lang="pt-BR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BR" sz="1800" dirty="0"/>
              <a:t>em um único NFA</a:t>
            </a:r>
            <a:endParaRPr lang="pt-BR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/>
            <a:r>
              <a:rPr lang="pt-BR" sz="1800" dirty="0"/>
              <a:t>O NFA combinado é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convertido em um DFA</a:t>
            </a:r>
          </a:p>
          <a:p>
            <a:pPr lvl="1"/>
            <a:r>
              <a:rPr lang="pt-BR" sz="1800" dirty="0"/>
              <a:t>É encontrado o </a:t>
            </a:r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DFA mínimo</a:t>
            </a:r>
          </a:p>
          <a:p>
            <a:pPr lvl="1"/>
            <a:r>
              <a:rPr lang="pt-BR" sz="1800" dirty="0"/>
              <a:t>Uma tabela de transições é armazenada</a:t>
            </a:r>
          </a:p>
          <a:p>
            <a:pPr lvl="1"/>
            <a:r>
              <a:rPr lang="pt-BR" sz="1800" dirty="0">
                <a:solidFill>
                  <a:schemeClr val="accent1">
                    <a:lumMod val="75000"/>
                  </a:schemeClr>
                </a:solidFill>
              </a:rPr>
              <a:t>DFA mínimo é simulado </a:t>
            </a:r>
            <a:r>
              <a:rPr lang="pt-BR" sz="1800" dirty="0"/>
              <a:t>sobre a entrada</a:t>
            </a:r>
          </a:p>
          <a:p>
            <a:pPr lvl="2"/>
            <a:r>
              <a:rPr lang="pt-BR" sz="1600" dirty="0"/>
              <a:t>Ao atingir um estado morto, recua-se até o último estado final</a:t>
            </a:r>
          </a:p>
          <a:p>
            <a:pPr lvl="2"/>
            <a:r>
              <a:rPr lang="pt-BR" sz="1600" dirty="0"/>
              <a:t>As ações são executadas (retorno de tokens para o analisador sintático)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695152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D11FF-F2D4-4FFC-B8B3-D23F8C53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29EE2-04D7-4964-BC81-C9BFD1888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entrada</a:t>
            </a:r>
            <a:r>
              <a:rPr lang="pt-BR" dirty="0"/>
              <a:t> para um gerador de analisador léxico</a:t>
            </a:r>
          </a:p>
          <a:p>
            <a:pPr lvl="1"/>
            <a:r>
              <a:rPr lang="pt-BR" dirty="0"/>
              <a:t>É composta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padrões e ações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8356F6F-A37C-4B7F-8737-7ED1105A8677}"/>
              </a:ext>
            </a:extLst>
          </p:cNvPr>
          <p:cNvSpPr txBox="1"/>
          <p:nvPr/>
        </p:nvSpPr>
        <p:spPr>
          <a:xfrm>
            <a:off x="1629916" y="2862858"/>
            <a:ext cx="9073008" cy="33855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definições regulares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pt-BR" sz="1400" dirty="0">
                <a:latin typeface="Consolas" panose="020B0609020204030204" pitchFamily="49" charset="0"/>
              </a:rPr>
              <a:t>	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{letra}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{letra}</a:t>
            </a:r>
            <a:r>
              <a:rPr lang="pt-BR" sz="1400" dirty="0">
                <a:latin typeface="Consolas" panose="020B0609020204030204" pitchFamily="49" charset="0"/>
              </a:rPr>
              <a:t>|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)*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num</a:t>
            </a:r>
            <a:r>
              <a:rPr lang="pt-BR" sz="1400" dirty="0">
                <a:latin typeface="Consolas" panose="020B0609020204030204" pitchFamily="49" charset="0"/>
              </a:rPr>
              <a:t>	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+(\.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+)?(E[+-]?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{digito}</a:t>
            </a:r>
            <a:r>
              <a:rPr lang="pt-BR" sz="1400" dirty="0">
                <a:latin typeface="Consolas" panose="020B0609020204030204" pitchFamily="49" charset="0"/>
              </a:rPr>
              <a:t>+)?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padrões e ações</a:t>
            </a:r>
            <a:endParaRPr lang="pt-BR" sz="1400" dirty="0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{brancos}</a:t>
            </a:r>
            <a:r>
              <a:rPr lang="pt-BR" sz="1400" dirty="0">
                <a:latin typeface="Consolas" panose="020B0609020204030204" pitchFamily="49" charset="0"/>
              </a:rPr>
              <a:t>	    ; </a:t>
            </a:r>
            <a:endParaRPr lang="pt-BR" sz="1400" dirty="0">
              <a:solidFill>
                <a:schemeClr val="accent3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latin typeface="Consolas" panose="020B0609020204030204" pitchFamily="49" charset="0"/>
              </a:rPr>
              <a:t>	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IF;</a:t>
            </a:r>
          </a:p>
          <a:p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then</a:t>
            </a:r>
            <a:r>
              <a:rPr lang="pt-BR" sz="1400" dirty="0">
                <a:latin typeface="Consolas" panose="020B0609020204030204" pitchFamily="49" charset="0"/>
              </a:rPr>
              <a:t>	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THEN;</a:t>
            </a:r>
          </a:p>
          <a:p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latin typeface="Consolas" panose="020B0609020204030204" pitchFamily="49" charset="0"/>
              </a:rPr>
              <a:t>	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ELSE;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{id}</a:t>
            </a:r>
            <a:r>
              <a:rPr lang="pt-BR" sz="1400" dirty="0">
                <a:latin typeface="Consolas" panose="020B0609020204030204" pitchFamily="49" charset="0"/>
              </a:rPr>
              <a:t>	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ID; </a:t>
            </a:r>
          </a:p>
          <a:p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{num}</a:t>
            </a:r>
            <a:r>
              <a:rPr lang="pt-BR" sz="1400" dirty="0">
                <a:latin typeface="Consolas" panose="020B0609020204030204" pitchFamily="49" charset="0"/>
              </a:rPr>
              <a:t>	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400" dirty="0">
                <a:latin typeface="Consolas" panose="020B0609020204030204" pitchFamily="49" charset="0"/>
              </a:rPr>
              <a:t> NUM;</a:t>
            </a:r>
          </a:p>
          <a:p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. </a:t>
            </a:r>
            <a:r>
              <a:rPr lang="pt-BR" sz="1400" dirty="0">
                <a:latin typeface="Consolas" panose="020B0609020204030204" pitchFamily="49" charset="0"/>
              </a:rPr>
              <a:t>           cout &lt;&lt; </a:t>
            </a:r>
            <a:r>
              <a:rPr lang="pt-BR" sz="1400" dirty="0" err="1">
                <a:latin typeface="Consolas" panose="020B0609020204030204" pitchFamily="49" charset="0"/>
              </a:rPr>
              <a:t>YYText</a:t>
            </a:r>
            <a:r>
              <a:rPr lang="pt-BR" sz="1400" dirty="0">
                <a:latin typeface="Consolas" panose="020B0609020204030204" pitchFamily="49" charset="0"/>
              </a:rPr>
              <a:t>() &lt;&lt;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" é um </a:t>
            </a:r>
            <a:r>
              <a:rPr lang="pt-BR" sz="1400" dirty="0" err="1">
                <a:solidFill>
                  <a:srgbClr val="FF7575"/>
                </a:solidFill>
                <a:latin typeface="Consolas" panose="020B0609020204030204" pitchFamily="49" charset="0"/>
              </a:rPr>
              <a:t>token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 inválido!"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n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accent2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%%</a:t>
            </a:r>
          </a:p>
          <a:p>
            <a:r>
              <a:rPr lang="pt-BR" sz="14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// funções auxiliares</a:t>
            </a:r>
          </a:p>
        </p:txBody>
      </p:sp>
    </p:spTree>
    <p:extLst>
      <p:ext uri="{BB962C8B-B14F-4D97-AF65-F5344CB8AC3E}">
        <p14:creationId xmlns:p14="http://schemas.microsoft.com/office/powerpoint/2010/main" val="364611432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FA4B1-5CFE-4C26-B7D4-2EBAF443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7C966-917D-4AFB-A166-9C0A96220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arquitetura de um analisador léxico</a:t>
            </a:r>
            <a:r>
              <a:rPr lang="pt-BR" dirty="0"/>
              <a:t> gerado pelo Flex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89A73B9-5AD3-4BB5-B588-9203743842E3}"/>
              </a:ext>
            </a:extLst>
          </p:cNvPr>
          <p:cNvSpPr/>
          <p:nvPr/>
        </p:nvSpPr>
        <p:spPr>
          <a:xfrm>
            <a:off x="4726260" y="5151648"/>
            <a:ext cx="1728192" cy="86409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3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Compilador</a:t>
            </a:r>
            <a:br>
              <a:rPr lang="pt-BR" sz="1400" dirty="0"/>
            </a:br>
            <a:r>
              <a:rPr lang="pt-BR" sz="1400" dirty="0"/>
              <a:t>Flex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A49B1BE-2BC8-4D06-8954-37210F038D01}"/>
              </a:ext>
            </a:extLst>
          </p:cNvPr>
          <p:cNvSpPr/>
          <p:nvPr/>
        </p:nvSpPr>
        <p:spPr>
          <a:xfrm>
            <a:off x="1917948" y="5151648"/>
            <a:ext cx="1728192" cy="864096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Programa</a:t>
            </a:r>
            <a:br>
              <a:rPr lang="pt-BR" sz="1600" dirty="0"/>
            </a:br>
            <a:r>
              <a:rPr lang="pt-BR" sz="1600" dirty="0"/>
              <a:t>Flex</a:t>
            </a:r>
          </a:p>
        </p:txBody>
      </p:sp>
      <p:sp>
        <p:nvSpPr>
          <p:cNvPr id="6" name="Fluxograma: Disco Magnético 5">
            <a:extLst>
              <a:ext uri="{FF2B5EF4-FFF2-40B4-BE49-F238E27FC236}">
                <a16:creationId xmlns:a16="http://schemas.microsoft.com/office/drawing/2014/main" id="{C84D98DC-BCA0-457B-BFE9-C73E7491B9D1}"/>
              </a:ext>
            </a:extLst>
          </p:cNvPr>
          <p:cNvSpPr/>
          <p:nvPr/>
        </p:nvSpPr>
        <p:spPr>
          <a:xfrm>
            <a:off x="7534572" y="4786064"/>
            <a:ext cx="1584176" cy="1418320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3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52000" rIns="72000" rtlCol="0" anchor="ctr"/>
          <a:lstStyle/>
          <a:p>
            <a:pPr algn="ctr"/>
            <a:r>
              <a:rPr lang="pt-BR" sz="1400" dirty="0"/>
              <a:t>Tabela de Transição</a:t>
            </a:r>
            <a:br>
              <a:rPr lang="pt-BR" sz="1400" dirty="0"/>
            </a:br>
            <a:r>
              <a:rPr lang="pt-BR" sz="1400" dirty="0"/>
              <a:t>-----</a:t>
            </a:r>
            <a:br>
              <a:rPr lang="pt-BR" sz="1400" dirty="0"/>
            </a:br>
            <a:r>
              <a:rPr lang="pt-BR" sz="1400" dirty="0"/>
              <a:t>Ações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91D089F-6814-4F0C-AA4A-D1479B511A27}"/>
              </a:ext>
            </a:extLst>
          </p:cNvPr>
          <p:cNvSpPr/>
          <p:nvPr/>
        </p:nvSpPr>
        <p:spPr>
          <a:xfrm>
            <a:off x="7462564" y="3584544"/>
            <a:ext cx="1728192" cy="86409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63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/>
              <a:t>Simulador de DFA</a:t>
            </a:r>
          </a:p>
        </p:txBody>
      </p:sp>
      <p:sp>
        <p:nvSpPr>
          <p:cNvPr id="17" name="Seta: de Cima para Baixo 16">
            <a:extLst>
              <a:ext uri="{FF2B5EF4-FFF2-40B4-BE49-F238E27FC236}">
                <a16:creationId xmlns:a16="http://schemas.microsoft.com/office/drawing/2014/main" id="{1640CC17-BCF9-4FD9-9845-C638ADCFFD24}"/>
              </a:ext>
            </a:extLst>
          </p:cNvPr>
          <p:cNvSpPr/>
          <p:nvPr/>
        </p:nvSpPr>
        <p:spPr>
          <a:xfrm>
            <a:off x="8236650" y="4460166"/>
            <a:ext cx="162018" cy="577182"/>
          </a:xfrm>
          <a:prstGeom prst="upDownArrow">
            <a:avLst/>
          </a:prstGeom>
          <a:solidFill>
            <a:schemeClr val="tx1">
              <a:lumMod val="75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4F1F4E9A-63A0-4452-BDE4-E83BF8DA2F19}"/>
              </a:ext>
            </a:extLst>
          </p:cNvPr>
          <p:cNvSpPr/>
          <p:nvPr/>
        </p:nvSpPr>
        <p:spPr>
          <a:xfrm>
            <a:off x="6454452" y="5489048"/>
            <a:ext cx="1080120" cy="228598"/>
          </a:xfrm>
          <a:prstGeom prst="rightArrow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a Direita 18">
            <a:extLst>
              <a:ext uri="{FF2B5EF4-FFF2-40B4-BE49-F238E27FC236}">
                <a16:creationId xmlns:a16="http://schemas.microsoft.com/office/drawing/2014/main" id="{96BDB752-E768-4B87-96E4-DBDC79ACC931}"/>
              </a:ext>
            </a:extLst>
          </p:cNvPr>
          <p:cNvSpPr/>
          <p:nvPr/>
        </p:nvSpPr>
        <p:spPr>
          <a:xfrm>
            <a:off x="3646140" y="5489048"/>
            <a:ext cx="1080120" cy="208947"/>
          </a:xfrm>
          <a:prstGeom prst="rightArrow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5D1BC6D-F436-4302-AB77-47CEB0E9AEC2}"/>
              </a:ext>
            </a:extLst>
          </p:cNvPr>
          <p:cNvSpPr/>
          <p:nvPr/>
        </p:nvSpPr>
        <p:spPr>
          <a:xfrm>
            <a:off x="2349996" y="3853948"/>
            <a:ext cx="4176464" cy="360040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lexema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4613E786-3932-408E-B04E-21EB2542E398}"/>
              </a:ext>
            </a:extLst>
          </p:cNvPr>
          <p:cNvSpPr txBox="1"/>
          <p:nvPr/>
        </p:nvSpPr>
        <p:spPr>
          <a:xfrm>
            <a:off x="3562828" y="4273351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buffer de entrada</a:t>
            </a:r>
          </a:p>
        </p:txBody>
      </p:sp>
      <p:cxnSp>
        <p:nvCxnSpPr>
          <p:cNvPr id="23" name="Conector: Curvo 22">
            <a:extLst>
              <a:ext uri="{FF2B5EF4-FFF2-40B4-BE49-F238E27FC236}">
                <a16:creationId xmlns:a16="http://schemas.microsoft.com/office/drawing/2014/main" id="{1716B5C3-DE9D-4EB5-950C-7A54F7F6B66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266442" y="1954491"/>
            <a:ext cx="269404" cy="3528392"/>
          </a:xfrm>
          <a:prstGeom prst="curvedConnector3">
            <a:avLst>
              <a:gd name="adj1" fmla="val -205064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F4E5E6FA-031E-456E-B943-6AEB0DE78E66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031718" y="1486936"/>
            <a:ext cx="269404" cy="4464496"/>
          </a:xfrm>
          <a:prstGeom prst="curvedConnector3">
            <a:avLst>
              <a:gd name="adj1" fmla="val -318202"/>
            </a:avLst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B55D116-8DD2-4575-B76B-935A2D1FF968}"/>
              </a:ext>
            </a:extLst>
          </p:cNvPr>
          <p:cNvSpPr txBox="1"/>
          <p:nvPr/>
        </p:nvSpPr>
        <p:spPr>
          <a:xfrm>
            <a:off x="3253198" y="346871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início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7A1C1A4-7DFD-48D3-BC07-545FCC02AABC}"/>
              </a:ext>
            </a:extLst>
          </p:cNvPr>
          <p:cNvSpPr txBox="1"/>
          <p:nvPr/>
        </p:nvSpPr>
        <p:spPr>
          <a:xfrm>
            <a:off x="4882259" y="3467403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55010644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6933B-6784-4AE7-9862-1EB79627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Buffer de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D6F418-06FB-4884-8729-E3E5C74D1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 frequência é necessário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examinar um ou mais caracteres à frente</a:t>
            </a:r>
            <a:r>
              <a:rPr lang="pt-BR" dirty="0"/>
              <a:t> para ter certeza sobre o </a:t>
            </a:r>
            <a:r>
              <a:rPr lang="pt-BR" b="1" dirty="0" err="1"/>
              <a:t>token</a:t>
            </a:r>
            <a:r>
              <a:rPr lang="pt-BR" dirty="0"/>
              <a:t> reconhecido</a:t>
            </a:r>
          </a:p>
          <a:p>
            <a:pPr marL="457200" lvl="1" indent="0">
              <a:buNone/>
            </a:pP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</a:t>
            </a:r>
            <a:r>
              <a:rPr lang="pt-BR" dirty="0"/>
              <a:t> o </a:t>
            </a:r>
            <a:r>
              <a:rPr lang="pt-BR" dirty="0" err="1"/>
              <a:t>token</a:t>
            </a:r>
            <a:r>
              <a:rPr lang="pt-BR" dirty="0"/>
              <a:t> 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/>
              <a:t> só é reconhecido se o próximo caractere é diferente de </a:t>
            </a:r>
            <a:r>
              <a:rPr lang="pt-BR" dirty="0">
                <a:latin typeface="Consolas" panose="020B0609020204030204" pitchFamily="49" charset="0"/>
              </a:rPr>
              <a:t>=</a:t>
            </a:r>
          </a:p>
          <a:p>
            <a:r>
              <a:rPr lang="pt-BR" dirty="0"/>
              <a:t>Essa tarefa pode ser realizada com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uso de buffers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Acelera</a:t>
            </a:r>
            <a:r>
              <a:rPr lang="pt-BR" dirty="0"/>
              <a:t> a leitura do código</a:t>
            </a:r>
          </a:p>
          <a:p>
            <a:pPr lvl="1"/>
            <a:r>
              <a:rPr lang="pt-BR" dirty="0"/>
              <a:t>Permite usar </a:t>
            </a:r>
            <a:r>
              <a:rPr lang="pt-BR" i="1" dirty="0" err="1">
                <a:solidFill>
                  <a:schemeClr val="accent1">
                    <a:lumMod val="75000"/>
                  </a:schemeClr>
                </a:solidFill>
              </a:rPr>
              <a:t>lookaheads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grandes </a:t>
            </a:r>
            <a:r>
              <a:rPr lang="pt-BR" dirty="0"/>
              <a:t>com segurança</a:t>
            </a:r>
          </a:p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técnica eficiente</a:t>
            </a:r>
            <a:r>
              <a:rPr lang="pt-BR" dirty="0"/>
              <a:t> utiliza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dois buffers </a:t>
            </a:r>
          </a:p>
          <a:p>
            <a:pPr lvl="1"/>
            <a:r>
              <a:rPr lang="pt-BR" dirty="0"/>
              <a:t>São carregados alternadamente</a:t>
            </a:r>
          </a:p>
        </p:txBody>
      </p:sp>
    </p:spTree>
    <p:extLst>
      <p:ext uri="{BB962C8B-B14F-4D97-AF65-F5344CB8AC3E}">
        <p14:creationId xmlns:p14="http://schemas.microsoft.com/office/powerpoint/2010/main" val="362556478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15BD8-B294-4143-95A8-77E80C36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Buffer de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D134A-0187-4C32-8EDB-B91FD28B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buffers</a:t>
            </a:r>
            <a:r>
              <a:rPr lang="pt-BR" dirty="0"/>
              <a:t> possuem o mesmo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tamanho N</a:t>
            </a:r>
          </a:p>
          <a:p>
            <a:pPr lvl="1"/>
            <a:r>
              <a:rPr lang="pt-BR" dirty="0"/>
              <a:t>O valor de N corresponde ao tamanho de uma leitura no disco</a:t>
            </a:r>
          </a:p>
          <a:p>
            <a:pPr lvl="2"/>
            <a:r>
              <a:rPr lang="pt-BR" dirty="0"/>
              <a:t>Comumente, o tamanho de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bloco do disco </a:t>
            </a:r>
            <a:r>
              <a:rPr lang="pt-BR" dirty="0"/>
              <a:t>é 512 bytes</a:t>
            </a:r>
          </a:p>
          <a:p>
            <a:pPr lvl="2"/>
            <a:r>
              <a:rPr lang="pt-BR" dirty="0"/>
              <a:t>Ler vários blocos de uma vez diminui a quantidade de interrupções da CPU</a:t>
            </a:r>
          </a:p>
          <a:p>
            <a:pPr lvl="2"/>
            <a:r>
              <a:rPr lang="pt-BR" dirty="0"/>
              <a:t>A maioria dos sistemas fazem leituras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4096 bytes</a:t>
            </a:r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B4F1D9E-A7B1-436C-B372-FE4B6E31A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489061"/>
              </p:ext>
            </p:extLst>
          </p:nvPr>
        </p:nvGraphicFramePr>
        <p:xfrm>
          <a:off x="2204904" y="5094476"/>
          <a:ext cx="7200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41240561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6113417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66690492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7527339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6470100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8844488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4433417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7640003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96711123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6222291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4399065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4032716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51468013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4087493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46083840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24794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50975191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9200221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6960981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64999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800" b="1" dirty="0">
                        <a:solidFill>
                          <a:srgbClr val="FF7575"/>
                        </a:solidFill>
                        <a:latin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241930"/>
                  </a:ext>
                </a:extLst>
              </a:tr>
            </a:tbl>
          </a:graphicData>
        </a:graphic>
      </p:graphicFrame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663AA18-A5DE-4527-AB93-173F3E08B75C}"/>
              </a:ext>
            </a:extLst>
          </p:cNvPr>
          <p:cNvCxnSpPr/>
          <p:nvPr/>
        </p:nvCxnSpPr>
        <p:spPr>
          <a:xfrm>
            <a:off x="5805304" y="4806444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84A52A8-490D-4226-9B5D-66297BC328D1}"/>
              </a:ext>
            </a:extLst>
          </p:cNvPr>
          <p:cNvCxnSpPr/>
          <p:nvPr/>
        </p:nvCxnSpPr>
        <p:spPr>
          <a:xfrm>
            <a:off x="2204904" y="4878452"/>
            <a:ext cx="3600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5AB196B-972A-4020-8780-738BE2233DB6}"/>
              </a:ext>
            </a:extLst>
          </p:cNvPr>
          <p:cNvCxnSpPr/>
          <p:nvPr/>
        </p:nvCxnSpPr>
        <p:spPr>
          <a:xfrm>
            <a:off x="5805304" y="4878452"/>
            <a:ext cx="36004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396EA579-58CE-4A68-BA78-3F5E680F8469}"/>
              </a:ext>
            </a:extLst>
          </p:cNvPr>
          <p:cNvCxnSpPr/>
          <p:nvPr/>
        </p:nvCxnSpPr>
        <p:spPr>
          <a:xfrm>
            <a:off x="2200720" y="4806444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DF25999-70EC-493D-AC06-3EB47275AEB0}"/>
              </a:ext>
            </a:extLst>
          </p:cNvPr>
          <p:cNvCxnSpPr/>
          <p:nvPr/>
        </p:nvCxnSpPr>
        <p:spPr>
          <a:xfrm>
            <a:off x="9417960" y="4806444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50FC571C-48A3-4478-8F65-88965B14417A}"/>
              </a:ext>
            </a:extLst>
          </p:cNvPr>
          <p:cNvSpPr/>
          <p:nvPr/>
        </p:nvSpPr>
        <p:spPr>
          <a:xfrm>
            <a:off x="3016232" y="4509120"/>
            <a:ext cx="198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4096 caracteres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EC03A2-9608-4188-A5BB-6BAF66A715E0}"/>
              </a:ext>
            </a:extLst>
          </p:cNvPr>
          <p:cNvSpPr/>
          <p:nvPr/>
        </p:nvSpPr>
        <p:spPr>
          <a:xfrm>
            <a:off x="6614466" y="4489513"/>
            <a:ext cx="198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4096 caracteres</a:t>
            </a:r>
          </a:p>
        </p:txBody>
      </p:sp>
      <p:cxnSp>
        <p:nvCxnSpPr>
          <p:cNvPr id="20" name="Conector: Curvo 19">
            <a:extLst>
              <a:ext uri="{FF2B5EF4-FFF2-40B4-BE49-F238E27FC236}">
                <a16:creationId xmlns:a16="http://schemas.microsoft.com/office/drawing/2014/main" id="{32B5FFFA-BBFD-476F-868B-9C9A542A3C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2240" y="3707618"/>
            <a:ext cx="12700" cy="3606527"/>
          </a:xfrm>
          <a:prstGeom prst="curvedConnector3">
            <a:avLst>
              <a:gd name="adj1" fmla="val 5544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C78CA2C-8EF6-4D6B-AA08-E39182B70572}"/>
              </a:ext>
            </a:extLst>
          </p:cNvPr>
          <p:cNvSpPr txBox="1"/>
          <p:nvPr/>
        </p:nvSpPr>
        <p:spPr>
          <a:xfrm>
            <a:off x="4986810" y="5621206"/>
            <a:ext cx="16369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400" dirty="0"/>
              <a:t>Carregados</a:t>
            </a:r>
            <a:br>
              <a:rPr lang="pt-BR" sz="1400" dirty="0"/>
            </a:br>
            <a:r>
              <a:rPr lang="pt-BR" sz="1400" dirty="0"/>
              <a:t>Alternadamente</a:t>
            </a:r>
          </a:p>
        </p:txBody>
      </p:sp>
    </p:spTree>
    <p:extLst>
      <p:ext uri="{BB962C8B-B14F-4D97-AF65-F5344CB8AC3E}">
        <p14:creationId xmlns:p14="http://schemas.microsoft.com/office/powerpoint/2010/main" val="360624443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15BD8-B294-4143-95A8-77E80C36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Buffer de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D134A-0187-4C32-8EDB-B91FD28B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buffers utilizam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dois ponteiros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ponteiro início marca o início de um lexema</a:t>
            </a:r>
          </a:p>
          <a:p>
            <a:pPr lvl="1"/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ponteiro fim lê adiante </a:t>
            </a:r>
            <a:r>
              <a:rPr lang="pt-BR" dirty="0"/>
              <a:t>até que haja um casamento com um padrão</a:t>
            </a:r>
          </a:p>
          <a:p>
            <a:pPr lvl="2"/>
            <a:r>
              <a:rPr lang="pt-BR" dirty="0"/>
              <a:t>Ao encontrar um casamento, fim retorna para o último caractere do lexema</a:t>
            </a:r>
          </a:p>
          <a:p>
            <a:pPr lvl="2"/>
            <a:r>
              <a:rPr lang="pt-BR" dirty="0"/>
              <a:t>Após construção do </a:t>
            </a:r>
            <a:r>
              <a:rPr lang="pt-BR" dirty="0" err="1"/>
              <a:t>token</a:t>
            </a:r>
            <a:r>
              <a:rPr lang="pt-BR" dirty="0"/>
              <a:t>, início avança para o caractere seguinte ao lexema</a:t>
            </a:r>
          </a:p>
          <a:p>
            <a:pPr lvl="2"/>
            <a:endParaRPr lang="pt-BR" dirty="0"/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B4F1D9E-A7B1-436C-B372-FE4B6E31A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06732"/>
              </p:ext>
            </p:extLst>
          </p:nvPr>
        </p:nvGraphicFramePr>
        <p:xfrm>
          <a:off x="2204904" y="4581128"/>
          <a:ext cx="7200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41240561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6113417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66690492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7527339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6470100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8844488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4433417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7640003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96711123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6222291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4399065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4032716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51468013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4087493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46083840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24794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50975191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9200221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6960981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64999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EOF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241930"/>
                  </a:ext>
                </a:extLst>
              </a:tr>
            </a:tbl>
          </a:graphicData>
        </a:graphic>
      </p:graphicFrame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663AA18-A5DE-4527-AB93-173F3E08B75C}"/>
              </a:ext>
            </a:extLst>
          </p:cNvPr>
          <p:cNvCxnSpPr/>
          <p:nvPr/>
        </p:nvCxnSpPr>
        <p:spPr>
          <a:xfrm>
            <a:off x="5805304" y="4365104"/>
            <a:ext cx="0" cy="792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58797C2-92BA-43B2-91DB-7830995685E5}"/>
              </a:ext>
            </a:extLst>
          </p:cNvPr>
          <p:cNvCxnSpPr/>
          <p:nvPr/>
        </p:nvCxnSpPr>
        <p:spPr>
          <a:xfrm flipV="1">
            <a:off x="2367208" y="4951968"/>
            <a:ext cx="0" cy="349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F7E10D2-B5DD-443A-9AF5-2C041F690914}"/>
              </a:ext>
            </a:extLst>
          </p:cNvPr>
          <p:cNvSpPr txBox="1"/>
          <p:nvPr/>
        </p:nvSpPr>
        <p:spPr>
          <a:xfrm>
            <a:off x="1989956" y="530120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início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17DE75-6416-4DA6-9FDA-3A2978423BE2}"/>
              </a:ext>
            </a:extLst>
          </p:cNvPr>
          <p:cNvSpPr txBox="1"/>
          <p:nvPr/>
        </p:nvSpPr>
        <p:spPr>
          <a:xfrm>
            <a:off x="3907561" y="530371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fim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5BA941F-F4C6-4F38-952C-2D2BEC165536}"/>
              </a:ext>
            </a:extLst>
          </p:cNvPr>
          <p:cNvCxnSpPr/>
          <p:nvPr/>
        </p:nvCxnSpPr>
        <p:spPr>
          <a:xfrm flipV="1">
            <a:off x="4167408" y="4951968"/>
            <a:ext cx="0" cy="349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C32C1E4-0A99-41DF-A6CD-9ABA85A893A1}"/>
              </a:ext>
            </a:extLst>
          </p:cNvPr>
          <p:cNvCxnSpPr>
            <a:cxnSpLocks/>
          </p:cNvCxnSpPr>
          <p:nvPr/>
        </p:nvCxnSpPr>
        <p:spPr>
          <a:xfrm>
            <a:off x="7786028" y="4869160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183206-392A-4A4E-BB5D-74D81A534B89}"/>
              </a:ext>
            </a:extLst>
          </p:cNvPr>
          <p:cNvSpPr txBox="1"/>
          <p:nvPr/>
        </p:nvSpPr>
        <p:spPr>
          <a:xfrm>
            <a:off x="7642597" y="5301208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 de fim de arquivo</a:t>
            </a:r>
          </a:p>
        </p:txBody>
      </p:sp>
    </p:spTree>
    <p:extLst>
      <p:ext uri="{BB962C8B-B14F-4D97-AF65-F5344CB8AC3E}">
        <p14:creationId xmlns:p14="http://schemas.microsoft.com/office/powerpoint/2010/main" val="4525145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15BD8-B294-4143-95A8-77E80C36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Buffer de Entrada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AD134A-0187-4C32-8EDB-B91FD28B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Avançar</a:t>
            </a:r>
            <a:r>
              <a:rPr lang="pt-BR" dirty="0"/>
              <a:t> o apontador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fim requer</a:t>
            </a:r>
          </a:p>
          <a:p>
            <a:pPr lvl="1"/>
            <a:r>
              <a:rPr lang="pt-BR" dirty="0"/>
              <a:t>Testar se o fim do buffer foi atingido e em caso positivo</a:t>
            </a:r>
          </a:p>
          <a:p>
            <a:pPr lvl="2"/>
            <a:r>
              <a:rPr lang="pt-BR" dirty="0"/>
              <a:t>Carregar o outro buffer</a:t>
            </a:r>
          </a:p>
          <a:p>
            <a:pPr lvl="2"/>
            <a:r>
              <a:rPr lang="pt-BR" dirty="0"/>
              <a:t>Mover o ponteiro fim para o início do buffer recém carregado</a:t>
            </a:r>
          </a:p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Espaço em buffer </a:t>
            </a:r>
            <a:r>
              <a:rPr lang="pt-BR" dirty="0"/>
              <a:t>pode se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esgotar</a:t>
            </a:r>
          </a:p>
          <a:p>
            <a:pPr lvl="1"/>
            <a:r>
              <a:rPr lang="pt-BR" dirty="0"/>
              <a:t>Tamanho do lexema + avanço adiante for maior que N</a:t>
            </a:r>
          </a:p>
          <a:p>
            <a:pPr lvl="2"/>
            <a:endParaRPr lang="pt-BR" dirty="0"/>
          </a:p>
          <a:p>
            <a:pPr lvl="2"/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B4F1D9E-A7B1-436C-B372-FE4B6E31A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934498"/>
              </p:ext>
            </p:extLst>
          </p:nvPr>
        </p:nvGraphicFramePr>
        <p:xfrm>
          <a:off x="2204904" y="4941168"/>
          <a:ext cx="72008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412405610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6113417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66690492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7527339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64701006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88444887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54433417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37640003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96711123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66222291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43990656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40327163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51468013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4087493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1460838408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2479472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50975191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92002219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76960981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264999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1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EOF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9241930"/>
                  </a:ext>
                </a:extLst>
              </a:tr>
            </a:tbl>
          </a:graphicData>
        </a:graphic>
      </p:graphicFrame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663AA18-A5DE-4527-AB93-173F3E08B75C}"/>
              </a:ext>
            </a:extLst>
          </p:cNvPr>
          <p:cNvCxnSpPr/>
          <p:nvPr/>
        </p:nvCxnSpPr>
        <p:spPr>
          <a:xfrm>
            <a:off x="5805304" y="4725144"/>
            <a:ext cx="0" cy="792088"/>
          </a:xfrm>
          <a:prstGeom prst="line">
            <a:avLst/>
          </a:prstGeom>
          <a:ln w="1905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58797C2-92BA-43B2-91DB-7830995685E5}"/>
              </a:ext>
            </a:extLst>
          </p:cNvPr>
          <p:cNvCxnSpPr/>
          <p:nvPr/>
        </p:nvCxnSpPr>
        <p:spPr>
          <a:xfrm flipV="1">
            <a:off x="2367208" y="5312008"/>
            <a:ext cx="0" cy="349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BF7E10D2-B5DD-443A-9AF5-2C041F690914}"/>
              </a:ext>
            </a:extLst>
          </p:cNvPr>
          <p:cNvSpPr txBox="1"/>
          <p:nvPr/>
        </p:nvSpPr>
        <p:spPr>
          <a:xfrm>
            <a:off x="1989956" y="566124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início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A17DE75-6416-4DA6-9FDA-3A2978423BE2}"/>
              </a:ext>
            </a:extLst>
          </p:cNvPr>
          <p:cNvSpPr txBox="1"/>
          <p:nvPr/>
        </p:nvSpPr>
        <p:spPr>
          <a:xfrm>
            <a:off x="3907561" y="5663756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fim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5BA941F-F4C6-4F38-952C-2D2BEC165536}"/>
              </a:ext>
            </a:extLst>
          </p:cNvPr>
          <p:cNvCxnSpPr/>
          <p:nvPr/>
        </p:nvCxnSpPr>
        <p:spPr>
          <a:xfrm flipV="1">
            <a:off x="4167408" y="5312008"/>
            <a:ext cx="0" cy="349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C32C1E4-0A99-41DF-A6CD-9ABA85A893A1}"/>
              </a:ext>
            </a:extLst>
          </p:cNvPr>
          <p:cNvCxnSpPr>
            <a:cxnSpLocks/>
          </p:cNvCxnSpPr>
          <p:nvPr/>
        </p:nvCxnSpPr>
        <p:spPr>
          <a:xfrm>
            <a:off x="7786028" y="5229200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183206-392A-4A4E-BB5D-74D81A534B89}"/>
              </a:ext>
            </a:extLst>
          </p:cNvPr>
          <p:cNvSpPr txBox="1"/>
          <p:nvPr/>
        </p:nvSpPr>
        <p:spPr>
          <a:xfrm>
            <a:off x="7642597" y="5661248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marca de fim de arquivo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B68A340-F6EC-4045-86C4-CFCEAF45A8F3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14" name="Triângulo isósceles 6">
              <a:extLst>
                <a:ext uri="{FF2B5EF4-FFF2-40B4-BE49-F238E27FC236}">
                  <a16:creationId xmlns:a16="http://schemas.microsoft.com/office/drawing/2014/main" id="{B45680E1-21D4-4EE0-9D36-610FEA17E2CE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D0AB630-56D4-4EB9-A6B2-A9079CCE08D3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89966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92BE8-2B1D-4337-813D-7081D4BA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do Autômato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5DBFD0-C897-46EC-A5A5-73410415C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36" y="1828800"/>
            <a:ext cx="10657184" cy="4419600"/>
          </a:xfrm>
        </p:spPr>
        <p:txBody>
          <a:bodyPr/>
          <a:lstStyle/>
          <a:p>
            <a:r>
              <a:rPr lang="pt-BR" dirty="0"/>
              <a:t>Para construir o autômato:</a:t>
            </a:r>
          </a:p>
          <a:p>
            <a:pPr lvl="1"/>
            <a:r>
              <a:rPr lang="pt-BR" dirty="0"/>
              <a:t>Cada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padrão </a:t>
            </a:r>
            <a:r>
              <a:rPr lang="pt-BR" i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de expressão regular </a:t>
            </a:r>
            <a:r>
              <a:rPr lang="pt-BR" dirty="0"/>
              <a:t>é convertido para um NFA</a:t>
            </a:r>
          </a:p>
          <a:p>
            <a:pPr lvl="1"/>
            <a:r>
              <a:rPr lang="pt-BR" dirty="0"/>
              <a:t>Os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NFAs</a:t>
            </a:r>
            <a:r>
              <a:rPr lang="pt-BR" dirty="0"/>
              <a:t> individuais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são combinados</a:t>
            </a:r>
          </a:p>
          <a:p>
            <a:pPr lvl="2"/>
            <a:r>
              <a:rPr lang="pt-BR" dirty="0"/>
              <a:t>Usando um novo estado inicial</a:t>
            </a:r>
          </a:p>
          <a:p>
            <a:pPr lvl="2"/>
            <a:r>
              <a:rPr lang="pt-BR" dirty="0"/>
              <a:t>Transições-</a:t>
            </a:r>
            <a:r>
              <a:rPr lang="el-GR" dirty="0"/>
              <a:t>ϵ</a:t>
            </a:r>
            <a:r>
              <a:rPr lang="pt-BR" dirty="0"/>
              <a:t> para cada NFA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C914DA4E-F18B-4C1E-B9A1-9EE7B00C1049}"/>
              </a:ext>
            </a:extLst>
          </p:cNvPr>
          <p:cNvGrpSpPr/>
          <p:nvPr/>
        </p:nvGrpSpPr>
        <p:grpSpPr>
          <a:xfrm>
            <a:off x="6526460" y="3429000"/>
            <a:ext cx="3258993" cy="2755985"/>
            <a:chOff x="6046098" y="3517471"/>
            <a:chExt cx="3258993" cy="2755985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42A611F-0CB9-4764-8406-80B416CA6F90}"/>
                </a:ext>
              </a:extLst>
            </p:cNvPr>
            <p:cNvSpPr txBox="1"/>
            <p:nvPr/>
          </p:nvSpPr>
          <p:spPr>
            <a:xfrm>
              <a:off x="8185998" y="5091869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535168F-C0C7-4C38-9A28-9A006D095B97}"/>
                </a:ext>
              </a:extLst>
            </p:cNvPr>
            <p:cNvSpPr/>
            <p:nvPr/>
          </p:nvSpPr>
          <p:spPr>
            <a:xfrm>
              <a:off x="6046098" y="4771140"/>
              <a:ext cx="336346" cy="330507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400" i="1" dirty="0">
                  <a:latin typeface="Consolas" panose="020B0609020204030204" pitchFamily="49" charset="0"/>
                </a:rPr>
                <a:t>i</a:t>
              </a:r>
              <a:endParaRPr lang="pt-BR" sz="1100" i="1" baseline="-25000" dirty="0">
                <a:latin typeface="Consolas" panose="020B0609020204030204" pitchFamily="49" charset="0"/>
              </a:endParaRP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63365169-B1CA-4933-A086-F0C7471A5CE5}"/>
                </a:ext>
              </a:extLst>
            </p:cNvPr>
            <p:cNvCxnSpPr>
              <a:cxnSpLocks/>
              <a:stCxn id="9" idx="7"/>
              <a:endCxn id="12" idx="2"/>
            </p:cNvCxnSpPr>
            <p:nvPr/>
          </p:nvCxnSpPr>
          <p:spPr>
            <a:xfrm flipV="1">
              <a:off x="6333187" y="3815963"/>
              <a:ext cx="1273393" cy="1003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CF4A602-388D-470C-A850-8014BDFB1763}"/>
                </a:ext>
              </a:extLst>
            </p:cNvPr>
            <p:cNvGrpSpPr/>
            <p:nvPr/>
          </p:nvGrpSpPr>
          <p:grpSpPr>
            <a:xfrm>
              <a:off x="7462564" y="3517471"/>
              <a:ext cx="1823894" cy="596984"/>
              <a:chOff x="7462564" y="3517471"/>
              <a:chExt cx="1823894" cy="596984"/>
            </a:xfrm>
          </p:grpSpPr>
          <p:sp>
            <p:nvSpPr>
              <p:cNvPr id="4" name="Elipse 3">
                <a:extLst>
                  <a:ext uri="{FF2B5EF4-FFF2-40B4-BE49-F238E27FC236}">
                    <a16:creationId xmlns:a16="http://schemas.microsoft.com/office/drawing/2014/main" id="{86F1C362-D477-4E0E-BE22-CE25BF8F867C}"/>
                  </a:ext>
                </a:extLst>
              </p:cNvPr>
              <p:cNvSpPr/>
              <p:nvPr/>
            </p:nvSpPr>
            <p:spPr>
              <a:xfrm>
                <a:off x="7462564" y="3517471"/>
                <a:ext cx="1823894" cy="5969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N(p</a:t>
                </a:r>
                <a:r>
                  <a:rPr lang="pt-BR" sz="1400" baseline="-25000" dirty="0">
                    <a:latin typeface="Consolas" panose="020B0609020204030204" pitchFamily="49" charset="0"/>
                  </a:rPr>
                  <a:t>1</a:t>
                </a:r>
                <a:r>
                  <a:rPr lang="pt-BR" sz="14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73CD766B-D0C7-4573-B1E9-DAD09B948334}"/>
                  </a:ext>
                </a:extLst>
              </p:cNvPr>
              <p:cNvSpPr/>
              <p:nvPr/>
            </p:nvSpPr>
            <p:spPr>
              <a:xfrm>
                <a:off x="7606580" y="3671957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i="1" dirty="0">
                  <a:latin typeface="+mj-lt"/>
                </a:endParaRPr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6ED86A9-CC6A-46BF-941B-6A40F3B42C9B}"/>
                  </a:ext>
                </a:extLst>
              </p:cNvPr>
              <p:cNvSpPr/>
              <p:nvPr/>
            </p:nvSpPr>
            <p:spPr>
              <a:xfrm>
                <a:off x="8830716" y="3671957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i="1" dirty="0">
                  <a:latin typeface="+mj-lt"/>
                </a:endParaRPr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F7F3A2BB-8592-4BF4-9772-D910571BD57A}"/>
                  </a:ext>
                </a:extLst>
              </p:cNvPr>
              <p:cNvSpPr/>
              <p:nvPr/>
            </p:nvSpPr>
            <p:spPr>
              <a:xfrm>
                <a:off x="8872139" y="3713377"/>
                <a:ext cx="205186" cy="20517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i="1" dirty="0">
                  <a:latin typeface="+mj-lt"/>
                </a:endParaRPr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72D23C96-1870-4DCB-BF18-DF7ABC3AADA9}"/>
                </a:ext>
              </a:extLst>
            </p:cNvPr>
            <p:cNvGrpSpPr/>
            <p:nvPr/>
          </p:nvGrpSpPr>
          <p:grpSpPr>
            <a:xfrm>
              <a:off x="7463605" y="4304670"/>
              <a:ext cx="1823894" cy="596984"/>
              <a:chOff x="7462564" y="3517471"/>
              <a:chExt cx="1823894" cy="596984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D5C2EDCC-40DE-4BD5-9E4E-8537FD7F8C8A}"/>
                  </a:ext>
                </a:extLst>
              </p:cNvPr>
              <p:cNvSpPr/>
              <p:nvPr/>
            </p:nvSpPr>
            <p:spPr>
              <a:xfrm>
                <a:off x="7462564" y="3517471"/>
                <a:ext cx="1823894" cy="5969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N(p</a:t>
                </a:r>
                <a:r>
                  <a:rPr lang="pt-BR" sz="1400" baseline="-25000" dirty="0">
                    <a:latin typeface="Consolas" panose="020B0609020204030204" pitchFamily="49" charset="0"/>
                  </a:rPr>
                  <a:t>2</a:t>
                </a:r>
                <a:r>
                  <a:rPr lang="pt-BR" sz="14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540536AC-8DD7-4BAC-8DFF-CBBAFB193D34}"/>
                  </a:ext>
                </a:extLst>
              </p:cNvPr>
              <p:cNvSpPr/>
              <p:nvPr/>
            </p:nvSpPr>
            <p:spPr>
              <a:xfrm>
                <a:off x="7606580" y="3671957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i="1" dirty="0">
                  <a:latin typeface="+mj-lt"/>
                </a:endParaRPr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30E5B424-5579-42FC-A8A3-AEC757A3B78E}"/>
                  </a:ext>
                </a:extLst>
              </p:cNvPr>
              <p:cNvSpPr/>
              <p:nvPr/>
            </p:nvSpPr>
            <p:spPr>
              <a:xfrm>
                <a:off x="8830716" y="3671957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i="1" dirty="0">
                  <a:latin typeface="+mj-lt"/>
                </a:endParaRPr>
              </a:p>
            </p:txBody>
          </p:sp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DF24E476-AA76-4569-A672-E65E61D2C598}"/>
                  </a:ext>
                </a:extLst>
              </p:cNvPr>
              <p:cNvSpPr/>
              <p:nvPr/>
            </p:nvSpPr>
            <p:spPr>
              <a:xfrm>
                <a:off x="8872139" y="3713377"/>
                <a:ext cx="205186" cy="20517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i="1" dirty="0">
                  <a:latin typeface="+mj-lt"/>
                </a:endParaRPr>
              </a:p>
            </p:txBody>
          </p:sp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17CC6ED2-3244-4E03-A207-4163B88E1757}"/>
                </a:ext>
              </a:extLst>
            </p:cNvPr>
            <p:cNvGrpSpPr/>
            <p:nvPr/>
          </p:nvGrpSpPr>
          <p:grpSpPr>
            <a:xfrm>
              <a:off x="7481197" y="5676472"/>
              <a:ext cx="1823894" cy="596984"/>
              <a:chOff x="7462564" y="3517471"/>
              <a:chExt cx="1823894" cy="596984"/>
            </a:xfrm>
          </p:grpSpPr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FA0C14E6-471D-4A2C-AF72-47E2F33C771F}"/>
                  </a:ext>
                </a:extLst>
              </p:cNvPr>
              <p:cNvSpPr/>
              <p:nvPr/>
            </p:nvSpPr>
            <p:spPr>
              <a:xfrm>
                <a:off x="7462564" y="3517471"/>
                <a:ext cx="1823894" cy="59698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latin typeface="Consolas" panose="020B0609020204030204" pitchFamily="49" charset="0"/>
                  </a:rPr>
                  <a:t>N(</a:t>
                </a:r>
                <a:r>
                  <a:rPr lang="pt-BR" sz="1400" dirty="0" err="1">
                    <a:latin typeface="Consolas" panose="020B0609020204030204" pitchFamily="49" charset="0"/>
                  </a:rPr>
                  <a:t>p</a:t>
                </a:r>
                <a:r>
                  <a:rPr lang="pt-BR" sz="1400" baseline="-25000" dirty="0" err="1">
                    <a:latin typeface="Consolas" panose="020B0609020204030204" pitchFamily="49" charset="0"/>
                  </a:rPr>
                  <a:t>n</a:t>
                </a:r>
                <a:r>
                  <a:rPr lang="pt-BR" sz="14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3B0538D5-35FD-4F2B-8123-E517D18653FD}"/>
                  </a:ext>
                </a:extLst>
              </p:cNvPr>
              <p:cNvSpPr/>
              <p:nvPr/>
            </p:nvSpPr>
            <p:spPr>
              <a:xfrm>
                <a:off x="7606580" y="3671957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i="1" dirty="0">
                  <a:latin typeface="+mj-lt"/>
                </a:endParaRPr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EC78CACF-205B-46B5-B573-FC1D8C327393}"/>
                  </a:ext>
                </a:extLst>
              </p:cNvPr>
              <p:cNvSpPr/>
              <p:nvPr/>
            </p:nvSpPr>
            <p:spPr>
              <a:xfrm>
                <a:off x="8830716" y="3671957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i="1" dirty="0">
                  <a:latin typeface="+mj-lt"/>
                </a:endParaRPr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5A28438D-E695-4FF8-860F-9BA6ED305822}"/>
                  </a:ext>
                </a:extLst>
              </p:cNvPr>
              <p:cNvSpPr/>
              <p:nvPr/>
            </p:nvSpPr>
            <p:spPr>
              <a:xfrm>
                <a:off x="8872139" y="3713377"/>
                <a:ext cx="205186" cy="20517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i="1" dirty="0">
                  <a:latin typeface="+mj-lt"/>
                </a:endParaRPr>
              </a:p>
            </p:txBody>
          </p:sp>
        </p:grp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8CA6F91D-475C-4A8D-B950-1A5C1706A47E}"/>
                </a:ext>
              </a:extLst>
            </p:cNvPr>
            <p:cNvCxnSpPr>
              <a:cxnSpLocks/>
              <a:stCxn id="9" idx="6"/>
              <a:endCxn id="19" idx="2"/>
            </p:cNvCxnSpPr>
            <p:nvPr/>
          </p:nvCxnSpPr>
          <p:spPr>
            <a:xfrm flipV="1">
              <a:off x="6382444" y="4603162"/>
              <a:ext cx="1225177" cy="3332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55183487-4F48-4D77-82DF-1148E40650DE}"/>
                </a:ext>
              </a:extLst>
            </p:cNvPr>
            <p:cNvCxnSpPr>
              <a:cxnSpLocks/>
              <a:stCxn id="9" idx="5"/>
              <a:endCxn id="24" idx="2"/>
            </p:cNvCxnSpPr>
            <p:nvPr/>
          </p:nvCxnSpPr>
          <p:spPr>
            <a:xfrm>
              <a:off x="6333187" y="5053245"/>
              <a:ext cx="1292026" cy="9217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3C42E3F3-F0E3-44C7-B318-929869225130}"/>
                </a:ext>
              </a:extLst>
            </p:cNvPr>
            <p:cNvSpPr/>
            <p:nvPr/>
          </p:nvSpPr>
          <p:spPr>
            <a:xfrm>
              <a:off x="6727520" y="3979989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731E1F5B-AE9C-43C4-86DD-0D2B3328F36B}"/>
                </a:ext>
              </a:extLst>
            </p:cNvPr>
            <p:cNvSpPr/>
            <p:nvPr/>
          </p:nvSpPr>
          <p:spPr>
            <a:xfrm>
              <a:off x="6839578" y="4761810"/>
              <a:ext cx="27924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0B2F7FCC-2A3B-4FA0-8520-7091A53AC4F4}"/>
                </a:ext>
              </a:extLst>
            </p:cNvPr>
            <p:cNvSpPr/>
            <p:nvPr/>
          </p:nvSpPr>
          <p:spPr>
            <a:xfrm>
              <a:off x="6715788" y="5425101"/>
              <a:ext cx="27924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ϵ</a:t>
              </a:r>
              <a:endParaRPr lang="pt-BR" sz="1600" dirty="0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6E2A431-B778-4992-9300-7231D6E634CE}"/>
              </a:ext>
            </a:extLst>
          </p:cNvPr>
          <p:cNvSpPr txBox="1"/>
          <p:nvPr/>
        </p:nvSpPr>
        <p:spPr>
          <a:xfrm>
            <a:off x="2894591" y="4647929"/>
            <a:ext cx="2744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Autômato que </a:t>
            </a:r>
            <a:r>
              <a:rPr lang="pt-BR" sz="1600" dirty="0">
                <a:solidFill>
                  <a:schemeClr val="accent1">
                    <a:lumMod val="75000"/>
                  </a:schemeClr>
                </a:solidFill>
              </a:rPr>
              <a:t>casa com qualquer um dos padrões </a:t>
            </a:r>
            <a:r>
              <a:rPr lang="pt-BR" sz="1600" dirty="0"/>
              <a:t>no programa Flex</a:t>
            </a:r>
          </a:p>
        </p:txBody>
      </p:sp>
    </p:spTree>
    <p:extLst>
      <p:ext uri="{BB962C8B-B14F-4D97-AF65-F5344CB8AC3E}">
        <p14:creationId xmlns:p14="http://schemas.microsoft.com/office/powerpoint/2010/main" val="3317121270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9875</TotalTime>
  <Words>2418</Words>
  <Application>Microsoft Office PowerPoint</Application>
  <PresentationFormat>Personalizar</PresentationFormat>
  <Paragraphs>615</Paragraphs>
  <Slides>25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Century Gothic</vt:lpstr>
      <vt:lpstr>Consolas</vt:lpstr>
      <vt:lpstr>Ondas do mar 16:9</vt:lpstr>
      <vt:lpstr>Geração de Analisadores Léxicos</vt:lpstr>
      <vt:lpstr>Introdução</vt:lpstr>
      <vt:lpstr>Introdução</vt:lpstr>
      <vt:lpstr>Introdução</vt:lpstr>
      <vt:lpstr>Buffer de Entrada</vt:lpstr>
      <vt:lpstr>Buffer de Entrada</vt:lpstr>
      <vt:lpstr>Buffer de Entrada</vt:lpstr>
      <vt:lpstr>Buffer de Entrada</vt:lpstr>
      <vt:lpstr>Construção do Autômato</vt:lpstr>
      <vt:lpstr>Construção do Autômato</vt:lpstr>
      <vt:lpstr>Construção do Autômato</vt:lpstr>
      <vt:lpstr>Construção do Autômato</vt:lpstr>
      <vt:lpstr>Construção do Autômato</vt:lpstr>
      <vt:lpstr>Construção do Autômato</vt:lpstr>
      <vt:lpstr>Simulação do DFA</vt:lpstr>
      <vt:lpstr>Minimização do DFA</vt:lpstr>
      <vt:lpstr>Minimização do DFA</vt:lpstr>
      <vt:lpstr>Minimização do DFA</vt:lpstr>
      <vt:lpstr>Minimização do DFA</vt:lpstr>
      <vt:lpstr>Minimização do DFA</vt:lpstr>
      <vt:lpstr>Minimização do DFA</vt:lpstr>
      <vt:lpstr>Minimização do DFA</vt:lpstr>
      <vt:lpstr>Minimização em Analisadores Léxicos</vt:lpstr>
      <vt:lpstr>Minimização em Analisadores Léxicos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12</cp:revision>
  <dcterms:created xsi:type="dcterms:W3CDTF">2017-12-04T02:17:29Z</dcterms:created>
  <dcterms:modified xsi:type="dcterms:W3CDTF">2019-12-04T20:35:10Z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