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50" r:id="rId6"/>
    <p:sldId id="349" r:id="rId7"/>
    <p:sldId id="369" r:id="rId8"/>
    <p:sldId id="351" r:id="rId9"/>
    <p:sldId id="352" r:id="rId10"/>
    <p:sldId id="353" r:id="rId11"/>
    <p:sldId id="354" r:id="rId12"/>
    <p:sldId id="356" r:id="rId13"/>
    <p:sldId id="357" r:id="rId14"/>
    <p:sldId id="355" r:id="rId15"/>
    <p:sldId id="358" r:id="rId16"/>
    <p:sldId id="359" r:id="rId17"/>
    <p:sldId id="360" r:id="rId18"/>
    <p:sldId id="363" r:id="rId19"/>
    <p:sldId id="361" r:id="rId20"/>
    <p:sldId id="362" r:id="rId21"/>
    <p:sldId id="364" r:id="rId22"/>
    <p:sldId id="365" r:id="rId23"/>
    <p:sldId id="366" r:id="rId24"/>
    <p:sldId id="334" r:id="rId25"/>
    <p:sldId id="367" r:id="rId26"/>
    <p:sldId id="368" r:id="rId27"/>
    <p:sldId id="348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7CBC8-BDE2-4AB1-9354-688B3EB3B6F3}" v="2" dt="2020-01-13T20:04:43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157" autoAdjust="0"/>
  </p:normalViewPr>
  <p:slideViewPr>
    <p:cSldViewPr showGuides="1">
      <p:cViewPr varScale="1">
        <p:scale>
          <a:sx n="104" d="100"/>
          <a:sy n="104" d="100"/>
        </p:scale>
        <p:origin x="69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D6DAC8B-F91A-458E-BC8E-325CE0D4CE6B}"/>
  </pc:docChgLst>
  <pc:docChgLst>
    <pc:chgData name="Judson Santiago" userId="ebb108da2f256286" providerId="LiveId" clId="{1B76D618-2DC7-42A5-BDE9-8BF8816E0360}"/>
    <pc:docChg chg="undo custSel modSld">
      <pc:chgData name="Judson Santiago" userId="ebb108da2f256286" providerId="LiveId" clId="{1B76D618-2DC7-42A5-BDE9-8BF8816E0360}" dt="2019-07-22T18:35:01.879" v="30" actId="207"/>
      <pc:docMkLst>
        <pc:docMk/>
      </pc:docMkLst>
      <pc:sldChg chg="modSp">
        <pc:chgData name="Judson Santiago" userId="ebb108da2f256286" providerId="LiveId" clId="{1B76D618-2DC7-42A5-BDE9-8BF8816E0360}" dt="2019-07-22T17:53:28.271" v="27" actId="404"/>
        <pc:sldMkLst>
          <pc:docMk/>
          <pc:sldMk cId="2808920126" sldId="265"/>
        </pc:sldMkLst>
        <pc:spChg chg="mod">
          <ac:chgData name="Judson Santiago" userId="ebb108da2f256286" providerId="LiveId" clId="{1B76D618-2DC7-42A5-BDE9-8BF8816E0360}" dt="2019-07-22T17:53:28.271" v="27" actId="404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1B76D618-2DC7-42A5-BDE9-8BF8816E0360}" dt="2019-07-22T17:53:27.501" v="2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1B76D618-2DC7-42A5-BDE9-8BF8816E0360}" dt="2019-07-22T18:26:11.148" v="29" actId="1076"/>
        <pc:sldMkLst>
          <pc:docMk/>
          <pc:sldMk cId="4068182789" sldId="361"/>
        </pc:sldMkLst>
        <pc:spChg chg="mod">
          <ac:chgData name="Judson Santiago" userId="ebb108da2f256286" providerId="LiveId" clId="{1B76D618-2DC7-42A5-BDE9-8BF8816E0360}" dt="2019-07-22T18:26:11.148" v="29" actId="1076"/>
          <ac:spMkLst>
            <pc:docMk/>
            <pc:sldMk cId="4068182789" sldId="361"/>
            <ac:spMk id="5" creationId="{B7C94490-58D2-4066-B1F1-20B232BA5109}"/>
          </ac:spMkLst>
        </pc:spChg>
      </pc:sldChg>
      <pc:sldChg chg="modSp">
        <pc:chgData name="Judson Santiago" userId="ebb108da2f256286" providerId="LiveId" clId="{1B76D618-2DC7-42A5-BDE9-8BF8816E0360}" dt="2019-07-22T18:35:01.879" v="30" actId="207"/>
        <pc:sldMkLst>
          <pc:docMk/>
          <pc:sldMk cId="188254039" sldId="367"/>
        </pc:sldMkLst>
        <pc:graphicFrameChg chg="modGraphic">
          <ac:chgData name="Judson Santiago" userId="ebb108da2f256286" providerId="LiveId" clId="{1B76D618-2DC7-42A5-BDE9-8BF8816E0360}" dt="2019-07-22T18:35:01.879" v="30" actId="207"/>
          <ac:graphicFrameMkLst>
            <pc:docMk/>
            <pc:sldMk cId="188254039" sldId="367"/>
            <ac:graphicFrameMk id="4" creationId="{89D57958-02ED-4CE1-BC00-9225132A9164}"/>
          </ac:graphicFrameMkLst>
        </pc:graphicFrameChg>
      </pc:sldChg>
    </pc:docChg>
  </pc:docChgLst>
  <pc:docChgLst>
    <pc:chgData name="Judson Santiago" userId="ebb108da2f256286" providerId="LiveId" clId="{EC0F8AAA-8089-4E5E-90F6-E5CA2275C56E}"/>
  </pc:docChgLst>
  <pc:docChgLst>
    <pc:chgData name="Judson Santiago" userId="ebb108da2f256286" providerId="LiveId" clId="{9E61171C-C4D0-4300-A495-EA58423115E2}"/>
  </pc:docChgLst>
  <pc:docChgLst>
    <pc:chgData name="Judson Santiago" userId="ebb108da2f256286" providerId="LiveId" clId="{74330BC9-65E2-4C86-B3C8-4A8FF307AE9D}"/>
  </pc:docChgLst>
  <pc:docChgLst>
    <pc:chgData name="Judson Santiago" userId="ebb108da2f256286" providerId="LiveId" clId="{4047CBC8-BDE2-4AB1-9354-688B3EB3B6F3}"/>
    <pc:docChg chg="custSel modSld">
      <pc:chgData name="Judson Santiago" userId="ebb108da2f256286" providerId="LiveId" clId="{4047CBC8-BDE2-4AB1-9354-688B3EB3B6F3}" dt="2020-01-13T20:04:59.464" v="82" actId="368"/>
      <pc:docMkLst>
        <pc:docMk/>
      </pc:docMkLst>
      <pc:sldChg chg="modSp">
        <pc:chgData name="Judson Santiago" userId="ebb108da2f256286" providerId="LiveId" clId="{4047CBC8-BDE2-4AB1-9354-688B3EB3B6F3}" dt="2020-01-13T19:17:13.688" v="41" actId="404"/>
        <pc:sldMkLst>
          <pc:docMk/>
          <pc:sldMk cId="2808920126" sldId="265"/>
        </pc:sldMkLst>
        <pc:spChg chg="mod">
          <ac:chgData name="Judson Santiago" userId="ebb108da2f256286" providerId="LiveId" clId="{4047CBC8-BDE2-4AB1-9354-688B3EB3B6F3}" dt="2020-01-13T19:17:13.688" v="41" actId="404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4047CBC8-BDE2-4AB1-9354-688B3EB3B6F3}" dt="2020-01-13T19:17:02.001" v="40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4047CBC8-BDE2-4AB1-9354-688B3EB3B6F3}" dt="2020-01-13T19:49:15.476" v="68" actId="207"/>
        <pc:sldMkLst>
          <pc:docMk/>
          <pc:sldMk cId="1318500" sldId="359"/>
        </pc:sldMkLst>
        <pc:graphicFrameChg chg="modGraphic">
          <ac:chgData name="Judson Santiago" userId="ebb108da2f256286" providerId="LiveId" clId="{4047CBC8-BDE2-4AB1-9354-688B3EB3B6F3}" dt="2020-01-13T19:49:15.476" v="68" actId="207"/>
          <ac:graphicFrameMkLst>
            <pc:docMk/>
            <pc:sldMk cId="1318500" sldId="359"/>
            <ac:graphicFrameMk id="4" creationId="{FECD5DEF-5A46-40F2-83AB-AEF7660A25BD}"/>
          </ac:graphicFrameMkLst>
        </pc:graphicFrameChg>
        <pc:graphicFrameChg chg="modGraphic">
          <ac:chgData name="Judson Santiago" userId="ebb108da2f256286" providerId="LiveId" clId="{4047CBC8-BDE2-4AB1-9354-688B3EB3B6F3}" dt="2020-01-13T19:49:08.825" v="65" actId="207"/>
          <ac:graphicFrameMkLst>
            <pc:docMk/>
            <pc:sldMk cId="1318500" sldId="359"/>
            <ac:graphicFrameMk id="11" creationId="{1EDFB2BC-8ED4-4E00-8F15-1DD27570BF6B}"/>
          </ac:graphicFrameMkLst>
        </pc:graphicFrameChg>
      </pc:sldChg>
      <pc:sldChg chg="modSp">
        <pc:chgData name="Judson Santiago" userId="ebb108da2f256286" providerId="LiveId" clId="{4047CBC8-BDE2-4AB1-9354-688B3EB3B6F3}" dt="2020-01-13T19:56:33.002" v="71" actId="207"/>
        <pc:sldMkLst>
          <pc:docMk/>
          <pc:sldMk cId="4255365273" sldId="360"/>
        </pc:sldMkLst>
        <pc:spChg chg="mod">
          <ac:chgData name="Judson Santiago" userId="ebb108da2f256286" providerId="LiveId" clId="{4047CBC8-BDE2-4AB1-9354-688B3EB3B6F3}" dt="2020-01-13T19:56:33.002" v="71" actId="207"/>
          <ac:spMkLst>
            <pc:docMk/>
            <pc:sldMk cId="4255365273" sldId="360"/>
            <ac:spMk id="3" creationId="{284192B9-C631-4F38-83DE-FD7264EB0E9F}"/>
          </ac:spMkLst>
        </pc:spChg>
        <pc:spChg chg="mod">
          <ac:chgData name="Judson Santiago" userId="ebb108da2f256286" providerId="LiveId" clId="{4047CBC8-BDE2-4AB1-9354-688B3EB3B6F3}" dt="2020-01-13T19:49:54.824" v="69" actId="2711"/>
          <ac:spMkLst>
            <pc:docMk/>
            <pc:sldMk cId="4255365273" sldId="360"/>
            <ac:spMk id="6" creationId="{80BB0740-8FFA-4DEB-9793-0231AE5A168B}"/>
          </ac:spMkLst>
        </pc:spChg>
      </pc:sldChg>
      <pc:sldChg chg="modSp">
        <pc:chgData name="Judson Santiago" userId="ebb108da2f256286" providerId="LiveId" clId="{4047CBC8-BDE2-4AB1-9354-688B3EB3B6F3}" dt="2020-01-13T19:58:51.762" v="72" actId="20577"/>
        <pc:sldMkLst>
          <pc:docMk/>
          <pc:sldMk cId="4068182789" sldId="361"/>
        </pc:sldMkLst>
        <pc:spChg chg="mod">
          <ac:chgData name="Judson Santiago" userId="ebb108da2f256286" providerId="LiveId" clId="{4047CBC8-BDE2-4AB1-9354-688B3EB3B6F3}" dt="2020-01-13T19:58:51.762" v="72" actId="20577"/>
          <ac:spMkLst>
            <pc:docMk/>
            <pc:sldMk cId="4068182789" sldId="361"/>
            <ac:spMk id="3" creationId="{2BEFEC7D-2FF0-45F9-AAF0-7B1E69E007AA}"/>
          </ac:spMkLst>
        </pc:spChg>
      </pc:sldChg>
      <pc:sldChg chg="modSp modNotesTx">
        <pc:chgData name="Judson Santiago" userId="ebb108da2f256286" providerId="LiveId" clId="{4047CBC8-BDE2-4AB1-9354-688B3EB3B6F3}" dt="2020-01-13T20:04:59.464" v="82" actId="368"/>
        <pc:sldMkLst>
          <pc:docMk/>
          <pc:sldMk cId="324684306" sldId="362"/>
        </pc:sldMkLst>
        <pc:spChg chg="mod">
          <ac:chgData name="Judson Santiago" userId="ebb108da2f256286" providerId="LiveId" clId="{4047CBC8-BDE2-4AB1-9354-688B3EB3B6F3}" dt="2020-01-13T20:04:59.464" v="82" actId="368"/>
          <ac:spMkLst>
            <pc:docMk/>
            <pc:sldMk cId="324684306" sldId="362"/>
            <ac:spMk id="5" creationId="{7357E8CB-E04B-4DA0-B005-4572EC732A70}"/>
          </ac:spMkLst>
        </pc:spChg>
        <pc:grpChg chg="mod">
          <ac:chgData name="Judson Santiago" userId="ebb108da2f256286" providerId="LiveId" clId="{4047CBC8-BDE2-4AB1-9354-688B3EB3B6F3}" dt="2020-01-13T20:04:43.839" v="79"/>
          <ac:grpSpMkLst>
            <pc:docMk/>
            <pc:sldMk cId="324684306" sldId="362"/>
            <ac:grpSpMk id="15" creationId="{D531439C-F8FB-42F1-A5C3-94BC0F222FB2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13/01/2020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há garantias de que o algoritmo funcione neste exemplo devido a produção vazia, mas neste caso ela é inofensiva.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1831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fatoração não elimina a ambiguidade. No exemplo, continuará existindo a possibilidade de gerar duas árvores de derivação, porque podemos optar por derivar o </a:t>
            </a:r>
            <a:r>
              <a:rPr lang="pt-BR" dirty="0" err="1"/>
              <a:t>else</a:t>
            </a:r>
            <a:r>
              <a:rPr lang="pt-BR" dirty="0"/>
              <a:t> ou vazio.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561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214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a) Já está fatorada</a:t>
            </a:r>
          </a:p>
          <a:p>
            <a:pPr marL="0" indent="0">
              <a:buNone/>
            </a:pPr>
            <a:r>
              <a:rPr lang="pt-BR" dirty="0"/>
              <a:t>b) Não, ela é recursiva à esquerda</a:t>
            </a:r>
          </a:p>
          <a:p>
            <a:pPr marL="0" indent="0">
              <a:buNone/>
            </a:pPr>
            <a:r>
              <a:rPr lang="pt-BR" dirty="0"/>
              <a:t>c) Gramática: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 err="1"/>
              <a:t>rexpr</a:t>
            </a:r>
            <a:r>
              <a:rPr lang="pt-BR" dirty="0"/>
              <a:t> -&gt; </a:t>
            </a:r>
            <a:r>
              <a:rPr lang="pt-BR" dirty="0" err="1"/>
              <a:t>rterm</a:t>
            </a:r>
            <a:r>
              <a:rPr lang="pt-BR" dirty="0"/>
              <a:t> A </a:t>
            </a:r>
          </a:p>
          <a:p>
            <a:pPr marL="0" indent="0">
              <a:buNone/>
            </a:pPr>
            <a:r>
              <a:rPr lang="pt-BR" dirty="0"/>
              <a:t>A -&gt; + </a:t>
            </a:r>
            <a:r>
              <a:rPr lang="pt-BR" dirty="0" err="1"/>
              <a:t>rterm</a:t>
            </a:r>
            <a:r>
              <a:rPr lang="pt-BR" dirty="0"/>
              <a:t> A |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pt-BR" dirty="0" err="1"/>
              <a:t>rterm</a:t>
            </a:r>
            <a:r>
              <a:rPr lang="pt-BR" dirty="0"/>
              <a:t> -&gt; </a:t>
            </a:r>
            <a:r>
              <a:rPr lang="pt-BR" dirty="0" err="1"/>
              <a:t>rfactor</a:t>
            </a:r>
            <a:r>
              <a:rPr lang="pt-BR" dirty="0"/>
              <a:t> B </a:t>
            </a:r>
          </a:p>
          <a:p>
            <a:pPr marL="0" indent="0">
              <a:buNone/>
            </a:pPr>
            <a:r>
              <a:rPr lang="pt-BR" dirty="0"/>
              <a:t>B -&gt; </a:t>
            </a:r>
            <a:r>
              <a:rPr lang="pt-BR" dirty="0" err="1"/>
              <a:t>rfactor</a:t>
            </a:r>
            <a:r>
              <a:rPr lang="pt-BR" dirty="0"/>
              <a:t> B |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pt-BR" dirty="0" err="1"/>
              <a:t>rfactor</a:t>
            </a:r>
            <a:r>
              <a:rPr lang="pt-BR" dirty="0"/>
              <a:t> -&gt; </a:t>
            </a:r>
            <a:r>
              <a:rPr lang="pt-BR" dirty="0" err="1"/>
              <a:t>rprimary</a:t>
            </a:r>
            <a:r>
              <a:rPr lang="pt-BR" dirty="0"/>
              <a:t> C </a:t>
            </a:r>
          </a:p>
          <a:p>
            <a:pPr marL="0" indent="0">
              <a:buNone/>
            </a:pPr>
            <a:r>
              <a:rPr lang="pt-BR" dirty="0"/>
              <a:t>C -&gt; * C |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pt-BR" dirty="0" err="1"/>
              <a:t>rprimary</a:t>
            </a:r>
            <a:r>
              <a:rPr lang="pt-BR" dirty="0"/>
              <a:t> -&gt; a | b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d) Se não for ambígua, 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36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noProof="0" dirty="0"/>
              <a:t>As duas derivações possíveis mostram que ela é ambígua:</a:t>
            </a:r>
          </a:p>
          <a:p>
            <a:r>
              <a:rPr lang="en-US" b="1"/>
              <a:t>if</a:t>
            </a:r>
            <a:r>
              <a:rPr lang="en-US"/>
              <a:t> </a:t>
            </a:r>
            <a:r>
              <a:rPr lang="en-US" dirty="0"/>
              <a:t>E1 </a:t>
            </a:r>
            <a:r>
              <a:rPr lang="en-US" b="1" dirty="0"/>
              <a:t>then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E2 </a:t>
            </a:r>
            <a:r>
              <a:rPr lang="en-US" b="1" dirty="0"/>
              <a:t>then</a:t>
            </a:r>
            <a:r>
              <a:rPr lang="en-US" dirty="0"/>
              <a:t> I1 </a:t>
            </a:r>
            <a:r>
              <a:rPr lang="en-US" b="1" dirty="0"/>
              <a:t>else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E3 </a:t>
            </a:r>
            <a:r>
              <a:rPr lang="en-US" b="1" dirty="0"/>
              <a:t>then</a:t>
            </a:r>
            <a:r>
              <a:rPr lang="en-US" dirty="0"/>
              <a:t> I2 </a:t>
            </a:r>
            <a:r>
              <a:rPr lang="en-US" b="1" dirty="0"/>
              <a:t>else</a:t>
            </a:r>
            <a:r>
              <a:rPr lang="en-US" dirty="0"/>
              <a:t> I3 ) )</a:t>
            </a:r>
          </a:p>
          <a:p>
            <a:r>
              <a:rPr lang="en-US" b="1" dirty="0"/>
              <a:t>if</a:t>
            </a:r>
            <a:r>
              <a:rPr lang="en-US" dirty="0"/>
              <a:t> E1 </a:t>
            </a:r>
            <a:r>
              <a:rPr lang="en-US" b="1" dirty="0"/>
              <a:t>then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E2 </a:t>
            </a:r>
            <a:r>
              <a:rPr lang="en-US" b="1" dirty="0"/>
              <a:t>then</a:t>
            </a:r>
            <a:r>
              <a:rPr lang="en-US" dirty="0"/>
              <a:t> I1 </a:t>
            </a:r>
            <a:r>
              <a:rPr lang="en-US" b="1" dirty="0"/>
              <a:t>else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E3 </a:t>
            </a:r>
            <a:r>
              <a:rPr lang="en-US" b="1" dirty="0"/>
              <a:t>then</a:t>
            </a:r>
            <a:r>
              <a:rPr lang="en-US" dirty="0"/>
              <a:t> I2 ) ) </a:t>
            </a:r>
            <a:r>
              <a:rPr lang="en-US" b="1" dirty="0"/>
              <a:t>else</a:t>
            </a:r>
            <a:r>
              <a:rPr lang="en-US" dirty="0"/>
              <a:t> I3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40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Possuir mais de uma árvore de derivação implica em ter mais de uma derivação mais à esquerda ou mais à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8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possui a ambiguidade do </a:t>
            </a:r>
            <a:r>
              <a:rPr lang="pt-BR" dirty="0" err="1"/>
              <a:t>else</a:t>
            </a:r>
            <a:r>
              <a:rPr lang="pt-BR" dirty="0"/>
              <a:t> vazio. </a:t>
            </a:r>
          </a:p>
          <a:p>
            <a:r>
              <a:rPr lang="pt-BR" dirty="0"/>
              <a:t>O terminal “</a:t>
            </a:r>
            <a:r>
              <a:rPr lang="pt-BR" dirty="0" err="1"/>
              <a:t>other</a:t>
            </a:r>
            <a:r>
              <a:rPr lang="pt-BR" dirty="0"/>
              <a:t>” representa qualquer outra instrução válida dessa linguagem. </a:t>
            </a:r>
            <a:br>
              <a:rPr lang="pt-BR" dirty="0"/>
            </a:br>
            <a:r>
              <a:rPr lang="pt-BR" dirty="0"/>
              <a:t>Não existe um procedimento geral para eliminar a ambiguidade e não existe algoritmo para detectar se uma gramática é ambígua.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382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ideia é que entre um </a:t>
            </a:r>
            <a:r>
              <a:rPr lang="pt-BR" dirty="0" err="1"/>
              <a:t>then</a:t>
            </a:r>
            <a:r>
              <a:rPr lang="pt-BR" dirty="0"/>
              <a:t> e um </a:t>
            </a:r>
            <a:r>
              <a:rPr lang="pt-BR" dirty="0" err="1"/>
              <a:t>else</a:t>
            </a:r>
            <a:r>
              <a:rPr lang="pt-BR" dirty="0"/>
              <a:t> não pode haver um </a:t>
            </a:r>
            <a:r>
              <a:rPr lang="pt-BR" dirty="0" err="1"/>
              <a:t>if-then</a:t>
            </a:r>
            <a:r>
              <a:rPr lang="pt-BR" dirty="0"/>
              <a:t>, porque senão abre a possibilidade de o </a:t>
            </a:r>
            <a:r>
              <a:rPr lang="pt-BR" dirty="0" err="1"/>
              <a:t>else</a:t>
            </a:r>
            <a:r>
              <a:rPr lang="pt-BR" dirty="0"/>
              <a:t> casar com o </a:t>
            </a:r>
            <a:r>
              <a:rPr lang="pt-BR" dirty="0" err="1"/>
              <a:t>if-then</a:t>
            </a:r>
            <a:r>
              <a:rPr lang="pt-BR" dirty="0"/>
              <a:t> mais interno ou o mais externo.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732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seta com mais significa que existe uma ou mais derivações que levam A até A𝛼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861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ambígua do slide 8 pode ser usada como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377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exemplo, só existe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1,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2,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el-GR" dirty="0">
                <a:latin typeface="Consolas" panose="020B0609020204030204" pitchFamily="49" charset="0"/>
              </a:rPr>
              <a:t> β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9278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ciclos e as produções vazias podem ser eliminados de uma gramática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49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gamma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delta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440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13/01/2020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4800" dirty="0"/>
              <a:t>Transformação de Gramáticas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5454-5295-4579-AACF-36ED5E1C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D388B-42CD-4B96-BE27-4A0F8CD7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forçar uma ordem</a:t>
            </a:r>
            <a:r>
              <a:rPr lang="pt-BR" dirty="0"/>
              <a:t> para a derivação</a:t>
            </a:r>
          </a:p>
          <a:p>
            <a:pPr lvl="1"/>
            <a:r>
              <a:rPr lang="pt-BR" dirty="0"/>
              <a:t>Impede que a multiplicação seja derivada antes da soma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CFC0E8-BEC8-419D-9B1C-C40F5D67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10935"/>
              </p:ext>
            </p:extLst>
          </p:nvPr>
        </p:nvGraphicFramePr>
        <p:xfrm>
          <a:off x="1701924" y="3140968"/>
          <a:ext cx="396044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58" name="Agrupar 57">
            <a:extLst>
              <a:ext uri="{FF2B5EF4-FFF2-40B4-BE49-F238E27FC236}">
                <a16:creationId xmlns:a16="http://schemas.microsoft.com/office/drawing/2014/main" id="{A036F29C-0230-4285-AF82-99E8DDFB0522}"/>
              </a:ext>
            </a:extLst>
          </p:cNvPr>
          <p:cNvGrpSpPr/>
          <p:nvPr/>
        </p:nvGrpSpPr>
        <p:grpSpPr>
          <a:xfrm>
            <a:off x="5230316" y="3140968"/>
            <a:ext cx="2520280" cy="1872208"/>
            <a:chOff x="4942284" y="3140968"/>
            <a:chExt cx="2520280" cy="1872208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2D50E9D-06E2-4345-A593-6216AA3C8AC5}"/>
                </a:ext>
              </a:extLst>
            </p:cNvPr>
            <p:cNvSpPr txBox="1"/>
            <p:nvPr/>
          </p:nvSpPr>
          <p:spPr>
            <a:xfrm>
              <a:off x="5458911" y="4212328"/>
              <a:ext cx="1787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+ id * id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4" name="Colchete Direito 33">
              <a:extLst>
                <a:ext uri="{FF2B5EF4-FFF2-40B4-BE49-F238E27FC236}">
                  <a16:creationId xmlns:a16="http://schemas.microsoft.com/office/drawing/2014/main" id="{84EED419-17C4-4905-A504-99B13432185E}"/>
                </a:ext>
              </a:extLst>
            </p:cNvPr>
            <p:cNvSpPr/>
            <p:nvPr/>
          </p:nvSpPr>
          <p:spPr>
            <a:xfrm rot="5400000">
              <a:off x="6594657" y="4130518"/>
              <a:ext cx="67598" cy="956466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529D694-0DEF-4CD1-A724-79565760C0EB}"/>
                </a:ext>
              </a:extLst>
            </p:cNvPr>
            <p:cNvSpPr txBox="1"/>
            <p:nvPr/>
          </p:nvSpPr>
          <p:spPr>
            <a:xfrm>
              <a:off x="6268614" y="467462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310EF19-3931-4386-A3D5-CDC201B6E993}"/>
                </a:ext>
              </a:extLst>
            </p:cNvPr>
            <p:cNvSpPr/>
            <p:nvPr/>
          </p:nvSpPr>
          <p:spPr>
            <a:xfrm>
              <a:off x="4976539" y="4089456"/>
              <a:ext cx="4106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pt-BR" sz="3200" b="1" dirty="0">
                <a:latin typeface="Consolas" panose="020B0609020204030204" pitchFamily="49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B673B9-641E-4B45-9C40-F29A41C7FB9E}"/>
                </a:ext>
              </a:extLst>
            </p:cNvPr>
            <p:cNvSpPr txBox="1"/>
            <p:nvPr/>
          </p:nvSpPr>
          <p:spPr>
            <a:xfrm>
              <a:off x="4942284" y="3140968"/>
              <a:ext cx="2520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Não é mais </a:t>
              </a:r>
              <a:br>
                <a:rPr lang="pt-BR" dirty="0"/>
              </a:br>
              <a:r>
                <a:rPr lang="pt-BR" dirty="0"/>
                <a:t>possível iniciar pela multiplicação: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BDAC8D23-EDCD-40D5-BE32-0BEA41822177}"/>
              </a:ext>
            </a:extLst>
          </p:cNvPr>
          <p:cNvGrpSpPr/>
          <p:nvPr/>
        </p:nvGrpSpPr>
        <p:grpSpPr>
          <a:xfrm>
            <a:off x="8355605" y="3140968"/>
            <a:ext cx="2347319" cy="2897599"/>
            <a:chOff x="8617652" y="3140968"/>
            <a:chExt cx="2347319" cy="289759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CC65B52-917F-4A25-9A96-A405581A4614}"/>
                </a:ext>
              </a:extLst>
            </p:cNvPr>
            <p:cNvSpPr txBox="1"/>
            <p:nvPr/>
          </p:nvSpPr>
          <p:spPr>
            <a:xfrm>
              <a:off x="9262845" y="31409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AC02DB2-A89B-4AEA-B907-357785D86BE3}"/>
                </a:ext>
              </a:extLst>
            </p:cNvPr>
            <p:cNvSpPr txBox="1"/>
            <p:nvPr/>
          </p:nvSpPr>
          <p:spPr>
            <a:xfrm>
              <a:off x="9262845" y="38010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9C238A0-E076-4B30-97E1-1D566936E017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>
              <a:off x="9608453" y="3510300"/>
              <a:ext cx="0" cy="2907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D8CB31B-28C0-4A25-978E-409A73EB4367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 flipH="1">
              <a:off x="9608452" y="4170418"/>
              <a:ext cx="1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87D9DAE-5DAF-4A23-A9E1-0AACB3AE3128}"/>
                </a:ext>
              </a:extLst>
            </p:cNvPr>
            <p:cNvSpPr txBox="1"/>
            <p:nvPr/>
          </p:nvSpPr>
          <p:spPr>
            <a:xfrm>
              <a:off x="9465243" y="4485898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9D861F4-CA62-4D14-A300-421351DEDEE7}"/>
                </a:ext>
              </a:extLst>
            </p:cNvPr>
            <p:cNvSpPr txBox="1"/>
            <p:nvPr/>
          </p:nvSpPr>
          <p:spPr>
            <a:xfrm>
              <a:off x="8617652" y="44858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339BA72-C9A3-46F7-8604-7705DE87C73F}"/>
                </a:ext>
              </a:extLst>
            </p:cNvPr>
            <p:cNvSpPr txBox="1"/>
            <p:nvPr/>
          </p:nvSpPr>
          <p:spPr>
            <a:xfrm>
              <a:off x="9886085" y="44858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C3D06F7-441B-4C42-805C-93E9FFAA450B}"/>
                </a:ext>
              </a:extLst>
            </p:cNvPr>
            <p:cNvCxnSpPr>
              <a:cxnSpLocks/>
              <a:stCxn id="41" idx="2"/>
              <a:endCxn id="49" idx="0"/>
            </p:cNvCxnSpPr>
            <p:nvPr/>
          </p:nvCxnSpPr>
          <p:spPr>
            <a:xfrm>
              <a:off x="9608453" y="4170418"/>
              <a:ext cx="623240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163E65C5-6094-42F5-A0E3-4F53E2386AA7}"/>
                </a:ext>
              </a:extLst>
            </p:cNvPr>
            <p:cNvCxnSpPr>
              <a:cxnSpLocks/>
              <a:stCxn id="41" idx="2"/>
              <a:endCxn id="46" idx="0"/>
            </p:cNvCxnSpPr>
            <p:nvPr/>
          </p:nvCxnSpPr>
          <p:spPr>
            <a:xfrm flipH="1">
              <a:off x="8963260" y="4170418"/>
              <a:ext cx="645193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5B97140B-4725-4CFC-A0A1-CB5395A92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4963" y="4926090"/>
              <a:ext cx="1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C4EB989-2D79-40A4-B04C-4E9017502CDC}"/>
                </a:ext>
              </a:extLst>
            </p:cNvPr>
            <p:cNvSpPr/>
            <p:nvPr/>
          </p:nvSpPr>
          <p:spPr>
            <a:xfrm>
              <a:off x="8757914" y="5146016"/>
              <a:ext cx="4106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pt-BR" sz="3200" b="1" dirty="0">
                <a:latin typeface="Consolas" panose="020B0609020204030204" pitchFamily="49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75354BCC-E296-433E-85F1-710DDBB1956E}"/>
                </a:ext>
              </a:extLst>
            </p:cNvPr>
            <p:cNvSpPr txBox="1"/>
            <p:nvPr/>
          </p:nvSpPr>
          <p:spPr>
            <a:xfrm flipH="1">
              <a:off x="9308867" y="5115237"/>
              <a:ext cx="1656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Não dá mais  </a:t>
              </a:r>
              <a:br>
                <a:rPr lang="pt-BR" dirty="0"/>
              </a:br>
              <a:r>
                <a:rPr lang="pt-BR" dirty="0"/>
                <a:t>para derivar </a:t>
              </a:r>
              <a:br>
                <a:rPr lang="pt-BR" dirty="0"/>
              </a:b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0208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A177B-473E-46F9-A94C-2F2A02B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CF578-6B35-4D0B-86D3-740EBC6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Necessitamos sempre de informações sobre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comportamento esperado das construções</a:t>
            </a:r>
            <a:r>
              <a:rPr lang="pt-BR" dirty="0"/>
              <a:t> para remover as ambiguidades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else</a:t>
            </a:r>
            <a:r>
              <a:rPr lang="pt-BR" dirty="0"/>
              <a:t> deve casar com o </a:t>
            </a:r>
            <a:r>
              <a:rPr lang="pt-BR" dirty="0" err="1"/>
              <a:t>if</a:t>
            </a:r>
            <a:r>
              <a:rPr lang="pt-BR" dirty="0"/>
              <a:t> mais próximo</a:t>
            </a:r>
          </a:p>
          <a:p>
            <a:pPr lvl="1"/>
            <a:r>
              <a:rPr lang="pt-BR" dirty="0"/>
              <a:t>Multiplicação tem precedência sobre soma</a:t>
            </a:r>
          </a:p>
          <a:p>
            <a:r>
              <a:rPr lang="pt-BR" dirty="0"/>
              <a:t>Não existe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procedimento geral</a:t>
            </a:r>
            <a:r>
              <a:rPr lang="pt-BR" dirty="0"/>
              <a:t> para eliminar ambiguidade</a:t>
            </a:r>
          </a:p>
          <a:p>
            <a:pPr lvl="1"/>
            <a:r>
              <a:rPr lang="pt-BR" dirty="0"/>
              <a:t>A análise deve ser feita caso a caso</a:t>
            </a:r>
          </a:p>
          <a:p>
            <a:r>
              <a:rPr lang="pt-BR" dirty="0"/>
              <a:t>Também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existe algoritmo</a:t>
            </a:r>
            <a:r>
              <a:rPr lang="pt-BR" dirty="0"/>
              <a:t> para detectar gramáticas ambíguas</a:t>
            </a:r>
          </a:p>
          <a:p>
            <a:pPr lvl="1"/>
            <a:r>
              <a:rPr lang="pt-BR" dirty="0"/>
              <a:t>É preciso achar uma cadeia que gere ambiguidade </a:t>
            </a:r>
          </a:p>
        </p:txBody>
      </p:sp>
    </p:spTree>
    <p:extLst>
      <p:ext uri="{BB962C8B-B14F-4D97-AF65-F5344CB8AC3E}">
        <p14:creationId xmlns:p14="http://schemas.microsoft.com/office/powerpoint/2010/main" val="26783988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467F7-A4AF-4E11-BA82-1E700A9B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FBABA-9E4C-40E4-80F9-96169370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não funcionam com gramáticas recursivas à esquerda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possui recursão à Esquerda</a:t>
            </a:r>
            <a:r>
              <a:rPr lang="pt-BR" dirty="0"/>
              <a:t> se ela tiver um </a:t>
            </a:r>
            <a:br>
              <a:rPr lang="pt-BR" dirty="0"/>
            </a:br>
            <a:r>
              <a:rPr lang="pt-BR" dirty="0"/>
              <a:t>não-terminal A tal que, para alguma cadeia 𝛼:</a:t>
            </a:r>
          </a:p>
          <a:p>
            <a:endParaRPr lang="pt-BR" dirty="0"/>
          </a:p>
          <a:p>
            <a:r>
              <a:rPr lang="pt-BR" dirty="0"/>
              <a:t>O caso mais básico é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recursão à esquerda imediata</a:t>
            </a:r>
          </a:p>
          <a:p>
            <a:pPr lvl="1"/>
            <a:r>
              <a:rPr lang="pt-BR" dirty="0"/>
              <a:t>Existe uma produção da forma: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39B4E43-A2C5-4016-8B2E-4AD75C41C9AB}"/>
              </a:ext>
            </a:extLst>
          </p:cNvPr>
          <p:cNvGrpSpPr/>
          <p:nvPr/>
        </p:nvGrpSpPr>
        <p:grpSpPr>
          <a:xfrm>
            <a:off x="1593771" y="4010843"/>
            <a:ext cx="1260281" cy="498277"/>
            <a:chOff x="5585342" y="3121223"/>
            <a:chExt cx="1260281" cy="49827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8CCA088-9432-40A8-A705-D7EA93F2780A}"/>
                </a:ext>
              </a:extLst>
            </p:cNvPr>
            <p:cNvSpPr txBox="1"/>
            <p:nvPr/>
          </p:nvSpPr>
          <p:spPr>
            <a:xfrm flipH="1">
              <a:off x="5936954" y="3121223"/>
              <a:ext cx="288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+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6C99E6-F81E-4087-918C-B61B0D2D1818}"/>
                </a:ext>
              </a:extLst>
            </p:cNvPr>
            <p:cNvSpPr/>
            <p:nvPr/>
          </p:nvSpPr>
          <p:spPr>
            <a:xfrm>
              <a:off x="5585342" y="3157835"/>
              <a:ext cx="1260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/>
                <a:t>A ⇒ A𝛼</a:t>
              </a:r>
            </a:p>
          </p:txBody>
        </p:sp>
      </p:grp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B96580A-AF58-4EA8-A987-B2231F1E9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28086"/>
              </p:ext>
            </p:extLst>
          </p:nvPr>
        </p:nvGraphicFramePr>
        <p:xfrm>
          <a:off x="1701924" y="5803650"/>
          <a:ext cx="1368152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2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2000" dirty="0"/>
                        <a:t>𝛼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3655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63092-FBB1-465D-9F6E-960F507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95AEE-1713-487D-9360-67CEF230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recursão imediata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eliminada através de substituição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CD5DEF-5A46-40F2-83AB-AEF7660A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78581"/>
              </p:ext>
            </p:extLst>
          </p:nvPr>
        </p:nvGraphicFramePr>
        <p:xfrm>
          <a:off x="1485900" y="4550256"/>
          <a:ext cx="151216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9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394149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onsolas" panose="020B0609020204030204" pitchFamily="49" charset="0"/>
                        </a:rPr>
                        <a:t>β</a:t>
                      </a:r>
                      <a:r>
                        <a:rPr lang="pt-BR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𝛼</a:t>
                      </a:r>
                      <a:r>
                        <a:rPr lang="pt-BR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69F39D9-C7F6-4710-90AA-281408159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97168"/>
              </p:ext>
            </p:extLst>
          </p:nvPr>
        </p:nvGraphicFramePr>
        <p:xfrm>
          <a:off x="1557908" y="2878842"/>
          <a:ext cx="136815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15627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A𝛼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15627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onsolas" panose="020B0609020204030204" pitchFamily="49" charset="0"/>
                        </a:rPr>
                        <a:t>β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2548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864A3F9-103C-4502-84C0-A485E28C4BD0}"/>
              </a:ext>
            </a:extLst>
          </p:cNvPr>
          <p:cNvSpPr txBox="1"/>
          <p:nvPr/>
        </p:nvSpPr>
        <p:spPr>
          <a:xfrm>
            <a:off x="1859084" y="3845758"/>
            <a:ext cx="7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por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F0CB400-96D5-475E-BEF8-2E4F61D7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55522"/>
              </p:ext>
            </p:extLst>
          </p:nvPr>
        </p:nvGraphicFramePr>
        <p:xfrm>
          <a:off x="3646140" y="3458031"/>
          <a:ext cx="2892428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8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685B94B-F5E6-4480-9A29-B3C65BC3E1AA}"/>
              </a:ext>
            </a:extLst>
          </p:cNvPr>
          <p:cNvSpPr txBox="1"/>
          <p:nvPr/>
        </p:nvSpPr>
        <p:spPr>
          <a:xfrm>
            <a:off x="3646140" y="2655371"/>
            <a:ext cx="289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Gramática com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recursão à esquerda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4F8275-73A9-4118-93FE-29A29B2A1B65}"/>
              </a:ext>
            </a:extLst>
          </p:cNvPr>
          <p:cNvSpPr txBox="1"/>
          <p:nvPr/>
        </p:nvSpPr>
        <p:spPr>
          <a:xfrm>
            <a:off x="7277921" y="2655371"/>
            <a:ext cx="250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Gramática sem 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recursão à esquerda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EDFB2BC-8ED4-4E00-8F15-1DD27570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73673"/>
              </p:ext>
            </p:extLst>
          </p:nvPr>
        </p:nvGraphicFramePr>
        <p:xfrm>
          <a:off x="7263738" y="3458031"/>
          <a:ext cx="2970183" cy="28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0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73FF6-56B1-44DD-B952-976D3D9A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192B9-C631-4F38-83DE-FD7264EB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técnica pode ser usada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quantidade de produções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Agrupe as produções</a:t>
            </a:r>
            <a:r>
              <a:rPr lang="pt-BR" dirty="0"/>
              <a:t> de forma que nenhum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i</a:t>
            </a:r>
            <a:r>
              <a:rPr lang="pt-BR" dirty="0"/>
              <a:t> comece com </a:t>
            </a:r>
            <a:r>
              <a:rPr lang="pt-BR" dirty="0">
                <a:latin typeface="Consolas" panose="020B0609020204030204" pitchFamily="49" charset="0"/>
              </a:rPr>
              <a:t>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Depois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substitua as produções</a:t>
            </a:r>
            <a:r>
              <a:rPr lang="pt-BR" dirty="0"/>
              <a:t> A por: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O procedimento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 a recursão imediata</a:t>
            </a:r>
            <a:r>
              <a:rPr lang="pt-BR" dirty="0"/>
              <a:t> à esquerda das produções desde que nenhum 𝛼i seja </a:t>
            </a:r>
            <a:r>
              <a:rPr lang="el-GR" dirty="0">
                <a:sym typeface="Symbol" panose="05050102010706020507" pitchFamily="18" charset="2"/>
              </a:rPr>
              <a:t>ϵ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7048E6-0723-40E4-8876-397C3ABF274A}"/>
              </a:ext>
            </a:extLst>
          </p:cNvPr>
          <p:cNvSpPr/>
          <p:nvPr/>
        </p:nvSpPr>
        <p:spPr>
          <a:xfrm>
            <a:off x="1613384" y="4125006"/>
            <a:ext cx="43572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el-GR" sz="2000" dirty="0"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R |</a:t>
            </a:r>
            <a:r>
              <a:rPr lang="el-GR" sz="2000" dirty="0">
                <a:latin typeface="Consolas" panose="020B0609020204030204" pitchFamily="49" charset="0"/>
              </a:rPr>
              <a:t> β</a:t>
            </a:r>
            <a:r>
              <a:rPr lang="pt-BR" sz="2000" baseline="-25000" dirty="0"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R | ... | </a:t>
            </a:r>
            <a:r>
              <a:rPr lang="el-GR" sz="2000" dirty="0">
                <a:latin typeface="Consolas" panose="020B0609020204030204" pitchFamily="49" charset="0"/>
              </a:rPr>
              <a:t>β</a:t>
            </a:r>
            <a:r>
              <a:rPr lang="pt-BR" sz="2000" baseline="-25000" dirty="0" err="1">
                <a:latin typeface="Consolas" panose="020B0609020204030204" pitchFamily="49" charset="0"/>
              </a:rPr>
              <a:t>n</a:t>
            </a:r>
            <a:r>
              <a:rPr lang="pt-BR" sz="2000" dirty="0" err="1">
                <a:latin typeface="Consolas" panose="020B0609020204030204" pitchFamily="49" charset="0"/>
              </a:rPr>
              <a:t>R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R  </a:t>
            </a:r>
            <a:r>
              <a:rPr lang="pt-BR" sz="2000" dirty="0"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R | 𝛼</a:t>
            </a:r>
            <a:r>
              <a:rPr lang="pt-BR" sz="2000" baseline="-25000" dirty="0"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R | ... | 𝛼</a:t>
            </a:r>
            <a:r>
              <a:rPr lang="pt-BR" sz="2000" baseline="-25000" dirty="0" err="1">
                <a:latin typeface="Consolas" panose="020B0609020204030204" pitchFamily="49" charset="0"/>
              </a:rPr>
              <a:t>m</a:t>
            </a:r>
            <a:r>
              <a:rPr lang="pt-BR" sz="2000" dirty="0" err="1">
                <a:latin typeface="Consolas" panose="020B0609020204030204" pitchFamily="49" charset="0"/>
              </a:rPr>
              <a:t>R</a:t>
            </a:r>
            <a:r>
              <a:rPr lang="pt-BR" sz="2000" baseline="-25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</a:rPr>
              <a:t>|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sz="20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2000" i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BB0740-8FFA-4DEB-9793-0231AE5A168B}"/>
              </a:ext>
            </a:extLst>
          </p:cNvPr>
          <p:cNvSpPr/>
          <p:nvPr/>
        </p:nvSpPr>
        <p:spPr>
          <a:xfrm>
            <a:off x="1608076" y="2924944"/>
            <a:ext cx="6498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/>
              <a:t>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 A</a:t>
            </a:r>
            <a:r>
              <a:rPr lang="pt-BR" sz="2000" dirty="0"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 |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  <a:r>
              <a:rPr lang="pt-BR" sz="2000" dirty="0"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 | ... |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  <a:r>
              <a:rPr lang="pt-BR" sz="2000" dirty="0"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 |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sz="2000" dirty="0"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 |</a:t>
            </a:r>
            <a:r>
              <a:rPr lang="el-GR" sz="2000" dirty="0">
                <a:latin typeface="Consolas" panose="020B0609020204030204" pitchFamily="49" charset="0"/>
              </a:rPr>
              <a:t> β</a:t>
            </a:r>
            <a:r>
              <a:rPr lang="pt-BR" sz="2000" baseline="-25000" dirty="0"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 | ... | </a:t>
            </a:r>
            <a:r>
              <a:rPr lang="el-GR" sz="2000" dirty="0"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latin typeface="Consolas" panose="020B0609020204030204" pitchFamily="49" charset="0"/>
              </a:rPr>
              <a:t>n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53652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57AE-DA7B-42A6-8A44-8C529F27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A86B2-2ED2-4C4A-8030-36E15FBD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8C63646-92BD-4F9D-8552-208990523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63326"/>
              </p:ext>
            </p:extLst>
          </p:nvPr>
        </p:nvGraphicFramePr>
        <p:xfrm>
          <a:off x="1341884" y="2636912"/>
          <a:ext cx="186164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916451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 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0030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F2C49A0C-1AF8-4A99-9562-82B3D3B2E2B3}"/>
              </a:ext>
            </a:extLst>
          </p:cNvPr>
          <p:cNvSpPr/>
          <p:nvPr/>
        </p:nvSpPr>
        <p:spPr>
          <a:xfrm>
            <a:off x="3790156" y="2522612"/>
            <a:ext cx="314060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Agrupando as produções:</a:t>
            </a:r>
          </a:p>
          <a:p>
            <a:r>
              <a:rPr lang="pt-BR" dirty="0"/>
              <a:t>A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A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|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</a:t>
            </a:r>
            <a:r>
              <a:rPr lang="el-GR" dirty="0">
                <a:latin typeface="Consolas" panose="020B0609020204030204" pitchFamily="49" charset="0"/>
              </a:rPr>
              <a:t> β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endParaRPr lang="pt-BR" dirty="0"/>
          </a:p>
          <a:p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2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 d</a:t>
            </a:r>
          </a:p>
          <a:p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b d</a:t>
            </a:r>
          </a:p>
          <a:p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2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endParaRPr lang="pt-BR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6663EC0-8F31-43C3-92FD-1E17F4DF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74248"/>
              </p:ext>
            </p:extLst>
          </p:nvPr>
        </p:nvGraphicFramePr>
        <p:xfrm>
          <a:off x="8542684" y="4576869"/>
          <a:ext cx="186164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916451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 d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pt-BR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0030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 d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97418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44740AB-7F24-4297-8394-B0B6C5A89B8B}"/>
              </a:ext>
            </a:extLst>
          </p:cNvPr>
          <p:cNvSpPr/>
          <p:nvPr/>
        </p:nvSpPr>
        <p:spPr>
          <a:xfrm>
            <a:off x="3790156" y="4509085"/>
            <a:ext cx="421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Substituindo as produções A por:</a:t>
            </a:r>
          </a:p>
          <a:p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R |</a:t>
            </a:r>
            <a:r>
              <a:rPr lang="el-GR" dirty="0">
                <a:latin typeface="Consolas" panose="020B0609020204030204" pitchFamily="49" charset="0"/>
              </a:rPr>
              <a:t> β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R</a:t>
            </a:r>
          </a:p>
          <a:p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R 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R | 𝛼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R |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1463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B39C-A18E-43E8-A27B-667C7C26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FEC7D-2FF0-45F9-AAF0-7B1E69E0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técnica anterior funciona para a recursão imediata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mas não para derivações em dois ou mais passos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</a:t>
            </a:r>
            <a:r>
              <a:rPr lang="pt-BR" dirty="0"/>
              <a:t> a seguir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 sistematicamente</a:t>
            </a:r>
            <a:r>
              <a:rPr lang="pt-BR" dirty="0"/>
              <a:t> a recursão</a:t>
            </a:r>
          </a:p>
          <a:p>
            <a:pPr lvl="1"/>
            <a:r>
              <a:rPr lang="pt-BR" dirty="0"/>
              <a:t>Contanto que não existam ciclos (A ⇒ A)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0026871-F661-49B6-B815-F40487EC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05039"/>
              </p:ext>
            </p:extLst>
          </p:nvPr>
        </p:nvGraphicFramePr>
        <p:xfrm>
          <a:off x="1773932" y="3065512"/>
          <a:ext cx="230076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7C94490-58D2-4066-B1F1-20B232BA5109}"/>
              </a:ext>
            </a:extLst>
          </p:cNvPr>
          <p:cNvSpPr txBox="1"/>
          <p:nvPr/>
        </p:nvSpPr>
        <p:spPr>
          <a:xfrm flipH="1">
            <a:off x="4223774" y="3392269"/>
            <a:ext cx="410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é recursivo à esquerda porque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⇒ A</a:t>
            </a:r>
            <a:r>
              <a:rPr lang="pt-BR" dirty="0"/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⇒ S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="1" dirty="0">
                <a:solidFill>
                  <a:srgbClr val="FF4343"/>
                </a:solidFill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1453C5-30DB-4554-87D3-4E2FC6551A70}"/>
              </a:ext>
            </a:extLst>
          </p:cNvPr>
          <p:cNvSpPr txBox="1"/>
          <p:nvPr/>
        </p:nvSpPr>
        <p:spPr>
          <a:xfrm flipH="1">
            <a:off x="6133690" y="5419489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818278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FE2B-4B6F-4D11-9BB9-DCCE86F2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32362"/>
            <a:ext cx="10657184" cy="1219200"/>
          </a:xfrm>
        </p:spPr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D633CE0-F2BD-4014-818F-6FC94878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81975"/>
              </p:ext>
            </p:extLst>
          </p:nvPr>
        </p:nvGraphicFramePr>
        <p:xfrm>
          <a:off x="1534205" y="4797152"/>
          <a:ext cx="230076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51173A7-47E2-4008-AC67-584460DD8CA3}"/>
              </a:ext>
            </a:extLst>
          </p:cNvPr>
          <p:cNvSpPr txBox="1"/>
          <p:nvPr/>
        </p:nvSpPr>
        <p:spPr>
          <a:xfrm>
            <a:off x="3646140" y="4797152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Ordenando os não-terminais S(A</a:t>
            </a:r>
            <a:r>
              <a:rPr lang="pt-BR" baseline="-25000" dirty="0"/>
              <a:t>1</a:t>
            </a:r>
            <a:r>
              <a:rPr lang="pt-BR" dirty="0"/>
              <a:t>), A(A</a:t>
            </a:r>
            <a:r>
              <a:rPr lang="pt-BR" baseline="-25000" dirty="0"/>
              <a:t>2</a:t>
            </a:r>
            <a:r>
              <a:rPr lang="pt-BR" dirty="0"/>
              <a:t>):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- Para </a:t>
            </a:r>
            <a:r>
              <a:rPr lang="pt-BR" dirty="0">
                <a:latin typeface="Consolas" panose="020B0609020204030204" pitchFamily="49" charset="0"/>
              </a:rPr>
              <a:t>i = 1</a:t>
            </a:r>
            <a:r>
              <a:rPr lang="pt-BR" dirty="0"/>
              <a:t>, não há recursões imediatas para S(A</a:t>
            </a:r>
            <a:r>
              <a:rPr lang="pt-BR" baseline="-25000" dirty="0"/>
              <a:t>1</a:t>
            </a:r>
            <a:r>
              <a:rPr lang="pt-BR" dirty="0"/>
              <a:t>)</a:t>
            </a:r>
          </a:p>
          <a:p>
            <a:r>
              <a:rPr lang="pt-BR" dirty="0"/>
              <a:t>    - Para </a:t>
            </a:r>
            <a:r>
              <a:rPr lang="pt-BR" dirty="0">
                <a:latin typeface="Consolas" panose="020B0609020204030204" pitchFamily="49" charset="0"/>
              </a:rPr>
              <a:t>i = 2</a:t>
            </a:r>
            <a:r>
              <a:rPr lang="pt-BR" dirty="0"/>
              <a:t>, substitua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/>
              <a:t> S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/>
              <a:t> por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/>
              <a:t> A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|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</a:p>
          <a:p>
            <a:r>
              <a:rPr lang="pt-BR" dirty="0"/>
              <a:t>    - Elimine as recursões imediatas nas produções </a:t>
            </a:r>
            <a:r>
              <a:rPr lang="pt-BR" i="1" dirty="0"/>
              <a:t>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531439C-F8FB-42F1-A5C3-94BC0F222FB2}"/>
              </a:ext>
            </a:extLst>
          </p:cNvPr>
          <p:cNvGrpSpPr/>
          <p:nvPr/>
        </p:nvGrpSpPr>
        <p:grpSpPr>
          <a:xfrm>
            <a:off x="1197868" y="1844824"/>
            <a:ext cx="9073008" cy="2735749"/>
            <a:chOff x="981844" y="1844824"/>
            <a:chExt cx="9073008" cy="273574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357E8CB-E04B-4DA0-B005-4572EC732A70}"/>
                </a:ext>
              </a:extLst>
            </p:cNvPr>
            <p:cNvSpPr txBox="1"/>
            <p:nvPr/>
          </p:nvSpPr>
          <p:spPr>
            <a:xfrm>
              <a:off x="981844" y="1844824"/>
              <a:ext cx="9073008" cy="273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pt-BR" sz="2000" b="1" dirty="0">
                  <a:latin typeface="Consolas" panose="020B0609020204030204" pitchFamily="49" charset="0"/>
                </a:rPr>
                <a:t>Algoritmo</a:t>
              </a:r>
              <a:r>
                <a:rPr lang="pt-BR" dirty="0">
                  <a:latin typeface="Consolas" panose="020B0609020204030204" pitchFamily="49" charset="0"/>
                </a:rPr>
                <a:t>: eliminar recursão à esquerda de uma gramática</a:t>
              </a:r>
              <a:br>
                <a:rPr lang="pt-BR" dirty="0">
                  <a:latin typeface="Consolas" panose="020B0609020204030204" pitchFamily="49" charset="0"/>
                </a:rPr>
              </a:br>
              <a:r>
                <a:rPr lang="pt-BR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Consolas" panose="020B0609020204030204" pitchFamily="49" charset="0"/>
                </a:rPr>
                <a:t>arrume</a:t>
              </a:r>
              <a:r>
                <a:rPr lang="pt-BR" dirty="0">
                  <a:latin typeface="Consolas" panose="020B0609020204030204" pitchFamily="49" charset="0"/>
                </a:rPr>
                <a:t> os não-terminais em uma ordem A</a:t>
              </a:r>
              <a:r>
                <a:rPr lang="pt-BR" baseline="-25000" dirty="0">
                  <a:latin typeface="Consolas" panose="020B0609020204030204" pitchFamily="49" charset="0"/>
                </a:rPr>
                <a:t>1</a:t>
              </a:r>
              <a:r>
                <a:rPr lang="pt-BR" dirty="0">
                  <a:latin typeface="Consolas" panose="020B0609020204030204" pitchFamily="49" charset="0"/>
                </a:rPr>
                <a:t>, A</a:t>
              </a:r>
              <a:r>
                <a:rPr lang="pt-BR" baseline="-25000" dirty="0">
                  <a:latin typeface="Consolas" panose="020B0609020204030204" pitchFamily="49" charset="0"/>
                </a:rPr>
                <a:t>2</a:t>
              </a:r>
              <a:r>
                <a:rPr lang="pt-BR" dirty="0">
                  <a:latin typeface="Consolas" panose="020B0609020204030204" pitchFamily="49" charset="0"/>
                </a:rPr>
                <a:t>, ..., </a:t>
              </a:r>
              <a:r>
                <a:rPr lang="pt-BR" dirty="0" err="1">
                  <a:latin typeface="Consolas" panose="020B0609020204030204" pitchFamily="49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</a:rPr>
                <a:t>n</a:t>
              </a:r>
              <a:endParaRPr lang="pt-BR" dirty="0">
                <a:latin typeface="Consolas" panose="020B0609020204030204" pitchFamily="49" charset="0"/>
              </a:endParaRP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para</a:t>
              </a:r>
              <a:r>
                <a:rPr lang="pt-BR" dirty="0">
                  <a:latin typeface="Consolas" panose="020B0609020204030204" pitchFamily="49" charset="0"/>
                </a:rPr>
                <a:t> (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cada</a:t>
              </a:r>
              <a:r>
                <a:rPr lang="pt-BR" dirty="0">
                  <a:latin typeface="Consolas" panose="020B0609020204030204" pitchFamily="49" charset="0"/>
                </a:rPr>
                <a:t> i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de</a:t>
              </a:r>
              <a:r>
                <a:rPr lang="pt-BR" dirty="0">
                  <a:latin typeface="Consolas" panose="020B0609020204030204" pitchFamily="49" charset="0"/>
                </a:rPr>
                <a:t> 1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até</a:t>
              </a:r>
              <a:r>
                <a:rPr lang="pt-BR" dirty="0">
                  <a:latin typeface="Consolas" panose="020B0609020204030204" pitchFamily="49" charset="0"/>
                </a:rPr>
                <a:t> n)</a:t>
              </a: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</a:rPr>
                <a:t>        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para</a:t>
              </a:r>
              <a:r>
                <a:rPr lang="pt-BR" dirty="0">
                  <a:latin typeface="Consolas" panose="020B0609020204030204" pitchFamily="49" charset="0"/>
                </a:rPr>
                <a:t> (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cada</a:t>
              </a:r>
              <a:r>
                <a:rPr lang="pt-BR" dirty="0">
                  <a:latin typeface="Consolas" panose="020B0609020204030204" pitchFamily="49" charset="0"/>
                </a:rPr>
                <a:t> j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de</a:t>
              </a:r>
              <a:r>
                <a:rPr lang="pt-BR" dirty="0">
                  <a:latin typeface="Consolas" panose="020B0609020204030204" pitchFamily="49" charset="0"/>
                </a:rPr>
                <a:t> 1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até</a:t>
              </a:r>
              <a:r>
                <a:rPr lang="pt-BR" dirty="0">
                  <a:latin typeface="Consolas" panose="020B0609020204030204" pitchFamily="49" charset="0"/>
                </a:rPr>
                <a:t> i-1) </a:t>
              </a: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</a:rPr>
                <a:t>             </a:t>
              </a:r>
              <a:r>
                <a:rPr lang="pt-BR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Consolas" panose="020B0609020204030204" pitchFamily="49" charset="0"/>
                </a:rPr>
                <a:t>substitua</a:t>
              </a:r>
              <a:r>
                <a:rPr lang="pt-BR" dirty="0">
                  <a:latin typeface="Consolas" panose="020B0609020204030204" pitchFamily="49" charset="0"/>
                </a:rPr>
                <a:t> cada produção da forma A</a:t>
              </a:r>
              <a:r>
                <a:rPr lang="pt-BR" baseline="-25000" dirty="0">
                  <a:latin typeface="Consolas" panose="020B0609020204030204" pitchFamily="49" charset="0"/>
                </a:rPr>
                <a:t>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→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latin typeface="Consolas" panose="020B0609020204030204" pitchFamily="49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</a:rPr>
                <a:t>j</a:t>
              </a:r>
              <a:r>
                <a:rPr lang="pt-BR" baseline="-25000" dirty="0">
                  <a:latin typeface="Consolas" panose="020B0609020204030204" pitchFamily="49" charset="0"/>
                </a:rPr>
                <a:t>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r>
                <a:rPr lang="pt-BR" dirty="0"/>
                <a:t>,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onde </a:t>
              </a:r>
              <a:b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</a:b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            </a:t>
              </a:r>
              <a:r>
                <a:rPr lang="pt-BR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j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→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...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k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são produções-</a:t>
              </a:r>
              <a:r>
                <a:rPr lang="pt-BR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j</a:t>
              </a:r>
              <a:r>
                <a:rPr lang="pt-BR" dirty="0"/>
                <a:t>,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</a:rPr>
                <a:t>pelas</a:t>
              </a:r>
              <a:br>
                <a:rPr lang="pt-BR" dirty="0">
                  <a:latin typeface="Consolas" panose="020B0609020204030204" pitchFamily="49" charset="0"/>
                </a:rPr>
              </a:br>
              <a:r>
                <a:rPr lang="pt-BR" dirty="0">
                  <a:latin typeface="Consolas" panose="020B0609020204030204" pitchFamily="49" charset="0"/>
                </a:rPr>
                <a:t>             produções A</a:t>
              </a:r>
              <a:r>
                <a:rPr lang="pt-BR" baseline="-25000" dirty="0">
                  <a:latin typeface="Consolas" panose="020B0609020204030204" pitchFamily="49" charset="0"/>
                </a:rPr>
                <a:t>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→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...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k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endParaRPr lang="pt-BR" baseline="-25000" dirty="0">
                <a:latin typeface="Consolas" panose="020B0609020204030204" pitchFamily="49" charset="0"/>
                <a:ea typeface="Cambria Math" panose="02040503050406030204" pitchFamily="18" charset="0"/>
              </a:endParaRP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        </a:t>
              </a:r>
              <a:r>
                <a:rPr lang="pt-BR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elimine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as recursões imediatas nas produções-A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i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906FC44D-269E-42C5-A7CA-7472360B3986}"/>
                </a:ext>
              </a:extLst>
            </p:cNvPr>
            <p:cNvCxnSpPr/>
            <p:nvPr/>
          </p:nvCxnSpPr>
          <p:spPr>
            <a:xfrm>
              <a:off x="2225436" y="3311853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CFF1D1F-42DD-4267-A67E-013A7D76FEC5}"/>
                </a:ext>
              </a:extLst>
            </p:cNvPr>
            <p:cNvCxnSpPr>
              <a:cxnSpLocks/>
            </p:cNvCxnSpPr>
            <p:nvPr/>
          </p:nvCxnSpPr>
          <p:spPr>
            <a:xfrm>
              <a:off x="1731108" y="2978683"/>
              <a:ext cx="0" cy="14584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F845C4-04C2-4B79-8E5F-25C5C5DADA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6404" y="2285472"/>
              <a:ext cx="0" cy="21516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8430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7C4D-07AF-428C-8E85-4720001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43DF0-7DA4-4DC1-8732-71D7DC87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algoritmo sobre a gramática recursiva à esquerda: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9412528-B4D6-4764-B14F-F6126F57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53789"/>
              </p:ext>
            </p:extLst>
          </p:nvPr>
        </p:nvGraphicFramePr>
        <p:xfrm>
          <a:off x="1188774" y="2636912"/>
          <a:ext cx="2025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30390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161223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432545E-8393-4F0E-AF71-10814D5A87C5}"/>
              </a:ext>
            </a:extLst>
          </p:cNvPr>
          <p:cNvSpPr txBox="1"/>
          <p:nvPr/>
        </p:nvSpPr>
        <p:spPr>
          <a:xfrm>
            <a:off x="3214092" y="263691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Ordenando os não-terminais como: S(A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), A(A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- Para i = 1, não há recursões imediatas para S(A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4A1DCBE-5A4A-48A8-9896-9BDB66C42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54313"/>
              </p:ext>
            </p:extLst>
          </p:nvPr>
        </p:nvGraphicFramePr>
        <p:xfrm>
          <a:off x="7758856" y="4292903"/>
          <a:ext cx="1861649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22131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005813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312293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991922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 d 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pt-BR" b="0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 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0030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 d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97418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490BD4B-6A65-4C28-A7D4-8DF19737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2552"/>
              </p:ext>
            </p:extLst>
          </p:nvPr>
        </p:nvGraphicFramePr>
        <p:xfrm>
          <a:off x="3464090" y="4292903"/>
          <a:ext cx="2300769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90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00814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1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b="1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048786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028A32CC-AAD3-4F5C-BB2D-6C6AEB616DE9}"/>
              </a:ext>
            </a:extLst>
          </p:cNvPr>
          <p:cNvSpPr/>
          <p:nvPr/>
        </p:nvSpPr>
        <p:spPr>
          <a:xfrm>
            <a:off x="3214092" y="3471441"/>
            <a:ext cx="3667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 Para i = 2, substitua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S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>
                <a:latin typeface="Consolas" panose="020B0609020204030204" pitchFamily="49" charset="0"/>
              </a:rPr>
              <a:t> por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|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F6773B-4DE0-4011-9322-4995BFCB5A20}"/>
              </a:ext>
            </a:extLst>
          </p:cNvPr>
          <p:cNvSpPr/>
          <p:nvPr/>
        </p:nvSpPr>
        <p:spPr>
          <a:xfrm>
            <a:off x="7387084" y="3471441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 Elimine as recursões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 imediatas nas produções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86106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6E871-4E49-4DD3-8302-D30E03E9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301D3-77CB-4280-9554-CA7B0606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derivação de uma cadeia,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 sintático preditivo</a:t>
            </a:r>
            <a:r>
              <a:rPr lang="pt-BR" dirty="0"/>
              <a:t> escolhe uma produção apenas olhando o próximo símbolo terminal</a:t>
            </a:r>
          </a:p>
          <a:p>
            <a:pPr lvl="1"/>
            <a:r>
              <a:rPr lang="pt-BR" dirty="0"/>
              <a:t>Não podem existir duas produções iniciando com o mesmo símbolo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fatoração à esquerda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transformação</a:t>
            </a:r>
            <a:r>
              <a:rPr lang="pt-BR" dirty="0"/>
              <a:t> que torna uma gramática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adequada para o reconhecimento preditivo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78158A-BCE2-46A1-8A0C-546AFDD08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82651"/>
              </p:ext>
            </p:extLst>
          </p:nvPr>
        </p:nvGraphicFramePr>
        <p:xfrm>
          <a:off x="1701924" y="3429000"/>
          <a:ext cx="48965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01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</a:t>
            </a:r>
            <a:r>
              <a:rPr lang="pt-BR" dirty="0"/>
              <a:t> descrevem a sintaxe das linguagens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Através de uma gramática é possível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verificar</a:t>
            </a:r>
            <a:r>
              <a:rPr lang="pt-BR" dirty="0"/>
              <a:t> se uma sequência de caracteres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 válida</a:t>
            </a:r>
            <a:r>
              <a:rPr lang="pt-BR" dirty="0"/>
              <a:t> da linguagem</a:t>
            </a:r>
          </a:p>
          <a:p>
            <a:pPr lvl="2"/>
            <a:r>
              <a:rPr lang="pt-BR" dirty="0"/>
              <a:t>Processo conhecido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2EF75D-3577-4E14-9D7D-CAB57914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32237"/>
              </p:ext>
            </p:extLst>
          </p:nvPr>
        </p:nvGraphicFramePr>
        <p:xfrm>
          <a:off x="1485900" y="2636912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A9854F-0600-44E3-B796-9A9A588998AA}"/>
              </a:ext>
            </a:extLst>
          </p:cNvPr>
          <p:cNvSpPr txBox="1"/>
          <p:nvPr/>
        </p:nvSpPr>
        <p:spPr>
          <a:xfrm>
            <a:off x="5734372" y="2690336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6291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BE5A-E074-4484-93DB-45CC809E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0431A-C3B6-44B7-80D0-464AEB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escolha</a:t>
            </a:r>
            <a:r>
              <a:rPr lang="pt-BR" dirty="0"/>
              <a:t> entre duas produções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clara</a:t>
            </a:r>
            <a:r>
              <a:rPr lang="pt-BR" dirty="0"/>
              <a:t>, podemos reescrever as produções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adiar a decisão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53842A4-E6FE-42CB-BFBE-E9FE835B3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5357"/>
              </p:ext>
            </p:extLst>
          </p:nvPr>
        </p:nvGraphicFramePr>
        <p:xfrm>
          <a:off x="1413893" y="3068960"/>
          <a:ext cx="2088233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2498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231203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sz="200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endParaRPr lang="pt-BR" sz="20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endParaRPr lang="pt-BR" sz="20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208E393-C510-49DF-AB53-E9CBCA6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2115"/>
              </p:ext>
            </p:extLst>
          </p:nvPr>
        </p:nvGraphicFramePr>
        <p:xfrm>
          <a:off x="4438229" y="3068960"/>
          <a:ext cx="208823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2498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231204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sz="200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R</a:t>
                      </a:r>
                      <a:endParaRPr lang="pt-BR" sz="2000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sz="2000" i="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pt-BR" sz="2000" dirty="0"/>
                        <a:t> 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|</a:t>
                      </a:r>
                      <a:r>
                        <a:rPr lang="pt-BR" sz="2000" dirty="0"/>
                        <a:t> </a:t>
                      </a: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endParaRPr lang="pt-BR" sz="20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05CEB02-6435-498E-919B-0712AF91E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41556"/>
              </p:ext>
            </p:extLst>
          </p:nvPr>
        </p:nvGraphicFramePr>
        <p:xfrm>
          <a:off x="1413892" y="4437272"/>
          <a:ext cx="48965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924408-B7D9-4B05-8E07-7254C5C6B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12946"/>
              </p:ext>
            </p:extLst>
          </p:nvPr>
        </p:nvGraphicFramePr>
        <p:xfrm>
          <a:off x="6868685" y="4437272"/>
          <a:ext cx="4896544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529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2885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A33-AE7C-432B-86BC-69D438E4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FF5CD-876E-4AF5-A4A7-9BE97BB8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descrevem </a:t>
            </a:r>
            <a:r>
              <a:rPr lang="pt-BR" dirty="0"/>
              <a:t>a maior parte, 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toda a sintaxe </a:t>
            </a:r>
            <a:r>
              <a:rPr lang="pt-BR" dirty="0"/>
              <a:t>de uma linguagem de programação</a:t>
            </a:r>
          </a:p>
          <a:p>
            <a:pPr lvl="1"/>
            <a:r>
              <a:rPr lang="pt-BR" dirty="0"/>
              <a:t>Não podem ser descritos por uma gramática livre de contexto:</a:t>
            </a:r>
          </a:p>
          <a:p>
            <a:pPr lvl="2"/>
            <a:r>
              <a:rPr lang="pt-BR" dirty="0"/>
              <a:t>A exigência 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serem declarados antes do seu uso</a:t>
            </a:r>
          </a:p>
          <a:p>
            <a:pPr lvl="2"/>
            <a:r>
              <a:rPr lang="pt-BR" dirty="0"/>
              <a:t>Verificação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de parâmetros em uma chamada de função</a:t>
            </a:r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 de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aceitos pelo analisador sintático representam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superconjunto da linguagem </a:t>
            </a:r>
            <a:r>
              <a:rPr lang="pt-BR" dirty="0"/>
              <a:t>de programação</a:t>
            </a:r>
          </a:p>
          <a:p>
            <a:pPr lvl="1"/>
            <a:r>
              <a:rPr lang="pt-BR" dirty="0"/>
              <a:t>A fase de análise semântica deve analisar o resultado para garantir o cumprimento de todas as regras da linguagem</a:t>
            </a:r>
          </a:p>
        </p:txBody>
      </p:sp>
    </p:spTree>
    <p:extLst>
      <p:ext uri="{BB962C8B-B14F-4D97-AF65-F5344CB8AC3E}">
        <p14:creationId xmlns:p14="http://schemas.microsoft.com/office/powerpoint/2010/main" val="144431147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2B3-4048-4862-9011-351EC89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C7A0B-D9A9-4C47-ABCF-E5B3D9A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 gramática a seguir define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sob os símbolos </a:t>
            </a:r>
            <a:br>
              <a:rPr lang="pt-BR" dirty="0"/>
            </a:b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, usando </a:t>
            </a:r>
            <a:r>
              <a:rPr lang="pt-BR" b="1" dirty="0">
                <a:solidFill>
                  <a:srgbClr val="FF4343"/>
                </a:solidFill>
              </a:rPr>
              <a:t>+</a:t>
            </a:r>
            <a:r>
              <a:rPr lang="pt-BR" dirty="0"/>
              <a:t> para união, a fim de evitar conflito com a barra vertical.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Fatore a gramática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A fatoração torna ela adequada</a:t>
            </a:r>
            <a:br>
              <a:rPr lang="pt-BR" dirty="0"/>
            </a:br>
            <a:r>
              <a:rPr lang="pt-BR" dirty="0"/>
              <a:t>para análise sintática descendente?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Elimine a recursão à esquerda da</a:t>
            </a:r>
            <a:br>
              <a:rPr lang="pt-BR" dirty="0"/>
            </a:br>
            <a:r>
              <a:rPr lang="pt-BR" dirty="0"/>
              <a:t>gramática original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A gramática resultante é adequada</a:t>
            </a:r>
            <a:br>
              <a:rPr lang="pt-BR" dirty="0"/>
            </a:br>
            <a:r>
              <a:rPr lang="pt-BR" dirty="0"/>
              <a:t>para análise sintática descendente?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9D57958-02ED-4CE1-BC00-9225132A9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90636"/>
              </p:ext>
            </p:extLst>
          </p:nvPr>
        </p:nvGraphicFramePr>
        <p:xfrm>
          <a:off x="7481995" y="3385226"/>
          <a:ext cx="3796994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6880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rterm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529115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rfactor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1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6920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rprimary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75277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rprimary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7691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84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5403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723C-3494-4A09-A297-5AAFDDE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C3B1C-5853-420E-B44C-373277F8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 gramática a seguir é proposta para remover a “ambiguidade do </a:t>
            </a:r>
            <a:r>
              <a:rPr lang="pt-BR" dirty="0" err="1"/>
              <a:t>else</a:t>
            </a:r>
            <a:r>
              <a:rPr lang="pt-BR" dirty="0"/>
              <a:t> vazio”: </a:t>
            </a:r>
          </a:p>
          <a:p>
            <a:pPr marL="457200" indent="-457200">
              <a:buFont typeface="+mj-lt"/>
              <a:buAutoNum type="arabicPeriod" startAt="2"/>
            </a:pPr>
            <a:endParaRPr lang="pt-BR" dirty="0"/>
          </a:p>
          <a:p>
            <a:pPr marL="457200" indent="-457200">
              <a:buFont typeface="+mj-lt"/>
              <a:buAutoNum type="arabicPeriod" startAt="2"/>
            </a:pPr>
            <a:endParaRPr lang="pt-BR" dirty="0"/>
          </a:p>
          <a:p>
            <a:pPr marL="457200" indent="-457200">
              <a:buFont typeface="+mj-lt"/>
              <a:buAutoNum type="arabicPeriod" startAt="2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Mostre que a gramática ainda é ambígua.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0E5AFD-D993-41DA-A91D-53A3D0B16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14412"/>
              </p:ext>
            </p:extLst>
          </p:nvPr>
        </p:nvGraphicFramePr>
        <p:xfrm>
          <a:off x="1557908" y="3068960"/>
          <a:ext cx="6673846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508967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79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matched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608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1250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técnicas de transformação </a:t>
            </a:r>
            <a:r>
              <a:rPr lang="pt-BR" dirty="0"/>
              <a:t>de gramáticas</a:t>
            </a:r>
          </a:p>
          <a:p>
            <a:pPr lvl="1"/>
            <a:r>
              <a:rPr lang="pt-BR" dirty="0"/>
              <a:t>Visam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adequá-las para os métodos de reconhecimento </a:t>
            </a:r>
            <a:r>
              <a:rPr lang="pt-BR" dirty="0"/>
              <a:t>sintático:</a:t>
            </a:r>
          </a:p>
          <a:p>
            <a:pPr lvl="2"/>
            <a:r>
              <a:rPr lang="pt-BR" dirty="0"/>
              <a:t>Análise descendente</a:t>
            </a:r>
          </a:p>
          <a:p>
            <a:pPr lvl="2"/>
            <a:r>
              <a:rPr lang="pt-BR" dirty="0"/>
              <a:t>Análise ascendente</a:t>
            </a:r>
          </a:p>
          <a:p>
            <a:r>
              <a:rPr lang="pt-BR" dirty="0"/>
              <a:t>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 sintático descendente preditivo</a:t>
            </a:r>
            <a:r>
              <a:rPr lang="pt-BR" dirty="0"/>
              <a:t>, as seguintes técnicas são importantes:</a:t>
            </a:r>
          </a:p>
          <a:p>
            <a:pPr lvl="1"/>
            <a:r>
              <a:rPr lang="pt-BR" dirty="0"/>
              <a:t>Remoção de ambiguidades</a:t>
            </a:r>
          </a:p>
          <a:p>
            <a:pPr lvl="1"/>
            <a:r>
              <a:rPr lang="pt-BR" dirty="0"/>
              <a:t>Eliminação da recursão à esquerda</a:t>
            </a:r>
          </a:p>
          <a:p>
            <a:pPr lvl="1"/>
            <a:r>
              <a:rPr lang="pt-BR" dirty="0"/>
              <a:t>Fatoração à esquerda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72533"/>
            <a:ext cx="10657184" cy="12192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tipos de derivação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Derivação mais à esquerda</a:t>
            </a:r>
          </a:p>
          <a:p>
            <a:pPr lvl="1"/>
            <a:r>
              <a:rPr lang="pt-BR" dirty="0"/>
              <a:t>Derivação mais à direita</a:t>
            </a:r>
          </a:p>
          <a:p>
            <a:r>
              <a:rPr lang="pt-BR" dirty="0"/>
              <a:t>Uma derivação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representada por uma árvore</a:t>
            </a:r>
          </a:p>
          <a:p>
            <a:r>
              <a:rPr lang="pt-BR" dirty="0"/>
              <a:t>Gramáticas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ambíguas</a:t>
            </a:r>
          </a:p>
          <a:p>
            <a:pPr lvl="1"/>
            <a:r>
              <a:rPr lang="pt-BR" dirty="0"/>
              <a:t>Uma cadeia possui mais de uma árvore de derivação</a:t>
            </a:r>
          </a:p>
          <a:p>
            <a:pPr lvl="1"/>
            <a:r>
              <a:rPr lang="pt-BR" dirty="0"/>
              <a:t>Ou mais de uma derivação mais à esquerda</a:t>
            </a:r>
          </a:p>
          <a:p>
            <a:pPr lvl="1"/>
            <a:r>
              <a:rPr lang="pt-BR" dirty="0"/>
              <a:t>Ou mais de uma derivação mais à direita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1611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137C9-BFD2-4C78-946D-7F650823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74E2B-750A-4C6A-985B-89283D4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Nem toda gramática é tratável </a:t>
            </a:r>
            <a:r>
              <a:rPr lang="pt-BR" dirty="0"/>
              <a:t>pelos métodos de análise sintática mais eficientes: </a:t>
            </a:r>
          </a:p>
          <a:p>
            <a:pPr lvl="1"/>
            <a:r>
              <a:rPr lang="pt-BR" dirty="0"/>
              <a:t>Análise descendente</a:t>
            </a:r>
          </a:p>
          <a:p>
            <a:pPr lvl="1"/>
            <a:r>
              <a:rPr lang="pt-BR" dirty="0"/>
              <a:t>Análise ascendente</a:t>
            </a:r>
          </a:p>
          <a:p>
            <a:r>
              <a:rPr lang="pt-BR" dirty="0"/>
              <a:t>Existem 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 que podem ser utilizadas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adequar as gramáticas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Remoção de ambiguidades</a:t>
            </a:r>
          </a:p>
          <a:p>
            <a:pPr lvl="1"/>
            <a:r>
              <a:rPr lang="pt-BR" dirty="0"/>
              <a:t>Eliminação da recursão à esquerda</a:t>
            </a:r>
          </a:p>
          <a:p>
            <a:pPr lvl="1"/>
            <a:r>
              <a:rPr lang="pt-BR" dirty="0"/>
              <a:t>Fatoração à esquerda</a:t>
            </a:r>
          </a:p>
        </p:txBody>
      </p:sp>
    </p:spTree>
    <p:extLst>
      <p:ext uri="{BB962C8B-B14F-4D97-AF65-F5344CB8AC3E}">
        <p14:creationId xmlns:p14="http://schemas.microsoft.com/office/powerpoint/2010/main" val="28542156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6C9D-557F-48A1-9117-6952E851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759D6-8121-4C6E-B821-D106CBB9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Às vezes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ambígua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reescrita</a:t>
            </a:r>
            <a:r>
              <a:rPr lang="pt-BR" dirty="0"/>
              <a:t> para eliminar a </a:t>
            </a:r>
            <a:br>
              <a:rPr lang="pt-BR" dirty="0"/>
            </a:br>
            <a:r>
              <a:rPr lang="pt-BR" dirty="0"/>
              <a:t>ambiguidade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DE498A9-E1C9-4BFF-B8D2-33CDEE11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94046"/>
              </p:ext>
            </p:extLst>
          </p:nvPr>
        </p:nvGraphicFramePr>
        <p:xfrm>
          <a:off x="1197868" y="3375483"/>
          <a:ext cx="48965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4B4CA8E-82F3-4214-96B3-0778622A6FD8}"/>
              </a:ext>
            </a:extLst>
          </p:cNvPr>
          <p:cNvSpPr txBox="1"/>
          <p:nvPr/>
        </p:nvSpPr>
        <p:spPr>
          <a:xfrm>
            <a:off x="1277060" y="4653136"/>
            <a:ext cx="4178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gramática é ambígua pois a  cadeia abaixo possui duas árvores de derivação:</a:t>
            </a:r>
            <a:br>
              <a:rPr lang="pt-BR" dirty="0"/>
            </a:b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21FB67F-F989-4908-9A4B-87579A83C343}"/>
              </a:ext>
            </a:extLst>
          </p:cNvPr>
          <p:cNvGrpSpPr/>
          <p:nvPr/>
        </p:nvGrpSpPr>
        <p:grpSpPr>
          <a:xfrm>
            <a:off x="6934207" y="1725632"/>
            <a:ext cx="4370243" cy="2341189"/>
            <a:chOff x="7342161" y="1725632"/>
            <a:chExt cx="4370243" cy="234118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64C5A19-0E0D-40AB-B25F-E89B53645133}"/>
                </a:ext>
              </a:extLst>
            </p:cNvPr>
            <p:cNvSpPr txBox="1"/>
            <p:nvPr/>
          </p:nvSpPr>
          <p:spPr>
            <a:xfrm>
              <a:off x="8198296" y="172563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FC65145-FA9E-4517-A5F6-738620C0E66D}"/>
                </a:ext>
              </a:extLst>
            </p:cNvPr>
            <p:cNvSpPr txBox="1"/>
            <p:nvPr/>
          </p:nvSpPr>
          <p:spPr>
            <a:xfrm>
              <a:off x="8526911" y="240506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5F28A4A-8A4F-4ED1-ADD1-7140839CF6E7}"/>
                </a:ext>
              </a:extLst>
            </p:cNvPr>
            <p:cNvSpPr txBox="1"/>
            <p:nvPr/>
          </p:nvSpPr>
          <p:spPr>
            <a:xfrm>
              <a:off x="7838075" y="240506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71D1988-D83F-4243-A386-E2CE1C936604}"/>
                </a:ext>
              </a:extLst>
            </p:cNvPr>
            <p:cNvSpPr txBox="1"/>
            <p:nvPr/>
          </p:nvSpPr>
          <p:spPr>
            <a:xfrm>
              <a:off x="9215747" y="240506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1407B8-594E-4D1C-AB52-530094ED5BED}"/>
                </a:ext>
              </a:extLst>
            </p:cNvPr>
            <p:cNvSpPr txBox="1"/>
            <p:nvPr/>
          </p:nvSpPr>
          <p:spPr>
            <a:xfrm>
              <a:off x="7342161" y="2405062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5BA0E94-1DC7-4482-9155-AE519F0D3937}"/>
                </a:ext>
              </a:extLst>
            </p:cNvPr>
            <p:cNvSpPr txBox="1"/>
            <p:nvPr/>
          </p:nvSpPr>
          <p:spPr>
            <a:xfrm>
              <a:off x="8878990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4B8E9BC-C42F-4DF8-BC11-6F65F1F2634D}"/>
                </a:ext>
              </a:extLst>
            </p:cNvPr>
            <p:cNvSpPr txBox="1"/>
            <p:nvPr/>
          </p:nvSpPr>
          <p:spPr>
            <a:xfrm>
              <a:off x="8190154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EDDB177-27D5-4770-9C9A-3BAA4070FE7B}"/>
                </a:ext>
              </a:extLst>
            </p:cNvPr>
            <p:cNvSpPr txBox="1"/>
            <p:nvPr/>
          </p:nvSpPr>
          <p:spPr>
            <a:xfrm>
              <a:off x="9567826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5AC6D0-0A76-4886-848E-365462A740BA}"/>
                </a:ext>
              </a:extLst>
            </p:cNvPr>
            <p:cNvSpPr txBox="1"/>
            <p:nvPr/>
          </p:nvSpPr>
          <p:spPr>
            <a:xfrm>
              <a:off x="7694240" y="3347700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F1BD718-65E3-43B5-8D30-91FE20B56089}"/>
                </a:ext>
              </a:extLst>
            </p:cNvPr>
            <p:cNvSpPr txBox="1"/>
            <p:nvPr/>
          </p:nvSpPr>
          <p:spPr>
            <a:xfrm>
              <a:off x="10265516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3209E5A-8566-4FAC-ACAA-BA6649518803}"/>
                </a:ext>
              </a:extLst>
            </p:cNvPr>
            <p:cNvSpPr txBox="1"/>
            <p:nvPr/>
          </p:nvSpPr>
          <p:spPr>
            <a:xfrm>
              <a:off x="10965259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5019D80-B589-441A-9EA8-C889EBE9EED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8184971" y="2064186"/>
              <a:ext cx="360221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AAC1A89-6E0D-4C61-9CD9-280F8E9D1B5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545192" y="2064186"/>
              <a:ext cx="328615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E267A20-C326-4A6B-8548-DA2C6FAEECE3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8545192" y="2064186"/>
              <a:ext cx="1017451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CC1B878-2449-43A1-868E-34BABAFEB1EC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7592596" y="2064186"/>
              <a:ext cx="952596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6CBA905-B542-4E5A-B51F-166DFB5861F6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7944675" y="2743616"/>
              <a:ext cx="1617968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6ACE87-5496-4BC0-AAA4-5E64E49D6FE1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8537050" y="2743616"/>
              <a:ext cx="1025593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46EB8E6-8CC5-49DE-B6F7-3A1665A2C8C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9225886" y="2743616"/>
              <a:ext cx="336757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44F5C78B-4F0B-475A-8E2A-92DC096B3317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562643" y="2743616"/>
              <a:ext cx="352079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41300B7-F68C-4386-A0FB-824D6367AF80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9562643" y="2743616"/>
              <a:ext cx="1049769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57EEF0F4-DDF6-4743-BB79-74CC3A787C1E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9562643" y="2743616"/>
              <a:ext cx="1749512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8F21D34F-1D05-4A92-B675-4B626749A732}"/>
                </a:ext>
              </a:extLst>
            </p:cNvPr>
            <p:cNvSpPr/>
            <p:nvPr/>
          </p:nvSpPr>
          <p:spPr>
            <a:xfrm>
              <a:off x="8030493" y="2776715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94" name="Arco 93">
              <a:extLst>
                <a:ext uri="{FF2B5EF4-FFF2-40B4-BE49-F238E27FC236}">
                  <a16:creationId xmlns:a16="http://schemas.microsoft.com/office/drawing/2014/main" id="{2EBA7CC6-7639-4744-AA51-0395F8967B00}"/>
                </a:ext>
              </a:extLst>
            </p:cNvPr>
            <p:cNvSpPr/>
            <p:nvPr/>
          </p:nvSpPr>
          <p:spPr>
            <a:xfrm rot="8160238">
              <a:off x="7858486" y="2161528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A1898AE2-2039-4ADB-923A-E15D1CDD7632}"/>
                </a:ext>
              </a:extLst>
            </p:cNvPr>
            <p:cNvSpPr/>
            <p:nvPr/>
          </p:nvSpPr>
          <p:spPr>
            <a:xfrm>
              <a:off x="8354996" y="3728208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96" name="Arco 95">
              <a:extLst>
                <a:ext uri="{FF2B5EF4-FFF2-40B4-BE49-F238E27FC236}">
                  <a16:creationId xmlns:a16="http://schemas.microsoft.com/office/drawing/2014/main" id="{87B332BC-130C-455C-BF7B-6F38FA8FD9F7}"/>
                </a:ext>
              </a:extLst>
            </p:cNvPr>
            <p:cNvSpPr/>
            <p:nvPr/>
          </p:nvSpPr>
          <p:spPr>
            <a:xfrm rot="8160238">
              <a:off x="8182989" y="3113021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8C7111AF-4229-48ED-BBAD-722C20CF23B7}"/>
                </a:ext>
              </a:extLst>
            </p:cNvPr>
            <p:cNvSpPr/>
            <p:nvPr/>
          </p:nvSpPr>
          <p:spPr>
            <a:xfrm>
              <a:off x="9773858" y="3728267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11AA6D31-AE34-4795-99AC-FA9FE897A4ED}"/>
                </a:ext>
              </a:extLst>
            </p:cNvPr>
            <p:cNvSpPr/>
            <p:nvPr/>
          </p:nvSpPr>
          <p:spPr>
            <a:xfrm rot="8160238">
              <a:off x="9601851" y="3113080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965C3F81-01BC-4C4E-92DD-68D5178A4B47}"/>
                </a:ext>
              </a:extLst>
            </p:cNvPr>
            <p:cNvSpPr/>
            <p:nvPr/>
          </p:nvSpPr>
          <p:spPr>
            <a:xfrm>
              <a:off x="11190620" y="3728208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CA8D4EEF-EDD1-483E-B4AC-2F185F3A88B3}"/>
                </a:ext>
              </a:extLst>
            </p:cNvPr>
            <p:cNvSpPr/>
            <p:nvPr/>
          </p:nvSpPr>
          <p:spPr>
            <a:xfrm rot="8160238">
              <a:off x="11018613" y="3113021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2F0668FB-8816-49DE-B3F8-8107CA04039C}"/>
              </a:ext>
            </a:extLst>
          </p:cNvPr>
          <p:cNvGrpSpPr/>
          <p:nvPr/>
        </p:nvGrpSpPr>
        <p:grpSpPr>
          <a:xfrm>
            <a:off x="6310436" y="4308065"/>
            <a:ext cx="3990473" cy="2206338"/>
            <a:chOff x="6718390" y="4308065"/>
            <a:chExt cx="3990473" cy="2206338"/>
          </a:xfrm>
        </p:grpSpPr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3FC96CE5-2D4A-4653-ABCE-1DF65702A0F8}"/>
                </a:ext>
              </a:extLst>
            </p:cNvPr>
            <p:cNvSpPr txBox="1"/>
            <p:nvPr/>
          </p:nvSpPr>
          <p:spPr>
            <a:xfrm>
              <a:off x="8239897" y="4308065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A8C47D6F-85C1-478A-AB31-187FE6D97C83}"/>
                </a:ext>
              </a:extLst>
            </p:cNvPr>
            <p:cNvSpPr txBox="1"/>
            <p:nvPr/>
          </p:nvSpPr>
          <p:spPr>
            <a:xfrm>
              <a:off x="7903140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7E22199-87A1-4DA8-AF1A-D66FCE3FB844}"/>
                </a:ext>
              </a:extLst>
            </p:cNvPr>
            <p:cNvSpPr txBox="1"/>
            <p:nvPr/>
          </p:nvSpPr>
          <p:spPr>
            <a:xfrm>
              <a:off x="7214304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CD63A494-21E1-4970-8FB8-B341C990A7F3}"/>
                </a:ext>
              </a:extLst>
            </p:cNvPr>
            <p:cNvSpPr txBox="1"/>
            <p:nvPr/>
          </p:nvSpPr>
          <p:spPr>
            <a:xfrm>
              <a:off x="8591976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319E524-EA04-429F-BB75-68BB05CBA9F9}"/>
                </a:ext>
              </a:extLst>
            </p:cNvPr>
            <p:cNvSpPr txBox="1"/>
            <p:nvPr/>
          </p:nvSpPr>
          <p:spPr>
            <a:xfrm>
              <a:off x="6718390" y="4979214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5A0252F4-E535-4B03-91A9-D3146F8D8586}"/>
                </a:ext>
              </a:extLst>
            </p:cNvPr>
            <p:cNvSpPr txBox="1"/>
            <p:nvPr/>
          </p:nvSpPr>
          <p:spPr>
            <a:xfrm>
              <a:off x="9289666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9D86FC89-BFB4-4ADA-912F-48DD10DE7FE6}"/>
                </a:ext>
              </a:extLst>
            </p:cNvPr>
            <p:cNvSpPr txBox="1"/>
            <p:nvPr/>
          </p:nvSpPr>
          <p:spPr>
            <a:xfrm>
              <a:off x="9989409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BFB94DA6-B890-4CB9-851C-DCD29B3DC9E5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H="1">
              <a:off x="6968825" y="4646619"/>
              <a:ext cx="1617968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EC14B1A8-7972-407A-B7C2-10319F146724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7561200" y="4646619"/>
              <a:ext cx="1025593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2AD5E358-B6A1-4481-B37E-6D705C73F7C2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8250036" y="4646619"/>
              <a:ext cx="336757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9DC8FA2-4959-4C1E-94B0-04A3110AC573}"/>
                </a:ext>
              </a:extLst>
            </p:cNvPr>
            <p:cNvCxnSpPr>
              <a:cxnSpLocks/>
              <a:stCxn id="72" idx="2"/>
              <a:endCxn id="75" idx="0"/>
            </p:cNvCxnSpPr>
            <p:nvPr/>
          </p:nvCxnSpPr>
          <p:spPr>
            <a:xfrm>
              <a:off x="8586793" y="4646619"/>
              <a:ext cx="352079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4B50B903-37F6-4CB4-A5CC-ACA7A786615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>
              <a:off x="8586793" y="4646619"/>
              <a:ext cx="1049769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A33BBE0-EB08-4CF7-9D2D-C90BEF18F85E}"/>
                </a:ext>
              </a:extLst>
            </p:cNvPr>
            <p:cNvCxnSpPr>
              <a:cxnSpLocks/>
              <a:stCxn id="72" idx="2"/>
              <a:endCxn id="78" idx="0"/>
            </p:cNvCxnSpPr>
            <p:nvPr/>
          </p:nvCxnSpPr>
          <p:spPr>
            <a:xfrm>
              <a:off x="8586793" y="4646619"/>
              <a:ext cx="1749512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3E799D9-B515-4791-9A29-025BFC5F4069}"/>
                </a:ext>
              </a:extLst>
            </p:cNvPr>
            <p:cNvSpPr txBox="1"/>
            <p:nvPr/>
          </p:nvSpPr>
          <p:spPr>
            <a:xfrm>
              <a:off x="8957528" y="572396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F156C45-D776-4D50-9081-F9FD40D09449}"/>
                </a:ext>
              </a:extLst>
            </p:cNvPr>
            <p:cNvSpPr txBox="1"/>
            <p:nvPr/>
          </p:nvSpPr>
          <p:spPr>
            <a:xfrm>
              <a:off x="8268692" y="572396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569A443-55AE-4047-A3FA-E47D06F710FA}"/>
                </a:ext>
              </a:extLst>
            </p:cNvPr>
            <p:cNvSpPr txBox="1"/>
            <p:nvPr/>
          </p:nvSpPr>
          <p:spPr>
            <a:xfrm>
              <a:off x="9646364" y="572396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3B39AEC-2EB8-4A1A-A985-792D7891A590}"/>
                </a:ext>
              </a:extLst>
            </p:cNvPr>
            <p:cNvSpPr txBox="1"/>
            <p:nvPr/>
          </p:nvSpPr>
          <p:spPr>
            <a:xfrm>
              <a:off x="7772778" y="5723964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1682704-4526-404A-8D17-7B27AEEDB1BE}"/>
                </a:ext>
              </a:extLst>
            </p:cNvPr>
            <p:cNvCxnSpPr>
              <a:cxnSpLocks/>
              <a:stCxn id="75" idx="2"/>
              <a:endCxn id="86" idx="0"/>
            </p:cNvCxnSpPr>
            <p:nvPr/>
          </p:nvCxnSpPr>
          <p:spPr>
            <a:xfrm flipH="1">
              <a:off x="8615588" y="5317768"/>
              <a:ext cx="323284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12E9B76E-0C29-4373-B215-B3CF2DD2D1EB}"/>
                </a:ext>
              </a:extLst>
            </p:cNvPr>
            <p:cNvCxnSpPr>
              <a:cxnSpLocks/>
              <a:stCxn id="75" idx="2"/>
              <a:endCxn id="85" idx="0"/>
            </p:cNvCxnSpPr>
            <p:nvPr/>
          </p:nvCxnSpPr>
          <p:spPr>
            <a:xfrm>
              <a:off x="8938872" y="5317768"/>
              <a:ext cx="365552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C6CE68B1-F3E0-42C0-88C6-7B13952AB466}"/>
                </a:ext>
              </a:extLst>
            </p:cNvPr>
            <p:cNvCxnSpPr>
              <a:cxnSpLocks/>
              <a:stCxn id="75" idx="2"/>
              <a:endCxn id="87" idx="0"/>
            </p:cNvCxnSpPr>
            <p:nvPr/>
          </p:nvCxnSpPr>
          <p:spPr>
            <a:xfrm>
              <a:off x="8938872" y="5317768"/>
              <a:ext cx="1054388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54310562-A753-450D-B1F2-C8DA6EE7F8A6}"/>
                </a:ext>
              </a:extLst>
            </p:cNvPr>
            <p:cNvCxnSpPr>
              <a:cxnSpLocks/>
              <a:stCxn id="75" idx="2"/>
              <a:endCxn id="88" idx="0"/>
            </p:cNvCxnSpPr>
            <p:nvPr/>
          </p:nvCxnSpPr>
          <p:spPr>
            <a:xfrm flipH="1">
              <a:off x="8023213" y="5317768"/>
              <a:ext cx="915659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623D38EA-E82C-440F-B8EB-AA5B64E7FD6B}"/>
                </a:ext>
              </a:extLst>
            </p:cNvPr>
            <p:cNvSpPr/>
            <p:nvPr/>
          </p:nvSpPr>
          <p:spPr>
            <a:xfrm>
              <a:off x="10187079" y="5369351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107" name="Arco 106">
              <a:extLst>
                <a:ext uri="{FF2B5EF4-FFF2-40B4-BE49-F238E27FC236}">
                  <a16:creationId xmlns:a16="http://schemas.microsoft.com/office/drawing/2014/main" id="{E5A3E798-7834-4124-8ACB-2B0FD0A92A96}"/>
                </a:ext>
              </a:extLst>
            </p:cNvPr>
            <p:cNvSpPr/>
            <p:nvPr/>
          </p:nvSpPr>
          <p:spPr>
            <a:xfrm rot="8160238">
              <a:off x="10015072" y="475416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FEB0D5F4-8490-4689-A69B-4544297CDD09}"/>
                </a:ext>
              </a:extLst>
            </p:cNvPr>
            <p:cNvSpPr/>
            <p:nvPr/>
          </p:nvSpPr>
          <p:spPr>
            <a:xfrm>
              <a:off x="9847541" y="6127211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109" name="Arco 108">
              <a:extLst>
                <a:ext uri="{FF2B5EF4-FFF2-40B4-BE49-F238E27FC236}">
                  <a16:creationId xmlns:a16="http://schemas.microsoft.com/office/drawing/2014/main" id="{F9F3ACB8-1CFC-45F7-8E5B-2A7375025407}"/>
                </a:ext>
              </a:extLst>
            </p:cNvPr>
            <p:cNvSpPr/>
            <p:nvPr/>
          </p:nvSpPr>
          <p:spPr>
            <a:xfrm rot="8160238">
              <a:off x="9675534" y="551202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96A3C5EE-2D24-4C5B-B745-5D0EE84E0CA0}"/>
                </a:ext>
              </a:extLst>
            </p:cNvPr>
            <p:cNvSpPr/>
            <p:nvPr/>
          </p:nvSpPr>
          <p:spPr>
            <a:xfrm>
              <a:off x="8447752" y="617584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111" name="Arco 110">
              <a:extLst>
                <a:ext uri="{FF2B5EF4-FFF2-40B4-BE49-F238E27FC236}">
                  <a16:creationId xmlns:a16="http://schemas.microsoft.com/office/drawing/2014/main" id="{AA0E4C15-FB63-4EB4-AB0E-8A9921A45B94}"/>
                </a:ext>
              </a:extLst>
            </p:cNvPr>
            <p:cNvSpPr/>
            <p:nvPr/>
          </p:nvSpPr>
          <p:spPr>
            <a:xfrm rot="8160238">
              <a:off x="8275745" y="551202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0E33792-8D63-4DB6-AADE-C27FFF30C2C6}"/>
                </a:ext>
              </a:extLst>
            </p:cNvPr>
            <p:cNvSpPr/>
            <p:nvPr/>
          </p:nvSpPr>
          <p:spPr>
            <a:xfrm>
              <a:off x="7388384" y="541798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9175862B-EB28-4EDA-BD39-8001782FEB01}"/>
                </a:ext>
              </a:extLst>
            </p:cNvPr>
            <p:cNvSpPr/>
            <p:nvPr/>
          </p:nvSpPr>
          <p:spPr>
            <a:xfrm rot="8160238">
              <a:off x="7216377" y="475416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9159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4CA1-25EC-4417-8BDD-13E9ACC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D051E-2473-4663-94FF-E75EC138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eliminar a ambiguidade precisamos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reescrever a gramática</a:t>
            </a:r>
          </a:p>
          <a:p>
            <a:pPr lvl="1"/>
            <a:r>
              <a:rPr lang="pt-BR" dirty="0"/>
              <a:t>Evitando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das árvores</a:t>
            </a:r>
            <a:r>
              <a:rPr lang="pt-BR" dirty="0"/>
              <a:t> seja derivável</a:t>
            </a:r>
          </a:p>
          <a:p>
            <a:pPr lvl="2"/>
            <a:r>
              <a:rPr lang="pt-BR" dirty="0"/>
              <a:t>Em um </a:t>
            </a:r>
            <a:r>
              <a:rPr lang="pt-BR" b="1" dirty="0" err="1"/>
              <a:t>if-then-else</a:t>
            </a:r>
            <a:r>
              <a:rPr lang="pt-BR" dirty="0"/>
              <a:t>, o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/>
              <a:t> deve casar sempre com o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/>
              <a:t> mais próximo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BE6A4-58D5-464D-836A-1771F8785476}"/>
              </a:ext>
            </a:extLst>
          </p:cNvPr>
          <p:cNvSpPr txBox="1"/>
          <p:nvPr/>
        </p:nvSpPr>
        <p:spPr>
          <a:xfrm>
            <a:off x="2628327" y="4181050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29ADB7D-128E-4F27-9840-8EC7BD34ED73}"/>
              </a:ext>
            </a:extLst>
          </p:cNvPr>
          <p:cNvGrpSpPr/>
          <p:nvPr/>
        </p:nvGrpSpPr>
        <p:grpSpPr>
          <a:xfrm>
            <a:off x="7147745" y="3429000"/>
            <a:ext cx="4364360" cy="2623065"/>
            <a:chOff x="7041378" y="3429000"/>
            <a:chExt cx="4364360" cy="26230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95BED84-31F8-4E4A-9825-F4F11E59E62C}"/>
                </a:ext>
              </a:extLst>
            </p:cNvPr>
            <p:cNvSpPr txBox="1"/>
            <p:nvPr/>
          </p:nvSpPr>
          <p:spPr>
            <a:xfrm>
              <a:off x="7897513" y="3429000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0F135EA-1B80-4EEF-B113-1D318EB9BF96}"/>
                </a:ext>
              </a:extLst>
            </p:cNvPr>
            <p:cNvSpPr txBox="1"/>
            <p:nvPr/>
          </p:nvSpPr>
          <p:spPr>
            <a:xfrm>
              <a:off x="8226128" y="4252446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2AEF3B8-797F-447B-A78A-0CE4D32D9530}"/>
                </a:ext>
              </a:extLst>
            </p:cNvPr>
            <p:cNvSpPr txBox="1"/>
            <p:nvPr/>
          </p:nvSpPr>
          <p:spPr>
            <a:xfrm>
              <a:off x="7537292" y="4252446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8551522-6CA9-462B-93F6-C33DD044785F}"/>
                </a:ext>
              </a:extLst>
            </p:cNvPr>
            <p:cNvSpPr txBox="1"/>
            <p:nvPr/>
          </p:nvSpPr>
          <p:spPr>
            <a:xfrm>
              <a:off x="8914964" y="4252446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4575CB1-3248-43F6-B0EC-E88460E4853E}"/>
                </a:ext>
              </a:extLst>
            </p:cNvPr>
            <p:cNvSpPr txBox="1"/>
            <p:nvPr/>
          </p:nvSpPr>
          <p:spPr>
            <a:xfrm>
              <a:off x="7041378" y="4252446"/>
              <a:ext cx="500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B719F69-878A-4D32-9F4A-3249842A7518}"/>
                </a:ext>
              </a:extLst>
            </p:cNvPr>
            <p:cNvSpPr txBox="1"/>
            <p:nvPr/>
          </p:nvSpPr>
          <p:spPr>
            <a:xfrm>
              <a:off x="8578207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F1FD53-033A-4E94-A4E8-DCE5C4719592}"/>
                </a:ext>
              </a:extLst>
            </p:cNvPr>
            <p:cNvSpPr txBox="1"/>
            <p:nvPr/>
          </p:nvSpPr>
          <p:spPr>
            <a:xfrm>
              <a:off x="7889371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AB0F398-DF97-47F3-8D17-037EFD5D20BB}"/>
                </a:ext>
              </a:extLst>
            </p:cNvPr>
            <p:cNvSpPr txBox="1"/>
            <p:nvPr/>
          </p:nvSpPr>
          <p:spPr>
            <a:xfrm>
              <a:off x="9267043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3DA879F-62A0-4C33-94E9-6B50C3F8A819}"/>
                </a:ext>
              </a:extLst>
            </p:cNvPr>
            <p:cNvSpPr txBox="1"/>
            <p:nvPr/>
          </p:nvSpPr>
          <p:spPr>
            <a:xfrm>
              <a:off x="7393457" y="5332944"/>
              <a:ext cx="500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1FFD813-76A7-4F69-8CCA-D0538F697608}"/>
                </a:ext>
              </a:extLst>
            </p:cNvPr>
            <p:cNvSpPr txBox="1"/>
            <p:nvPr/>
          </p:nvSpPr>
          <p:spPr>
            <a:xfrm>
              <a:off x="9964733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E500FE3-4E3F-4162-9D24-12FE86B1833C}"/>
                </a:ext>
              </a:extLst>
            </p:cNvPr>
            <p:cNvSpPr txBox="1"/>
            <p:nvPr/>
          </p:nvSpPr>
          <p:spPr>
            <a:xfrm>
              <a:off x="10664476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7EABC1D-CFBC-4B96-9874-D1FF7B57B8C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884188" y="3798332"/>
              <a:ext cx="360221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A65D3AA-F11F-41B6-BB44-24FAF92F7CF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244409" y="3798332"/>
              <a:ext cx="328615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98B77E55-FDFC-4D41-ACA9-BADF12102FA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8244409" y="3798332"/>
              <a:ext cx="1017451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CF2F4BD-82D6-4894-81D9-7BE277D17D5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7291813" y="3798332"/>
              <a:ext cx="952596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62CBB6D-64DE-479B-BCF3-3D9F4BDA6830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7643892" y="4621778"/>
              <a:ext cx="1617968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AEA7965-F040-4198-8298-85697B77606A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8236267" y="4621778"/>
              <a:ext cx="1025593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4B7893A-1C3A-4774-A0E7-6919F7370782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8925103" y="4621778"/>
              <a:ext cx="336757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EAFA516-38C5-42FC-938A-3C4AA633A705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261860" y="4621778"/>
              <a:ext cx="352079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A852AA2-BD69-42B4-BEB2-3197FA61BD78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9261860" y="4621778"/>
              <a:ext cx="1049769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BE2B98B-D0A3-4503-A727-0A7565E474B1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9261860" y="4621778"/>
              <a:ext cx="1749512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DBFF22F-36D0-4D0B-A3E9-B2816A0414FE}"/>
                </a:ext>
              </a:extLst>
            </p:cNvPr>
            <p:cNvSpPr/>
            <p:nvPr/>
          </p:nvSpPr>
          <p:spPr>
            <a:xfrm>
              <a:off x="7729710" y="462409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5ED7BC0C-1344-4854-948A-1B2CD09AED7D}"/>
                </a:ext>
              </a:extLst>
            </p:cNvPr>
            <p:cNvSpPr/>
            <p:nvPr/>
          </p:nvSpPr>
          <p:spPr>
            <a:xfrm rot="8160238">
              <a:off x="7550618" y="4009523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8F38631-3700-48C2-BCF0-11FED0492F66}"/>
                </a:ext>
              </a:extLst>
            </p:cNvPr>
            <p:cNvSpPr/>
            <p:nvPr/>
          </p:nvSpPr>
          <p:spPr>
            <a:xfrm>
              <a:off x="8054213" y="571345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C34DC51F-5E06-4AFA-A6A8-0ED8D2187E7E}"/>
                </a:ext>
              </a:extLst>
            </p:cNvPr>
            <p:cNvSpPr/>
            <p:nvPr/>
          </p:nvSpPr>
          <p:spPr>
            <a:xfrm rot="8160238">
              <a:off x="7880430" y="5092838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1796273-ADF5-470A-9C18-AD7508F84739}"/>
                </a:ext>
              </a:extLst>
            </p:cNvPr>
            <p:cNvSpPr/>
            <p:nvPr/>
          </p:nvSpPr>
          <p:spPr>
            <a:xfrm>
              <a:off x="9473075" y="5713511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2C50F398-ECED-476B-8B89-E60474F12C15}"/>
                </a:ext>
              </a:extLst>
            </p:cNvPr>
            <p:cNvSpPr/>
            <p:nvPr/>
          </p:nvSpPr>
          <p:spPr>
            <a:xfrm rot="8160238">
              <a:off x="9292795" y="5084395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8240238-CFC0-4143-900B-735E84B08B64}"/>
                </a:ext>
              </a:extLst>
            </p:cNvPr>
            <p:cNvSpPr/>
            <p:nvPr/>
          </p:nvSpPr>
          <p:spPr>
            <a:xfrm>
              <a:off x="10889837" y="571345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E8E73EED-DD58-416E-84C5-1AD1D24CD3FE}"/>
                </a:ext>
              </a:extLst>
            </p:cNvPr>
            <p:cNvSpPr/>
            <p:nvPr/>
          </p:nvSpPr>
          <p:spPr>
            <a:xfrm rot="8160238">
              <a:off x="10711947" y="508439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olchete Direito 34">
            <a:extLst>
              <a:ext uri="{FF2B5EF4-FFF2-40B4-BE49-F238E27FC236}">
                <a16:creationId xmlns:a16="http://schemas.microsoft.com/office/drawing/2014/main" id="{605711A5-9646-42A4-AFFD-C3A06FFCCA78}"/>
              </a:ext>
            </a:extLst>
          </p:cNvPr>
          <p:cNvSpPr/>
          <p:nvPr/>
        </p:nvSpPr>
        <p:spPr>
          <a:xfrm rot="5400000">
            <a:off x="5289210" y="3284793"/>
            <a:ext cx="77475" cy="259228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3FF5F03-9AD6-47EE-B9E3-0CA003B8B626}"/>
              </a:ext>
            </a:extLst>
          </p:cNvPr>
          <p:cNvSpPr txBox="1"/>
          <p:nvPr/>
        </p:nvSpPr>
        <p:spPr>
          <a:xfrm>
            <a:off x="4981051" y="4615353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inst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65F9C81-F372-4C39-9480-71B54151D7B4}"/>
              </a:ext>
            </a:extLst>
          </p:cNvPr>
          <p:cNvSpPr txBox="1"/>
          <p:nvPr/>
        </p:nvSpPr>
        <p:spPr>
          <a:xfrm>
            <a:off x="2633435" y="5224913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5" name="Colchete Direito 44">
            <a:extLst>
              <a:ext uri="{FF2B5EF4-FFF2-40B4-BE49-F238E27FC236}">
                <a16:creationId xmlns:a16="http://schemas.microsoft.com/office/drawing/2014/main" id="{5AF3A71A-3006-46E0-9720-7240E2BEBC44}"/>
              </a:ext>
            </a:extLst>
          </p:cNvPr>
          <p:cNvSpPr/>
          <p:nvPr/>
        </p:nvSpPr>
        <p:spPr>
          <a:xfrm rot="5400000">
            <a:off x="4795970" y="4841843"/>
            <a:ext cx="52622" cy="163124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236E381-AF86-4F91-AC50-E9166FB873E7}"/>
              </a:ext>
            </a:extLst>
          </p:cNvPr>
          <p:cNvSpPr txBox="1"/>
          <p:nvPr/>
        </p:nvSpPr>
        <p:spPr>
          <a:xfrm>
            <a:off x="4475385" y="5682734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inst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86D22A0-D224-49AD-9909-135ED6543A23}"/>
              </a:ext>
            </a:extLst>
          </p:cNvPr>
          <p:cNvSpPr/>
          <p:nvPr/>
        </p:nvSpPr>
        <p:spPr>
          <a:xfrm>
            <a:off x="2140124" y="4138659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  <a:latin typeface="Consolas" panose="020B0609020204030204" pitchFamily="49" charset="0"/>
              </a:rPr>
              <a:t>√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27E2DC5-0674-41F7-9E80-E8BFBF536790}"/>
              </a:ext>
            </a:extLst>
          </p:cNvPr>
          <p:cNvSpPr/>
          <p:nvPr/>
        </p:nvSpPr>
        <p:spPr>
          <a:xfrm>
            <a:off x="2151063" y="51020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3023340-2F23-4E6C-99AC-115CFAC3E855}"/>
              </a:ext>
            </a:extLst>
          </p:cNvPr>
          <p:cNvSpPr/>
          <p:nvPr/>
        </p:nvSpPr>
        <p:spPr>
          <a:xfrm>
            <a:off x="2133972" y="3501008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Derivações possíveis:</a:t>
            </a:r>
          </a:p>
        </p:txBody>
      </p:sp>
    </p:spTree>
    <p:extLst>
      <p:ext uri="{BB962C8B-B14F-4D97-AF65-F5344CB8AC3E}">
        <p14:creationId xmlns:p14="http://schemas.microsoft.com/office/powerpoint/2010/main" val="1106324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6EAC-B9C5-4C7C-B576-8576AD93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00F6-898F-429F-B2B7-BA002097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forçar o casamento correto</a:t>
            </a:r>
            <a:r>
              <a:rPr lang="pt-BR" dirty="0"/>
              <a:t> com a gramática abaixo </a:t>
            </a:r>
          </a:p>
          <a:p>
            <a:pPr lvl="1"/>
            <a:r>
              <a:rPr lang="pt-BR" dirty="0"/>
              <a:t>Separa condicionais que terminam com </a:t>
            </a:r>
            <a:r>
              <a:rPr lang="pt-BR" dirty="0" err="1"/>
              <a:t>if-then</a:t>
            </a:r>
            <a:r>
              <a:rPr lang="pt-BR" dirty="0"/>
              <a:t> e </a:t>
            </a:r>
            <a:r>
              <a:rPr lang="pt-BR" dirty="0" err="1"/>
              <a:t>if-then-else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7B5BD36-C5FC-4089-AF23-11F545C2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24422"/>
              </p:ext>
            </p:extLst>
          </p:nvPr>
        </p:nvGraphicFramePr>
        <p:xfrm>
          <a:off x="1692349" y="2950937"/>
          <a:ext cx="667384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508967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461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open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913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79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608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open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open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8A71EF5-C5F8-4651-AB99-A357A1E1A343}"/>
              </a:ext>
            </a:extLst>
          </p:cNvPr>
          <p:cNvSpPr txBox="1"/>
          <p:nvPr/>
        </p:nvSpPr>
        <p:spPr>
          <a:xfrm>
            <a:off x="4149270" y="5552945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Colchete Direito 6">
            <a:extLst>
              <a:ext uri="{FF2B5EF4-FFF2-40B4-BE49-F238E27FC236}">
                <a16:creationId xmlns:a16="http://schemas.microsoft.com/office/drawing/2014/main" id="{84CF2742-E375-4D75-A67C-E11B02F86C04}"/>
              </a:ext>
            </a:extLst>
          </p:cNvPr>
          <p:cNvSpPr/>
          <p:nvPr/>
        </p:nvSpPr>
        <p:spPr>
          <a:xfrm rot="5400000">
            <a:off x="6311805" y="5169875"/>
            <a:ext cx="52622" cy="163124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87E4AF-2003-4169-BB40-BDCB8569C0F1}"/>
              </a:ext>
            </a:extLst>
          </p:cNvPr>
          <p:cNvSpPr txBox="1"/>
          <p:nvPr/>
        </p:nvSpPr>
        <p:spPr>
          <a:xfrm>
            <a:off x="5991220" y="6010766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inst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12D5B7-0E08-453F-9DA1-F7A2B2CFE707}"/>
              </a:ext>
            </a:extLst>
          </p:cNvPr>
          <p:cNvSpPr/>
          <p:nvPr/>
        </p:nvSpPr>
        <p:spPr>
          <a:xfrm>
            <a:off x="8327585" y="543007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F25B5E-5018-4E68-A71D-145E63413C17}"/>
              </a:ext>
            </a:extLst>
          </p:cNvPr>
          <p:cNvSpPr txBox="1"/>
          <p:nvPr/>
        </p:nvSpPr>
        <p:spPr>
          <a:xfrm>
            <a:off x="1692349" y="5552945"/>
            <a:ext cx="304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é mais possível:</a:t>
            </a:r>
          </a:p>
        </p:txBody>
      </p:sp>
    </p:spTree>
    <p:extLst>
      <p:ext uri="{BB962C8B-B14F-4D97-AF65-F5344CB8AC3E}">
        <p14:creationId xmlns:p14="http://schemas.microsoft.com/office/powerpoint/2010/main" val="24784055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A70-68F5-46C7-A770-095FFD44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53DB9-0911-4914-A77A-E2D3CDDC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exemplo com expressões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47E46CE-33C7-40DB-8269-E1353DE52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62884"/>
              </p:ext>
            </p:extLst>
          </p:nvPr>
        </p:nvGraphicFramePr>
        <p:xfrm>
          <a:off x="1485900" y="2529000"/>
          <a:ext cx="396044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843092B-D910-4FDF-8C93-77EBBB28448C}"/>
              </a:ext>
            </a:extLst>
          </p:cNvPr>
          <p:cNvSpPr/>
          <p:nvPr/>
        </p:nvSpPr>
        <p:spPr>
          <a:xfrm>
            <a:off x="1490817" y="4427723"/>
            <a:ext cx="4624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gramática é ambígua porque a cadeia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 </a:t>
            </a:r>
            <a:r>
              <a:rPr lang="pt-BR" dirty="0"/>
              <a:t>possui duas árvores de derivação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F50DD5-1DB7-4F91-8CD4-826BEAAB50D7}"/>
              </a:ext>
            </a:extLst>
          </p:cNvPr>
          <p:cNvGrpSpPr/>
          <p:nvPr/>
        </p:nvGrpSpPr>
        <p:grpSpPr>
          <a:xfrm>
            <a:off x="8509182" y="2022327"/>
            <a:ext cx="2736304" cy="2129380"/>
            <a:chOff x="1557908" y="3750836"/>
            <a:chExt cx="2736304" cy="212938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381CCD0-C295-4012-ADF8-0C170C730AD7}"/>
                </a:ext>
              </a:extLst>
            </p:cNvPr>
            <p:cNvSpPr txBox="1"/>
            <p:nvPr/>
          </p:nvSpPr>
          <p:spPr>
            <a:xfrm>
              <a:off x="2293923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4598A9E-1250-4915-9AC2-71D2129AD58A}"/>
                </a:ext>
              </a:extLst>
            </p:cNvPr>
            <p:cNvSpPr txBox="1"/>
            <p:nvPr/>
          </p:nvSpPr>
          <p:spPr>
            <a:xfrm>
              <a:off x="1557908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B3E76C1-78E1-4190-A822-F8967AAE6057}"/>
                </a:ext>
              </a:extLst>
            </p:cNvPr>
            <p:cNvSpPr txBox="1"/>
            <p:nvPr/>
          </p:nvSpPr>
          <p:spPr>
            <a:xfrm>
              <a:off x="2975573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E89F55E-E002-4555-8E62-F7D54A69138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2639531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1E42DAA-FFC4-4F98-A5BF-88808CF9AA2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1903516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BDEF75E-081F-447A-B86F-DC1A71E5671F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3318880" y="4674763"/>
              <a:ext cx="2301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7190A98-D213-4003-B65F-1AB67885C98F}"/>
                </a:ext>
              </a:extLst>
            </p:cNvPr>
            <p:cNvSpPr txBox="1"/>
            <p:nvPr/>
          </p:nvSpPr>
          <p:spPr>
            <a:xfrm>
              <a:off x="3175671" y="4917884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E104F6F-1AD7-4E4A-BC9A-7A76E5610A0D}"/>
                </a:ext>
              </a:extLst>
            </p:cNvPr>
            <p:cNvSpPr txBox="1"/>
            <p:nvPr/>
          </p:nvSpPr>
          <p:spPr>
            <a:xfrm>
              <a:off x="2334564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0178739-73D8-4E97-8514-5F2F43A24F4C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2680171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91E3F8E-CCA3-4BC6-ABFA-8D1ACA57F129}"/>
                </a:ext>
              </a:extLst>
            </p:cNvPr>
            <p:cNvSpPr txBox="1"/>
            <p:nvPr/>
          </p:nvSpPr>
          <p:spPr>
            <a:xfrm>
              <a:off x="2453940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7B9F02C-D8CC-471E-8DAA-F2C935F1A04D}"/>
                </a:ext>
              </a:extLst>
            </p:cNvPr>
            <p:cNvSpPr txBox="1"/>
            <p:nvPr/>
          </p:nvSpPr>
          <p:spPr>
            <a:xfrm>
              <a:off x="3602997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70A6EC-91DB-44BB-A031-A5F2E0EBAAB2}"/>
                </a:ext>
              </a:extLst>
            </p:cNvPr>
            <p:cNvSpPr txBox="1"/>
            <p:nvPr/>
          </p:nvSpPr>
          <p:spPr>
            <a:xfrm>
              <a:off x="3722373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7B35793-8FA1-4320-A7B3-B185FAC2C151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3321181" y="4674763"/>
              <a:ext cx="627424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4723268-40EB-443A-A9B5-86CBB58EEEFF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2680172" y="4674763"/>
              <a:ext cx="641009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93B610F-B810-49DD-BE64-71BA935BAA2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3948604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11149DB-4B09-40F0-BDF0-9BCA9B58AA77}"/>
                </a:ext>
              </a:extLst>
            </p:cNvPr>
            <p:cNvCxnSpPr>
              <a:cxnSpLocks/>
              <a:stCxn id="7" idx="2"/>
              <a:endCxn id="23" idx="0"/>
            </p:cNvCxnSpPr>
            <p:nvPr/>
          </p:nvCxnSpPr>
          <p:spPr>
            <a:xfrm flipH="1">
              <a:off x="2639530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1E3608C-7D30-480E-A7EB-B8BF4797C6E1}"/>
                </a:ext>
              </a:extLst>
            </p:cNvPr>
            <p:cNvSpPr txBox="1"/>
            <p:nvPr/>
          </p:nvSpPr>
          <p:spPr>
            <a:xfrm>
              <a:off x="2496321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B1323B7-99D6-42FD-B624-02506AE0652A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1903515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7CD1CB7-1C33-4609-9EDB-EC8D77B50FC0}"/>
                </a:ext>
              </a:extLst>
            </p:cNvPr>
            <p:cNvSpPr txBox="1"/>
            <p:nvPr/>
          </p:nvSpPr>
          <p:spPr>
            <a:xfrm>
              <a:off x="1677284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D93D930-AAC9-4131-A463-3E2BCBE9D792}"/>
              </a:ext>
            </a:extLst>
          </p:cNvPr>
          <p:cNvGrpSpPr/>
          <p:nvPr/>
        </p:nvGrpSpPr>
        <p:grpSpPr>
          <a:xfrm>
            <a:off x="5947022" y="3838645"/>
            <a:ext cx="2754073" cy="2128806"/>
            <a:chOff x="5862583" y="3750836"/>
            <a:chExt cx="2754073" cy="2128806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645E7F6-5180-42BE-BECD-6A4DB9CB2C62}"/>
                </a:ext>
              </a:extLst>
            </p:cNvPr>
            <p:cNvSpPr txBox="1"/>
            <p:nvPr/>
          </p:nvSpPr>
          <p:spPr>
            <a:xfrm>
              <a:off x="7243791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A82EE2C-C2D6-4C34-95FE-8D16CB09CCD6}"/>
                </a:ext>
              </a:extLst>
            </p:cNvPr>
            <p:cNvSpPr txBox="1"/>
            <p:nvPr/>
          </p:nvSpPr>
          <p:spPr>
            <a:xfrm>
              <a:off x="6507776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8696599-7820-4484-BCD7-F28D02E1B6A0}"/>
                </a:ext>
              </a:extLst>
            </p:cNvPr>
            <p:cNvSpPr txBox="1"/>
            <p:nvPr/>
          </p:nvSpPr>
          <p:spPr>
            <a:xfrm>
              <a:off x="7925441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0E9826A-BF1E-4088-AD8D-814CF93E5B61}"/>
                </a:ext>
              </a:extLst>
            </p:cNvPr>
            <p:cNvCxnSpPr>
              <a:stCxn id="27" idx="2"/>
              <a:endCxn id="29" idx="0"/>
            </p:cNvCxnSpPr>
            <p:nvPr/>
          </p:nvCxnSpPr>
          <p:spPr>
            <a:xfrm>
              <a:off x="7589399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FD16C34-0596-4B61-84D7-6A8E8EDF00EE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6853384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BF656E4-4527-4049-BE88-36B1DF8CBEB4}"/>
                </a:ext>
              </a:extLst>
            </p:cNvPr>
            <p:cNvCxnSpPr>
              <a:cxnSpLocks/>
              <a:stCxn id="28" idx="2"/>
              <a:endCxn id="33" idx="0"/>
            </p:cNvCxnSpPr>
            <p:nvPr/>
          </p:nvCxnSpPr>
          <p:spPr>
            <a:xfrm flipH="1">
              <a:off x="6853383" y="4674763"/>
              <a:ext cx="1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1822423-40EE-4E9F-AEEB-A95AD88EC53C}"/>
                </a:ext>
              </a:extLst>
            </p:cNvPr>
            <p:cNvSpPr txBox="1"/>
            <p:nvPr/>
          </p:nvSpPr>
          <p:spPr>
            <a:xfrm>
              <a:off x="6710174" y="4917310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84495EB-0689-4B60-9085-5CD9DE9D751F}"/>
                </a:ext>
              </a:extLst>
            </p:cNvPr>
            <p:cNvSpPr txBox="1"/>
            <p:nvPr/>
          </p:nvSpPr>
          <p:spPr>
            <a:xfrm>
              <a:off x="5862583" y="49173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16D882E-2882-48DA-90FB-FF7AA2F296CC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 flipH="1">
              <a:off x="6208190" y="528664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CAFC98B-1A9D-4AF3-AF57-2BB80E577E9A}"/>
                </a:ext>
              </a:extLst>
            </p:cNvPr>
            <p:cNvSpPr txBox="1"/>
            <p:nvPr/>
          </p:nvSpPr>
          <p:spPr>
            <a:xfrm>
              <a:off x="5981959" y="55103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DD37B4A-B1BE-49E4-8ECF-C34E81587DFF}"/>
                </a:ext>
              </a:extLst>
            </p:cNvPr>
            <p:cNvSpPr txBox="1"/>
            <p:nvPr/>
          </p:nvSpPr>
          <p:spPr>
            <a:xfrm>
              <a:off x="7131016" y="49173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F2D19D8-6AEB-47B7-A0C6-561BE085D0F3}"/>
                </a:ext>
              </a:extLst>
            </p:cNvPr>
            <p:cNvSpPr txBox="1"/>
            <p:nvPr/>
          </p:nvSpPr>
          <p:spPr>
            <a:xfrm>
              <a:off x="7250392" y="55103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5DD7651-A758-4C87-A6BE-B2581C4D8CE2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6853384" y="4674763"/>
              <a:ext cx="623240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97E7209-96C3-47AF-BB82-BFD7238405B3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flipH="1">
              <a:off x="6208191" y="4674763"/>
              <a:ext cx="645193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4E1FA41-8B67-485A-A569-83AD89DDAF28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7476623" y="528664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3AF815D-4F2A-4C1C-8BD6-08038CCBC19C}"/>
                </a:ext>
              </a:extLst>
            </p:cNvPr>
            <p:cNvCxnSpPr>
              <a:cxnSpLocks/>
              <a:stCxn id="27" idx="2"/>
              <a:endCxn id="43" idx="0"/>
            </p:cNvCxnSpPr>
            <p:nvPr/>
          </p:nvCxnSpPr>
          <p:spPr>
            <a:xfrm flipH="1">
              <a:off x="7589398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E002C65-169D-4C80-BECD-59431FD18A7D}"/>
                </a:ext>
              </a:extLst>
            </p:cNvPr>
            <p:cNvSpPr txBox="1"/>
            <p:nvPr/>
          </p:nvSpPr>
          <p:spPr>
            <a:xfrm>
              <a:off x="7446189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ADC6CF31-761A-423C-9AB0-4663B5C08D9B}"/>
                </a:ext>
              </a:extLst>
            </p:cNvPr>
            <p:cNvCxnSpPr>
              <a:cxnSpLocks/>
              <a:stCxn id="29" idx="2"/>
              <a:endCxn id="45" idx="0"/>
            </p:cNvCxnSpPr>
            <p:nvPr/>
          </p:nvCxnSpPr>
          <p:spPr>
            <a:xfrm flipH="1">
              <a:off x="8271048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9491FED-F746-450F-A157-040A0C44C75F}"/>
                </a:ext>
              </a:extLst>
            </p:cNvPr>
            <p:cNvSpPr txBox="1"/>
            <p:nvPr/>
          </p:nvSpPr>
          <p:spPr>
            <a:xfrm>
              <a:off x="8044817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458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4CA1-25EC-4417-8BDD-13E9ACC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D051E-2473-4663-94FF-E75EC138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eliminar a ambiguidade precisamos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reescrever a gramática</a:t>
            </a:r>
          </a:p>
          <a:p>
            <a:pPr lvl="1"/>
            <a:r>
              <a:rPr lang="pt-BR" dirty="0"/>
              <a:t>Evitando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das árvores</a:t>
            </a:r>
            <a:r>
              <a:rPr lang="pt-BR" dirty="0"/>
              <a:t> seja derivável</a:t>
            </a:r>
          </a:p>
          <a:p>
            <a:pPr lvl="2"/>
            <a:r>
              <a:rPr lang="pt-BR" dirty="0"/>
              <a:t>Em uma expressão aritmética, multiplicação tem precedência sobre soma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BE6A4-58D5-464D-836A-1771F8785476}"/>
              </a:ext>
            </a:extLst>
          </p:cNvPr>
          <p:cNvSpPr txBox="1"/>
          <p:nvPr/>
        </p:nvSpPr>
        <p:spPr>
          <a:xfrm>
            <a:off x="2628327" y="4181051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35" name="Colchete Direito 34">
            <a:extLst>
              <a:ext uri="{FF2B5EF4-FFF2-40B4-BE49-F238E27FC236}">
                <a16:creationId xmlns:a16="http://schemas.microsoft.com/office/drawing/2014/main" id="{605711A5-9646-42A4-AFFD-C3A06FFCCA78}"/>
              </a:ext>
            </a:extLst>
          </p:cNvPr>
          <p:cNvSpPr/>
          <p:nvPr/>
        </p:nvSpPr>
        <p:spPr>
          <a:xfrm rot="5400000">
            <a:off x="2817411" y="4425997"/>
            <a:ext cx="70615" cy="30310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3FF5F03-9AD6-47EE-B9E3-0CA003B8B626}"/>
              </a:ext>
            </a:extLst>
          </p:cNvPr>
          <p:cNvSpPr txBox="1"/>
          <p:nvPr/>
        </p:nvSpPr>
        <p:spPr>
          <a:xfrm>
            <a:off x="2498694" y="4646326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65F9C81-F372-4C39-9480-71B54151D7B4}"/>
              </a:ext>
            </a:extLst>
          </p:cNvPr>
          <p:cNvSpPr txBox="1"/>
          <p:nvPr/>
        </p:nvSpPr>
        <p:spPr>
          <a:xfrm>
            <a:off x="2633435" y="5224913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45" name="Colchete Direito 44">
            <a:extLst>
              <a:ext uri="{FF2B5EF4-FFF2-40B4-BE49-F238E27FC236}">
                <a16:creationId xmlns:a16="http://schemas.microsoft.com/office/drawing/2014/main" id="{5AF3A71A-3006-46E0-9720-7240E2BEBC44}"/>
              </a:ext>
            </a:extLst>
          </p:cNvPr>
          <p:cNvSpPr/>
          <p:nvPr/>
        </p:nvSpPr>
        <p:spPr>
          <a:xfrm rot="5400000">
            <a:off x="3154470" y="5143103"/>
            <a:ext cx="67598" cy="95646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236E381-AF86-4F91-AC50-E9166FB873E7}"/>
              </a:ext>
            </a:extLst>
          </p:cNvPr>
          <p:cNvSpPr txBox="1"/>
          <p:nvPr/>
        </p:nvSpPr>
        <p:spPr>
          <a:xfrm>
            <a:off x="2841373" y="5686816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86D22A0-D224-49AD-9909-135ED6543A23}"/>
              </a:ext>
            </a:extLst>
          </p:cNvPr>
          <p:cNvSpPr/>
          <p:nvPr/>
        </p:nvSpPr>
        <p:spPr>
          <a:xfrm>
            <a:off x="2140124" y="4138659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  <a:latin typeface="Consolas" panose="020B0609020204030204" pitchFamily="49" charset="0"/>
              </a:rPr>
              <a:t>√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27E2DC5-0674-41F7-9E80-E8BFBF536790}"/>
              </a:ext>
            </a:extLst>
          </p:cNvPr>
          <p:cNvSpPr/>
          <p:nvPr/>
        </p:nvSpPr>
        <p:spPr>
          <a:xfrm>
            <a:off x="2151063" y="51020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3023340-2F23-4E6C-99AC-115CFAC3E855}"/>
              </a:ext>
            </a:extLst>
          </p:cNvPr>
          <p:cNvSpPr/>
          <p:nvPr/>
        </p:nvSpPr>
        <p:spPr>
          <a:xfrm>
            <a:off x="2133972" y="3501008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Derivações iniciais possíveis: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E023955-78C4-4895-9B5E-EED3312D228E}"/>
              </a:ext>
            </a:extLst>
          </p:cNvPr>
          <p:cNvGrpSpPr/>
          <p:nvPr/>
        </p:nvGrpSpPr>
        <p:grpSpPr>
          <a:xfrm>
            <a:off x="8132667" y="3597190"/>
            <a:ext cx="2736304" cy="2129380"/>
            <a:chOff x="1557908" y="3750836"/>
            <a:chExt cx="2736304" cy="2129380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56E297C-10AA-405A-B8BD-F7E73CF5B281}"/>
                </a:ext>
              </a:extLst>
            </p:cNvPr>
            <p:cNvSpPr txBox="1"/>
            <p:nvPr/>
          </p:nvSpPr>
          <p:spPr>
            <a:xfrm>
              <a:off x="2293923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264088E-3FD7-44BC-91FE-A73BBC1BF529}"/>
                </a:ext>
              </a:extLst>
            </p:cNvPr>
            <p:cNvSpPr txBox="1"/>
            <p:nvPr/>
          </p:nvSpPr>
          <p:spPr>
            <a:xfrm>
              <a:off x="1557908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C2A3F8F-4FD6-4AEF-B04B-2913F0FDC539}"/>
                </a:ext>
              </a:extLst>
            </p:cNvPr>
            <p:cNvSpPr txBox="1"/>
            <p:nvPr/>
          </p:nvSpPr>
          <p:spPr>
            <a:xfrm>
              <a:off x="2975573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B8D5FA6-2BFC-46C5-8F04-51F11F938FB7}"/>
                </a:ext>
              </a:extLst>
            </p:cNvPr>
            <p:cNvCxnSpPr>
              <a:stCxn id="52" idx="2"/>
              <a:endCxn id="54" idx="0"/>
            </p:cNvCxnSpPr>
            <p:nvPr/>
          </p:nvCxnSpPr>
          <p:spPr>
            <a:xfrm>
              <a:off x="2639531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F4B52573-C2E1-44C2-9F26-84289751046A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 flipH="1">
              <a:off x="1903516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E9526495-AC5E-495C-9618-19ECD2EE9089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 flipH="1">
              <a:off x="3318880" y="4674763"/>
              <a:ext cx="2301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514FDBC-8958-4DB5-8961-B29206217A61}"/>
                </a:ext>
              </a:extLst>
            </p:cNvPr>
            <p:cNvSpPr txBox="1"/>
            <p:nvPr/>
          </p:nvSpPr>
          <p:spPr>
            <a:xfrm>
              <a:off x="3175671" y="4917884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1D70DE1-792F-4AAE-9D67-D1468811FD65}"/>
                </a:ext>
              </a:extLst>
            </p:cNvPr>
            <p:cNvSpPr txBox="1"/>
            <p:nvPr/>
          </p:nvSpPr>
          <p:spPr>
            <a:xfrm>
              <a:off x="2334564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68465DA-BB6E-484E-AF47-AEFEB307429C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 flipH="1">
              <a:off x="2680171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90793192-AF28-48CE-948E-DB9200999280}"/>
                </a:ext>
              </a:extLst>
            </p:cNvPr>
            <p:cNvSpPr txBox="1"/>
            <p:nvPr/>
          </p:nvSpPr>
          <p:spPr>
            <a:xfrm>
              <a:off x="2453940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9B06823-8317-4EF5-860F-CE1A6B29EBA2}"/>
                </a:ext>
              </a:extLst>
            </p:cNvPr>
            <p:cNvSpPr txBox="1"/>
            <p:nvPr/>
          </p:nvSpPr>
          <p:spPr>
            <a:xfrm>
              <a:off x="3602997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978BA40-9601-423F-924D-169B3A3B91E0}"/>
                </a:ext>
              </a:extLst>
            </p:cNvPr>
            <p:cNvSpPr txBox="1"/>
            <p:nvPr/>
          </p:nvSpPr>
          <p:spPr>
            <a:xfrm>
              <a:off x="3722373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DC2DC998-516B-46F7-B77B-FB0460F03E10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>
              <a:off x="3321181" y="4674763"/>
              <a:ext cx="627424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3C1028E-A551-4302-A218-516E8C7A865D}"/>
                </a:ext>
              </a:extLst>
            </p:cNvPr>
            <p:cNvCxnSpPr>
              <a:cxnSpLocks/>
              <a:stCxn id="54" idx="2"/>
              <a:endCxn id="59" idx="0"/>
            </p:cNvCxnSpPr>
            <p:nvPr/>
          </p:nvCxnSpPr>
          <p:spPr>
            <a:xfrm flipH="1">
              <a:off x="2680172" y="4674763"/>
              <a:ext cx="641009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59B3452-D102-4488-A9C3-E0198368EE4A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 flipH="1">
              <a:off x="3948604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5A21D67A-4247-4674-8226-6BDFE0EBD47E}"/>
                </a:ext>
              </a:extLst>
            </p:cNvPr>
            <p:cNvCxnSpPr>
              <a:cxnSpLocks/>
              <a:stCxn id="52" idx="2"/>
              <a:endCxn id="68" idx="0"/>
            </p:cNvCxnSpPr>
            <p:nvPr/>
          </p:nvCxnSpPr>
          <p:spPr>
            <a:xfrm flipH="1">
              <a:off x="2639530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82F3A7A-ABF0-42F9-9D29-704DA6F61865}"/>
                </a:ext>
              </a:extLst>
            </p:cNvPr>
            <p:cNvSpPr txBox="1"/>
            <p:nvPr/>
          </p:nvSpPr>
          <p:spPr>
            <a:xfrm>
              <a:off x="2496321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6853CECC-7E1C-4DEB-8047-691F98547D55}"/>
                </a:ext>
              </a:extLst>
            </p:cNvPr>
            <p:cNvCxnSpPr>
              <a:cxnSpLocks/>
              <a:stCxn id="53" idx="2"/>
              <a:endCxn id="70" idx="0"/>
            </p:cNvCxnSpPr>
            <p:nvPr/>
          </p:nvCxnSpPr>
          <p:spPr>
            <a:xfrm flipH="1">
              <a:off x="1903515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04CA10E1-6C94-49B2-9B79-9E6872A09A3C}"/>
                </a:ext>
              </a:extLst>
            </p:cNvPr>
            <p:cNvSpPr txBox="1"/>
            <p:nvPr/>
          </p:nvSpPr>
          <p:spPr>
            <a:xfrm>
              <a:off x="1677284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" name="Colchete Direito 32">
            <a:extLst>
              <a:ext uri="{FF2B5EF4-FFF2-40B4-BE49-F238E27FC236}">
                <a16:creationId xmlns:a16="http://schemas.microsoft.com/office/drawing/2014/main" id="{22F2AB6D-A105-407A-96BE-05EC12AD95E9}"/>
              </a:ext>
            </a:extLst>
          </p:cNvPr>
          <p:cNvSpPr/>
          <p:nvPr/>
        </p:nvSpPr>
        <p:spPr>
          <a:xfrm rot="5400000">
            <a:off x="3770780" y="4102422"/>
            <a:ext cx="89531" cy="931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E64AAAB-F280-40CC-84A4-2CAA9266C31C}"/>
              </a:ext>
            </a:extLst>
          </p:cNvPr>
          <p:cNvSpPr txBox="1"/>
          <p:nvPr/>
        </p:nvSpPr>
        <p:spPr>
          <a:xfrm>
            <a:off x="3468649" y="4631648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36" name="Colchete Direito 35">
            <a:extLst>
              <a:ext uri="{FF2B5EF4-FFF2-40B4-BE49-F238E27FC236}">
                <a16:creationId xmlns:a16="http://schemas.microsoft.com/office/drawing/2014/main" id="{C7D0F222-E7AC-4DA2-9EE0-E68F3D3028E5}"/>
              </a:ext>
            </a:extLst>
          </p:cNvPr>
          <p:cNvSpPr/>
          <p:nvPr/>
        </p:nvSpPr>
        <p:spPr>
          <a:xfrm rot="5400000">
            <a:off x="4060125" y="5474323"/>
            <a:ext cx="98489" cy="32649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117599D-1B84-43D7-A7B7-662FD6D6C901}"/>
              </a:ext>
            </a:extLst>
          </p:cNvPr>
          <p:cNvSpPr txBox="1"/>
          <p:nvPr/>
        </p:nvSpPr>
        <p:spPr>
          <a:xfrm>
            <a:off x="3787481" y="5692413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563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9193</TotalTime>
  <Words>2112</Words>
  <Application>Microsoft Office PowerPoint</Application>
  <PresentationFormat>Personalizar</PresentationFormat>
  <Paragraphs>561</Paragraphs>
  <Slides>24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Consolas</vt:lpstr>
      <vt:lpstr>Ondas do mar 16:9</vt:lpstr>
      <vt:lpstr>Transformação de Gramáticas</vt:lpstr>
      <vt:lpstr>Introdução</vt:lpstr>
      <vt:lpstr>Introdução</vt:lpstr>
      <vt:lpstr>Introdução</vt:lpstr>
      <vt:lpstr>Eliminando Ambiguidade</vt:lpstr>
      <vt:lpstr>Eliminando Ambiguidade</vt:lpstr>
      <vt:lpstr>Eliminando Ambiguidade</vt:lpstr>
      <vt:lpstr>Eliminando Ambiguidade</vt:lpstr>
      <vt:lpstr>Eliminando Ambiguidade</vt:lpstr>
      <vt:lpstr>Eliminando Ambiguidade</vt:lpstr>
      <vt:lpstr>Eliminando Ambiguidade</vt:lpstr>
      <vt:lpstr>Eliminando Recursão à Esquerda</vt:lpstr>
      <vt:lpstr>Eliminando Recursão à Esquerda</vt:lpstr>
      <vt:lpstr>Eliminando Recursão à Esquerda</vt:lpstr>
      <vt:lpstr>Eliminando Recursão à Esquerda</vt:lpstr>
      <vt:lpstr>Eliminando Recursão à Esquerda</vt:lpstr>
      <vt:lpstr>Eliminando Recursão à Esquerda</vt:lpstr>
      <vt:lpstr>Eliminando Recursão à Esquerda</vt:lpstr>
      <vt:lpstr>Fatoração à Esquerda</vt:lpstr>
      <vt:lpstr>Fatoração à Esquerda</vt:lpstr>
      <vt:lpstr>Gramáticas</vt:lpstr>
      <vt:lpstr>Exercícios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2020-01-13T20:05:10Z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