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5" r:id="rId5"/>
    <p:sldId id="350" r:id="rId6"/>
    <p:sldId id="362" r:id="rId7"/>
    <p:sldId id="363" r:id="rId8"/>
    <p:sldId id="364" r:id="rId9"/>
    <p:sldId id="365" r:id="rId10"/>
    <p:sldId id="366" r:id="rId11"/>
    <p:sldId id="368" r:id="rId12"/>
    <p:sldId id="369" r:id="rId13"/>
    <p:sldId id="370" r:id="rId14"/>
    <p:sldId id="367" r:id="rId15"/>
    <p:sldId id="371" r:id="rId16"/>
    <p:sldId id="372" r:id="rId17"/>
    <p:sldId id="373" r:id="rId18"/>
    <p:sldId id="374" r:id="rId19"/>
    <p:sldId id="375" r:id="rId20"/>
    <p:sldId id="376" r:id="rId21"/>
    <p:sldId id="348" r:id="rId22"/>
  </p:sldIdLst>
  <p:sldSz cx="12188825" cy="6858000"/>
  <p:notesSz cx="6858000" cy="9144000"/>
  <p:custDataLst>
    <p:tags r:id="rId25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157" autoAdjust="0"/>
  </p:normalViewPr>
  <p:slideViewPr>
    <p:cSldViewPr showGuides="1">
      <p:cViewPr varScale="1">
        <p:scale>
          <a:sx n="104" d="100"/>
          <a:sy n="104" d="100"/>
        </p:scale>
        <p:origin x="69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620A1D3-E948-44CF-8BEA-2EF58D788D45}"/>
    <pc:docChg chg="modSld">
      <pc:chgData name="Judson Santiago" userId="ebb108da2f256286" providerId="LiveId" clId="{7620A1D3-E948-44CF-8BEA-2EF58D788D45}" dt="2019-07-29T17:52:45.143" v="94" actId="20577"/>
      <pc:docMkLst>
        <pc:docMk/>
      </pc:docMkLst>
      <pc:sldChg chg="modSp modNotesTx">
        <pc:chgData name="Judson Santiago" userId="ebb108da2f256286" providerId="LiveId" clId="{7620A1D3-E948-44CF-8BEA-2EF58D788D45}" dt="2019-07-29T17:52:45.143" v="94" actId="20577"/>
        <pc:sldMkLst>
          <pc:docMk/>
          <pc:sldMk cId="2754960277" sldId="376"/>
        </pc:sldMkLst>
        <pc:spChg chg="mod">
          <ac:chgData name="Judson Santiago" userId="ebb108da2f256286" providerId="LiveId" clId="{7620A1D3-E948-44CF-8BEA-2EF58D788D45}" dt="2019-07-29T17:51:58.797" v="22" actId="20577"/>
          <ac:spMkLst>
            <pc:docMk/>
            <pc:sldMk cId="2754960277" sldId="376"/>
            <ac:spMk id="3" creationId="{D79BF0D6-060D-404A-9645-70E566DC83AC}"/>
          </ac:spMkLst>
        </pc:spChg>
      </pc:sldChg>
    </pc:docChg>
  </pc:docChgLst>
  <pc:docChgLst>
    <pc:chgData name="Judson Santiago" userId="ebb108da2f256286" providerId="LiveId" clId="{CFAEDDB1-3421-4B98-A6CC-5AD4ADDED40C}"/>
    <pc:docChg chg="modSld">
      <pc:chgData name="Judson Santiago" userId="ebb108da2f256286" providerId="LiveId" clId="{CFAEDDB1-3421-4B98-A6CC-5AD4ADDED40C}" dt="2020-01-22T17:38:02.924" v="56" actId="20577"/>
      <pc:docMkLst>
        <pc:docMk/>
      </pc:docMkLst>
      <pc:sldChg chg="modSp">
        <pc:chgData name="Judson Santiago" userId="ebb108da2f256286" providerId="LiveId" clId="{CFAEDDB1-3421-4B98-A6CC-5AD4ADDED40C}" dt="2020-01-22T17:38:02.924" v="56" actId="20577"/>
        <pc:sldMkLst>
          <pc:docMk/>
          <pc:sldMk cId="2808920126" sldId="265"/>
        </pc:sldMkLst>
        <pc:spChg chg="mod">
          <ac:chgData name="Judson Santiago" userId="ebb108da2f256286" providerId="LiveId" clId="{CFAEDDB1-3421-4B98-A6CC-5AD4ADDED40C}" dt="2020-01-22T17:38:02.924" v="56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CFAEDDB1-3421-4B98-A6CC-5AD4ADDED40C}" dt="2020-01-20T21:54:56.448" v="32" actId="20577"/>
          <ac:spMkLst>
            <pc:docMk/>
            <pc:sldMk cId="2808920126" sldId="265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BE7D4B31-AEF8-4AD1-A2EC-D3E317DB6CA4}"/>
  </pc:docChgLst>
  <pc:docChgLst>
    <pc:chgData name="Judson Santiago" userId="ebb108da2f256286" providerId="LiveId" clId="{7D3E8026-AA9E-46E3-BCBF-28FE7B4A54A3}"/>
  </pc:docChgLst>
  <pc:docChgLst>
    <pc:chgData name="Judson Santiago" userId="ebb108da2f256286" providerId="LiveId" clId="{E7947773-40E4-4913-A3CB-A207BD35F724}"/>
  </pc:docChgLst>
  <pc:docChgLst>
    <pc:chgData name="Judson Santiago" userId="ebb108da2f256286" providerId="LiveId" clId="{9E61171C-C4D0-4300-A495-EA58423115E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22/01/2020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animação mostra a criação da árvore em </a:t>
            </a:r>
            <a:r>
              <a:rPr lang="pt-BR" dirty="0" err="1"/>
              <a:t>pré</a:t>
            </a:r>
            <a:r>
              <a:rPr lang="pt-BR" dirty="0"/>
              <a:t>-ordem.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308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 os analisadores de descida recursiva e agora vamos nos concentrar nos preditivos.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87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duas primeiras são equivalentes a dizer que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são conjuntos disjuntos. A terceira que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e FOLLOW(A) são disjuntos quando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contém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𝝐, e </a:t>
            </a:r>
            <a:r>
              <a:rPr lang="pt-BR" dirty="0"/>
              <a:t>que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e FOLLOW(A) são disjuntos quando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contém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.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055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analisadores preditivos não-recursivos usam uma tabela. Por isso importante entender como elas são construídas.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48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Erro é representado por uma entrada vazia na tabela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993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pilha e a entrada vazia indicam que a cadeia foi reconhecida.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870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Modo pânico: remove símbolos da entrada na esperança de que o resto case com o símbolo da pilha, ou remove o símbolo da pilha na esperança que o próximo símbolo case com a </a:t>
            </a:r>
            <a:r>
              <a:rPr lang="pt-BR"/>
              <a:t>entrada.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51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Analisador Preditivo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Gramáticas LL(1)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FF5AE0F-6103-45D7-8F93-548A0D2818BF}"/>
              </a:ext>
            </a:extLst>
          </p:cNvPr>
          <p:cNvSpPr/>
          <p:nvPr/>
        </p:nvSpPr>
        <p:spPr>
          <a:xfrm>
            <a:off x="810752" y="2682974"/>
            <a:ext cx="360066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b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 } 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]  =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pPr lvl="1"/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</a:t>
            </a:r>
            <a:b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pPr lvl="1"/>
            <a:r>
              <a:rPr lang="pt-BR" sz="1600" dirty="0">
                <a:latin typeface="Consolas" panose="020B0609020204030204" pitchFamily="49" charset="0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 err="1"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] =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</a:t>
            </a:r>
            <a:endParaRPr lang="pt-BR" sz="16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75C3D90-AE44-461C-AD93-4372346F8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3439"/>
              </p:ext>
            </p:extLst>
          </p:nvPr>
        </p:nvGraphicFramePr>
        <p:xfrm>
          <a:off x="7390556" y="666750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4A93F3B2-6E09-438F-9186-65D6E38200DB}"/>
              </a:ext>
            </a:extLst>
          </p:cNvPr>
          <p:cNvSpPr/>
          <p:nvPr/>
        </p:nvSpPr>
        <p:spPr>
          <a:xfrm>
            <a:off x="7396186" y="4925097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CFD01D-5B8F-4E4A-BF2A-DA6BB1F22B29}"/>
              </a:ext>
            </a:extLst>
          </p:cNvPr>
          <p:cNvSpPr/>
          <p:nvPr/>
        </p:nvSpPr>
        <p:spPr>
          <a:xfrm>
            <a:off x="7390556" y="3219169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4639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559BF-F232-4759-AA7C-00F55C5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Gramáticas LL(1)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ADF7C-14C7-426D-A2B6-31E875D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de análise para a gramática: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62A501B-48CD-40A0-81B8-E55C0382D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61552"/>
              </p:ext>
            </p:extLst>
          </p:nvPr>
        </p:nvGraphicFramePr>
        <p:xfrm>
          <a:off x="9046740" y="260648"/>
          <a:ext cx="2970183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CD73C1-6CE9-48AF-BD88-40BFD355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14699"/>
              </p:ext>
            </p:extLst>
          </p:nvPr>
        </p:nvGraphicFramePr>
        <p:xfrm>
          <a:off x="1269878" y="3015680"/>
          <a:ext cx="9725731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34462165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67159825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666968929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378077239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91377557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564502915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7959166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 </a:t>
                      </a:r>
                      <a:br>
                        <a:rPr lang="pt-BR" sz="1600" dirty="0"/>
                      </a:br>
                      <a:r>
                        <a:rPr lang="pt-BR" sz="16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93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6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9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16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4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32901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90A704E9-44E0-4F88-94EA-2762E50A77B7}"/>
              </a:ext>
            </a:extLst>
          </p:cNvPr>
          <p:cNvSpPr/>
          <p:nvPr/>
        </p:nvSpPr>
        <p:spPr>
          <a:xfrm>
            <a:off x="1269878" y="5830669"/>
            <a:ext cx="9649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Entradas em branco na tabela representam estados de erro da análise</a:t>
            </a:r>
          </a:p>
        </p:txBody>
      </p:sp>
    </p:spTree>
    <p:extLst>
      <p:ext uri="{BB962C8B-B14F-4D97-AF65-F5344CB8AC3E}">
        <p14:creationId xmlns:p14="http://schemas.microsoft.com/office/powerpoint/2010/main" val="141582287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B7987-B51B-4817-98B2-CC44B617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sem recursão </a:t>
            </a:r>
            <a:r>
              <a:rPr lang="pt-BR" dirty="0"/>
              <a:t>pode ser construído usando a tabela de análise e uma pilha de símbolos da gramática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7B6604-3E36-4AB1-A217-D4FD14A6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Preditivo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B8FF6F5-249D-491D-B87C-C0EABD33A050}"/>
              </a:ext>
            </a:extLst>
          </p:cNvPr>
          <p:cNvGrpSpPr/>
          <p:nvPr/>
        </p:nvGrpSpPr>
        <p:grpSpPr>
          <a:xfrm>
            <a:off x="1917948" y="3177002"/>
            <a:ext cx="5961321" cy="3145874"/>
            <a:chOff x="2388191" y="3177002"/>
            <a:chExt cx="5961321" cy="31458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55A3A0CA-42D1-499B-ADCC-0AEA77AC214C}"/>
                </a:ext>
              </a:extLst>
            </p:cNvPr>
            <p:cNvGrpSpPr/>
            <p:nvPr/>
          </p:nvGrpSpPr>
          <p:grpSpPr>
            <a:xfrm>
              <a:off x="4366220" y="3425438"/>
              <a:ext cx="2592288" cy="360041"/>
              <a:chOff x="4366220" y="3248980"/>
              <a:chExt cx="2592288" cy="360041"/>
            </a:xfrm>
            <a:solidFill>
              <a:schemeClr val="accent1">
                <a:lumMod val="50000"/>
                <a:alpha val="40000"/>
              </a:schemeClr>
            </a:solidFill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BAE482D-1C07-42FA-843D-16513B6C5FF1}"/>
                  </a:ext>
                </a:extLst>
              </p:cNvPr>
              <p:cNvSpPr/>
              <p:nvPr/>
            </p:nvSpPr>
            <p:spPr>
              <a:xfrm>
                <a:off x="4366220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rgbClr val="FF4343"/>
                    </a:solidFill>
                    <a:latin typeface="+mj-lt"/>
                  </a:rPr>
                  <a:t>a</a:t>
                </a: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816D68A-29DD-4766-AC4C-759FEEF3D264}"/>
                  </a:ext>
                </a:extLst>
              </p:cNvPr>
              <p:cNvSpPr/>
              <p:nvPr/>
            </p:nvSpPr>
            <p:spPr>
              <a:xfrm>
                <a:off x="4798268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rgbClr val="FF4343"/>
                    </a:solidFill>
                    <a:latin typeface="+mj-lt"/>
                  </a:rPr>
                  <a:t>+</a:t>
                </a:r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B6194D4-8578-4079-BE58-000900E40F28}"/>
                  </a:ext>
                </a:extLst>
              </p:cNvPr>
              <p:cNvSpPr/>
              <p:nvPr/>
            </p:nvSpPr>
            <p:spPr>
              <a:xfrm>
                <a:off x="5230316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rgbClr val="FF4343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5618615-BAEF-4E38-A577-7C2BF52D1932}"/>
                  </a:ext>
                </a:extLst>
              </p:cNvPr>
              <p:cNvSpPr/>
              <p:nvPr/>
            </p:nvSpPr>
            <p:spPr>
              <a:xfrm>
                <a:off x="5662364" y="3248981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$</a:t>
                </a:r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EB2FFB-38EA-4BBA-AFF8-E5A043FC8489}"/>
                  </a:ext>
                </a:extLst>
              </p:cNvPr>
              <p:cNvSpPr/>
              <p:nvPr/>
            </p:nvSpPr>
            <p:spPr>
              <a:xfrm>
                <a:off x="6526460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DA0E4750-130B-437F-9844-404CC8DC6F94}"/>
                  </a:ext>
                </a:extLst>
              </p:cNvPr>
              <p:cNvSpPr/>
              <p:nvPr/>
            </p:nvSpPr>
            <p:spPr>
              <a:xfrm>
                <a:off x="6094412" y="3248980"/>
                <a:ext cx="432048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12621C1-B94C-4503-B4FE-70960D6F3581}"/>
                </a:ext>
              </a:extLst>
            </p:cNvPr>
            <p:cNvSpPr txBox="1"/>
            <p:nvPr/>
          </p:nvSpPr>
          <p:spPr>
            <a:xfrm>
              <a:off x="2883217" y="3464727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Entrada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5D9B05B-BAB6-4BA3-8050-1D2F5EAD239C}"/>
                </a:ext>
              </a:extLst>
            </p:cNvPr>
            <p:cNvGrpSpPr/>
            <p:nvPr/>
          </p:nvGrpSpPr>
          <p:grpSpPr>
            <a:xfrm>
              <a:off x="3209578" y="4584687"/>
              <a:ext cx="436562" cy="1436601"/>
              <a:chOff x="2451303" y="4509120"/>
              <a:chExt cx="436562" cy="1436601"/>
            </a:xfrm>
            <a:solidFill>
              <a:schemeClr val="accent1">
                <a:lumMod val="75000"/>
                <a:alpha val="40000"/>
              </a:schemeClr>
            </a:solidFill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9B2571B5-365C-4955-A5F6-93C775F06F5D}"/>
                  </a:ext>
                </a:extLst>
              </p:cNvPr>
              <p:cNvSpPr/>
              <p:nvPr/>
            </p:nvSpPr>
            <p:spPr>
              <a:xfrm>
                <a:off x="2451303" y="5225641"/>
                <a:ext cx="436562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Z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9BE86E0-CDAC-466F-BAED-85DD3394FAFC}"/>
                  </a:ext>
                </a:extLst>
              </p:cNvPr>
              <p:cNvSpPr/>
              <p:nvPr/>
            </p:nvSpPr>
            <p:spPr>
              <a:xfrm>
                <a:off x="2451303" y="5585681"/>
                <a:ext cx="436562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$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EF28157-0287-4725-9A54-C9C99AFE2A5A}"/>
                  </a:ext>
                </a:extLst>
              </p:cNvPr>
              <p:cNvSpPr/>
              <p:nvPr/>
            </p:nvSpPr>
            <p:spPr>
              <a:xfrm>
                <a:off x="2451303" y="4509120"/>
                <a:ext cx="434305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26EC881-CF9B-44EA-89FD-C411EB77F854}"/>
                  </a:ext>
                </a:extLst>
              </p:cNvPr>
              <p:cNvSpPr/>
              <p:nvPr/>
            </p:nvSpPr>
            <p:spPr>
              <a:xfrm>
                <a:off x="2451303" y="4869160"/>
                <a:ext cx="434305" cy="36004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EE47B36-CCB5-4D5F-9D9F-F3FBE52BDB23}"/>
                </a:ext>
              </a:extLst>
            </p:cNvPr>
            <p:cNvSpPr txBox="1"/>
            <p:nvPr/>
          </p:nvSpPr>
          <p:spPr>
            <a:xfrm>
              <a:off x="2388191" y="504275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Pilha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840113BB-5C8F-43AF-B94F-917027A3C6A0}"/>
                </a:ext>
              </a:extLst>
            </p:cNvPr>
            <p:cNvSpPr/>
            <p:nvPr/>
          </p:nvSpPr>
          <p:spPr>
            <a:xfrm>
              <a:off x="4798268" y="4289537"/>
              <a:ext cx="1728192" cy="93610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Sintático Preditivo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F1AACB1-2F7C-43A1-B2A1-8010AC3CCD5B}"/>
                </a:ext>
              </a:extLst>
            </p:cNvPr>
            <p:cNvSpPr txBox="1"/>
            <p:nvPr/>
          </p:nvSpPr>
          <p:spPr>
            <a:xfrm>
              <a:off x="7530057" y="4572923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Saída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4DC75F1-5A62-41A6-95FB-E5AE53F68D55}"/>
                </a:ext>
              </a:extLst>
            </p:cNvPr>
            <p:cNvSpPr/>
            <p:nvPr/>
          </p:nvSpPr>
          <p:spPr>
            <a:xfrm>
              <a:off x="4942284" y="5599237"/>
              <a:ext cx="1440160" cy="7236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/>
                <a:t>Tabela de </a:t>
              </a:r>
              <a:br>
                <a:rPr lang="pt-BR" sz="1400" dirty="0"/>
              </a:br>
              <a:r>
                <a:rPr lang="pt-BR" sz="1400" dirty="0"/>
                <a:t>análise M</a:t>
              </a:r>
            </a:p>
          </p:txBody>
        </p:sp>
        <p:sp>
          <p:nvSpPr>
            <p:cNvPr id="21" name="Seta: de Cima para Baixo 20">
              <a:extLst>
                <a:ext uri="{FF2B5EF4-FFF2-40B4-BE49-F238E27FC236}">
                  <a16:creationId xmlns:a16="http://schemas.microsoft.com/office/drawing/2014/main" id="{BC0E29A5-6402-4A99-9792-FC545C105AF2}"/>
                </a:ext>
              </a:extLst>
            </p:cNvPr>
            <p:cNvSpPr/>
            <p:nvPr/>
          </p:nvSpPr>
          <p:spPr>
            <a:xfrm>
              <a:off x="5538042" y="5232419"/>
              <a:ext cx="248644" cy="360040"/>
            </a:xfrm>
            <a:prstGeom prst="up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Cima 21">
              <a:extLst>
                <a:ext uri="{FF2B5EF4-FFF2-40B4-BE49-F238E27FC236}">
                  <a16:creationId xmlns:a16="http://schemas.microsoft.com/office/drawing/2014/main" id="{35D47476-7FB8-4EF1-8328-B47B440516F6}"/>
                </a:ext>
              </a:extLst>
            </p:cNvPr>
            <p:cNvSpPr/>
            <p:nvPr/>
          </p:nvSpPr>
          <p:spPr>
            <a:xfrm rot="10800000">
              <a:off x="4519518" y="3177002"/>
              <a:ext cx="125451" cy="219308"/>
            </a:xfrm>
            <a:prstGeom prst="up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da Esquerda para a Direita 22">
              <a:extLst>
                <a:ext uri="{FF2B5EF4-FFF2-40B4-BE49-F238E27FC236}">
                  <a16:creationId xmlns:a16="http://schemas.microsoft.com/office/drawing/2014/main" id="{278AED5E-975F-4081-A286-8BD0C961B143}"/>
                </a:ext>
              </a:extLst>
            </p:cNvPr>
            <p:cNvSpPr/>
            <p:nvPr/>
          </p:nvSpPr>
          <p:spPr>
            <a:xfrm>
              <a:off x="3655851" y="4637266"/>
              <a:ext cx="1130449" cy="253115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84A72A33-B0B9-446B-9F38-55B3426A6CEA}"/>
                </a:ext>
              </a:extLst>
            </p:cNvPr>
            <p:cNvSpPr/>
            <p:nvPr/>
          </p:nvSpPr>
          <p:spPr>
            <a:xfrm>
              <a:off x="6526460" y="4637266"/>
              <a:ext cx="1003597" cy="253115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" name="Seta: para Cima 24">
              <a:extLst>
                <a:ext uri="{FF2B5EF4-FFF2-40B4-BE49-F238E27FC236}">
                  <a16:creationId xmlns:a16="http://schemas.microsoft.com/office/drawing/2014/main" id="{CFEAAD42-638D-4387-A36C-FDFD7C2EACE3}"/>
                </a:ext>
              </a:extLst>
            </p:cNvPr>
            <p:cNvSpPr/>
            <p:nvPr/>
          </p:nvSpPr>
          <p:spPr>
            <a:xfrm rot="10800000">
              <a:off x="5538043" y="3825586"/>
              <a:ext cx="248643" cy="463950"/>
            </a:xfrm>
            <a:prstGeom prst="up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D8FDB9-F20B-4DCB-BEEE-318BB20FC967}"/>
              </a:ext>
            </a:extLst>
          </p:cNvPr>
          <p:cNvSpPr txBox="1"/>
          <p:nvPr/>
        </p:nvSpPr>
        <p:spPr>
          <a:xfrm>
            <a:off x="8614692" y="4240704"/>
            <a:ext cx="247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/>
              <a:t> é o símbolo no topo da pilha e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é o símbolo corrente da entrada </a:t>
            </a:r>
          </a:p>
        </p:txBody>
      </p:sp>
    </p:spTree>
    <p:extLst>
      <p:ext uri="{BB962C8B-B14F-4D97-AF65-F5344CB8AC3E}">
        <p14:creationId xmlns:p14="http://schemas.microsoft.com/office/powerpoint/2010/main" val="217496083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FDDC-AE1D-47BE-B3E5-B9D5F37A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C55F0-5A69-41E2-96A9-DD685ABA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Algoritmo</a:t>
            </a:r>
            <a:r>
              <a:rPr lang="pt-BR" sz="2000" dirty="0"/>
              <a:t>: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Reconhecimento preditivo dirigido por tabela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Entrada</a:t>
            </a:r>
            <a:r>
              <a:rPr lang="pt-BR" sz="1800" dirty="0"/>
              <a:t>: Uma cadeia </a:t>
            </a:r>
            <a:r>
              <a:rPr lang="pt-BR" sz="1800" dirty="0">
                <a:latin typeface="Consolas" panose="020B0609020204030204" pitchFamily="49" charset="0"/>
              </a:rPr>
              <a:t>w</a:t>
            </a:r>
            <a:r>
              <a:rPr lang="pt-BR" sz="1800" dirty="0"/>
              <a:t> de entrada e uma tabela </a:t>
            </a:r>
            <a:r>
              <a:rPr lang="pt-BR" sz="1800" dirty="0">
                <a:latin typeface="Consolas" panose="020B0609020204030204" pitchFamily="49" charset="0"/>
              </a:rPr>
              <a:t>M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Saída</a:t>
            </a:r>
            <a:r>
              <a:rPr lang="pt-BR" sz="1800" dirty="0"/>
              <a:t>: A derivação mais à esquerda de </a:t>
            </a:r>
            <a:r>
              <a:rPr lang="pt-BR" sz="1800" dirty="0">
                <a:latin typeface="Consolas" panose="020B0609020204030204" pitchFamily="49" charset="0"/>
              </a:rPr>
              <a:t>w</a:t>
            </a:r>
            <a:r>
              <a:rPr lang="pt-BR" sz="1800" dirty="0"/>
              <a:t>, ou um erro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Método</a:t>
            </a:r>
            <a:r>
              <a:rPr lang="pt-BR" sz="1800" dirty="0"/>
              <a:t>: Inicialmente o buffer contém </a:t>
            </a:r>
            <a:r>
              <a:rPr lang="pt-BR" sz="1800" dirty="0">
                <a:latin typeface="Consolas" panose="020B0609020204030204" pitchFamily="49" charset="0"/>
              </a:rPr>
              <a:t>w$</a:t>
            </a:r>
            <a:r>
              <a:rPr lang="pt-BR" sz="1800" dirty="0"/>
              <a:t> e a pilha o símbolo inicial de G, acima de </a:t>
            </a:r>
            <a:r>
              <a:rPr lang="pt-BR" sz="1800" dirty="0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207A45-2EAC-4DF3-A273-36C0C2DBAE37}"/>
              </a:ext>
            </a:extLst>
          </p:cNvPr>
          <p:cNvSpPr txBox="1"/>
          <p:nvPr/>
        </p:nvSpPr>
        <p:spPr>
          <a:xfrm>
            <a:off x="1917948" y="3573016"/>
            <a:ext cx="586410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pt-BR" sz="1400" dirty="0">
                <a:latin typeface="Consolas" panose="020B0609020204030204" pitchFamily="49" charset="0"/>
              </a:rPr>
              <a:t> i para que aponte para o primeiro símbolo de w;</a:t>
            </a:r>
          </a:p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pt-BR" sz="1400" dirty="0">
                <a:latin typeface="Consolas" panose="020B0609020204030204" pitchFamily="49" charset="0"/>
              </a:rPr>
              <a:t> X como o símbolo no topo da pilha;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(X ≠ $)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pilha não está vazia */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(X é </a:t>
            </a:r>
            <a:r>
              <a:rPr lang="pt-BR" sz="1400" b="1" dirty="0">
                <a:solidFill>
                  <a:srgbClr val="FF4343"/>
                </a:solidFill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desempilha e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avança </a:t>
            </a:r>
            <a:r>
              <a:rPr lang="pt-BR" sz="1400">
                <a:latin typeface="Consolas" panose="020B0609020204030204" pitchFamily="49" charset="0"/>
              </a:rPr>
              <a:t>i;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(X é um terminal)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erro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(M[</a:t>
            </a:r>
            <a:r>
              <a:rPr lang="pt-BR" sz="1400" dirty="0" err="1">
                <a:latin typeface="Consolas" panose="020B0609020204030204" pitchFamily="49" charset="0"/>
              </a:rPr>
              <a:t>X,</a:t>
            </a:r>
            <a:r>
              <a:rPr lang="pt-BR" sz="1400" b="1" dirty="0" err="1">
                <a:solidFill>
                  <a:srgbClr val="FF4343"/>
                </a:solidFill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é uma entrada vazia)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erro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(M[</a:t>
            </a:r>
            <a:r>
              <a:rPr lang="pt-BR" sz="1400" dirty="0" err="1">
                <a:latin typeface="Consolas" panose="020B0609020204030204" pitchFamily="49" charset="0"/>
              </a:rPr>
              <a:t>X,</a:t>
            </a:r>
            <a:r>
              <a:rPr lang="pt-BR" sz="1400" b="1" dirty="0" err="1">
                <a:solidFill>
                  <a:srgbClr val="FF4343"/>
                </a:solidFill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X </a:t>
            </a:r>
            <a:r>
              <a:rPr lang="pt-BR" sz="1400" dirty="0">
                <a:sym typeface="Wingdings" panose="05000000000000000000" pitchFamily="2" charset="2"/>
              </a:rPr>
              <a:t>→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sz="1400" dirty="0">
                <a:sym typeface="Wingdings" panose="05000000000000000000" pitchFamily="2" charset="2"/>
              </a:rPr>
              <a:t>...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sz="1400" baseline="-25000" dirty="0" err="1">
                <a:latin typeface="Consolas" panose="020B0609020204030204" pitchFamily="49" charset="0"/>
                <a:sym typeface="Wingdings" panose="05000000000000000000" pitchFamily="2" charset="2"/>
              </a:rPr>
              <a:t>k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 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desempilha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X e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empilha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sz="1400" dirty="0">
                <a:sym typeface="Wingdings" panose="05000000000000000000" pitchFamily="2" charset="2"/>
              </a:rPr>
              <a:t>...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sz="1400" baseline="-25000" dirty="0" err="1">
                <a:latin typeface="Consolas" panose="020B0609020204030204" pitchFamily="49" charset="0"/>
                <a:sym typeface="Wingdings" panose="05000000000000000000" pitchFamily="2" charset="2"/>
              </a:rPr>
              <a:t>k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, com Y</a:t>
            </a:r>
            <a:r>
              <a:rPr lang="pt-BR" sz="1400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no topo;</a:t>
            </a:r>
          </a:p>
          <a:p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define</a:t>
            </a:r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 X como o símbolo no topo da pilha;</a:t>
            </a:r>
          </a:p>
          <a:p>
            <a:r>
              <a:rPr lang="pt-BR" sz="1400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pt-BR" sz="1400" dirty="0">
              <a:latin typeface="Consolas" panose="020B0609020204030204" pitchFamily="49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8792434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5E0A7-D8C2-412F-AEB2-13216880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</a:t>
            </a:r>
            <a:br>
              <a:rPr lang="pt-BR" dirty="0"/>
            </a:br>
            <a:r>
              <a:rPr lang="pt-BR" dirty="0"/>
              <a:t> 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38B90-913C-4DCD-B375-3EACB85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790700"/>
            <a:ext cx="10657184" cy="4457700"/>
          </a:xfrm>
        </p:spPr>
        <p:txBody>
          <a:bodyPr>
            <a:normAutofit/>
          </a:bodyPr>
          <a:lstStyle/>
          <a:p>
            <a:r>
              <a:rPr lang="pt-BR" sz="2000" dirty="0"/>
              <a:t>Derivando a cadeia </a:t>
            </a:r>
            <a:br>
              <a:rPr lang="pt-BR" sz="2000" dirty="0"/>
            </a:b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5E06EC-8527-410D-9B17-CBB462EE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1222"/>
              </p:ext>
            </p:extLst>
          </p:nvPr>
        </p:nvGraphicFramePr>
        <p:xfrm>
          <a:off x="1557908" y="2924944"/>
          <a:ext cx="8869200" cy="34440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70153422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09507246"/>
                    </a:ext>
                  </a:extLst>
                </a:gridCol>
                <a:gridCol w="4188680">
                  <a:extLst>
                    <a:ext uri="{9D8B030D-6E8A-4147-A177-3AD203B41FA5}">
                      <a16:colId xmlns:a16="http://schemas.microsoft.com/office/drawing/2014/main" val="3438030252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15223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911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42897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7498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9888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0039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1586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9778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5254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152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A488B1A-1E28-4260-B612-F4A79913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22091"/>
              </p:ext>
            </p:extLst>
          </p:nvPr>
        </p:nvGraphicFramePr>
        <p:xfrm>
          <a:off x="4942284" y="188640"/>
          <a:ext cx="7061432" cy="2372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418">
                  <a:extLst>
                    <a:ext uri="{9D8B030D-6E8A-4147-A177-3AD203B41FA5}">
                      <a16:colId xmlns:a16="http://schemas.microsoft.com/office/drawing/2014/main" val="344621654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671598252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166696892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37807723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913775577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564502915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795916678"/>
                    </a:ext>
                  </a:extLst>
                </a:gridCol>
              </a:tblGrid>
              <a:tr h="319444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93513"/>
                  </a:ext>
                </a:extLst>
              </a:tr>
              <a:tr h="3421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65717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5766702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94724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160259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41373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32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0293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5E0A7-D8C2-412F-AEB2-13216880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</a:t>
            </a:r>
            <a:br>
              <a:rPr lang="pt-BR" dirty="0"/>
            </a:br>
            <a:r>
              <a:rPr lang="pt-BR" dirty="0"/>
              <a:t> 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38B90-913C-4DCD-B375-3EACB85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790700"/>
            <a:ext cx="10657184" cy="4457700"/>
          </a:xfrm>
        </p:spPr>
        <p:txBody>
          <a:bodyPr>
            <a:normAutofit/>
          </a:bodyPr>
          <a:lstStyle/>
          <a:p>
            <a:r>
              <a:rPr lang="pt-BR" sz="2000" dirty="0"/>
              <a:t>Derivando a cadeia </a:t>
            </a:r>
            <a:br>
              <a:rPr lang="pt-BR" sz="2000" dirty="0"/>
            </a:b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5E06EC-8527-410D-9B17-CBB462EE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42661"/>
              </p:ext>
            </p:extLst>
          </p:nvPr>
        </p:nvGraphicFramePr>
        <p:xfrm>
          <a:off x="1557907" y="2924944"/>
          <a:ext cx="8856984" cy="34440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7075">
                  <a:extLst>
                    <a:ext uri="{9D8B030D-6E8A-4147-A177-3AD203B41FA5}">
                      <a16:colId xmlns:a16="http://schemas.microsoft.com/office/drawing/2014/main" val="701534227"/>
                    </a:ext>
                  </a:extLst>
                </a:gridCol>
                <a:gridCol w="2059058">
                  <a:extLst>
                    <a:ext uri="{9D8B030D-6E8A-4147-A177-3AD203B41FA5}">
                      <a16:colId xmlns:a16="http://schemas.microsoft.com/office/drawing/2014/main" val="1209507246"/>
                    </a:ext>
                  </a:extLst>
                </a:gridCol>
                <a:gridCol w="4170851">
                  <a:extLst>
                    <a:ext uri="{9D8B030D-6E8A-4147-A177-3AD203B41FA5}">
                      <a16:colId xmlns:a16="http://schemas.microsoft.com/office/drawing/2014/main" val="3438030252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15223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911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42897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7498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9888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0039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1586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casou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9778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5254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 </a:t>
                      </a: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152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A488B1A-1E28-4260-B612-F4A79913FD42}"/>
              </a:ext>
            </a:extLst>
          </p:cNvPr>
          <p:cNvGraphicFramePr>
            <a:graphicFrameLocks noGrp="1"/>
          </p:cNvGraphicFramePr>
          <p:nvPr/>
        </p:nvGraphicFramePr>
        <p:xfrm>
          <a:off x="4942284" y="188640"/>
          <a:ext cx="7061432" cy="2372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418">
                  <a:extLst>
                    <a:ext uri="{9D8B030D-6E8A-4147-A177-3AD203B41FA5}">
                      <a16:colId xmlns:a16="http://schemas.microsoft.com/office/drawing/2014/main" val="344621654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671598252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166696892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378077239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913775577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564502915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795916678"/>
                    </a:ext>
                  </a:extLst>
                </a:gridCol>
              </a:tblGrid>
              <a:tr h="319444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93513"/>
                  </a:ext>
                </a:extLst>
              </a:tr>
              <a:tr h="3421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65717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5766702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94724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160259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mult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41373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1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32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34124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1A6A1-811D-4FDF-A20C-6341F79D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BF0D6-060D-404A-9645-70E566DC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erro é detectado </a:t>
            </a:r>
            <a:r>
              <a:rPr lang="pt-BR" dirty="0"/>
              <a:t>no reconhecimento preditivo quando: </a:t>
            </a:r>
          </a:p>
          <a:p>
            <a:pPr lvl="1"/>
            <a:r>
              <a:rPr lang="pt-BR" dirty="0"/>
              <a:t>O terminal no topo da pilha não casa com o próximo símbolo da entrada</a:t>
            </a:r>
          </a:p>
          <a:p>
            <a:pPr lvl="1"/>
            <a:r>
              <a:rPr lang="pt-BR" dirty="0"/>
              <a:t>Tem-se um não-terminal A no topo da pilha e um símbolo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na entrada, e a posição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 na tabela está vazia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9EDCBD0-361E-4D06-AA0C-44AAAE406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25957"/>
              </p:ext>
            </p:extLst>
          </p:nvPr>
        </p:nvGraphicFramePr>
        <p:xfrm>
          <a:off x="1803828" y="3861048"/>
          <a:ext cx="8869200" cy="7077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7237520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51841587"/>
                    </a:ext>
                  </a:extLst>
                </a:gridCol>
                <a:gridCol w="4188680">
                  <a:extLst>
                    <a:ext uri="{9D8B030D-6E8A-4147-A177-3AD203B41FA5}">
                      <a16:colId xmlns:a16="http://schemas.microsoft.com/office/drawing/2014/main" val="3850268794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0488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 id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6252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C51F3FB-50EE-46A6-B013-342DB93E3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3513"/>
              </p:ext>
            </p:extLst>
          </p:nvPr>
        </p:nvGraphicFramePr>
        <p:xfrm>
          <a:off x="2707712" y="5013176"/>
          <a:ext cx="7061432" cy="10037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418">
                  <a:extLst>
                    <a:ext uri="{9D8B030D-6E8A-4147-A177-3AD203B41FA5}">
                      <a16:colId xmlns:a16="http://schemas.microsoft.com/office/drawing/2014/main" val="2625173123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179375981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2065339095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300203652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855164596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2027862481"/>
                    </a:ext>
                  </a:extLst>
                </a:gridCol>
                <a:gridCol w="1038169">
                  <a:extLst>
                    <a:ext uri="{9D8B030D-6E8A-4147-A177-3AD203B41FA5}">
                      <a16:colId xmlns:a16="http://schemas.microsoft.com/office/drawing/2014/main" val="143374972"/>
                    </a:ext>
                  </a:extLst>
                </a:gridCol>
              </a:tblGrid>
              <a:tr h="319444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Não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terminal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Símbolo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40132"/>
                  </a:ext>
                </a:extLst>
              </a:tr>
              <a:tr h="3421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6554"/>
                  </a:ext>
                </a:extLst>
              </a:tr>
              <a:tr h="34215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2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 </a:t>
                      </a:r>
                      <a:endParaRPr lang="pt-BR" sz="12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1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1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271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3852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1A6A1-811D-4FDF-A20C-6341F79D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Recuperação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BF0D6-060D-404A-9645-70E566DC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tabela e a pilha permitem aplicar facilmente duas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Modo pânico</a:t>
            </a:r>
            <a:r>
              <a:rPr lang="pt-BR" dirty="0"/>
              <a:t>: consiste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ignorar símbolos</a:t>
            </a:r>
            <a:r>
              <a:rPr lang="pt-BR" dirty="0"/>
              <a:t> até encontrar um </a:t>
            </a:r>
            <a:r>
              <a:rPr lang="pt-BR" dirty="0" err="1"/>
              <a:t>token</a:t>
            </a:r>
            <a:r>
              <a:rPr lang="pt-BR" dirty="0"/>
              <a:t> do conjunto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 sincronismo</a:t>
            </a:r>
          </a:p>
          <a:p>
            <a:pPr lvl="2"/>
            <a:r>
              <a:rPr lang="pt-BR" dirty="0"/>
              <a:t>Para um não-terminal A, os seguintes símbolos podem ser </a:t>
            </a:r>
            <a:r>
              <a:rPr lang="pt-BR" dirty="0" err="1"/>
              <a:t>tokens</a:t>
            </a:r>
            <a:r>
              <a:rPr lang="pt-BR" dirty="0"/>
              <a:t> de sincronismo:</a:t>
            </a:r>
          </a:p>
          <a:p>
            <a:pPr lvl="3"/>
            <a:r>
              <a:rPr lang="pt-BR" dirty="0"/>
              <a:t>FOLLOW(A): em caso de erro, desempilhe A e ignore </a:t>
            </a:r>
            <a:r>
              <a:rPr lang="pt-BR" dirty="0" err="1"/>
              <a:t>tokens</a:t>
            </a:r>
            <a:r>
              <a:rPr lang="pt-BR" dirty="0"/>
              <a:t> até achar um de sincronismo</a:t>
            </a:r>
          </a:p>
          <a:p>
            <a:pPr lvl="3"/>
            <a:r>
              <a:rPr lang="pt-BR" dirty="0"/>
              <a:t>FIRST(A): procure um símbolo de sincronismo para retomar a derivação de A</a:t>
            </a:r>
          </a:p>
          <a:p>
            <a:pPr lvl="1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Recuperação em nível de frase</a:t>
            </a:r>
            <a:r>
              <a:rPr lang="pt-BR" dirty="0"/>
              <a:t>: consiste em preencher as posições vazias da tabela com apontadores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rotinas de erro</a:t>
            </a:r>
          </a:p>
          <a:p>
            <a:pPr lvl="2"/>
            <a:r>
              <a:rPr lang="pt-BR" dirty="0"/>
              <a:t>As rotinas podem emitir mensagens de erro apropriadas</a:t>
            </a:r>
          </a:p>
          <a:p>
            <a:pPr lvl="2"/>
            <a:r>
              <a:rPr lang="pt-BR" dirty="0"/>
              <a:t>Elas podem também substituir, inserir ou excluir símbolos da entrada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96027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CA82-BDCB-42ED-BAA2-C849DEB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2C2D-4CA9-4238-A433-62D81D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constrói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 de cima para baixo</a:t>
            </a:r>
          </a:p>
          <a:p>
            <a:pPr lvl="1"/>
            <a:r>
              <a:rPr lang="pt-BR" dirty="0"/>
              <a:t>Pode ser feita pelos métodos: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Descida recursiva</a:t>
            </a:r>
            <a:r>
              <a:rPr lang="pt-BR" dirty="0"/>
              <a:t> (pode haver retrocesso)</a:t>
            </a:r>
          </a:p>
          <a:p>
            <a:pPr lvl="3"/>
            <a:r>
              <a:rPr lang="pt-BR" dirty="0"/>
              <a:t>Uma função para cada não-terminal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Reconhecimento sintático preditivo</a:t>
            </a:r>
            <a:r>
              <a:rPr lang="pt-BR" dirty="0"/>
              <a:t> (sem retrocesso)</a:t>
            </a:r>
          </a:p>
          <a:p>
            <a:pPr lvl="3"/>
            <a:r>
              <a:rPr lang="pt-BR" dirty="0"/>
              <a:t>Pode usar recursão ou uma tabela de análise sintática com uma pilha</a:t>
            </a:r>
          </a:p>
          <a:p>
            <a:pPr lvl="1"/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FIRST e FOLLOW</a:t>
            </a:r>
            <a:r>
              <a:rPr lang="pt-BR" dirty="0"/>
              <a:t> auxiliam</a:t>
            </a:r>
          </a:p>
          <a:p>
            <a:pPr lvl="2"/>
            <a:r>
              <a:rPr lang="pt-BR" dirty="0"/>
              <a:t>Na construção dos analisadores</a:t>
            </a:r>
          </a:p>
          <a:p>
            <a:pPr lvl="2"/>
            <a:r>
              <a:rPr lang="pt-BR" dirty="0"/>
              <a:t>Na detecção e recuperação de erros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6422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B2DF-1916-4BB8-B533-9A0A0CC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C3322-A16E-4856-8A12-9FADB464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constrói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 de cima para baixo (da raiz para as folhas)</a:t>
            </a:r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nós da árvore</a:t>
            </a:r>
            <a:r>
              <a:rPr lang="pt-BR" dirty="0"/>
              <a:t> são criados em </a:t>
            </a:r>
            <a:r>
              <a:rPr lang="pt-BR" dirty="0" err="1"/>
              <a:t>pré</a:t>
            </a:r>
            <a:r>
              <a:rPr lang="pt-BR" dirty="0"/>
              <a:t>-ordem</a:t>
            </a:r>
          </a:p>
          <a:p>
            <a:pPr lvl="1"/>
            <a:r>
              <a:rPr lang="pt-BR" dirty="0"/>
              <a:t>Produz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mais à esquerda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88B3318-94F1-4EDB-83A7-75586AAF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81432"/>
              </p:ext>
            </p:extLst>
          </p:nvPr>
        </p:nvGraphicFramePr>
        <p:xfrm>
          <a:off x="2023591" y="3933056"/>
          <a:ext cx="2970183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E5003F0-A957-42E2-A1D4-33F476E02A77}"/>
              </a:ext>
            </a:extLst>
          </p:cNvPr>
          <p:cNvSpPr txBox="1"/>
          <p:nvPr/>
        </p:nvSpPr>
        <p:spPr>
          <a:xfrm>
            <a:off x="8528472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i="1" dirty="0">
              <a:latin typeface="Consolas" panose="020B0609020204030204" pitchFamily="49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AE05A1-3D2C-4838-9FE4-DE6A37FD1947}"/>
              </a:ext>
            </a:extLst>
          </p:cNvPr>
          <p:cNvGrpSpPr/>
          <p:nvPr/>
        </p:nvGrpSpPr>
        <p:grpSpPr>
          <a:xfrm>
            <a:off x="7520360" y="2975466"/>
            <a:ext cx="2592288" cy="635387"/>
            <a:chOff x="7520360" y="2975466"/>
            <a:chExt cx="2592288" cy="63538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2957326-2EE5-4C35-8BB5-086638C5499E}"/>
                </a:ext>
              </a:extLst>
            </p:cNvPr>
            <p:cNvSpPr txBox="1"/>
            <p:nvPr/>
          </p:nvSpPr>
          <p:spPr>
            <a:xfrm>
              <a:off x="7520360" y="32722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5FB1301-1C23-4C56-9EC5-7B0807811998}"/>
                </a:ext>
              </a:extLst>
            </p:cNvPr>
            <p:cNvSpPr txBox="1"/>
            <p:nvPr/>
          </p:nvSpPr>
          <p:spPr>
            <a:xfrm>
              <a:off x="9479141" y="32722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plus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5115A28-59D9-46DA-A759-E02F6355BCBE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flipH="1">
              <a:off x="7837114" y="2975466"/>
              <a:ext cx="1008112" cy="29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E4E9ECA-685E-4A0A-992D-6AEEF8DC2587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8845226" y="2975466"/>
              <a:ext cx="950669" cy="29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70EB271-BBF1-4022-B18B-6DC84A6F4CBA}"/>
              </a:ext>
            </a:extLst>
          </p:cNvPr>
          <p:cNvGrpSpPr/>
          <p:nvPr/>
        </p:nvGrpSpPr>
        <p:grpSpPr>
          <a:xfrm>
            <a:off x="7073747" y="3610853"/>
            <a:ext cx="1584176" cy="665893"/>
            <a:chOff x="7073747" y="3610853"/>
            <a:chExt cx="1584176" cy="665893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CA62B36-EE8F-4D8C-9E19-648DE849B3AE}"/>
                </a:ext>
              </a:extLst>
            </p:cNvPr>
            <p:cNvSpPr txBox="1"/>
            <p:nvPr/>
          </p:nvSpPr>
          <p:spPr>
            <a:xfrm>
              <a:off x="7073747" y="39381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5DE9829-D991-4A24-B82B-D6611507B9A8}"/>
                </a:ext>
              </a:extLst>
            </p:cNvPr>
            <p:cNvSpPr txBox="1"/>
            <p:nvPr/>
          </p:nvSpPr>
          <p:spPr>
            <a:xfrm>
              <a:off x="8024416" y="39381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4E9A06C-24DB-4395-BA1B-F47B5EBEB971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flipH="1">
              <a:off x="7390501" y="3610853"/>
              <a:ext cx="446613" cy="327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0C81A5A-AA03-477D-831E-1B365CAC4FE7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7837114" y="3610853"/>
              <a:ext cx="504056" cy="327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D226251-2B7E-49DB-B89A-D282B47B16BE}"/>
              </a:ext>
            </a:extLst>
          </p:cNvPr>
          <p:cNvGrpSpPr/>
          <p:nvPr/>
        </p:nvGrpSpPr>
        <p:grpSpPr>
          <a:xfrm>
            <a:off x="7185957" y="4276746"/>
            <a:ext cx="409086" cy="520406"/>
            <a:chOff x="7185957" y="4276746"/>
            <a:chExt cx="409086" cy="520406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6039F72D-A458-459C-9720-B1CFB9F82832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 flipH="1">
              <a:off x="7390500" y="4276746"/>
              <a:ext cx="1" cy="181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25B57B4-FB2E-4D78-8FE4-129C5819B9F9}"/>
                </a:ext>
              </a:extLst>
            </p:cNvPr>
            <p:cNvSpPr txBox="1"/>
            <p:nvPr/>
          </p:nvSpPr>
          <p:spPr>
            <a:xfrm>
              <a:off x="7185957" y="445859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78BFA90-8ACB-4231-A514-C71BC7AB9BB8}"/>
              </a:ext>
            </a:extLst>
          </p:cNvPr>
          <p:cNvGrpSpPr/>
          <p:nvPr/>
        </p:nvGrpSpPr>
        <p:grpSpPr>
          <a:xfrm>
            <a:off x="8197540" y="4276746"/>
            <a:ext cx="287258" cy="529075"/>
            <a:chOff x="8197540" y="4276746"/>
            <a:chExt cx="287258" cy="529075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AEB6B05-C361-49A7-99FD-8A46D0422E47}"/>
                </a:ext>
              </a:extLst>
            </p:cNvPr>
            <p:cNvSpPr txBox="1"/>
            <p:nvPr/>
          </p:nvSpPr>
          <p:spPr>
            <a:xfrm>
              <a:off x="8197540" y="446726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1B8124C-8A6B-4BBF-8004-6EA12CE47DD5}"/>
                </a:ext>
              </a:extLst>
            </p:cNvPr>
            <p:cNvCxnSpPr>
              <a:cxnSpLocks/>
              <a:stCxn id="30" idx="0"/>
              <a:endCxn id="18" idx="2"/>
            </p:cNvCxnSpPr>
            <p:nvPr/>
          </p:nvCxnSpPr>
          <p:spPr>
            <a:xfrm flipV="1">
              <a:off x="8341169" y="4276746"/>
              <a:ext cx="1" cy="190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CDD72AE-9AE7-43AD-883B-E99FF4720657}"/>
              </a:ext>
            </a:extLst>
          </p:cNvPr>
          <p:cNvGrpSpPr/>
          <p:nvPr/>
        </p:nvGrpSpPr>
        <p:grpSpPr>
          <a:xfrm>
            <a:off x="8888512" y="3610853"/>
            <a:ext cx="2304256" cy="663736"/>
            <a:chOff x="8888512" y="3610853"/>
            <a:chExt cx="2304256" cy="663736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A2A8A04-21A9-4B2E-85F2-AF5B8988F53B}"/>
                </a:ext>
              </a:extLst>
            </p:cNvPr>
            <p:cNvSpPr txBox="1"/>
            <p:nvPr/>
          </p:nvSpPr>
          <p:spPr>
            <a:xfrm>
              <a:off x="9479140" y="3936035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E2BE788-B623-4DA1-BAB5-2A16DF221E24}"/>
                </a:ext>
              </a:extLst>
            </p:cNvPr>
            <p:cNvSpPr txBox="1"/>
            <p:nvPr/>
          </p:nvSpPr>
          <p:spPr>
            <a:xfrm>
              <a:off x="10559260" y="3936035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plus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CA499A7-1970-4C15-90B0-4F92729A1EA5}"/>
                </a:ext>
              </a:extLst>
            </p:cNvPr>
            <p:cNvCxnSpPr>
              <a:cxnSpLocks/>
              <a:stCxn id="10" idx="2"/>
              <a:endCxn id="40" idx="0"/>
            </p:cNvCxnSpPr>
            <p:nvPr/>
          </p:nvCxnSpPr>
          <p:spPr>
            <a:xfrm flipH="1">
              <a:off x="9795894" y="3610853"/>
              <a:ext cx="1" cy="325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AE06A47D-44C3-41B2-88A2-5E04C3F36EFD}"/>
                </a:ext>
              </a:extLst>
            </p:cNvPr>
            <p:cNvCxnSpPr>
              <a:cxnSpLocks/>
              <a:stCxn id="10" idx="2"/>
              <a:endCxn id="41" idx="0"/>
            </p:cNvCxnSpPr>
            <p:nvPr/>
          </p:nvCxnSpPr>
          <p:spPr>
            <a:xfrm>
              <a:off x="9795895" y="3610853"/>
              <a:ext cx="1080119" cy="325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2909971-B10E-42C1-8579-42A4E0A3B465}"/>
                </a:ext>
              </a:extLst>
            </p:cNvPr>
            <p:cNvSpPr txBox="1"/>
            <p:nvPr/>
          </p:nvSpPr>
          <p:spPr>
            <a:xfrm>
              <a:off x="8888512" y="393566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3D5226A0-EC5D-40DE-808F-6D0206B42F8B}"/>
                </a:ext>
              </a:extLst>
            </p:cNvPr>
            <p:cNvCxnSpPr>
              <a:cxnSpLocks/>
              <a:stCxn id="10" idx="2"/>
              <a:endCxn id="46" idx="0"/>
            </p:cNvCxnSpPr>
            <p:nvPr/>
          </p:nvCxnSpPr>
          <p:spPr>
            <a:xfrm flipH="1">
              <a:off x="9036950" y="3610853"/>
              <a:ext cx="758945" cy="3248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226546D-A9EA-4C9F-BD74-D1ACDCD8DE01}"/>
              </a:ext>
            </a:extLst>
          </p:cNvPr>
          <p:cNvGrpSpPr/>
          <p:nvPr/>
        </p:nvGrpSpPr>
        <p:grpSpPr>
          <a:xfrm>
            <a:off x="10733196" y="4274589"/>
            <a:ext cx="285635" cy="522563"/>
            <a:chOff x="10733196" y="4274589"/>
            <a:chExt cx="285635" cy="522563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39CE204-65C9-4C6F-BE74-F6C93DC27E94}"/>
                </a:ext>
              </a:extLst>
            </p:cNvPr>
            <p:cNvSpPr txBox="1"/>
            <p:nvPr/>
          </p:nvSpPr>
          <p:spPr>
            <a:xfrm>
              <a:off x="10733196" y="4458598"/>
              <a:ext cx="285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B2F757AA-AD38-4214-9ED0-F3B87E43215F}"/>
                </a:ext>
              </a:extLst>
            </p:cNvPr>
            <p:cNvCxnSpPr>
              <a:cxnSpLocks/>
              <a:stCxn id="54" idx="0"/>
              <a:endCxn id="41" idx="2"/>
            </p:cNvCxnSpPr>
            <p:nvPr/>
          </p:nvCxnSpPr>
          <p:spPr>
            <a:xfrm flipV="1">
              <a:off x="10876014" y="4274589"/>
              <a:ext cx="0" cy="18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83A112-8325-40CD-9355-6D816CE72F7F}"/>
              </a:ext>
            </a:extLst>
          </p:cNvPr>
          <p:cNvGrpSpPr/>
          <p:nvPr/>
        </p:nvGrpSpPr>
        <p:grpSpPr>
          <a:xfrm>
            <a:off x="8975084" y="4274589"/>
            <a:ext cx="1584176" cy="529086"/>
            <a:chOff x="8975084" y="4274589"/>
            <a:chExt cx="1584176" cy="529086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D0F0B22-5B86-4D84-A716-21D37B66FD87}"/>
                </a:ext>
              </a:extLst>
            </p:cNvPr>
            <p:cNvSpPr txBox="1"/>
            <p:nvPr/>
          </p:nvSpPr>
          <p:spPr>
            <a:xfrm>
              <a:off x="8975084" y="44651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1DCAC289-6E8C-4239-A8AB-52A973325F38}"/>
                </a:ext>
              </a:extLst>
            </p:cNvPr>
            <p:cNvSpPr txBox="1"/>
            <p:nvPr/>
          </p:nvSpPr>
          <p:spPr>
            <a:xfrm>
              <a:off x="9925753" y="44651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63E7856C-7DC7-43E6-AFA8-965377829F10}"/>
                </a:ext>
              </a:extLst>
            </p:cNvPr>
            <p:cNvCxnSpPr>
              <a:cxnSpLocks/>
              <a:stCxn id="40" idx="2"/>
              <a:endCxn id="58" idx="0"/>
            </p:cNvCxnSpPr>
            <p:nvPr/>
          </p:nvCxnSpPr>
          <p:spPr>
            <a:xfrm flipH="1">
              <a:off x="9291838" y="4274589"/>
              <a:ext cx="504056" cy="190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A0DAD05-1989-4113-B2BE-3EF169AB3D24}"/>
                </a:ext>
              </a:extLst>
            </p:cNvPr>
            <p:cNvCxnSpPr>
              <a:cxnSpLocks/>
              <a:stCxn id="40" idx="2"/>
              <a:endCxn id="59" idx="0"/>
            </p:cNvCxnSpPr>
            <p:nvPr/>
          </p:nvCxnSpPr>
          <p:spPr>
            <a:xfrm>
              <a:off x="9795894" y="4274589"/>
              <a:ext cx="446613" cy="190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7CDFD4B-B2FF-4AF7-87F9-F9366B92552C}"/>
              </a:ext>
            </a:extLst>
          </p:cNvPr>
          <p:cNvGrpSpPr/>
          <p:nvPr/>
        </p:nvGrpSpPr>
        <p:grpSpPr>
          <a:xfrm>
            <a:off x="9090516" y="4803675"/>
            <a:ext cx="409086" cy="549244"/>
            <a:chOff x="9090516" y="4803675"/>
            <a:chExt cx="409086" cy="549244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D6480FA4-4FF4-4E3F-91CE-0CA5737A7678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>
              <a:off x="9291838" y="4803675"/>
              <a:ext cx="3221" cy="210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4BD4522-F0F7-434E-9DF5-754DAB44D501}"/>
                </a:ext>
              </a:extLst>
            </p:cNvPr>
            <p:cNvSpPr txBox="1"/>
            <p:nvPr/>
          </p:nvSpPr>
          <p:spPr>
            <a:xfrm>
              <a:off x="9090516" y="5014365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32CC840-C157-4B5C-8B97-FEFA0A9B2624}"/>
              </a:ext>
            </a:extLst>
          </p:cNvPr>
          <p:cNvGrpSpPr/>
          <p:nvPr/>
        </p:nvGrpSpPr>
        <p:grpSpPr>
          <a:xfrm>
            <a:off x="9578915" y="4803675"/>
            <a:ext cx="1628208" cy="559940"/>
            <a:chOff x="9578915" y="4803675"/>
            <a:chExt cx="1628208" cy="559940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ACB29150-6BEF-4729-8D1C-FC475B0F531F}"/>
                </a:ext>
              </a:extLst>
            </p:cNvPr>
            <p:cNvSpPr txBox="1"/>
            <p:nvPr/>
          </p:nvSpPr>
          <p:spPr>
            <a:xfrm>
              <a:off x="9925753" y="5010986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38A2F2D-764D-4F0E-8205-2C3A63C1E2E5}"/>
                </a:ext>
              </a:extLst>
            </p:cNvPr>
            <p:cNvSpPr txBox="1"/>
            <p:nvPr/>
          </p:nvSpPr>
          <p:spPr>
            <a:xfrm>
              <a:off x="10573615" y="5010620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E341687D-9033-4F2B-94BC-02C60C20DEAB}"/>
                </a:ext>
              </a:extLst>
            </p:cNvPr>
            <p:cNvCxnSpPr>
              <a:cxnSpLocks/>
              <a:stCxn id="59" idx="2"/>
              <a:endCxn id="68" idx="0"/>
            </p:cNvCxnSpPr>
            <p:nvPr/>
          </p:nvCxnSpPr>
          <p:spPr>
            <a:xfrm>
              <a:off x="10242507" y="4803675"/>
              <a:ext cx="0" cy="207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2957EAA7-364C-4A2A-BF41-F2F0ACCFEBAC}"/>
                </a:ext>
              </a:extLst>
            </p:cNvPr>
            <p:cNvCxnSpPr>
              <a:cxnSpLocks/>
              <a:stCxn id="59" idx="2"/>
              <a:endCxn id="69" idx="0"/>
            </p:cNvCxnSpPr>
            <p:nvPr/>
          </p:nvCxnSpPr>
          <p:spPr>
            <a:xfrm>
              <a:off x="10242507" y="4803675"/>
              <a:ext cx="647862" cy="206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8F631D4-2DD3-4439-88CC-EA22FEB5D028}"/>
                </a:ext>
              </a:extLst>
            </p:cNvPr>
            <p:cNvSpPr txBox="1"/>
            <p:nvPr/>
          </p:nvSpPr>
          <p:spPr>
            <a:xfrm>
              <a:off x="9578915" y="502506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87C97905-A9CA-45EF-94FA-33311677A0D2}"/>
                </a:ext>
              </a:extLst>
            </p:cNvPr>
            <p:cNvCxnSpPr>
              <a:cxnSpLocks/>
              <a:stCxn id="59" idx="2"/>
              <a:endCxn id="72" idx="0"/>
            </p:cNvCxnSpPr>
            <p:nvPr/>
          </p:nvCxnSpPr>
          <p:spPr>
            <a:xfrm flipH="1">
              <a:off x="9727353" y="4803675"/>
              <a:ext cx="515154" cy="221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844C398-BD5F-41DE-BEA8-3BB89511228B}"/>
              </a:ext>
            </a:extLst>
          </p:cNvPr>
          <p:cNvGrpSpPr/>
          <p:nvPr/>
        </p:nvGrpSpPr>
        <p:grpSpPr>
          <a:xfrm>
            <a:off x="10037964" y="5349540"/>
            <a:ext cx="409086" cy="506246"/>
            <a:chOff x="10037964" y="5349540"/>
            <a:chExt cx="409086" cy="506246"/>
          </a:xfrm>
        </p:grpSpPr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9CB18A3A-BD7B-491D-8A81-6BA401A66EDB}"/>
                </a:ext>
              </a:extLst>
            </p:cNvPr>
            <p:cNvCxnSpPr>
              <a:cxnSpLocks/>
              <a:stCxn id="68" idx="2"/>
              <a:endCxn id="93" idx="0"/>
            </p:cNvCxnSpPr>
            <p:nvPr/>
          </p:nvCxnSpPr>
          <p:spPr>
            <a:xfrm>
              <a:off x="10242507" y="5349540"/>
              <a:ext cx="0" cy="167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F6804CB-D713-406E-AD74-443790B4C5F4}"/>
                </a:ext>
              </a:extLst>
            </p:cNvPr>
            <p:cNvSpPr txBox="1"/>
            <p:nvPr/>
          </p:nvSpPr>
          <p:spPr>
            <a:xfrm>
              <a:off x="10037964" y="551723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4AFF7B3-6B9D-4DB7-B243-C5725B6AFD2F}"/>
              </a:ext>
            </a:extLst>
          </p:cNvPr>
          <p:cNvGrpSpPr/>
          <p:nvPr/>
        </p:nvGrpSpPr>
        <p:grpSpPr>
          <a:xfrm>
            <a:off x="10746004" y="5349174"/>
            <a:ext cx="287258" cy="506612"/>
            <a:chOff x="10746004" y="5349174"/>
            <a:chExt cx="287258" cy="506612"/>
          </a:xfrm>
        </p:grpSpPr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D3B92888-482D-41DC-9003-BB45DA07F1AF}"/>
                </a:ext>
              </a:extLst>
            </p:cNvPr>
            <p:cNvSpPr txBox="1"/>
            <p:nvPr/>
          </p:nvSpPr>
          <p:spPr>
            <a:xfrm>
              <a:off x="10746004" y="55172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CC811230-A533-48F4-B00B-79867BEE9C54}"/>
                </a:ext>
              </a:extLst>
            </p:cNvPr>
            <p:cNvCxnSpPr>
              <a:cxnSpLocks/>
              <a:stCxn id="94" idx="0"/>
              <a:endCxn id="69" idx="2"/>
            </p:cNvCxnSpPr>
            <p:nvPr/>
          </p:nvCxnSpPr>
          <p:spPr>
            <a:xfrm flipV="1">
              <a:off x="10889633" y="5349174"/>
              <a:ext cx="736" cy="168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C441BCCE-656C-4160-B5EE-65335F1674B9}"/>
              </a:ext>
            </a:extLst>
          </p:cNvPr>
          <p:cNvSpPr txBox="1"/>
          <p:nvPr/>
        </p:nvSpPr>
        <p:spPr>
          <a:xfrm>
            <a:off x="6454452" y="5295036"/>
            <a:ext cx="207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Derivação para </a:t>
            </a:r>
            <a:br>
              <a:rPr lang="pt-BR" dirty="0"/>
            </a:b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</a:p>
        </p:txBody>
      </p:sp>
    </p:spTree>
    <p:extLst>
      <p:ext uri="{BB962C8B-B14F-4D97-AF65-F5344CB8AC3E}">
        <p14:creationId xmlns:p14="http://schemas.microsoft.com/office/powerpoint/2010/main" val="2663162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89DD5-2A94-4B8B-8F68-503B3B42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F7795-34A9-4CA5-9B68-E6C1FF90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sintáticos preditivos </a:t>
            </a:r>
            <a:r>
              <a:rPr lang="pt-BR" dirty="0"/>
              <a:t>podem ser construídos para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de gramática chamada de LL(1)</a:t>
            </a:r>
          </a:p>
          <a:p>
            <a:pPr lvl="1"/>
            <a:r>
              <a:rPr lang="pt-BR" dirty="0"/>
              <a:t>L = entrada lida da esquerda para a direita</a:t>
            </a:r>
          </a:p>
          <a:p>
            <a:pPr lvl="1"/>
            <a:r>
              <a:rPr lang="pt-BR" dirty="0"/>
              <a:t>L = a derivação é mais à esquerda</a:t>
            </a:r>
          </a:p>
          <a:p>
            <a:pPr lvl="1"/>
            <a:r>
              <a:rPr lang="pt-BR" dirty="0"/>
              <a:t>1 = apenas um símbolo precisa ser lido para tomar decisões</a:t>
            </a:r>
          </a:p>
          <a:p>
            <a:r>
              <a:rPr lang="pt-BR" dirty="0"/>
              <a:t>A classe de gramáticas LL(1)</a:t>
            </a:r>
          </a:p>
          <a:p>
            <a:pPr lvl="1"/>
            <a:r>
              <a:rPr lang="pt-BR" dirty="0"/>
              <a:t>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rica o suficiente</a:t>
            </a:r>
            <a:r>
              <a:rPr lang="pt-BR" dirty="0"/>
              <a:t> para especificar a maioria das linguagens de programação</a:t>
            </a:r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simples</a:t>
            </a:r>
            <a:r>
              <a:rPr lang="pt-BR" dirty="0"/>
              <a:t> de escrever</a:t>
            </a:r>
          </a:p>
          <a:p>
            <a:pPr lvl="2"/>
            <a:r>
              <a:rPr lang="pt-BR" dirty="0"/>
              <a:t>Tem que ser </a:t>
            </a:r>
            <a:r>
              <a:rPr lang="pt-BR" b="1" dirty="0"/>
              <a:t>fatorada</a:t>
            </a:r>
            <a:r>
              <a:rPr lang="pt-BR" dirty="0"/>
              <a:t>, </a:t>
            </a:r>
            <a:r>
              <a:rPr lang="pt-BR" b="1" dirty="0"/>
              <a:t>sem recursão à esquerda</a:t>
            </a:r>
            <a:r>
              <a:rPr lang="pt-BR" dirty="0"/>
              <a:t> e </a:t>
            </a:r>
            <a:r>
              <a:rPr lang="pt-BR" b="1" dirty="0"/>
              <a:t>sem ambiguidade</a:t>
            </a:r>
          </a:p>
        </p:txBody>
      </p:sp>
    </p:spTree>
    <p:extLst>
      <p:ext uri="{BB962C8B-B14F-4D97-AF65-F5344CB8AC3E}">
        <p14:creationId xmlns:p14="http://schemas.microsoft.com/office/powerpoint/2010/main" val="247380453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65240-8DA7-4A72-8F94-0D2E207C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A4A25-24A4-4C65-B0D2-99E805AC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é LL(1)</a:t>
            </a:r>
            <a:r>
              <a:rPr lang="pt-BR" dirty="0"/>
              <a:t> se as seguintes condições forem verdadeiras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Sempre que 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→ α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forem duas produções distintas: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 não derivam cadeias começando com o mesmo terminal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No máximo um dos dois,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ou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, pode derivar a cadeia vazia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⇒ 𝝐</a:t>
            </a:r>
            <a:r>
              <a:rPr lang="pt-BR" dirty="0"/>
              <a:t>, então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pt-BR" dirty="0"/>
              <a:t>não deriva nenhuma cadeia começando com um terminal em FOLLOW(A). De modo semelhante, se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⇒ 𝝐</a:t>
            </a:r>
            <a:r>
              <a:rPr lang="pt-BR" dirty="0"/>
              <a:t>, então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 não deriva nenhuma cadeia começando com um terminal em FOLLOW(A)</a:t>
            </a:r>
          </a:p>
          <a:p>
            <a:pPr lvl="1"/>
            <a:endParaRPr lang="pt-BR" dirty="0"/>
          </a:p>
          <a:p>
            <a:pPr marL="914400" lvl="1" indent="-457200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9D1F00-E945-414F-AE22-8985955DF967}"/>
              </a:ext>
            </a:extLst>
          </p:cNvPr>
          <p:cNvSpPr txBox="1"/>
          <p:nvPr/>
        </p:nvSpPr>
        <p:spPr>
          <a:xfrm flipH="1">
            <a:off x="2441460" y="4111883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1DF670-852C-4D42-9E83-7ED67FDE26D7}"/>
              </a:ext>
            </a:extLst>
          </p:cNvPr>
          <p:cNvSpPr txBox="1"/>
          <p:nvPr/>
        </p:nvSpPr>
        <p:spPr>
          <a:xfrm flipH="1">
            <a:off x="7285452" y="4479647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621969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D508-FE3D-4C18-A157-A12773CB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338BA-9EBC-4988-8FF4-A7DFC190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preditivos</a:t>
            </a:r>
            <a:r>
              <a:rPr lang="pt-BR" dirty="0"/>
              <a:t> podem ser construídos para gramáticas LL(1)</a:t>
            </a:r>
          </a:p>
          <a:p>
            <a:pPr lvl="1"/>
            <a:r>
              <a:rPr lang="pt-BR" dirty="0"/>
              <a:t>As regras fazem com que, para um dado símbolo da entrada,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escolha</a:t>
            </a:r>
            <a:r>
              <a:rPr lang="pt-BR" dirty="0"/>
              <a:t> da produção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única e previsível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Construções de fluxo de controle,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suas palavras-chave distintas</a:t>
            </a:r>
            <a:r>
              <a:rPr lang="pt-BR" dirty="0"/>
              <a:t>, geralmente satisfazem as restrições: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pt-BR" dirty="0"/>
              <a:t> 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{</a:t>
            </a:r>
            <a:r>
              <a:rPr lang="pt-BR" dirty="0"/>
              <a:t> definem a produção a ser utilizada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4BFF5F5-98CC-4ACD-8DE1-2A90DC39D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40857"/>
              </p:ext>
            </p:extLst>
          </p:nvPr>
        </p:nvGraphicFramePr>
        <p:xfrm>
          <a:off x="2061964" y="4365104"/>
          <a:ext cx="4910634" cy="868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1302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lang="pt-BR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inst_list</a:t>
                      </a:r>
                      <a:r>
                        <a:rPr lang="pt-BR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}</a:t>
                      </a:r>
                      <a:r>
                        <a:rPr lang="pt-BR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860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E75E-15AD-4CEE-BB57-B7F657C9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02952-58AC-4F6B-8730-5917DA7A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Analisadores sintáticos preditivos podem ser implementados também 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de reconhecimento preditivo</a:t>
            </a:r>
            <a:endParaRPr lang="pt-BR" dirty="0"/>
          </a:p>
          <a:p>
            <a:pPr lvl="1"/>
            <a:r>
              <a:rPr lang="pt-BR" dirty="0"/>
              <a:t>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 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arranjo bidimensional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A é um não terminal</a:t>
            </a:r>
          </a:p>
          <a:p>
            <a:pPr lvl="2"/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é um terminal ou $, o marcador de fim de entrada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 se baseia</a:t>
            </a:r>
            <a:r>
              <a:rPr lang="pt-BR" dirty="0"/>
              <a:t> na seguinte ideia:</a:t>
            </a:r>
          </a:p>
          <a:p>
            <a:pPr lvl="2"/>
            <a:r>
              <a:rPr lang="pt-BR" dirty="0"/>
              <a:t>A produção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é escolhida se o próximo símbolo de entrada estiver em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Com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⇒ 𝝐</a:t>
            </a:r>
            <a:r>
              <a:rPr lang="pt-BR" dirty="0"/>
              <a:t>, a produção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é escolhida se o símbolo corrente da entrada estiver em FOLLOW(A) ou se o $ foi alcançado e ele está em FOLLOW(A)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70A004-5340-418E-93B3-AA9BC490A26B}"/>
              </a:ext>
            </a:extLst>
          </p:cNvPr>
          <p:cNvSpPr txBox="1"/>
          <p:nvPr/>
        </p:nvSpPr>
        <p:spPr>
          <a:xfrm flipH="1">
            <a:off x="2890949" y="4869160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0537302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6A640-E656-40E2-9202-6146396F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35670-C648-45A9-AEE6-8760FE17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da tabela</a:t>
            </a:r>
            <a:r>
              <a:rPr lang="pt-BR" dirty="0"/>
              <a:t> de reconhecimento sintático preditivo</a:t>
            </a:r>
          </a:p>
          <a:p>
            <a:pPr lvl="1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Entrada:</a:t>
            </a:r>
            <a:r>
              <a:rPr lang="pt-BR" dirty="0"/>
              <a:t> Gramática G</a:t>
            </a:r>
          </a:p>
          <a:p>
            <a:pPr lvl="1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Saída: </a:t>
            </a:r>
            <a:r>
              <a:rPr lang="pt-BR" dirty="0"/>
              <a:t>Tabela de análise M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Método: </a:t>
            </a:r>
            <a:r>
              <a:rPr lang="pt-BR" dirty="0"/>
              <a:t>Para cada produção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da gramática, faça: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Para cada terminal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em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), inclua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em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Se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 pertence a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), inclua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em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 para cada terminal </a:t>
            </a:r>
            <a:r>
              <a:rPr lang="pt-BR" b="1" dirty="0">
                <a:solidFill>
                  <a:srgbClr val="FF4343"/>
                </a:solidFill>
              </a:rPr>
              <a:t>a</a:t>
            </a:r>
            <a:r>
              <a:rPr lang="pt-BR" dirty="0"/>
              <a:t> em FOLLOW(A). Se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 pertence a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e $ pertence a FOLLOW(A), acrescente também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em M[A,$]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Se ao final não houver nenhuma produção em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], defina M[</a:t>
            </a:r>
            <a:r>
              <a:rPr lang="pt-BR" dirty="0" err="1"/>
              <a:t>A,</a:t>
            </a:r>
            <a:r>
              <a:rPr lang="pt-BR" b="1" dirty="0" err="1">
                <a:solidFill>
                  <a:srgbClr val="FF4343"/>
                </a:solidFill>
              </a:rPr>
              <a:t>a</a:t>
            </a:r>
            <a:r>
              <a:rPr lang="pt-BR" dirty="0"/>
              <a:t>] como erro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58329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328A616-1A06-400A-A561-F02333A3B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55485"/>
              </p:ext>
            </p:extLst>
          </p:nvPr>
        </p:nvGraphicFramePr>
        <p:xfrm>
          <a:off x="7390556" y="666750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6A07C1A1-31BB-4253-8777-9C23A33F8ECD}"/>
              </a:ext>
            </a:extLst>
          </p:cNvPr>
          <p:cNvSpPr/>
          <p:nvPr/>
        </p:nvSpPr>
        <p:spPr>
          <a:xfrm>
            <a:off x="810752" y="2682974"/>
            <a:ext cx="6768752" cy="329320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1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br>
              <a:rPr lang="pt-BR" sz="1600" i="1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  <a:br>
              <a:rPr lang="pt-BR" sz="1600" dirty="0"/>
            </a:br>
            <a:r>
              <a:rPr lang="pt-BR" sz="1600" dirty="0">
                <a:latin typeface="Consolas" panose="020B0609020204030204" pitchFamily="49" charset="0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]  = 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br>
              <a:rPr lang="pt-BR" sz="1600" i="1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 err="1"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] = 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pPr lvl="1"/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br>
              <a:rPr lang="pt-BR" sz="1600" i="1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FIRST(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b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  <a:sym typeface="Symbol" panose="05050102010706020507" pitchFamily="18" charset="2"/>
              </a:rPr>
              <a:t>plus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,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+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] =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pPr lvl="1"/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𝝐</a:t>
            </a:r>
            <a:b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b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  <a:sym typeface="Symbol" panose="05050102010706020507" pitchFamily="18" charset="2"/>
              </a:rPr>
              <a:t>plus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,$] =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𝝐</a:t>
            </a:r>
            <a:b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  <a:sym typeface="Symbol" panose="05050102010706020507" pitchFamily="18" charset="2"/>
              </a:rPr>
              <a:t>plus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,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] = 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𝝐</a:t>
            </a:r>
            <a:endParaRPr lang="pt-BR" b="1" dirty="0">
              <a:solidFill>
                <a:srgbClr val="FF4343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E79412A-4F1B-4AF4-AD92-110147747604}"/>
              </a:ext>
            </a:extLst>
          </p:cNvPr>
          <p:cNvSpPr/>
          <p:nvPr/>
        </p:nvSpPr>
        <p:spPr>
          <a:xfrm>
            <a:off x="7396186" y="4925097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21EE96-CDF8-41DE-99D5-DD5464E30090}"/>
              </a:ext>
            </a:extLst>
          </p:cNvPr>
          <p:cNvSpPr/>
          <p:nvPr/>
        </p:nvSpPr>
        <p:spPr>
          <a:xfrm>
            <a:off x="7390556" y="3219169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6020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E652-3245-4CE7-B184-75EA25A4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LL(1)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6D9F-E9FE-4BF6-9C82-392B7C39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as produções: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B537B7-E49E-41DD-983E-CE126D0BDD51}"/>
              </a:ext>
            </a:extLst>
          </p:cNvPr>
          <p:cNvSpPr/>
          <p:nvPr/>
        </p:nvSpPr>
        <p:spPr>
          <a:xfrm>
            <a:off x="810752" y="2682974"/>
            <a:ext cx="59702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br>
              <a:rPr lang="pt-BR" sz="1600" i="1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pPr lvl="1"/>
            <a:r>
              <a:rPr lang="pt-BR" sz="1600" dirty="0">
                <a:latin typeface="Consolas" panose="020B0609020204030204" pitchFamily="49" charset="0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]  =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br>
              <a:rPr lang="pt-BR" sz="1600" i="1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 err="1"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] =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pPr lvl="1"/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br>
              <a:rPr lang="pt-BR" sz="1600" i="1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FIRST(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 </a:t>
            </a:r>
            <a:b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  <a:sym typeface="Symbol" panose="05050102010706020507" pitchFamily="18" charset="2"/>
              </a:rPr>
              <a:t>mult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,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*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] =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pPr lvl="1"/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𝝐</a:t>
            </a:r>
            <a:b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  <a:sym typeface="Symbol" panose="05050102010706020507" pitchFamily="18" charset="2"/>
              </a:rPr>
              <a:t>mult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,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+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] =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𝝐</a:t>
            </a:r>
            <a:b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  <a:sym typeface="Symbol" panose="05050102010706020507" pitchFamily="18" charset="2"/>
              </a:rPr>
              <a:t>mult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,$] =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𝝐</a:t>
            </a:r>
            <a:b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M[</a:t>
            </a:r>
            <a:r>
              <a:rPr lang="pt-BR" sz="1600" i="1" dirty="0" err="1">
                <a:latin typeface="Consolas" panose="020B0609020204030204" pitchFamily="49" charset="0"/>
                <a:sym typeface="Symbol" panose="05050102010706020507" pitchFamily="18" charset="2"/>
              </a:rPr>
              <a:t>mult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,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] = 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/>
              <a:t>→</a:t>
            </a:r>
            <a:r>
              <a:rPr lang="pt-BR" sz="1600" i="1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𝝐</a:t>
            </a:r>
            <a:endParaRPr lang="pt-BR" sz="1600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E8BB6FC-1D66-43F1-92CB-0E58E00E7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15237"/>
              </p:ext>
            </p:extLst>
          </p:nvPr>
        </p:nvGraphicFramePr>
        <p:xfrm>
          <a:off x="7390556" y="666750"/>
          <a:ext cx="2970183" cy="201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𝝐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032C06FF-571B-4DAF-924C-3A71585A5CC8}"/>
              </a:ext>
            </a:extLst>
          </p:cNvPr>
          <p:cNvSpPr/>
          <p:nvPr/>
        </p:nvSpPr>
        <p:spPr>
          <a:xfrm>
            <a:off x="7396186" y="4925097"/>
            <a:ext cx="35613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FOLLOW(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$,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22523A-27D2-4DEF-8614-00A9F348805C}"/>
              </a:ext>
            </a:extLst>
          </p:cNvPr>
          <p:cNvSpPr/>
          <p:nvPr/>
        </p:nvSpPr>
        <p:spPr>
          <a:xfrm>
            <a:off x="7390556" y="3219169"/>
            <a:ext cx="340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plus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FIRST(</a:t>
            </a:r>
            <a:r>
              <a:rPr lang="pt-BR" sz="1600" i="1" dirty="0" err="1">
                <a:latin typeface="Consolas" panose="020B0609020204030204" pitchFamily="49" charset="0"/>
              </a:rPr>
              <a:t>mult</a:t>
            </a:r>
            <a:r>
              <a:rPr lang="pt-BR" sz="1600" dirty="0">
                <a:latin typeface="Consolas" panose="020B0609020204030204" pitchFamily="49" charset="0"/>
              </a:rPr>
              <a:t>) = {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el-GR" sz="16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sz="16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9436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10876</TotalTime>
  <Words>2357</Words>
  <Application>Microsoft Office PowerPoint</Application>
  <PresentationFormat>Personalizar</PresentationFormat>
  <Paragraphs>457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Consolas</vt:lpstr>
      <vt:lpstr>Ondas do mar 16:9</vt:lpstr>
      <vt:lpstr>Analisador Preditivo</vt:lpstr>
      <vt:lpstr>Introdução</vt:lpstr>
      <vt:lpstr>Gramáticas LL(1)</vt:lpstr>
      <vt:lpstr>Gramáticas LL(1)</vt:lpstr>
      <vt:lpstr>Gramáticas LL(1)</vt:lpstr>
      <vt:lpstr>Gramáticas LL(1)</vt:lpstr>
      <vt:lpstr>Gramáticas LL(1)</vt:lpstr>
      <vt:lpstr>Gramáticas LL(1)</vt:lpstr>
      <vt:lpstr>Gramáticas LL(1)</vt:lpstr>
      <vt:lpstr>Gramáticas LL(1)</vt:lpstr>
      <vt:lpstr>Gramáticas LL(1)</vt:lpstr>
      <vt:lpstr>Analisador Preditivo</vt:lpstr>
      <vt:lpstr>Analisador Preditivo</vt:lpstr>
      <vt:lpstr>Analisador    Preditivo</vt:lpstr>
      <vt:lpstr>Analisador    Preditivo</vt:lpstr>
      <vt:lpstr>Detecção de Erros</vt:lpstr>
      <vt:lpstr>Recuperação de Erros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18</cp:revision>
  <dcterms:created xsi:type="dcterms:W3CDTF">2017-12-04T02:17:29Z</dcterms:created>
  <dcterms:modified xsi:type="dcterms:W3CDTF">2020-01-22T17:38:13Z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