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65" r:id="rId5"/>
    <p:sldId id="289" r:id="rId6"/>
    <p:sldId id="290" r:id="rId7"/>
    <p:sldId id="292" r:id="rId8"/>
    <p:sldId id="299" r:id="rId9"/>
    <p:sldId id="293" r:id="rId10"/>
    <p:sldId id="296" r:id="rId11"/>
    <p:sldId id="300" r:id="rId12"/>
    <p:sldId id="297" r:id="rId13"/>
    <p:sldId id="298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</p:sldIdLst>
  <p:sldSz cx="12188825" cy="6858000"/>
  <p:notesSz cx="6858000" cy="9144000"/>
  <p:custDataLst>
    <p:tags r:id="rId25"/>
  </p:custDataLst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9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575"/>
    <a:srgbClr val="FF4343"/>
    <a:srgbClr val="22372E"/>
    <a:srgbClr val="898B72"/>
    <a:srgbClr val="0A100E"/>
    <a:srgbClr val="2036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B242D7-498C-4525-B953-1329DB2C5A18}" v="1" dt="2020-01-27T17:30:15.1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91657" autoAdjust="0"/>
  </p:normalViewPr>
  <p:slideViewPr>
    <p:cSldViewPr showGuides="1">
      <p:cViewPr varScale="1">
        <p:scale>
          <a:sx n="104" d="100"/>
          <a:sy n="104" d="100"/>
        </p:scale>
        <p:origin x="696" y="1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90" y="24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EBB06FF1-4746-41C2-8910-79A2B59A2AC0}"/>
  </pc:docChgLst>
  <pc:docChgLst>
    <pc:chgData name="Judson Santiago" userId="ebb108da2f256286" providerId="LiveId" clId="{BA9FBE39-6D32-4269-A232-E42251F42443}"/>
  </pc:docChgLst>
  <pc:docChgLst>
    <pc:chgData name="Judson Santiago" userId="ebb108da2f256286" providerId="LiveId" clId="{1FB242D7-498C-4525-B953-1329DB2C5A18}"/>
    <pc:docChg chg="undo custSel modSld">
      <pc:chgData name="Judson Santiago" userId="ebb108da2f256286" providerId="LiveId" clId="{1FB242D7-498C-4525-B953-1329DB2C5A18}" dt="2020-01-27T18:12:53.365" v="53" actId="20577"/>
      <pc:docMkLst>
        <pc:docMk/>
      </pc:docMkLst>
      <pc:sldChg chg="modSp">
        <pc:chgData name="Judson Santiago" userId="ebb108da2f256286" providerId="LiveId" clId="{1FB242D7-498C-4525-B953-1329DB2C5A18}" dt="2020-01-27T17:15:58.571" v="50" actId="20577"/>
        <pc:sldMkLst>
          <pc:docMk/>
          <pc:sldMk cId="2808920126" sldId="265"/>
        </pc:sldMkLst>
        <pc:spChg chg="mod">
          <ac:chgData name="Judson Santiago" userId="ebb108da2f256286" providerId="LiveId" clId="{1FB242D7-498C-4525-B953-1329DB2C5A18}" dt="2020-01-27T17:15:58.571" v="50" actId="20577"/>
          <ac:spMkLst>
            <pc:docMk/>
            <pc:sldMk cId="2808920126" sldId="265"/>
            <ac:spMk id="3" creationId="{00000000-0000-0000-0000-000000000000}"/>
          </ac:spMkLst>
        </pc:spChg>
        <pc:spChg chg="mod">
          <ac:chgData name="Judson Santiago" userId="ebb108da2f256286" providerId="LiveId" clId="{1FB242D7-498C-4525-B953-1329DB2C5A18}" dt="2020-01-27T17:15:51.452" v="44" actId="20577"/>
          <ac:spMkLst>
            <pc:docMk/>
            <pc:sldMk cId="2808920126" sldId="265"/>
            <ac:spMk id="4" creationId="{00000000-0000-0000-0000-000000000000}"/>
          </ac:spMkLst>
        </pc:spChg>
      </pc:sldChg>
      <pc:sldChg chg="modSp">
        <pc:chgData name="Judson Santiago" userId="ebb108da2f256286" providerId="LiveId" clId="{1FB242D7-498C-4525-B953-1329DB2C5A18}" dt="2020-01-27T17:25:32.881" v="51" actId="207"/>
        <pc:sldMkLst>
          <pc:docMk/>
          <pc:sldMk cId="3263313338" sldId="293"/>
        </pc:sldMkLst>
        <pc:graphicFrameChg chg="modGraphic">
          <ac:chgData name="Judson Santiago" userId="ebb108da2f256286" providerId="LiveId" clId="{1FB242D7-498C-4525-B953-1329DB2C5A18}" dt="2020-01-27T17:25:32.881" v="51" actId="207"/>
          <ac:graphicFrameMkLst>
            <pc:docMk/>
            <pc:sldMk cId="3263313338" sldId="293"/>
            <ac:graphicFrameMk id="4" creationId="{424459D9-8286-4074-8165-64A6CA0DEA9E}"/>
          </ac:graphicFrameMkLst>
        </pc:graphicFrameChg>
      </pc:sldChg>
      <pc:sldChg chg="modSp">
        <pc:chgData name="Judson Santiago" userId="ebb108da2f256286" providerId="LiveId" clId="{1FB242D7-498C-4525-B953-1329DB2C5A18}" dt="2020-01-27T18:12:53.365" v="53" actId="20577"/>
        <pc:sldMkLst>
          <pc:docMk/>
          <pc:sldMk cId="1375504404" sldId="308"/>
        </pc:sldMkLst>
        <pc:spChg chg="mod">
          <ac:chgData name="Judson Santiago" userId="ebb108da2f256286" providerId="LiveId" clId="{1FB242D7-498C-4525-B953-1329DB2C5A18}" dt="2020-01-27T18:12:53.365" v="53" actId="20577"/>
          <ac:spMkLst>
            <pc:docMk/>
            <pc:sldMk cId="1375504404" sldId="308"/>
            <ac:spMk id="3" creationId="{D8193A69-002E-4C42-B3A2-B921B40F3331}"/>
          </ac:spMkLst>
        </pc:spChg>
      </pc:sldChg>
    </pc:docChg>
  </pc:docChgLst>
  <pc:docChgLst>
    <pc:chgData name="Judson Santiago" userId="ebb108da2f256286" providerId="LiveId" clId="{9C828D34-158C-4E45-AE23-6C3ABAB18B53}"/>
  </pc:docChgLst>
  <pc:docChgLst>
    <pc:chgData name="Judson Santiago" userId="ebb108da2f256286" providerId="LiveId" clId="{02E57C05-BB6E-4086-ABBB-3CDED5EA5BDB}"/>
    <pc:docChg chg="modSld">
      <pc:chgData name="Judson Santiago" userId="ebb108da2f256286" providerId="LiveId" clId="{02E57C05-BB6E-4086-ABBB-3CDED5EA5BDB}" dt="2019-08-05T16:55:19.111" v="3" actId="207"/>
      <pc:docMkLst>
        <pc:docMk/>
      </pc:docMkLst>
      <pc:sldChg chg="modSp">
        <pc:chgData name="Judson Santiago" userId="ebb108da2f256286" providerId="LiveId" clId="{02E57C05-BB6E-4086-ABBB-3CDED5EA5BDB}" dt="2019-08-05T16:55:19.111" v="3" actId="207"/>
        <pc:sldMkLst>
          <pc:docMk/>
          <pc:sldMk cId="889496560" sldId="299"/>
        </pc:sldMkLst>
        <pc:spChg chg="mod">
          <ac:chgData name="Judson Santiago" userId="ebb108da2f256286" providerId="LiveId" clId="{02E57C05-BB6E-4086-ABBB-3CDED5EA5BDB}" dt="2019-08-05T16:55:12.376" v="1" actId="207"/>
          <ac:spMkLst>
            <pc:docMk/>
            <pc:sldMk cId="889496560" sldId="299"/>
            <ac:spMk id="3" creationId="{45FE0B4F-99CC-4056-AEAD-CAC2AA734B7E}"/>
          </ac:spMkLst>
        </pc:spChg>
        <pc:spChg chg="mod">
          <ac:chgData name="Judson Santiago" userId="ebb108da2f256286" providerId="LiveId" clId="{02E57C05-BB6E-4086-ABBB-3CDED5EA5BDB}" dt="2019-08-05T16:55:19.111" v="3" actId="207"/>
          <ac:spMkLst>
            <pc:docMk/>
            <pc:sldMk cId="889496560" sldId="299"/>
            <ac:spMk id="4" creationId="{D09B878C-E6C6-4677-9A67-C84AE3AF5666}"/>
          </ac:spMkLst>
        </pc:spChg>
      </pc:sldChg>
    </pc:docChg>
  </pc:docChgLst>
  <pc:docChgLst>
    <pc:chgData name="Judson Santiago" userId="ebb108da2f256286" providerId="LiveId" clId="{61977F42-1AF7-4BD1-A837-E881627BA3FD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FEDBB9-17B2-4B3E-927F-6A2C95FBF9DC}" type="datetime1">
              <a:rPr lang="pt-BR" smtClean="0"/>
              <a:t>27/01/2020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0DD202-58A1-4ABD-B068-DFFCA0C44EA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4219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CFDB409-DC9D-40CF-939D-973CAB3BAB25}" type="datetime1">
              <a:rPr lang="pt-BR" noProof="0" smtClean="0"/>
              <a:t>27/01/2020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3199CD-3E1B-4AE6-990F-76F925F5EA9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6770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Yacc</a:t>
            </a:r>
            <a:r>
              <a:rPr lang="pt-BR" dirty="0"/>
              <a:t> se destacou por combinar uma sólida fundamentação teórica baseada no trabalho de Donald E. </a:t>
            </a:r>
            <a:r>
              <a:rPr lang="pt-BR" dirty="0" err="1"/>
              <a:t>Knuth</a:t>
            </a:r>
            <a:r>
              <a:rPr lang="pt-BR" dirty="0"/>
              <a:t>, com uma conveniente sintaxe de entrada. O </a:t>
            </a:r>
            <a:r>
              <a:rPr lang="pt-BR" dirty="0" err="1"/>
              <a:t>Yacc</a:t>
            </a:r>
            <a:r>
              <a:rPr lang="pt-BR" dirty="0"/>
              <a:t> era restrito ao Unix, mas em 1985, um estudante de graduação chamado Bob </a:t>
            </a:r>
            <a:r>
              <a:rPr lang="pt-BR" dirty="0" err="1"/>
              <a:t>Corbett</a:t>
            </a:r>
            <a:r>
              <a:rPr lang="pt-BR" dirty="0"/>
              <a:t> criou uma versão livre e mais rápida do </a:t>
            </a:r>
            <a:r>
              <a:rPr lang="pt-BR" dirty="0" err="1"/>
              <a:t>Yacc</a:t>
            </a:r>
            <a:r>
              <a:rPr lang="pt-BR" dirty="0"/>
              <a:t>, chamada hoje de Berkeley </a:t>
            </a:r>
            <a:r>
              <a:rPr lang="pt-BR" dirty="0" err="1"/>
              <a:t>Yacc</a:t>
            </a:r>
            <a:r>
              <a:rPr lang="pt-BR" dirty="0"/>
              <a:t>. O Projeto GNU integrou e continuou a melhorar o projeto de </a:t>
            </a:r>
            <a:r>
              <a:rPr lang="pt-BR" dirty="0" err="1"/>
              <a:t>Corbett</a:t>
            </a:r>
            <a:r>
              <a:rPr lang="pt-BR" dirty="0"/>
              <a:t>, no que é hoje conhecido como GNU </a:t>
            </a:r>
            <a:r>
              <a:rPr lang="pt-BR" dirty="0" err="1"/>
              <a:t>Bison</a:t>
            </a:r>
            <a:r>
              <a:rPr lang="pt-BR" dirty="0"/>
              <a:t>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1232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Bison gera um arquivo &lt;nome&gt;.</a:t>
            </a:r>
            <a:r>
              <a:rPr lang="pt-BR" dirty="0" err="1"/>
              <a:t>tab.c</a:t>
            </a:r>
            <a:r>
              <a:rPr lang="pt-BR" dirty="0"/>
              <a:t>, onde &lt;nome&gt; é o nome do arquivo “.y”. Para gerar um nome compatível com o Yacc é preciso usar "bison –b y"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3864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Se for usado em conjunto com o Flex, as declarações de tokens se tornam disponíveis também para o analisador léxico.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83685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Tudo nesta seção é copiado para o arquivo </a:t>
            </a:r>
            <a:r>
              <a:rPr lang="pt-BR" dirty="0" err="1"/>
              <a:t>parser.tab.c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20259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Mostrar exemplo “</a:t>
            </a:r>
            <a:r>
              <a:rPr lang="pt-BR" sz="1200" dirty="0" err="1">
                <a:solidFill>
                  <a:schemeClr val="bg1"/>
                </a:solidFill>
              </a:rPr>
              <a:t>Calc</a:t>
            </a:r>
            <a:r>
              <a:rPr lang="pt-BR" sz="1200" dirty="0">
                <a:solidFill>
                  <a:schemeClr val="bg1"/>
                </a:solidFill>
              </a:rPr>
              <a:t>”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10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48957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produção </a:t>
            </a:r>
            <a:r>
              <a:rPr lang="pt-BR" dirty="0" err="1"/>
              <a:t>calc</a:t>
            </a:r>
            <a:r>
              <a:rPr lang="pt-BR" dirty="0"/>
              <a:t> 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→</a:t>
            </a:r>
            <a:r>
              <a:rPr lang="pt-BR" dirty="0"/>
              <a:t> </a:t>
            </a:r>
            <a:r>
              <a:rPr lang="pt-BR" dirty="0" err="1"/>
              <a:t>calc</a:t>
            </a:r>
            <a:r>
              <a:rPr lang="pt-BR" dirty="0"/>
              <a:t> '\n' permite uma linha em branco finalizada com \n, visto que </a:t>
            </a:r>
            <a:r>
              <a:rPr lang="pt-BR" dirty="0" err="1"/>
              <a:t>calc</a:t>
            </a:r>
            <a:r>
              <a:rPr lang="pt-BR" dirty="0"/>
              <a:t> pode ser vazio. A outra opção é </a:t>
            </a:r>
            <a:r>
              <a:rPr lang="pt-BR" dirty="0" err="1"/>
              <a:t>calc</a:t>
            </a:r>
            <a:r>
              <a:rPr lang="pt-BR" dirty="0"/>
              <a:t> ser uma expressão seguida por \n. </a:t>
            </a:r>
          </a:p>
          <a:p>
            <a:endParaRPr lang="pt-BR" dirty="0"/>
          </a:p>
          <a:p>
            <a:r>
              <a:rPr lang="pt-BR" dirty="0"/>
              <a:t>Se uma linha em branco não fosse necessária, poderíamos também escrever a gramática assim:</a:t>
            </a:r>
          </a:p>
          <a:p>
            <a:r>
              <a:rPr lang="pt-BR" dirty="0" err="1"/>
              <a:t>calc</a:t>
            </a:r>
            <a:r>
              <a:rPr lang="pt-BR" dirty="0"/>
              <a:t> : </a:t>
            </a:r>
            <a:r>
              <a:rPr lang="pt-BR" dirty="0" err="1"/>
              <a:t>calc</a:t>
            </a:r>
            <a:r>
              <a:rPr lang="pt-BR" dirty="0"/>
              <a:t> </a:t>
            </a:r>
            <a:r>
              <a:rPr lang="pt-BR" dirty="0" err="1"/>
              <a:t>expr</a:t>
            </a:r>
            <a:r>
              <a:rPr lang="pt-BR" dirty="0"/>
              <a:t> '\n'  { cout &lt;&lt; $2 &lt;&lt; </a:t>
            </a:r>
            <a:r>
              <a:rPr lang="pt-BR" dirty="0" err="1"/>
              <a:t>endl</a:t>
            </a:r>
            <a:r>
              <a:rPr lang="pt-BR" dirty="0"/>
              <a:t>; }</a:t>
            </a:r>
          </a:p>
          <a:p>
            <a:r>
              <a:rPr lang="pt-BR" dirty="0"/>
              <a:t>       | </a:t>
            </a:r>
            <a:r>
              <a:rPr lang="pt-BR" dirty="0" err="1"/>
              <a:t>expr</a:t>
            </a:r>
            <a:r>
              <a:rPr lang="pt-BR" dirty="0"/>
              <a:t> '\n'         { cout &lt;&lt; $1 &lt;&lt; </a:t>
            </a:r>
            <a:r>
              <a:rPr lang="pt-BR" dirty="0" err="1"/>
              <a:t>endl</a:t>
            </a:r>
            <a:r>
              <a:rPr lang="pt-BR" dirty="0"/>
              <a:t>; }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36423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Nonassoc</a:t>
            </a:r>
            <a:r>
              <a:rPr lang="pt-BR" dirty="0"/>
              <a:t>: duas ocorrências do símbolo terminal (operador) não podem ser combinadas de forma alguma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75789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exemplo </a:t>
            </a:r>
            <a:r>
              <a:rPr lang="pt-BR" sz="1200" dirty="0" err="1">
                <a:solidFill>
                  <a:schemeClr val="bg1"/>
                </a:solidFill>
              </a:rPr>
              <a:t>CalcPlus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07791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gradFill flip="none" rotWithShape="1">
          <a:gsLst>
            <a:gs pos="10000">
              <a:srgbClr val="06171C"/>
            </a:gs>
            <a:gs pos="100000">
              <a:srgbClr val="898B72"/>
            </a:gs>
            <a:gs pos="65000">
              <a:srgbClr val="20362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3DFCDE94-EDAE-4C36-A1AF-86931690E9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53730" cy="686261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742483" y="1600200"/>
            <a:ext cx="4838331" cy="3733800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742481" y="5562599"/>
            <a:ext cx="4838332" cy="83502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 dirty="0"/>
              <a:t>Clique para editar o estilo do subtítulo Mestre</a:t>
            </a:r>
          </a:p>
        </p:txBody>
      </p:sp>
      <p:sp>
        <p:nvSpPr>
          <p:cNvPr id="8" name="Retângulo 7"/>
          <p:cNvSpPr/>
          <p:nvPr/>
        </p:nvSpPr>
        <p:spPr>
          <a:xfrm>
            <a:off x="5819264" y="4616"/>
            <a:ext cx="457200" cy="6858000"/>
          </a:xfrm>
          <a:prstGeom prst="rect">
            <a:avLst/>
          </a:prstGeom>
          <a:solidFill>
            <a:srgbClr val="0A100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E2B1C32-C63D-4BDC-B033-12A5B40F93BE}"/>
              </a:ext>
            </a:extLst>
          </p:cNvPr>
          <p:cNvSpPr txBox="1"/>
          <p:nvPr userDrawn="1"/>
        </p:nvSpPr>
        <p:spPr>
          <a:xfrm rot="16200000">
            <a:off x="4534637" y="5072205"/>
            <a:ext cx="3018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Judson Santos Santiago</a:t>
            </a:r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85819" y="609600"/>
            <a:ext cx="1981201" cy="56388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09837" y="609600"/>
            <a:ext cx="8447382" cy="5638800"/>
          </a:xfrm>
        </p:spPr>
        <p:txBody>
          <a:bodyPr vert="eaVert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86073F-07CC-4F54-983C-A08F76E2B22C}" type="datetime1">
              <a:rPr lang="pt-BR" noProof="0" smtClean="0"/>
              <a:t>27/01/2020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>
              <a:defRPr/>
            </a:lvl6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909836" y="6400800"/>
            <a:ext cx="7024609" cy="276228"/>
          </a:xfr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228011" y="6400800"/>
            <a:ext cx="1548659" cy="276228"/>
          </a:xfrm>
        </p:spPr>
        <p:txBody>
          <a:bodyPr rtlCol="0"/>
          <a:lstStyle/>
          <a:p>
            <a:pPr rtl="0"/>
            <a:fld id="{A09B9D17-E8D2-48F1-BB8E-8435624068C9}" type="datetime1">
              <a:rPr lang="pt-BR" noProof="0" smtClean="0"/>
              <a:t>27/01/2020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>
          <a:xfrm>
            <a:off x="10056811" y="6400800"/>
            <a:ext cx="1066802" cy="276228"/>
          </a:xfrm>
        </p:spPr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gradFill>
          <a:gsLst>
            <a:gs pos="10000">
              <a:srgbClr val="06171C"/>
            </a:gs>
            <a:gs pos="100000">
              <a:srgbClr val="898B72"/>
            </a:gs>
            <a:gs pos="65000">
              <a:srgbClr val="22372E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6812" y="1616074"/>
            <a:ext cx="7315198" cy="2727325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436814" y="4495800"/>
            <a:ext cx="7315198" cy="167322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C651F5-80DD-4CFE-BBBA-2C23591EF509}" type="datetime1">
              <a:rPr lang="pt-BR" noProof="0" smtClean="0"/>
              <a:t>27/01/2020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09837" y="1828800"/>
            <a:ext cx="5489376" cy="44196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04014" y="1828800"/>
            <a:ext cx="4863005" cy="44196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0F3F8A-A3F9-49EF-8A63-4F3E8648871C}" type="datetime1">
              <a:rPr lang="pt-BR" noProof="0" smtClean="0"/>
              <a:t>27/01/2020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1828800"/>
            <a:ext cx="5484738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909836" y="2743200"/>
            <a:ext cx="5484738" cy="35052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 marL="2057400">
              <a:lnSpc>
                <a:spcPct val="120000"/>
              </a:lnSpc>
              <a:defRPr sz="16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705472" y="1828800"/>
            <a:ext cx="4861548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705472" y="2743200"/>
            <a:ext cx="4861548" cy="35052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 marL="2057400">
              <a:lnSpc>
                <a:spcPct val="120000"/>
              </a:lnSpc>
              <a:defRPr sz="16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B5B092-D646-433C-8E29-1081397BD56B}" type="datetime1">
              <a:rPr lang="pt-BR" noProof="0" smtClean="0"/>
              <a:t>27/01/2020</a:t>
            </a:fld>
            <a:endParaRPr lang="pt-BR" noProof="0" dirty="0"/>
          </a:p>
        </p:txBody>
      </p:sp>
      <p:sp>
        <p:nvSpPr>
          <p:cNvPr id="9" name="Espaço reservado para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4CE6DC-A634-42A5-81DE-6C671B621413}" type="datetime1">
              <a:rPr lang="pt-BR" noProof="0" smtClean="0"/>
              <a:t>27/01/2020</a:t>
            </a:fld>
            <a:endParaRPr lang="pt-BR" noProof="0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588963"/>
            <a:ext cx="4727377" cy="2840037"/>
          </a:xfrm>
        </p:spPr>
        <p:txBody>
          <a:bodyPr rtlCol="0" anchor="b">
            <a:noAutofit/>
          </a:bodyPr>
          <a:lstStyle>
            <a:lvl1pPr algn="l">
              <a:lnSpc>
                <a:spcPct val="80000"/>
              </a:lnSpc>
              <a:defRPr sz="36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414" y="588963"/>
            <a:ext cx="5486400" cy="5580061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09836" y="3581399"/>
            <a:ext cx="4727377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212A4E-660E-4296-8499-89CF1C51321A}" type="datetime1">
              <a:rPr lang="pt-BR" noProof="0" smtClean="0"/>
              <a:t>27/01/2020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588963"/>
            <a:ext cx="4727377" cy="2840038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8" name="Retângulo 7"/>
          <p:cNvSpPr/>
          <p:nvPr/>
        </p:nvSpPr>
        <p:spPr>
          <a:xfrm>
            <a:off x="6094461" y="588963"/>
            <a:ext cx="5486352" cy="5580062"/>
          </a:xfrm>
          <a:prstGeom prst="rect">
            <a:avLst/>
          </a:prstGeom>
          <a:solidFill>
            <a:srgbClr val="22372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6307494" y="805658"/>
            <a:ext cx="5060286" cy="5146672"/>
          </a:xfrm>
          <a:solidFill>
            <a:srgbClr val="0A100E"/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09836" y="3581399"/>
            <a:ext cx="4727377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912D32-F3CE-450A-AE4E-30B99005B8FD}" type="datetime1">
              <a:rPr lang="pt-BR" noProof="0" smtClean="0"/>
              <a:t>27/01/2020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7F50BC-2F98-4AAD-BE27-6A84E4E8AC1C}" type="datetime1">
              <a:rPr lang="pt-BR" noProof="0" smtClean="0"/>
              <a:t>27/01/2020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A100E"/>
            </a:gs>
            <a:gs pos="100000">
              <a:srgbClr val="20362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909836" y="381000"/>
            <a:ext cx="10657184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1828800"/>
            <a:ext cx="10657184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909836" y="6400800"/>
            <a:ext cx="748144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671418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FCDB3FC-E508-4872-9DA3-DD0C1E84DD1A}" type="datetime1">
              <a:rPr lang="pt-BR" noProof="0" smtClean="0"/>
              <a:t>27/01/2020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4"/>
          </p:nvPr>
        </p:nvSpPr>
        <p:spPr>
          <a:xfrm>
            <a:off x="10500218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891E1E5-4FD9-46C4-B8FF-66F7AE658CE3}"/>
              </a:ext>
            </a:extLst>
          </p:cNvPr>
          <p:cNvSpPr/>
          <p:nvPr userDrawn="1"/>
        </p:nvSpPr>
        <p:spPr>
          <a:xfrm>
            <a:off x="-2283" y="-57"/>
            <a:ext cx="457201" cy="6858000"/>
          </a:xfrm>
          <a:prstGeom prst="rect">
            <a:avLst/>
          </a:prstGeom>
          <a:solidFill>
            <a:srgbClr val="0A100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med">
    <p:pull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120000"/>
        </a:lnSpc>
        <a:spcBef>
          <a:spcPts val="1800"/>
        </a:spcBef>
        <a:buSzPct val="80000"/>
        <a:buFont typeface="Arial" pitchFamily="34" charset="0"/>
        <a:buChar char="•"/>
        <a:defRPr lang="pt-BR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2000" kern="1200" noProof="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800" kern="120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600" kern="1200" noProof="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6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BR" sz="5400" dirty="0"/>
              <a:t>Gerador de Analisador Sintático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 Compiladores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52E49-90DA-440E-AF3B-55FE75782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Programa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617B9D-1419-4AF0-8DB8-0D58A299D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rotinas de suporte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analisador léxico </a:t>
            </a:r>
            <a:r>
              <a:rPr lang="pt-BR" dirty="0"/>
              <a:t>com o nome </a:t>
            </a:r>
            <a:r>
              <a:rPr lang="pt-BR" dirty="0">
                <a:latin typeface="Consolas" panose="020B0609020204030204" pitchFamily="49" charset="0"/>
              </a:rPr>
              <a:t>yylex()</a:t>
            </a:r>
            <a:r>
              <a:rPr lang="pt-BR" dirty="0"/>
              <a:t>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precisa ser fornecido</a:t>
            </a:r>
          </a:p>
          <a:p>
            <a:pPr lvl="1"/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Flex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pode ser usada para produzir </a:t>
            </a:r>
            <a:r>
              <a:rPr lang="pt-BR" dirty="0">
                <a:latin typeface="Consolas" panose="020B0609020204030204" pitchFamily="49" charset="0"/>
              </a:rPr>
              <a:t>yylex()</a:t>
            </a:r>
          </a:p>
          <a:p>
            <a:pPr lvl="1"/>
            <a:r>
              <a:rPr lang="pt-BR" dirty="0"/>
              <a:t>Rotinas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recuperação de erros </a:t>
            </a:r>
            <a:r>
              <a:rPr lang="pt-BR" dirty="0"/>
              <a:t>são procedimentos comuns</a:t>
            </a:r>
          </a:p>
          <a:p>
            <a:pPr lvl="1"/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função principal </a:t>
            </a:r>
            <a:r>
              <a:rPr lang="pt-BR" dirty="0"/>
              <a:t>chama o analisador sintático </a:t>
            </a:r>
            <a:r>
              <a:rPr lang="pt-BR" dirty="0" err="1">
                <a:latin typeface="Consolas" panose="020B0609020204030204" pitchFamily="49" charset="0"/>
              </a:rPr>
              <a:t>yyparse</a:t>
            </a:r>
            <a:r>
              <a:rPr lang="pt-BR" dirty="0">
                <a:latin typeface="Consolas" panose="020B0609020204030204" pitchFamily="49" charset="0"/>
              </a:rPr>
              <a:t>()</a:t>
            </a:r>
          </a:p>
          <a:p>
            <a:r>
              <a:rPr lang="pt-BR" dirty="0"/>
              <a:t>O </a:t>
            </a:r>
            <a:r>
              <a:rPr lang="pt-BR" dirty="0">
                <a:latin typeface="Consolas" panose="020B0609020204030204" pitchFamily="49" charset="0"/>
              </a:rPr>
              <a:t>yylex()</a:t>
            </a:r>
            <a:r>
              <a:rPr lang="pt-BR" dirty="0"/>
              <a:t> do exemplo:</a:t>
            </a:r>
          </a:p>
          <a:p>
            <a:pPr lvl="1"/>
            <a:r>
              <a:rPr lang="pt-BR" dirty="0"/>
              <a:t>Lê um caractere por vez</a:t>
            </a:r>
          </a:p>
          <a:p>
            <a:pPr lvl="1"/>
            <a:r>
              <a:rPr lang="pt-BR" dirty="0"/>
              <a:t>Se for um dígito, retorna o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token</a:t>
            </a:r>
            <a:r>
              <a:rPr lang="pt-BR" dirty="0"/>
              <a:t>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DIGIT</a:t>
            </a:r>
            <a:r>
              <a:rPr lang="pt-BR" dirty="0"/>
              <a:t>, colocando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atributo</a:t>
            </a:r>
            <a:r>
              <a:rPr lang="pt-BR" dirty="0"/>
              <a:t> em </a:t>
            </a:r>
            <a:r>
              <a:rPr lang="pt-BR" dirty="0" err="1">
                <a:latin typeface="Consolas" panose="020B0609020204030204" pitchFamily="49" charset="0"/>
              </a:rPr>
              <a:t>yylval</a:t>
            </a:r>
            <a:endParaRPr lang="pt-BR" dirty="0"/>
          </a:p>
          <a:p>
            <a:pPr lvl="1"/>
            <a:r>
              <a:rPr lang="pt-BR" dirty="0"/>
              <a:t>Caso contrário, retorna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código do caractere </a:t>
            </a:r>
            <a:r>
              <a:rPr lang="pt-BR" dirty="0"/>
              <a:t>como </a:t>
            </a:r>
            <a:r>
              <a:rPr lang="pt-BR" dirty="0" err="1"/>
              <a:t>token</a:t>
            </a:r>
            <a:endParaRPr lang="pt-BR" dirty="0">
              <a:latin typeface="Consolas" panose="020B0609020204030204" pitchFamily="49" charset="0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187BC139-CCC3-4BC8-849E-9F12CDBDA18C}"/>
              </a:ext>
            </a:extLst>
          </p:cNvPr>
          <p:cNvGrpSpPr/>
          <p:nvPr/>
        </p:nvGrpSpPr>
        <p:grpSpPr>
          <a:xfrm>
            <a:off x="11594275" y="6393203"/>
            <a:ext cx="607539" cy="503244"/>
            <a:chOff x="11582400" y="6381328"/>
            <a:chExt cx="607539" cy="503244"/>
          </a:xfrm>
        </p:grpSpPr>
        <p:sp>
          <p:nvSpPr>
            <p:cNvPr id="5" name="Triângulo isósceles 6">
              <a:extLst>
                <a:ext uri="{FF2B5EF4-FFF2-40B4-BE49-F238E27FC236}">
                  <a16:creationId xmlns:a16="http://schemas.microsoft.com/office/drawing/2014/main" id="{683D20B4-6A6D-41BF-9276-421844FB03D6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F643CD31-CF1C-421E-A10A-58B392AA31A6}"/>
                </a:ext>
              </a:extLst>
            </p:cNvPr>
            <p:cNvSpPr/>
            <p:nvPr/>
          </p:nvSpPr>
          <p:spPr>
            <a:xfrm>
              <a:off x="11798655" y="6515240"/>
              <a:ext cx="39128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  <a:endParaRPr lang="pt-BR" sz="20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0144449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BBE2DC-F651-47C9-830E-B868671B2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Gramáticas Ambíguas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B54AEB-42A5-4545-AD02-E612360A0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Vamos construir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calculadora melhorada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Avalia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sequência de expressões</a:t>
            </a:r>
          </a:p>
          <a:p>
            <a:pPr lvl="2"/>
            <a:r>
              <a:rPr lang="pt-BR" dirty="0"/>
              <a:t>Uma expressão por linha</a:t>
            </a:r>
          </a:p>
          <a:p>
            <a:pPr lvl="2"/>
            <a:r>
              <a:rPr lang="pt-BR" dirty="0"/>
              <a:t>Permitindo linhas em branco</a:t>
            </a:r>
          </a:p>
          <a:p>
            <a:pPr lvl="3"/>
            <a:r>
              <a:rPr lang="pt-BR" dirty="0"/>
              <a:t>Uma alternativa vazia denota </a:t>
            </a:r>
            <a:r>
              <a:rPr lang="pt-BR" b="1" i="1" dirty="0">
                <a:sym typeface="Symbol" panose="05050102010706020507" pitchFamily="18" charset="2"/>
              </a:rPr>
              <a:t>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99FEA1E-60E2-41BA-B2C5-E68BF7157B81}"/>
              </a:ext>
            </a:extLst>
          </p:cNvPr>
          <p:cNvSpPr/>
          <p:nvPr/>
        </p:nvSpPr>
        <p:spPr>
          <a:xfrm>
            <a:off x="2566020" y="4365104"/>
            <a:ext cx="76328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calc</a:t>
            </a:r>
            <a:r>
              <a:rPr lang="pt-BR" dirty="0">
                <a:latin typeface="Consolas" panose="020B0609020204030204" pitchFamily="49" charset="0"/>
              </a:rPr>
              <a:t> : 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calc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'\n'</a:t>
            </a:r>
            <a:r>
              <a:rPr lang="pt-BR" dirty="0">
                <a:latin typeface="Consolas" panose="020B0609020204030204" pitchFamily="49" charset="0"/>
              </a:rPr>
              <a:t>      { </a:t>
            </a:r>
            <a:r>
              <a:rPr lang="pt-BR" dirty="0" err="1">
                <a:latin typeface="Consolas" panose="020B0609020204030204" pitchFamily="49" charset="0"/>
              </a:rPr>
              <a:t>cout</a:t>
            </a:r>
            <a:r>
              <a:rPr lang="pt-BR" dirty="0">
                <a:latin typeface="Consolas" panose="020B0609020204030204" pitchFamily="49" charset="0"/>
              </a:rPr>
              <a:t> &lt;&lt; </a:t>
            </a:r>
            <a:r>
              <a:rPr lang="pt-BR" dirty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$2</a:t>
            </a:r>
            <a:r>
              <a:rPr lang="pt-BR" dirty="0">
                <a:latin typeface="Consolas" panose="020B0609020204030204" pitchFamily="49" charset="0"/>
              </a:rPr>
              <a:t> &lt;&lt; </a:t>
            </a:r>
            <a:r>
              <a:rPr lang="pt-BR" dirty="0" err="1">
                <a:latin typeface="Consolas" panose="020B0609020204030204" pitchFamily="49" charset="0"/>
              </a:rPr>
              <a:t>endl</a:t>
            </a:r>
            <a:r>
              <a:rPr lang="pt-BR" dirty="0">
                <a:latin typeface="Consolas" panose="020B0609020204030204" pitchFamily="49" charset="0"/>
              </a:rPr>
              <a:t>;</a:t>
            </a: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</a:rPr>
              <a:t>}</a:t>
            </a:r>
          </a:p>
          <a:p>
            <a:r>
              <a:rPr lang="pt-BR" dirty="0">
                <a:latin typeface="Consolas" panose="020B0609020204030204" pitchFamily="49" charset="0"/>
              </a:rPr>
              <a:t>     | 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calc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'\n'</a:t>
            </a:r>
          </a:p>
          <a:p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     </a:t>
            </a:r>
            <a:r>
              <a:rPr lang="pt-BR" dirty="0">
                <a:latin typeface="Consolas" panose="020B0609020204030204" pitchFamily="49" charset="0"/>
              </a:rPr>
              <a:t>| </a:t>
            </a: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/* vazio */</a:t>
            </a:r>
          </a:p>
          <a:p>
            <a:r>
              <a:rPr lang="pt-BR" dirty="0">
                <a:latin typeface="Consolas" panose="020B0609020204030204" pitchFamily="49" charset="0"/>
              </a:rPr>
              <a:t>     ;</a:t>
            </a:r>
          </a:p>
        </p:txBody>
      </p:sp>
    </p:spTree>
    <p:extLst>
      <p:ext uri="{BB962C8B-B14F-4D97-AF65-F5344CB8AC3E}">
        <p14:creationId xmlns:p14="http://schemas.microsoft.com/office/powerpoint/2010/main" val="2352133120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7A28CD-88B9-48AC-BA29-8EE62C54C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Gramáticas Ambíguas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31F3B0-A7BA-4171-853A-0A1E3D75F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Ampliaremos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classe de expressões </a:t>
            </a:r>
          </a:p>
          <a:p>
            <a:pPr lvl="1"/>
            <a:r>
              <a:rPr lang="pt-BR" dirty="0"/>
              <a:t>Para incluir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números</a:t>
            </a:r>
            <a:r>
              <a:rPr lang="pt-BR" dirty="0"/>
              <a:t> e não apenas dígitos</a:t>
            </a:r>
          </a:p>
          <a:p>
            <a:pPr lvl="1"/>
            <a:r>
              <a:rPr lang="pt-BR" dirty="0"/>
              <a:t>Para incluir 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operadores aritméticos </a:t>
            </a:r>
            <a:r>
              <a:rPr lang="pt-BR" dirty="0"/>
              <a:t>+, -, *, /, - unário</a:t>
            </a:r>
          </a:p>
          <a:p>
            <a:r>
              <a:rPr lang="pt-BR" dirty="0"/>
              <a:t>O modo mais fácil é usando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gramática ambígua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5D4DD39-85D6-4BEB-81F9-08F69E75607D}"/>
              </a:ext>
            </a:extLst>
          </p:cNvPr>
          <p:cNvSpPr/>
          <p:nvPr/>
        </p:nvSpPr>
        <p:spPr>
          <a:xfrm>
            <a:off x="1561153" y="4038600"/>
            <a:ext cx="65494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dirty="0">
                <a:latin typeface="Consolas" panose="020B0609020204030204" pitchFamily="49" charset="0"/>
              </a:rPr>
              <a:t> : 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'+' 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dirty="0">
                <a:latin typeface="Consolas" panose="020B0609020204030204" pitchFamily="49" charset="0"/>
              </a:rPr>
              <a:t>         { </a:t>
            </a:r>
            <a:r>
              <a:rPr lang="pt-BR" dirty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$$</a:t>
            </a:r>
            <a:r>
              <a:rPr lang="pt-BR" dirty="0"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$1</a:t>
            </a:r>
            <a:r>
              <a:rPr lang="pt-BR" dirty="0">
                <a:latin typeface="Consolas" panose="020B0609020204030204" pitchFamily="49" charset="0"/>
              </a:rPr>
              <a:t> + </a:t>
            </a:r>
            <a:r>
              <a:rPr lang="pt-BR" dirty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$3</a:t>
            </a:r>
            <a:r>
              <a:rPr lang="pt-BR" dirty="0">
                <a:latin typeface="Consolas" panose="020B0609020204030204" pitchFamily="49" charset="0"/>
              </a:rPr>
              <a:t>;</a:t>
            </a: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</a:rPr>
              <a:t>}</a:t>
            </a:r>
          </a:p>
          <a:p>
            <a:r>
              <a:rPr lang="pt-BR" dirty="0">
                <a:latin typeface="Consolas" panose="020B0609020204030204" pitchFamily="49" charset="0"/>
              </a:rPr>
              <a:t>     | 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'-' 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dirty="0">
                <a:latin typeface="Consolas" panose="020B0609020204030204" pitchFamily="49" charset="0"/>
              </a:rPr>
              <a:t>         { </a:t>
            </a:r>
            <a:r>
              <a:rPr lang="pt-BR" dirty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$$</a:t>
            </a:r>
            <a:r>
              <a:rPr lang="pt-BR" dirty="0"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$1</a:t>
            </a:r>
            <a:r>
              <a:rPr lang="pt-BR" dirty="0">
                <a:latin typeface="Consolas" panose="020B0609020204030204" pitchFamily="49" charset="0"/>
              </a:rPr>
              <a:t> - </a:t>
            </a:r>
            <a:r>
              <a:rPr lang="pt-BR" dirty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$3</a:t>
            </a:r>
            <a:r>
              <a:rPr lang="pt-BR" dirty="0">
                <a:latin typeface="Consolas" panose="020B0609020204030204" pitchFamily="49" charset="0"/>
              </a:rPr>
              <a:t>;</a:t>
            </a: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</a:rPr>
              <a:t>}</a:t>
            </a:r>
          </a:p>
          <a:p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     </a:t>
            </a:r>
            <a:r>
              <a:rPr lang="pt-BR" dirty="0">
                <a:latin typeface="Consolas" panose="020B0609020204030204" pitchFamily="49" charset="0"/>
              </a:rPr>
              <a:t>| 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'*' 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dirty="0">
                <a:latin typeface="Consolas" panose="020B0609020204030204" pitchFamily="49" charset="0"/>
              </a:rPr>
              <a:t>         { </a:t>
            </a:r>
            <a:r>
              <a:rPr lang="pt-BR" dirty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$$</a:t>
            </a:r>
            <a:r>
              <a:rPr lang="pt-BR" dirty="0"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$1</a:t>
            </a:r>
            <a:r>
              <a:rPr lang="pt-BR" dirty="0">
                <a:latin typeface="Consolas" panose="020B0609020204030204" pitchFamily="49" charset="0"/>
              </a:rPr>
              <a:t> * </a:t>
            </a:r>
            <a:r>
              <a:rPr lang="pt-BR" dirty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$3</a:t>
            </a:r>
            <a:r>
              <a:rPr lang="pt-BR" dirty="0">
                <a:latin typeface="Consolas" panose="020B0609020204030204" pitchFamily="49" charset="0"/>
              </a:rPr>
              <a:t>;</a:t>
            </a: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</a:rPr>
              <a:t>}</a:t>
            </a:r>
          </a:p>
          <a:p>
            <a:r>
              <a:rPr lang="pt-BR" dirty="0">
                <a:latin typeface="Consolas" panose="020B0609020204030204" pitchFamily="49" charset="0"/>
              </a:rPr>
              <a:t>     | 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'/' 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dirty="0">
                <a:latin typeface="Consolas" panose="020B0609020204030204" pitchFamily="49" charset="0"/>
              </a:rPr>
              <a:t>         { </a:t>
            </a:r>
            <a:r>
              <a:rPr lang="pt-BR" dirty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$$</a:t>
            </a:r>
            <a:r>
              <a:rPr lang="pt-BR" dirty="0"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$1</a:t>
            </a:r>
            <a:r>
              <a:rPr lang="pt-BR" dirty="0">
                <a:latin typeface="Consolas" panose="020B0609020204030204" pitchFamily="49" charset="0"/>
              </a:rPr>
              <a:t> / </a:t>
            </a:r>
            <a:r>
              <a:rPr lang="pt-BR" dirty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$3</a:t>
            </a:r>
            <a:r>
              <a:rPr lang="pt-BR" dirty="0">
                <a:latin typeface="Consolas" panose="020B0609020204030204" pitchFamily="49" charset="0"/>
              </a:rPr>
              <a:t>;</a:t>
            </a: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</a:rPr>
              <a:t>}</a:t>
            </a:r>
          </a:p>
          <a:p>
            <a:r>
              <a:rPr lang="pt-BR" dirty="0">
                <a:latin typeface="Consolas" panose="020B0609020204030204" pitchFamily="49" charset="0"/>
              </a:rPr>
              <a:t>     | 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'(' 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')' </a:t>
            </a:r>
            <a:r>
              <a:rPr lang="pt-BR" dirty="0">
                <a:latin typeface="Consolas" panose="020B0609020204030204" pitchFamily="49" charset="0"/>
              </a:rPr>
              <a:t>         { </a:t>
            </a:r>
            <a:r>
              <a:rPr lang="pt-BR" dirty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$$</a:t>
            </a:r>
            <a:r>
              <a:rPr lang="pt-BR" dirty="0"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$2</a:t>
            </a:r>
            <a:r>
              <a:rPr lang="pt-BR" dirty="0">
                <a:latin typeface="Consolas" panose="020B0609020204030204" pitchFamily="49" charset="0"/>
              </a:rPr>
              <a:t>;</a:t>
            </a: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</a:rPr>
              <a:t>}</a:t>
            </a:r>
          </a:p>
          <a:p>
            <a:r>
              <a:rPr lang="pt-BR" dirty="0">
                <a:latin typeface="Consolas" panose="020B0609020204030204" pitchFamily="49" charset="0"/>
              </a:rPr>
              <a:t>     | 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'-' 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%</a:t>
            </a:r>
            <a:r>
              <a:rPr lang="pt-BR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prec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UMINUS</a:t>
            </a:r>
            <a:r>
              <a:rPr lang="pt-BR" dirty="0">
                <a:latin typeface="Consolas" panose="020B0609020204030204" pitchFamily="49" charset="0"/>
              </a:rPr>
              <a:t> { </a:t>
            </a:r>
            <a:r>
              <a:rPr lang="pt-BR" dirty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$$</a:t>
            </a:r>
            <a:r>
              <a:rPr lang="pt-BR" dirty="0">
                <a:latin typeface="Consolas" panose="020B0609020204030204" pitchFamily="49" charset="0"/>
              </a:rPr>
              <a:t> = -</a:t>
            </a:r>
            <a:r>
              <a:rPr lang="pt-BR" dirty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$2</a:t>
            </a:r>
            <a:r>
              <a:rPr lang="pt-BR" dirty="0">
                <a:latin typeface="Consolas" panose="020B0609020204030204" pitchFamily="49" charset="0"/>
              </a:rPr>
              <a:t>;</a:t>
            </a: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</a:rPr>
              <a:t>}</a:t>
            </a:r>
          </a:p>
          <a:p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pt-BR" dirty="0">
                <a:latin typeface="Consolas" panose="020B0609020204030204" pitchFamily="49" charset="0"/>
              </a:rPr>
              <a:t>|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NUMBER</a:t>
            </a:r>
          </a:p>
          <a:p>
            <a:r>
              <a:rPr lang="pt-BR" dirty="0">
                <a:latin typeface="Consolas" panose="020B0609020204030204" pitchFamily="49" charset="0"/>
              </a:rPr>
              <a:t>     ;</a:t>
            </a:r>
          </a:p>
        </p:txBody>
      </p:sp>
    </p:spTree>
    <p:extLst>
      <p:ext uri="{BB962C8B-B14F-4D97-AF65-F5344CB8AC3E}">
        <p14:creationId xmlns:p14="http://schemas.microsoft.com/office/powerpoint/2010/main" val="890348033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F7FE22-3F66-478E-9A14-BC2933FD6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Gramáticas Ambíguas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2D0C3E-8D99-49E2-A332-0315A44B4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gramática é ambígua </a:t>
            </a:r>
            <a:r>
              <a:rPr lang="pt-BR" dirty="0"/>
              <a:t>haverão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conflitos</a:t>
            </a:r>
          </a:p>
          <a:p>
            <a:pPr lvl="1"/>
            <a:r>
              <a:rPr lang="pt-BR" dirty="0"/>
              <a:t>O </a:t>
            </a:r>
            <a:r>
              <a:rPr lang="pt-BR" dirty="0" err="1"/>
              <a:t>Bison</a:t>
            </a:r>
            <a:r>
              <a:rPr lang="pt-BR" dirty="0"/>
              <a:t> informa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número de conflitos</a:t>
            </a:r>
            <a:r>
              <a:rPr lang="pt-BR" dirty="0"/>
              <a:t> gerados</a:t>
            </a:r>
          </a:p>
          <a:p>
            <a:pPr lvl="1"/>
            <a:r>
              <a:rPr lang="pt-BR" dirty="0"/>
              <a:t>Uma descrição pode ser obtida rodando o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Bison</a:t>
            </a:r>
            <a:r>
              <a:rPr lang="pt-BR" dirty="0"/>
              <a:t> com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opção –v</a:t>
            </a:r>
          </a:p>
          <a:p>
            <a:pPr lvl="2"/>
            <a:r>
              <a:rPr lang="pt-BR" dirty="0"/>
              <a:t>Essa opção gera um arquivo </a:t>
            </a:r>
            <a:r>
              <a:rPr lang="pt-BR" dirty="0" err="1">
                <a:latin typeface="Consolas" panose="020B0609020204030204" pitchFamily="49" charset="0"/>
              </a:rPr>
              <a:t>y.output</a:t>
            </a:r>
            <a:r>
              <a:rPr lang="pt-BR" dirty="0"/>
              <a:t> contendo:</a:t>
            </a:r>
          </a:p>
          <a:p>
            <a:pPr lvl="3"/>
            <a:r>
              <a:rPr lang="pt-BR" dirty="0"/>
              <a:t>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descrição dos conflitos</a:t>
            </a:r>
          </a:p>
          <a:p>
            <a:pPr lvl="3"/>
            <a:r>
              <a:rPr lang="pt-BR" dirty="0"/>
              <a:t>Uma tabela mostrando como os conflitos foram resolvidos</a:t>
            </a:r>
          </a:p>
          <a:p>
            <a:pPr lvl="1"/>
            <a:r>
              <a:rPr lang="pt-BR" dirty="0"/>
              <a:t>Por padrão, 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conflitos são resolvidos </a:t>
            </a:r>
            <a:r>
              <a:rPr lang="pt-BR" dirty="0"/>
              <a:t>com as seguintes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regras</a:t>
            </a:r>
            <a:r>
              <a:rPr lang="pt-BR" dirty="0"/>
              <a:t>:</a:t>
            </a:r>
          </a:p>
          <a:p>
            <a:pPr lvl="2"/>
            <a:r>
              <a:rPr lang="pt-BR" dirty="0"/>
              <a:t>Um conflito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reduce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reduce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é resolvido escolhendo a produção listada primeiro</a:t>
            </a:r>
          </a:p>
          <a:p>
            <a:pPr lvl="2"/>
            <a:r>
              <a:rPr lang="pt-BR" dirty="0"/>
              <a:t>Um conflito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shift/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reduce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é resolvido em favor da transferência (shift)</a:t>
            </a:r>
          </a:p>
        </p:txBody>
      </p:sp>
    </p:spTree>
    <p:extLst>
      <p:ext uri="{BB962C8B-B14F-4D97-AF65-F5344CB8AC3E}">
        <p14:creationId xmlns:p14="http://schemas.microsoft.com/office/powerpoint/2010/main" val="4098028225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A8411-03F2-466D-827C-42B3D44DE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Gramáticas Ambíguas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BB7D51-DB66-4C5E-9855-C7B1453BF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Bison</a:t>
            </a:r>
            <a:r>
              <a:rPr lang="pt-BR" dirty="0"/>
              <a:t> oferece também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mecanismo</a:t>
            </a:r>
            <a:r>
              <a:rPr lang="pt-BR" dirty="0"/>
              <a:t> para resolver conflitos</a:t>
            </a:r>
          </a:p>
          <a:p>
            <a:pPr lvl="1"/>
            <a:r>
              <a:rPr lang="pt-BR" dirty="0"/>
              <a:t>Podemos atribuir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associatividades</a:t>
            </a:r>
            <a:r>
              <a:rPr lang="pt-BR" dirty="0"/>
              <a:t> aos símbolos terminais</a:t>
            </a:r>
          </a:p>
          <a:p>
            <a:pPr lvl="2"/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left</a:t>
            </a:r>
            <a:r>
              <a:rPr lang="pt-BR" dirty="0"/>
              <a:t> faz com que os terminais sejam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associativos à esquerda</a:t>
            </a:r>
          </a:p>
          <a:p>
            <a:pPr lvl="2"/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right</a:t>
            </a:r>
            <a:r>
              <a:rPr lang="pt-BR" dirty="0"/>
              <a:t> faz com que os terminais sejam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associativos à direita</a:t>
            </a:r>
          </a:p>
          <a:p>
            <a:pPr lvl="2"/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nonassoc</a:t>
            </a:r>
            <a:r>
              <a:rPr lang="pt-BR" dirty="0"/>
              <a:t> faz com que os terminais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não sejam associativos</a:t>
            </a:r>
          </a:p>
          <a:p>
            <a:pPr lvl="1"/>
            <a:r>
              <a:rPr lang="pt-BR" dirty="0"/>
              <a:t>Símbolos terminais recebem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precedência</a:t>
            </a:r>
            <a:r>
              <a:rPr lang="pt-BR" dirty="0"/>
              <a:t>:</a:t>
            </a:r>
          </a:p>
          <a:p>
            <a:pPr lvl="2"/>
            <a:r>
              <a:rPr lang="pt-BR" dirty="0"/>
              <a:t>Na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ordem em que aparecem </a:t>
            </a:r>
            <a:r>
              <a:rPr lang="pt-BR" dirty="0"/>
              <a:t>na declaração (mais baixa primeiro)</a:t>
            </a:r>
          </a:p>
          <a:p>
            <a:pPr lvl="2"/>
            <a:r>
              <a:rPr lang="pt-BR" dirty="0"/>
              <a:t>Terminais listados na mesma declaração possuem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mesma precedência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CC71B58-A625-4F98-93DF-82A5A4AABA2C}"/>
              </a:ext>
            </a:extLst>
          </p:cNvPr>
          <p:cNvSpPr/>
          <p:nvPr/>
        </p:nvSpPr>
        <p:spPr>
          <a:xfrm>
            <a:off x="2061964" y="5325070"/>
            <a:ext cx="28803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%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left</a:t>
            </a:r>
            <a:r>
              <a:rPr lang="pt-BR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'+' '-'</a:t>
            </a:r>
            <a:r>
              <a:rPr lang="pt-BR" dirty="0">
                <a:latin typeface="Consolas" panose="020B0609020204030204" pitchFamily="49" charset="0"/>
              </a:rPr>
              <a:t>   </a:t>
            </a:r>
          </a:p>
          <a:p>
            <a:r>
              <a:rPr lang="pt-BR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%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left</a:t>
            </a:r>
            <a:r>
              <a:rPr lang="pt-BR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'*' '/'</a:t>
            </a:r>
            <a:r>
              <a:rPr lang="pt-BR" dirty="0">
                <a:latin typeface="Consolas" panose="020B0609020204030204" pitchFamily="49" charset="0"/>
              </a:rPr>
              <a:t>   </a:t>
            </a:r>
          </a:p>
          <a:p>
            <a:r>
              <a:rPr lang="pt-BR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%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nonassoc</a:t>
            </a:r>
            <a:r>
              <a:rPr lang="pt-BR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UMINUS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145087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866B1E-82F4-48F1-8D28-0C0B838A9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Gramáticas Ambíguas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C3AA1A-D1A8-474F-82D1-23EB36BDE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Bison</a:t>
            </a:r>
            <a:r>
              <a:rPr lang="pt-BR" dirty="0"/>
              <a:t> resolve conflitos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conectando uma precedência e uma associatividade</a:t>
            </a:r>
            <a:r>
              <a:rPr lang="pt-BR" dirty="0"/>
              <a:t> a cada produção e terminal envolvidos</a:t>
            </a:r>
          </a:p>
          <a:p>
            <a:pPr lvl="1"/>
            <a:r>
              <a:rPr lang="pt-BR" dirty="0"/>
              <a:t>A precedência de uma produção é a mesma de seu terminal mais a direita</a:t>
            </a:r>
          </a:p>
          <a:p>
            <a:pPr lvl="2"/>
            <a:r>
              <a:rPr lang="pt-BR" dirty="0"/>
              <a:t>A produção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E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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E + E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pt-BR" dirty="0"/>
              <a:t>possui a mesma precedência do +</a:t>
            </a:r>
          </a:p>
          <a:p>
            <a:pPr lvl="2"/>
            <a:r>
              <a:rPr lang="pt-BR" dirty="0"/>
              <a:t>A produção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E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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E * E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pt-BR" dirty="0"/>
              <a:t>possui a mesma precedência do </a:t>
            </a:r>
            <a:r>
              <a:rPr lang="pt-BR" dirty="0">
                <a:latin typeface="Consolas" panose="020B0609020204030204" pitchFamily="49" charset="0"/>
              </a:rPr>
              <a:t>*</a:t>
            </a:r>
          </a:p>
          <a:p>
            <a:pPr lvl="2"/>
            <a:r>
              <a:rPr lang="pt-BR" dirty="0"/>
              <a:t>O operador </a:t>
            </a:r>
            <a:r>
              <a:rPr lang="pt-BR" dirty="0">
                <a:latin typeface="Consolas" panose="020B0609020204030204" pitchFamily="49" charset="0"/>
              </a:rPr>
              <a:t>*</a:t>
            </a:r>
            <a:r>
              <a:rPr lang="pt-BR" dirty="0"/>
              <a:t> possui precedência maior que o operador </a:t>
            </a:r>
            <a:r>
              <a:rPr lang="pt-BR" dirty="0">
                <a:latin typeface="Consolas" panose="020B0609020204030204" pitchFamily="49" charset="0"/>
              </a:rPr>
              <a:t>+</a:t>
            </a:r>
          </a:p>
          <a:p>
            <a:pPr lvl="2"/>
            <a:endParaRPr lang="pt-BR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B51C606B-26A8-4953-A3F9-0C93F4EDB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427017"/>
              </p:ext>
            </p:extLst>
          </p:nvPr>
        </p:nvGraphicFramePr>
        <p:xfrm>
          <a:off x="2205980" y="4726736"/>
          <a:ext cx="1921393" cy="7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1446763645"/>
                    </a:ext>
                  </a:extLst>
                </a:gridCol>
                <a:gridCol w="418111">
                  <a:extLst>
                    <a:ext uri="{9D8B030D-6E8A-4147-A177-3AD203B41FA5}">
                      <a16:colId xmlns:a16="http://schemas.microsoft.com/office/drawing/2014/main" val="3843363633"/>
                    </a:ext>
                  </a:extLst>
                </a:gridCol>
                <a:gridCol w="1152127">
                  <a:extLst>
                    <a:ext uri="{9D8B030D-6E8A-4147-A177-3AD203B41FA5}">
                      <a16:colId xmlns:a16="http://schemas.microsoft.com/office/drawing/2014/main" val="427329293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i="0" dirty="0">
                          <a:latin typeface="Consolas" panose="020B0609020204030204" pitchFamily="49" charset="0"/>
                        </a:rPr>
                        <a:t>E</a:t>
                      </a:r>
                      <a:endParaRPr lang="pt-BR" i="0" baseline="-250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 + E</a:t>
                      </a:r>
                      <a:endParaRPr lang="pt-BR" i="1" baseline="-250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51774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baseline="-250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 * E</a:t>
                      </a:r>
                      <a:endParaRPr lang="pt-BR" i="1" baseline="-250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3188081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3422D6BE-DD55-4C54-A0A7-A7845F40F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477056"/>
              </p:ext>
            </p:extLst>
          </p:nvPr>
        </p:nvGraphicFramePr>
        <p:xfrm>
          <a:off x="4582244" y="4725144"/>
          <a:ext cx="1872206" cy="701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74706">
                  <a:extLst>
                    <a:ext uri="{9D8B030D-6E8A-4147-A177-3AD203B41FA5}">
                      <a16:colId xmlns:a16="http://schemas.microsoft.com/office/drawing/2014/main" val="2595724117"/>
                    </a:ext>
                  </a:extLst>
                </a:gridCol>
                <a:gridCol w="1097500">
                  <a:extLst>
                    <a:ext uri="{9D8B030D-6E8A-4147-A177-3AD203B41FA5}">
                      <a16:colId xmlns:a16="http://schemas.microsoft.com/office/drawing/2014/main" val="4028499627"/>
                    </a:ext>
                  </a:extLst>
                </a:gridCol>
              </a:tblGrid>
              <a:tr h="294028">
                <a:tc>
                  <a:txBody>
                    <a:bodyPr/>
                    <a:lstStyle/>
                    <a:p>
                      <a:pPr algn="l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Pilha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Entrada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824580"/>
                  </a:ext>
                </a:extLst>
              </a:tr>
              <a:tr h="294028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+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E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...$</a:t>
                      </a:r>
                      <a:endParaRPr lang="pt-BR" sz="16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569378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7B428275-0EAF-4EE4-94CA-9DB146EC68FE}"/>
              </a:ext>
            </a:extLst>
          </p:cNvPr>
          <p:cNvSpPr txBox="1"/>
          <p:nvPr/>
        </p:nvSpPr>
        <p:spPr>
          <a:xfrm>
            <a:off x="7246540" y="4752498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Reduzir </a:t>
            </a:r>
            <a:r>
              <a:rPr lang="pt-BR" dirty="0">
                <a:latin typeface="Consolas" panose="020B0609020204030204" pitchFamily="49" charset="0"/>
              </a:rPr>
              <a:t>E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dirty="0">
                <a:latin typeface="Consolas" panose="020B0609020204030204" pitchFamily="49" charset="0"/>
              </a:rPr>
              <a:t>E o</a:t>
            </a:r>
            <a:r>
              <a:rPr lang="pt-BR" dirty="0"/>
              <a:t>u transferir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dirty="0"/>
              <a:t> para a pilha?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050B3CE9-9ABA-45F5-A2C0-CD6585272A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489129"/>
              </p:ext>
            </p:extLst>
          </p:nvPr>
        </p:nvGraphicFramePr>
        <p:xfrm>
          <a:off x="4582244" y="5620465"/>
          <a:ext cx="1872206" cy="701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74706">
                  <a:extLst>
                    <a:ext uri="{9D8B030D-6E8A-4147-A177-3AD203B41FA5}">
                      <a16:colId xmlns:a16="http://schemas.microsoft.com/office/drawing/2014/main" val="2595724117"/>
                    </a:ext>
                  </a:extLst>
                </a:gridCol>
                <a:gridCol w="1097500">
                  <a:extLst>
                    <a:ext uri="{9D8B030D-6E8A-4147-A177-3AD203B41FA5}">
                      <a16:colId xmlns:a16="http://schemas.microsoft.com/office/drawing/2014/main" val="4028499627"/>
                    </a:ext>
                  </a:extLst>
                </a:gridCol>
              </a:tblGrid>
              <a:tr h="294028">
                <a:tc>
                  <a:txBody>
                    <a:bodyPr/>
                    <a:lstStyle/>
                    <a:p>
                      <a:pPr algn="l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Pilha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Entrada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824580"/>
                  </a:ext>
                </a:extLst>
              </a:tr>
              <a:tr h="294028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*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E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...$</a:t>
                      </a:r>
                      <a:endParaRPr lang="pt-BR" sz="16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569378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F31E2A7C-C01B-43AA-96F8-DDCE0B560F91}"/>
              </a:ext>
            </a:extLst>
          </p:cNvPr>
          <p:cNvSpPr txBox="1"/>
          <p:nvPr/>
        </p:nvSpPr>
        <p:spPr>
          <a:xfrm>
            <a:off x="7246540" y="5647819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Reduzir </a:t>
            </a:r>
            <a:r>
              <a:rPr lang="pt-BR" dirty="0">
                <a:latin typeface="Consolas" panose="020B0609020204030204" pitchFamily="49" charset="0"/>
              </a:rPr>
              <a:t>E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dirty="0">
                <a:latin typeface="Consolas" panose="020B0609020204030204" pitchFamily="49" charset="0"/>
              </a:rPr>
              <a:t>E o</a:t>
            </a:r>
            <a:r>
              <a:rPr lang="pt-BR" dirty="0"/>
              <a:t>u transferir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*</a:t>
            </a:r>
            <a:r>
              <a:rPr lang="pt-BR" dirty="0"/>
              <a:t> para a pilha?</a:t>
            </a:r>
          </a:p>
        </p:txBody>
      </p:sp>
    </p:spTree>
    <p:extLst>
      <p:ext uri="{BB962C8B-B14F-4D97-AF65-F5344CB8AC3E}">
        <p14:creationId xmlns:p14="http://schemas.microsoft.com/office/powerpoint/2010/main" val="4178583522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866B1E-82F4-48F1-8D28-0C0B838A9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Gramáticas Ambíguas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C3AA1A-D1A8-474F-82D1-23EB36BDE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Bison</a:t>
            </a:r>
            <a:r>
              <a:rPr lang="pt-BR" dirty="0"/>
              <a:t> reduz se:</a:t>
            </a:r>
          </a:p>
          <a:p>
            <a:pPr lvl="1"/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precedência da produção for maior </a:t>
            </a:r>
            <a:r>
              <a:rPr lang="pt-BR" dirty="0"/>
              <a:t>que a do terminal</a:t>
            </a:r>
          </a:p>
          <a:p>
            <a:pPr lvl="1"/>
            <a:r>
              <a:rPr lang="pt-BR" dirty="0"/>
              <a:t>Ou 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precedências forem iguais </a:t>
            </a:r>
            <a:r>
              <a:rPr lang="pt-BR" dirty="0"/>
              <a:t>e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associatividade da produção for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left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pt-BR" dirty="0"/>
              <a:t>Caso contrário, a transferência (shift) é escolhida</a:t>
            </a:r>
          </a:p>
          <a:p>
            <a:pPr lvl="1"/>
            <a:endParaRPr lang="pt-BR" dirty="0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106AEF04-EC7A-454B-81A0-A12B7CB82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614885"/>
              </p:ext>
            </p:extLst>
          </p:nvPr>
        </p:nvGraphicFramePr>
        <p:xfrm>
          <a:off x="1629916" y="4149080"/>
          <a:ext cx="1872206" cy="7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1968">
                  <a:extLst>
                    <a:ext uri="{9D8B030D-6E8A-4147-A177-3AD203B41FA5}">
                      <a16:colId xmlns:a16="http://schemas.microsoft.com/office/drawing/2014/main" val="1446763645"/>
                    </a:ext>
                  </a:extLst>
                </a:gridCol>
                <a:gridCol w="418111">
                  <a:extLst>
                    <a:ext uri="{9D8B030D-6E8A-4147-A177-3AD203B41FA5}">
                      <a16:colId xmlns:a16="http://schemas.microsoft.com/office/drawing/2014/main" val="3843363633"/>
                    </a:ext>
                  </a:extLst>
                </a:gridCol>
                <a:gridCol w="1152127">
                  <a:extLst>
                    <a:ext uri="{9D8B030D-6E8A-4147-A177-3AD203B41FA5}">
                      <a16:colId xmlns:a16="http://schemas.microsoft.com/office/drawing/2014/main" val="427329293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pt-BR" i="0" dirty="0">
                          <a:latin typeface="Consolas" panose="020B0609020204030204" pitchFamily="49" charset="0"/>
                        </a:rPr>
                        <a:t>E</a:t>
                      </a:r>
                      <a:endParaRPr lang="pt-BR" i="0" baseline="-250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 + E</a:t>
                      </a:r>
                      <a:endParaRPr lang="pt-BR" i="1" baseline="-250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51774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baseline="-250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 * E</a:t>
                      </a:r>
                      <a:endParaRPr lang="pt-BR" i="1" baseline="-250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3188081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0CE495A3-9B1B-4649-9C44-6182EA0860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465885"/>
              </p:ext>
            </p:extLst>
          </p:nvPr>
        </p:nvGraphicFramePr>
        <p:xfrm>
          <a:off x="4006180" y="4147488"/>
          <a:ext cx="1872206" cy="701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74706">
                  <a:extLst>
                    <a:ext uri="{9D8B030D-6E8A-4147-A177-3AD203B41FA5}">
                      <a16:colId xmlns:a16="http://schemas.microsoft.com/office/drawing/2014/main" val="2595724117"/>
                    </a:ext>
                  </a:extLst>
                </a:gridCol>
                <a:gridCol w="1097500">
                  <a:extLst>
                    <a:ext uri="{9D8B030D-6E8A-4147-A177-3AD203B41FA5}">
                      <a16:colId xmlns:a16="http://schemas.microsoft.com/office/drawing/2014/main" val="4028499627"/>
                    </a:ext>
                  </a:extLst>
                </a:gridCol>
              </a:tblGrid>
              <a:tr h="294028">
                <a:tc>
                  <a:txBody>
                    <a:bodyPr/>
                    <a:lstStyle/>
                    <a:p>
                      <a:pPr algn="l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Pilha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Entrada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824580"/>
                  </a:ext>
                </a:extLst>
              </a:tr>
              <a:tr h="294028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+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E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...$</a:t>
                      </a:r>
                      <a:endParaRPr lang="pt-BR" sz="16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569378"/>
                  </a:ext>
                </a:extLst>
              </a:tr>
            </a:tbl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A323E605-09FB-4412-B728-00E641AEC4D3}"/>
              </a:ext>
            </a:extLst>
          </p:cNvPr>
          <p:cNvSpPr txBox="1"/>
          <p:nvPr/>
        </p:nvSpPr>
        <p:spPr>
          <a:xfrm>
            <a:off x="6670476" y="4353591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 </a:t>
            </a:r>
            <a:r>
              <a:rPr lang="pt-BR" dirty="0" err="1"/>
              <a:t>Bison</a:t>
            </a:r>
            <a:r>
              <a:rPr lang="pt-BR" dirty="0"/>
              <a:t> reduz </a:t>
            </a:r>
            <a:r>
              <a:rPr lang="pt-BR" dirty="0">
                <a:latin typeface="Consolas" panose="020B0609020204030204" pitchFamily="49" charset="0"/>
              </a:rPr>
              <a:t>E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dirty="0">
                <a:latin typeface="Consolas" panose="020B0609020204030204" pitchFamily="49" charset="0"/>
              </a:rPr>
              <a:t>E</a:t>
            </a:r>
            <a:endParaRPr lang="pt-BR" dirty="0"/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4EFD1C32-4226-4AB5-B2F2-090614189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055253"/>
              </p:ext>
            </p:extLst>
          </p:nvPr>
        </p:nvGraphicFramePr>
        <p:xfrm>
          <a:off x="4006180" y="5042809"/>
          <a:ext cx="1872206" cy="701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74706">
                  <a:extLst>
                    <a:ext uri="{9D8B030D-6E8A-4147-A177-3AD203B41FA5}">
                      <a16:colId xmlns:a16="http://schemas.microsoft.com/office/drawing/2014/main" val="2595724117"/>
                    </a:ext>
                  </a:extLst>
                </a:gridCol>
                <a:gridCol w="1097500">
                  <a:extLst>
                    <a:ext uri="{9D8B030D-6E8A-4147-A177-3AD203B41FA5}">
                      <a16:colId xmlns:a16="http://schemas.microsoft.com/office/drawing/2014/main" val="4028499627"/>
                    </a:ext>
                  </a:extLst>
                </a:gridCol>
              </a:tblGrid>
              <a:tr h="294028">
                <a:tc>
                  <a:txBody>
                    <a:bodyPr/>
                    <a:lstStyle/>
                    <a:p>
                      <a:pPr algn="l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Pilha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Entrada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824580"/>
                  </a:ext>
                </a:extLst>
              </a:tr>
              <a:tr h="294028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</a:rPr>
                        <a:t>$</a:t>
                      </a:r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*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E</a:t>
                      </a:r>
                      <a:r>
                        <a:rPr lang="pt-BR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...$</a:t>
                      </a:r>
                      <a:endParaRPr lang="pt-BR" sz="16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569378"/>
                  </a:ext>
                </a:extLst>
              </a:tr>
            </a:tbl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A68DF025-2140-48C4-91DC-D44DFD54753A}"/>
              </a:ext>
            </a:extLst>
          </p:cNvPr>
          <p:cNvSpPr txBox="1"/>
          <p:nvPr/>
        </p:nvSpPr>
        <p:spPr>
          <a:xfrm>
            <a:off x="6670476" y="5070163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 </a:t>
            </a:r>
            <a:r>
              <a:rPr lang="pt-BR" dirty="0" err="1"/>
              <a:t>Bison</a:t>
            </a:r>
            <a:r>
              <a:rPr lang="pt-BR" dirty="0"/>
              <a:t> transfere (shift) o terminal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*</a:t>
            </a:r>
            <a:r>
              <a:rPr lang="pt-BR" dirty="0"/>
              <a:t> para a pilha</a:t>
            </a:r>
          </a:p>
        </p:txBody>
      </p:sp>
    </p:spTree>
    <p:extLst>
      <p:ext uri="{BB962C8B-B14F-4D97-AF65-F5344CB8AC3E}">
        <p14:creationId xmlns:p14="http://schemas.microsoft.com/office/powerpoint/2010/main" val="2613802672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0784D1-BABD-4551-B411-3E1FF2D14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Gramáticas Ambíguas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F8F963-31D4-4E34-A078-8CEC564AB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Nas situações em que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terminal mais a direita não fornece a precedência apropriada</a:t>
            </a:r>
            <a:r>
              <a:rPr lang="pt-BR" dirty="0"/>
              <a:t>, podemos anexar uma </a:t>
            </a:r>
            <a:r>
              <a:rPr lang="pt-BR" dirty="0" err="1"/>
              <a:t>tag</a:t>
            </a: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Supõem-se que o terminal foi definido na seção de declarações </a:t>
            </a:r>
          </a:p>
          <a:p>
            <a:pPr lvl="1"/>
            <a:r>
              <a:rPr lang="pt-BR" dirty="0"/>
              <a:t>Ele pode ser um marcador de lugar, com o </a:t>
            </a:r>
            <a:r>
              <a:rPr lang="pt-BR" dirty="0">
                <a:solidFill>
                  <a:srgbClr val="FF7575"/>
                </a:solidFill>
              </a:rPr>
              <a:t>UMINUS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8D6EFF5-8530-4977-9012-2E573F351F12}"/>
              </a:ext>
            </a:extLst>
          </p:cNvPr>
          <p:cNvSpPr txBox="1"/>
          <p:nvPr/>
        </p:nvSpPr>
        <p:spPr>
          <a:xfrm>
            <a:off x="1341884" y="2996952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%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prec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</a:rPr>
              <a:t>&lt;terminal&gt;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90F02DA-EC3C-4667-8E9E-CD09BE8E2A69}"/>
              </a:ext>
            </a:extLst>
          </p:cNvPr>
          <p:cNvSpPr/>
          <p:nvPr/>
        </p:nvSpPr>
        <p:spPr>
          <a:xfrm>
            <a:off x="1629916" y="4725144"/>
            <a:ext cx="28803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%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left</a:t>
            </a:r>
            <a:r>
              <a:rPr lang="pt-BR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'+' '-'</a:t>
            </a:r>
            <a:r>
              <a:rPr lang="pt-BR" dirty="0">
                <a:latin typeface="Consolas" panose="020B0609020204030204" pitchFamily="49" charset="0"/>
              </a:rPr>
              <a:t>   </a:t>
            </a:r>
          </a:p>
          <a:p>
            <a:r>
              <a:rPr lang="pt-BR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%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left</a:t>
            </a:r>
            <a:r>
              <a:rPr lang="pt-BR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'*' '/'</a:t>
            </a:r>
            <a:r>
              <a:rPr lang="pt-BR" dirty="0">
                <a:latin typeface="Consolas" panose="020B0609020204030204" pitchFamily="49" charset="0"/>
              </a:rPr>
              <a:t>   </a:t>
            </a:r>
          </a:p>
          <a:p>
            <a:r>
              <a:rPr lang="pt-BR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%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nonassoc</a:t>
            </a:r>
            <a:r>
              <a:rPr lang="pt-BR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UMINUS</a:t>
            </a:r>
          </a:p>
          <a:p>
            <a:endParaRPr lang="pt-BR" dirty="0">
              <a:latin typeface="Consolas" panose="020B0609020204030204" pitchFamily="49" charset="0"/>
            </a:endParaRP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8D7DA13C-30B9-480F-85E3-D1C23AF74D5A}"/>
              </a:ext>
            </a:extLst>
          </p:cNvPr>
          <p:cNvGrpSpPr/>
          <p:nvPr/>
        </p:nvGrpSpPr>
        <p:grpSpPr>
          <a:xfrm>
            <a:off x="11594275" y="6393203"/>
            <a:ext cx="607539" cy="503244"/>
            <a:chOff x="11582400" y="6381328"/>
            <a:chExt cx="607539" cy="503244"/>
          </a:xfrm>
        </p:grpSpPr>
        <p:sp>
          <p:nvSpPr>
            <p:cNvPr id="10" name="Triângulo isósceles 6">
              <a:extLst>
                <a:ext uri="{FF2B5EF4-FFF2-40B4-BE49-F238E27FC236}">
                  <a16:creationId xmlns:a16="http://schemas.microsoft.com/office/drawing/2014/main" id="{5FFEB782-5D22-4D1D-9056-87447FD2BA5F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6FA3565D-B581-4556-A6C0-68E8B0287C32}"/>
                </a:ext>
              </a:extLst>
            </p:cNvPr>
            <p:cNvSpPr/>
            <p:nvPr/>
          </p:nvSpPr>
          <p:spPr>
            <a:xfrm>
              <a:off x="11798655" y="6515240"/>
              <a:ext cx="39128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  <a:endParaRPr lang="pt-BR" sz="20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1366268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CBABB-0EBD-4365-8733-5E663C290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193A69-002E-4C42-B3A2-B921B40F3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Bison</a:t>
            </a:r>
            <a:r>
              <a:rPr lang="pt-BR" dirty="0"/>
              <a:t> é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gerador de analisador sintático</a:t>
            </a:r>
          </a:p>
          <a:p>
            <a:pPr lvl="1"/>
            <a:r>
              <a:rPr lang="pt-BR" dirty="0"/>
              <a:t>Derivado do Berkeley </a:t>
            </a:r>
            <a:r>
              <a:rPr lang="pt-BR" dirty="0" err="1"/>
              <a:t>Yacc</a:t>
            </a:r>
            <a:r>
              <a:rPr lang="pt-BR" dirty="0"/>
              <a:t> e compatível com o </a:t>
            </a:r>
            <a:r>
              <a:rPr lang="pt-BR" dirty="0" err="1"/>
              <a:t>Yacc</a:t>
            </a:r>
            <a:r>
              <a:rPr lang="pt-BR" dirty="0"/>
              <a:t> (Unix)</a:t>
            </a:r>
          </a:p>
          <a:p>
            <a:pPr lvl="1"/>
            <a:r>
              <a:rPr lang="pt-BR" dirty="0"/>
              <a:t>Gera um analisador sintático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em código C/C++</a:t>
            </a:r>
          </a:p>
          <a:p>
            <a:pPr lvl="1"/>
            <a:r>
              <a:rPr lang="pt-BR" dirty="0"/>
              <a:t>Permite a criação de linguagens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 forma incremental</a:t>
            </a:r>
          </a:p>
          <a:p>
            <a:pPr lvl="1"/>
            <a:r>
              <a:rPr lang="pt-BR" dirty="0"/>
              <a:t>Trata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gramáticas ambíguas</a:t>
            </a:r>
            <a:r>
              <a:rPr lang="pt-BR" dirty="0"/>
              <a:t>, com recursão à esquerda e não fatoradas</a:t>
            </a:r>
          </a:p>
          <a:p>
            <a:r>
              <a:rPr lang="pt-BR" dirty="0"/>
              <a:t>Pode ser usado em conjunto com 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Flex</a:t>
            </a:r>
          </a:p>
          <a:p>
            <a:pPr lvl="1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Flex</a:t>
            </a:r>
            <a:r>
              <a:rPr lang="pt-BR" dirty="0"/>
              <a:t>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pt-BR" dirty="0"/>
              <a:t>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Bison</a:t>
            </a:r>
            <a:r>
              <a:rPr lang="pt-BR" dirty="0"/>
              <a:t> </a:t>
            </a:r>
            <a:r>
              <a:rPr lang="pt-BR"/>
              <a:t>permitem uma </a:t>
            </a:r>
            <a:r>
              <a:rPr lang="pt-BR" dirty="0"/>
              <a:t>implementação rápida do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front-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end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 um compilador</a:t>
            </a:r>
          </a:p>
          <a:p>
            <a:pPr lvl="2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5504404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DAA34-610C-4134-84BE-EA79EE0FE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5E1823-2E88-4E53-B709-4F7B8EE2F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gerador de analisador sintático </a:t>
            </a:r>
            <a:r>
              <a:rPr lang="pt-BR" dirty="0"/>
              <a:t>simplifica e agiliza a construção de um compilador</a:t>
            </a:r>
          </a:p>
          <a:p>
            <a:pPr lvl="1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Bison</a:t>
            </a:r>
            <a:endParaRPr lang="pt-BR" dirty="0"/>
          </a:p>
          <a:p>
            <a:pPr lvl="2"/>
            <a:r>
              <a:rPr lang="pt-BR" dirty="0"/>
              <a:t>É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implementação mais recentes </a:t>
            </a:r>
            <a:r>
              <a:rPr lang="pt-BR" dirty="0"/>
              <a:t>do </a:t>
            </a:r>
            <a:r>
              <a:rPr lang="pt-BR" dirty="0" err="1"/>
              <a:t>Yacc</a:t>
            </a:r>
            <a:endParaRPr lang="pt-BR" dirty="0"/>
          </a:p>
          <a:p>
            <a:pPr lvl="2"/>
            <a:r>
              <a:rPr lang="pt-BR" dirty="0"/>
              <a:t>Derivado do Berkeley </a:t>
            </a:r>
            <a:r>
              <a:rPr lang="pt-BR" dirty="0" err="1"/>
              <a:t>Yacc</a:t>
            </a:r>
            <a:r>
              <a:rPr lang="pt-BR" dirty="0"/>
              <a:t> </a:t>
            </a:r>
          </a:p>
          <a:p>
            <a:pPr lvl="1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Yacc</a:t>
            </a:r>
            <a:endParaRPr lang="pt-BR" dirty="0"/>
          </a:p>
          <a:p>
            <a:pPr lvl="2"/>
            <a:r>
              <a:rPr lang="pt-BR" dirty="0"/>
              <a:t>Foi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criado</a:t>
            </a:r>
            <a:r>
              <a:rPr lang="pt-BR" dirty="0"/>
              <a:t> por Stephen Johnson do Bell </a:t>
            </a:r>
            <a:r>
              <a:rPr lang="pt-BR" dirty="0" err="1"/>
              <a:t>Labs</a:t>
            </a:r>
            <a:r>
              <a:rPr lang="pt-BR" dirty="0"/>
              <a:t>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para o Unix nos anos 70</a:t>
            </a:r>
          </a:p>
          <a:p>
            <a:pPr lvl="2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Yacc</a:t>
            </a:r>
            <a:r>
              <a:rPr lang="pt-BR" dirty="0"/>
              <a:t> significa "</a:t>
            </a:r>
            <a:r>
              <a:rPr lang="pt-BR" dirty="0" err="1"/>
              <a:t>Yet</a:t>
            </a:r>
            <a:r>
              <a:rPr lang="pt-BR" dirty="0"/>
              <a:t> </a:t>
            </a:r>
            <a:r>
              <a:rPr lang="pt-BR" dirty="0" err="1"/>
              <a:t>another</a:t>
            </a:r>
            <a:r>
              <a:rPr lang="pt-BR" dirty="0"/>
              <a:t> </a:t>
            </a:r>
            <a:r>
              <a:rPr lang="pt-BR" dirty="0" err="1"/>
              <a:t>compiler-compiler</a:t>
            </a:r>
            <a:r>
              <a:rPr lang="pt-BR" dirty="0"/>
              <a:t>"</a:t>
            </a:r>
          </a:p>
          <a:p>
            <a:pPr lvl="2"/>
            <a:r>
              <a:rPr lang="pt-BR" dirty="0"/>
              <a:t>O nome reflete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popularidade</a:t>
            </a:r>
            <a:r>
              <a:rPr lang="pt-BR" dirty="0"/>
              <a:t> dessas ferramentas na época</a:t>
            </a:r>
          </a:p>
          <a:p>
            <a:endParaRPr lang="pt-BR" dirty="0"/>
          </a:p>
          <a:p>
            <a:pPr lvl="1"/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1861861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C3A9DD-9BCF-4D4D-9145-C1DC6984D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076996-A3DF-452A-B16F-D9885C03F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/>
          <a:lstStyle/>
          <a:p>
            <a:r>
              <a:rPr lang="pt-BR" dirty="0"/>
              <a:t>Uso do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Bison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Um arquivo com uma especificação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bison</a:t>
            </a:r>
            <a:r>
              <a:rPr lang="pt-BR" dirty="0"/>
              <a:t> possui a extensão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.y</a:t>
            </a:r>
          </a:p>
          <a:p>
            <a:pPr lvl="1"/>
            <a:r>
              <a:rPr lang="pt-BR" dirty="0"/>
              <a:t>O compilador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Bison</a:t>
            </a:r>
            <a:r>
              <a:rPr lang="pt-BR" dirty="0"/>
              <a:t> gera um arquivo com a extensão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tab.c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dirty="0"/>
              <a:t>A saída do compilador C/C++ é o analisador sintático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3C232A6-FA7C-47F9-9CF3-CF9B8EE1849F}"/>
              </a:ext>
            </a:extLst>
          </p:cNvPr>
          <p:cNvSpPr/>
          <p:nvPr/>
        </p:nvSpPr>
        <p:spPr>
          <a:xfrm>
            <a:off x="2710036" y="4941168"/>
            <a:ext cx="1872208" cy="86409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Compilador </a:t>
            </a:r>
            <a:r>
              <a:rPr lang="pt-BR" sz="1600" dirty="0" err="1"/>
              <a:t>Bison</a:t>
            </a:r>
            <a:endParaRPr lang="pt-BR" sz="16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09B9952-C4B3-4A6B-AE96-1A9806D80EF5}"/>
              </a:ext>
            </a:extLst>
          </p:cNvPr>
          <p:cNvSpPr/>
          <p:nvPr/>
        </p:nvSpPr>
        <p:spPr>
          <a:xfrm>
            <a:off x="5590356" y="4941168"/>
            <a:ext cx="1872208" cy="86409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/>
              <a:t>Compilador C/C++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444A31A-32C0-4546-A7C5-3FDB7179F508}"/>
              </a:ext>
            </a:extLst>
          </p:cNvPr>
          <p:cNvSpPr/>
          <p:nvPr/>
        </p:nvSpPr>
        <p:spPr>
          <a:xfrm>
            <a:off x="8326660" y="4941168"/>
            <a:ext cx="1872208" cy="86409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/>
              <a:t>Analisador Sintático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90BE7BA0-B2C4-444F-B6C4-DCE1049E6DD1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>
            <a:off x="9262764" y="4653136"/>
            <a:ext cx="0" cy="28803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4E6FB13B-2412-435D-A489-CF73BD56B887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9262764" y="5805264"/>
            <a:ext cx="0" cy="27874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03C32D8-DC22-4ED0-9770-E87E7D75A256}"/>
              </a:ext>
            </a:extLst>
          </p:cNvPr>
          <p:cNvSpPr txBox="1"/>
          <p:nvPr/>
        </p:nvSpPr>
        <p:spPr>
          <a:xfrm>
            <a:off x="8714376" y="4283804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entrada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11F8268-D2F5-40CE-A315-805DB8715514}"/>
              </a:ext>
            </a:extLst>
          </p:cNvPr>
          <p:cNvSpPr txBox="1"/>
          <p:nvPr/>
        </p:nvSpPr>
        <p:spPr>
          <a:xfrm>
            <a:off x="8865860" y="6084004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saída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9238C80F-A6F8-4973-9A17-75476B67CB2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582244" y="5373216"/>
            <a:ext cx="100811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486E5AFA-1E24-4422-9282-0DF9ED345A96}"/>
              </a:ext>
            </a:extLst>
          </p:cNvPr>
          <p:cNvCxnSpPr>
            <a:cxnSpLocks/>
          </p:cNvCxnSpPr>
          <p:nvPr/>
        </p:nvCxnSpPr>
        <p:spPr>
          <a:xfrm>
            <a:off x="1701924" y="5371361"/>
            <a:ext cx="1008112" cy="185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DDBE98C-7F2B-423A-825C-372C5A65315F}"/>
              </a:ext>
            </a:extLst>
          </p:cNvPr>
          <p:cNvSpPr txBox="1"/>
          <p:nvPr/>
        </p:nvSpPr>
        <p:spPr>
          <a:xfrm>
            <a:off x="1562214" y="4099138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parser.y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FA87026-9518-43FB-AA4D-EE98C41237EC}"/>
              </a:ext>
            </a:extLst>
          </p:cNvPr>
          <p:cNvSpPr txBox="1"/>
          <p:nvPr/>
        </p:nvSpPr>
        <p:spPr>
          <a:xfrm>
            <a:off x="4163208" y="409913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parser.tab.c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8" name="Conector de seta reta 51">
            <a:extLst>
              <a:ext uri="{FF2B5EF4-FFF2-40B4-BE49-F238E27FC236}">
                <a16:creationId xmlns:a16="http://schemas.microsoft.com/office/drawing/2014/main" id="{65E48FD5-69EB-498E-8CBF-CB47EEED202A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5082691" y="4493394"/>
            <a:ext cx="0" cy="809004"/>
          </a:xfrm>
          <a:prstGeom prst="straightConnector1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lipse 58">
            <a:extLst>
              <a:ext uri="{FF2B5EF4-FFF2-40B4-BE49-F238E27FC236}">
                <a16:creationId xmlns:a16="http://schemas.microsoft.com/office/drawing/2014/main" id="{CA0839CE-291C-495B-962B-D22ACFDF4B8D}"/>
              </a:ext>
            </a:extLst>
          </p:cNvPr>
          <p:cNvSpPr/>
          <p:nvPr/>
        </p:nvSpPr>
        <p:spPr>
          <a:xfrm>
            <a:off x="5015108" y="5302398"/>
            <a:ext cx="135166" cy="13792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0" name="Conector de seta reta 51">
            <a:extLst>
              <a:ext uri="{FF2B5EF4-FFF2-40B4-BE49-F238E27FC236}">
                <a16:creationId xmlns:a16="http://schemas.microsoft.com/office/drawing/2014/main" id="{6A1E84F4-662A-45EA-8FFB-27EBAC10BD81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2195079" y="4507840"/>
            <a:ext cx="0" cy="809004"/>
          </a:xfrm>
          <a:prstGeom prst="straightConnector1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ipse 60">
            <a:extLst>
              <a:ext uri="{FF2B5EF4-FFF2-40B4-BE49-F238E27FC236}">
                <a16:creationId xmlns:a16="http://schemas.microsoft.com/office/drawing/2014/main" id="{1198DE3B-1057-4A83-9207-B561148150E3}"/>
              </a:ext>
            </a:extLst>
          </p:cNvPr>
          <p:cNvSpPr/>
          <p:nvPr/>
        </p:nvSpPr>
        <p:spPr>
          <a:xfrm>
            <a:off x="2127496" y="5316844"/>
            <a:ext cx="135166" cy="13792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Seta: Divisa 71">
            <a:extLst>
              <a:ext uri="{FF2B5EF4-FFF2-40B4-BE49-F238E27FC236}">
                <a16:creationId xmlns:a16="http://schemas.microsoft.com/office/drawing/2014/main" id="{6AEDAA99-CD98-46BB-8760-7815471709C7}"/>
              </a:ext>
            </a:extLst>
          </p:cNvPr>
          <p:cNvSpPr/>
          <p:nvPr/>
        </p:nvSpPr>
        <p:spPr>
          <a:xfrm>
            <a:off x="7724430" y="5083344"/>
            <a:ext cx="356431" cy="576033"/>
          </a:xfrm>
          <a:prstGeom prst="chevron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600"/>
          </a:p>
        </p:txBody>
      </p:sp>
    </p:spTree>
    <p:extLst>
      <p:ext uri="{BB962C8B-B14F-4D97-AF65-F5344CB8AC3E}">
        <p14:creationId xmlns:p14="http://schemas.microsoft.com/office/powerpoint/2010/main" val="393901346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1F0CEC-3BA0-442B-86A5-57471681B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Programa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646ECE-A21C-4361-B3DA-6664FED5A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especificação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Bison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possui o seguinte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formato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Vamos exemplificar construindo uma calculadora: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FC2D93B-96B1-49F9-B36A-5C0B9779D491}"/>
              </a:ext>
            </a:extLst>
          </p:cNvPr>
          <p:cNvSpPr txBox="1"/>
          <p:nvPr/>
        </p:nvSpPr>
        <p:spPr>
          <a:xfrm flipH="1">
            <a:off x="1197868" y="2363495"/>
            <a:ext cx="38884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Declarações</a:t>
            </a:r>
            <a:br>
              <a:rPr lang="pt-BR" sz="1600" dirty="0">
                <a:latin typeface="Consolas" panose="020B0609020204030204" pitchFamily="49" charset="0"/>
              </a:rPr>
            </a:br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</a:rPr>
              <a:t>%%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regras de tradução</a:t>
            </a:r>
            <a:br>
              <a:rPr lang="pt-BR" sz="1600" dirty="0">
                <a:latin typeface="Consolas" panose="020B0609020204030204" pitchFamily="49" charset="0"/>
              </a:rPr>
            </a:br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</a:rPr>
              <a:t>%%</a:t>
            </a:r>
            <a:endParaRPr lang="pt-BR" sz="1600" dirty="0">
              <a:ln>
                <a:solidFill>
                  <a:schemeClr val="accent2">
                    <a:lumMod val="75000"/>
                  </a:schemeClr>
                </a:solidFill>
              </a:ln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rotinas de suporte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47C34552-ED45-4F83-8C54-DCE66089B0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256671"/>
              </p:ext>
            </p:extLst>
          </p:nvPr>
        </p:nvGraphicFramePr>
        <p:xfrm>
          <a:off x="1557908" y="4509120"/>
          <a:ext cx="2913416" cy="1739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5112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1698264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289880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289880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4587684"/>
                  </a:ext>
                </a:extLst>
              </a:tr>
              <a:tr h="289880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factor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289880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factor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6448750"/>
                  </a:ext>
                </a:extLst>
              </a:tr>
              <a:tr h="289880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factor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rgbClr val="FF4343"/>
                          </a:solidFill>
                        </a:rPr>
                        <a:t>(</a:t>
                      </a:r>
                      <a:r>
                        <a:rPr lang="pt-BR" sz="1600" dirty="0"/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dirty="0"/>
                        <a:t> </a:t>
                      </a:r>
                      <a:r>
                        <a:rPr lang="pt-BR" sz="1600" b="1" dirty="0">
                          <a:solidFill>
                            <a:srgbClr val="FF4343"/>
                          </a:solidFill>
                        </a:rPr>
                        <a:t>)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1776450"/>
                  </a:ext>
                </a:extLst>
              </a:tr>
              <a:tr h="289880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dígito</a:t>
                      </a:r>
                      <a:endParaRPr lang="pt-BR" sz="1600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3771299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FDE4E4CC-CFAB-44CB-B3BA-B5290B67E768}"/>
              </a:ext>
            </a:extLst>
          </p:cNvPr>
          <p:cNvSpPr txBox="1"/>
          <p:nvPr/>
        </p:nvSpPr>
        <p:spPr>
          <a:xfrm>
            <a:off x="6094412" y="4869160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FF4343"/>
                </a:solidFill>
              </a:rPr>
              <a:t>dígito</a:t>
            </a:r>
            <a:r>
              <a:rPr lang="pt-BR" dirty="0"/>
              <a:t> é um único número de 0 a 9</a:t>
            </a:r>
          </a:p>
        </p:txBody>
      </p:sp>
    </p:spTree>
    <p:extLst>
      <p:ext uri="{BB962C8B-B14F-4D97-AF65-F5344CB8AC3E}">
        <p14:creationId xmlns:p14="http://schemas.microsoft.com/office/powerpoint/2010/main" val="3752612552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DC719E-4D4F-4A04-A219-949F05D0F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Programa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FE0B4F-99CC-4056-AEAD-CAC2AA734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Declarações</a:t>
            </a:r>
            <a:endParaRPr lang="pt-BR" dirty="0"/>
          </a:p>
          <a:p>
            <a:pPr lvl="1"/>
            <a:r>
              <a:rPr lang="pt-BR" dirty="0"/>
              <a:t>São compostas por duas seções, ambas opcionais:</a:t>
            </a:r>
          </a:p>
          <a:p>
            <a:pPr lvl="2"/>
            <a:r>
              <a:rPr lang="pt-BR" dirty="0"/>
              <a:t>Declarações da linguagem C/C++ delimitadas por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%{</a:t>
            </a:r>
            <a:r>
              <a:rPr lang="pt-BR" dirty="0"/>
              <a:t> e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%}</a:t>
            </a:r>
          </a:p>
          <a:p>
            <a:pPr lvl="3"/>
            <a:r>
              <a:rPr lang="pt-BR" dirty="0"/>
              <a:t>Inclusão de arquivos de cabeçalho, comentários</a:t>
            </a:r>
          </a:p>
          <a:p>
            <a:pPr lvl="3"/>
            <a:r>
              <a:rPr lang="pt-BR" dirty="0"/>
              <a:t>Declarações de constantes, variáveis e funções (protótipos)</a:t>
            </a:r>
          </a:p>
          <a:p>
            <a:pPr lvl="2"/>
            <a:r>
              <a:rPr lang="pt-BR" dirty="0"/>
              <a:t>Declarações dos tokens da gramática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09B878C-E6C6-4677-9A67-C84AE3AF5666}"/>
              </a:ext>
            </a:extLst>
          </p:cNvPr>
          <p:cNvSpPr txBox="1"/>
          <p:nvPr/>
        </p:nvSpPr>
        <p:spPr>
          <a:xfrm>
            <a:off x="2061964" y="4509120"/>
            <a:ext cx="71058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%{</a:t>
            </a:r>
          </a:p>
          <a:p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#include </a:t>
            </a:r>
            <a:r>
              <a:rPr lang="pt-BR" sz="1600" dirty="0"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solidFill>
                  <a:srgbClr val="FF7575"/>
                </a:solidFill>
                <a:latin typeface="Consolas" panose="020B0609020204030204" pitchFamily="49" charset="0"/>
              </a:rPr>
              <a:t>cctype</a:t>
            </a:r>
            <a:r>
              <a:rPr lang="pt-BR" sz="1600" dirty="0">
                <a:latin typeface="Consolas" panose="020B0609020204030204" pitchFamily="49" charset="0"/>
              </a:rPr>
              <a:t>&gt;</a:t>
            </a:r>
          </a:p>
          <a:p>
            <a:r>
              <a:rPr lang="pt-BR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%}</a:t>
            </a:r>
          </a:p>
          <a:p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%</a:t>
            </a:r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token</a:t>
            </a:r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</a:rPr>
              <a:t>DIGIT</a:t>
            </a:r>
            <a:br>
              <a:rPr lang="pt-BR" sz="1600" dirty="0">
                <a:latin typeface="Consolas" panose="020B0609020204030204" pitchFamily="49" charset="0"/>
              </a:rPr>
            </a:br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</a:rPr>
              <a:t>%%</a:t>
            </a:r>
            <a:r>
              <a:rPr lang="pt-BR" sz="1600" dirty="0">
                <a:latin typeface="Consolas" panose="020B0609020204030204" pitchFamily="49" charset="0"/>
              </a:rPr>
              <a:t>	</a:t>
            </a:r>
            <a:r>
              <a:rPr lang="pt-BR" sz="2000" dirty="0">
                <a:latin typeface="Consolas" panose="020B0609020204030204" pitchFamily="49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889496560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69FE7C-E61E-4491-BEB2-FCB9E05CE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Programa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D77C4F-146E-47DD-8F2F-F7C3F5387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Regras de tradução</a:t>
            </a:r>
          </a:p>
          <a:p>
            <a:pPr lvl="1"/>
            <a:r>
              <a:rPr lang="pt-BR" dirty="0"/>
              <a:t>Cada regra consiste em:</a:t>
            </a:r>
          </a:p>
          <a:p>
            <a:pPr lvl="2"/>
            <a:r>
              <a:rPr lang="pt-BR" dirty="0"/>
              <a:t>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produção</a:t>
            </a:r>
            <a:r>
              <a:rPr lang="pt-BR" dirty="0"/>
              <a:t> da gramática</a:t>
            </a:r>
          </a:p>
          <a:p>
            <a:pPr lvl="2"/>
            <a:r>
              <a:rPr lang="pt-BR" dirty="0"/>
              <a:t>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ação semântica </a:t>
            </a:r>
            <a:r>
              <a:rPr lang="pt-BR" dirty="0"/>
              <a:t>associada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F7C7BD-57AF-47CF-A526-EBDADA3B37A0}"/>
              </a:ext>
            </a:extLst>
          </p:cNvPr>
          <p:cNvSpPr txBox="1"/>
          <p:nvPr/>
        </p:nvSpPr>
        <p:spPr>
          <a:xfrm>
            <a:off x="1817292" y="4771072"/>
            <a:ext cx="45336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cabeça</a:t>
            </a:r>
            <a:r>
              <a:rPr lang="pt-BR" dirty="0">
                <a:latin typeface="Consolas" panose="020B0609020204030204" pitchFamily="49" charset="0"/>
              </a:rPr>
              <a:t> : </a:t>
            </a:r>
            <a:r>
              <a:rPr lang="pt-BR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corpo</a:t>
            </a:r>
            <a:r>
              <a:rPr lang="pt-BR" baseline="-250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latin typeface="Consolas" panose="020B0609020204030204" pitchFamily="49" charset="0"/>
              </a:rPr>
              <a:t> { ação semântica</a:t>
            </a:r>
            <a:r>
              <a:rPr lang="pt-BR" baseline="-25000" dirty="0">
                <a:latin typeface="Consolas" panose="020B0609020204030204" pitchFamily="49" charset="0"/>
              </a:rPr>
              <a:t>1</a:t>
            </a:r>
            <a:r>
              <a:rPr lang="pt-BR" dirty="0">
                <a:latin typeface="Consolas" panose="020B0609020204030204" pitchFamily="49" charset="0"/>
              </a:rPr>
              <a:t> }</a:t>
            </a:r>
          </a:p>
          <a:p>
            <a:r>
              <a:rPr lang="pt-BR" dirty="0">
                <a:latin typeface="Consolas" panose="020B0609020204030204" pitchFamily="49" charset="0"/>
              </a:rPr>
              <a:t>       | </a:t>
            </a:r>
            <a:r>
              <a:rPr lang="pt-BR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corpo</a:t>
            </a:r>
            <a:r>
              <a:rPr lang="pt-BR" baseline="-250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pt-BR" dirty="0">
                <a:latin typeface="Consolas" panose="020B0609020204030204" pitchFamily="49" charset="0"/>
              </a:rPr>
              <a:t> { ação semântica</a:t>
            </a:r>
            <a:r>
              <a:rPr lang="pt-BR" baseline="-25000" dirty="0">
                <a:latin typeface="Consolas" panose="020B0609020204030204" pitchFamily="49" charset="0"/>
              </a:rPr>
              <a:t>2</a:t>
            </a:r>
            <a:r>
              <a:rPr lang="pt-BR" dirty="0">
                <a:latin typeface="Consolas" panose="020B0609020204030204" pitchFamily="49" charset="0"/>
              </a:rPr>
              <a:t> }</a:t>
            </a:r>
          </a:p>
          <a:p>
            <a:r>
              <a:rPr lang="pt-BR" dirty="0">
                <a:latin typeface="Consolas" panose="020B0609020204030204" pitchFamily="49" charset="0"/>
              </a:rPr>
              <a:t>       | ...</a:t>
            </a:r>
          </a:p>
          <a:p>
            <a:r>
              <a:rPr lang="pt-BR" dirty="0">
                <a:latin typeface="Consolas" panose="020B0609020204030204" pitchFamily="49" charset="0"/>
              </a:rPr>
              <a:t>       | </a:t>
            </a:r>
            <a:r>
              <a:rPr lang="pt-BR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corpo</a:t>
            </a:r>
            <a:r>
              <a:rPr lang="pt-BR" baseline="-250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pt-BR" dirty="0">
                <a:latin typeface="Consolas" panose="020B0609020204030204" pitchFamily="49" charset="0"/>
              </a:rPr>
              <a:t> { ação semântica</a:t>
            </a:r>
            <a:r>
              <a:rPr lang="pt-BR" baseline="-25000" dirty="0">
                <a:latin typeface="Consolas" panose="020B0609020204030204" pitchFamily="49" charset="0"/>
              </a:rPr>
              <a:t>3</a:t>
            </a:r>
            <a:r>
              <a:rPr lang="pt-BR" dirty="0">
                <a:latin typeface="Consolas" panose="020B0609020204030204" pitchFamily="49" charset="0"/>
              </a:rPr>
              <a:t> }</a:t>
            </a:r>
          </a:p>
          <a:p>
            <a:r>
              <a:rPr lang="pt-BR" dirty="0">
                <a:latin typeface="Consolas" panose="020B0609020204030204" pitchFamily="49" charset="0"/>
              </a:rPr>
              <a:t>       ;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424459D9-8286-4074-8165-64A6CA0DE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525190"/>
              </p:ext>
            </p:extLst>
          </p:nvPr>
        </p:nvGraphicFramePr>
        <p:xfrm>
          <a:off x="1817292" y="4038600"/>
          <a:ext cx="5359500" cy="289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5794">
                  <a:extLst>
                    <a:ext uri="{9D8B030D-6E8A-4147-A177-3AD203B41FA5}">
                      <a16:colId xmlns:a16="http://schemas.microsoft.com/office/drawing/2014/main" val="538649983"/>
                    </a:ext>
                  </a:extLst>
                </a:gridCol>
                <a:gridCol w="394081">
                  <a:extLst>
                    <a:ext uri="{9D8B030D-6E8A-4147-A177-3AD203B41FA5}">
                      <a16:colId xmlns:a16="http://schemas.microsoft.com/office/drawing/2014/main" val="2163244396"/>
                    </a:ext>
                  </a:extLst>
                </a:gridCol>
                <a:gridCol w="4019625">
                  <a:extLst>
                    <a:ext uri="{9D8B030D-6E8A-4147-A177-3AD203B41FA5}">
                      <a16:colId xmlns:a16="http://schemas.microsoft.com/office/drawing/2014/main" val="1799899471"/>
                    </a:ext>
                  </a:extLst>
                </a:gridCol>
              </a:tblGrid>
              <a:tr h="289880">
                <a:tc>
                  <a:txBody>
                    <a:bodyPr/>
                    <a:lstStyle/>
                    <a:p>
                      <a:r>
                        <a:rPr lang="pt-BR" sz="1800" i="0" dirty="0">
                          <a:latin typeface="Consolas" panose="020B0609020204030204" pitchFamily="49" charset="0"/>
                        </a:rPr>
                        <a:t>cabeça</a:t>
                      </a:r>
                      <a:endParaRPr lang="pt-BR" sz="1800" i="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i="0" dirty="0">
                          <a:latin typeface="Consolas" panose="020B0609020204030204" pitchFamily="49" charset="0"/>
                        </a:rPr>
                        <a:t>corpo</a:t>
                      </a:r>
                      <a:r>
                        <a:rPr lang="pt-BR" sz="1800" i="0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800" i="0" dirty="0">
                          <a:latin typeface="Consolas" panose="020B0609020204030204" pitchFamily="49" charset="0"/>
                        </a:rPr>
                        <a:t> | corpo</a:t>
                      </a:r>
                      <a:r>
                        <a:rPr lang="pt-BR" sz="1800" i="0" baseline="-25000" dirty="0"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pt-BR" sz="1800" i="0" dirty="0">
                          <a:latin typeface="Consolas" panose="020B0609020204030204" pitchFamily="49" charset="0"/>
                        </a:rPr>
                        <a:t> | ... | </a:t>
                      </a:r>
                      <a:r>
                        <a:rPr lang="pt-BR" sz="1800" i="0" dirty="0" err="1">
                          <a:latin typeface="Consolas" panose="020B0609020204030204" pitchFamily="49" charset="0"/>
                        </a:rPr>
                        <a:t>corpo</a:t>
                      </a:r>
                      <a:r>
                        <a:rPr lang="pt-BR" sz="1800" i="0" baseline="-25000" dirty="0" err="1">
                          <a:latin typeface="Consolas" panose="020B0609020204030204" pitchFamily="49" charset="0"/>
                        </a:rPr>
                        <a:t>n</a:t>
                      </a:r>
                      <a:endParaRPr lang="pt-BR" sz="1800" b="1" i="0" baseline="-2500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4232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3313338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E8CF7D-5F16-43CF-AA0E-2FDEDB44D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Programa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85AC70-2093-4269-AFD6-9BA76595A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regras de tradução</a:t>
            </a:r>
            <a:r>
              <a:rPr lang="pt-BR" dirty="0"/>
              <a:t>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29407CB-FE7F-4278-8144-EAFBFF5F84F1}"/>
              </a:ext>
            </a:extLst>
          </p:cNvPr>
          <p:cNvSpPr txBox="1"/>
          <p:nvPr/>
        </p:nvSpPr>
        <p:spPr>
          <a:xfrm>
            <a:off x="1197868" y="2534326"/>
            <a:ext cx="710582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%%</a:t>
            </a:r>
          </a:p>
          <a:p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calc</a:t>
            </a:r>
            <a:r>
              <a:rPr lang="pt-BR" dirty="0">
                <a:latin typeface="Consolas" panose="020B0609020204030204" pitchFamily="49" charset="0"/>
              </a:rPr>
              <a:t> : 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'\n'</a:t>
            </a:r>
            <a:r>
              <a:rPr lang="pt-BR" dirty="0">
                <a:latin typeface="Consolas" panose="020B0609020204030204" pitchFamily="49" charset="0"/>
              </a:rPr>
              <a:t>      { cout &lt;&lt; </a:t>
            </a:r>
            <a:r>
              <a:rPr lang="pt-BR" dirty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$1</a:t>
            </a:r>
            <a:r>
              <a:rPr lang="pt-BR" dirty="0">
                <a:latin typeface="Consolas" panose="020B0609020204030204" pitchFamily="49" charset="0"/>
              </a:rPr>
              <a:t> &lt;&lt; 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'\n'</a:t>
            </a:r>
            <a:r>
              <a:rPr lang="pt-BR" dirty="0">
                <a:latin typeface="Consolas" panose="020B0609020204030204" pitchFamily="49" charset="0"/>
              </a:rPr>
              <a:t>;</a:t>
            </a: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</a:rPr>
              <a:t>}</a:t>
            </a:r>
          </a:p>
          <a:p>
            <a:r>
              <a:rPr lang="pt-BR" dirty="0">
                <a:latin typeface="Consolas" panose="020B0609020204030204" pitchFamily="49" charset="0"/>
              </a:rPr>
              <a:t>     ;</a:t>
            </a:r>
          </a:p>
          <a:p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dirty="0">
                <a:latin typeface="Consolas" panose="020B0609020204030204" pitchFamily="49" charset="0"/>
              </a:rPr>
              <a:t> : 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'+'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term</a:t>
            </a:r>
            <a:r>
              <a:rPr lang="pt-BR" dirty="0">
                <a:latin typeface="Consolas" panose="020B0609020204030204" pitchFamily="49" charset="0"/>
              </a:rPr>
              <a:t>  { </a:t>
            </a:r>
            <a:r>
              <a:rPr lang="pt-BR" dirty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$$</a:t>
            </a:r>
            <a:r>
              <a:rPr lang="pt-BR" dirty="0"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$1</a:t>
            </a:r>
            <a:r>
              <a:rPr lang="pt-BR" dirty="0">
                <a:latin typeface="Consolas" panose="020B0609020204030204" pitchFamily="49" charset="0"/>
              </a:rPr>
              <a:t> + </a:t>
            </a:r>
            <a:r>
              <a:rPr lang="pt-BR" dirty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$3</a:t>
            </a:r>
            <a:r>
              <a:rPr lang="pt-BR" dirty="0">
                <a:latin typeface="Consolas" panose="020B0609020204030204" pitchFamily="49" charset="0"/>
              </a:rPr>
              <a:t>; }</a:t>
            </a:r>
          </a:p>
          <a:p>
            <a:r>
              <a:rPr lang="pt-BR" dirty="0">
                <a:latin typeface="Consolas" panose="020B0609020204030204" pitchFamily="49" charset="0"/>
              </a:rPr>
              <a:t>     | 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term</a:t>
            </a:r>
            <a:endParaRPr lang="pt-BR" dirty="0">
              <a:solidFill>
                <a:schemeClr val="bg2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     ;</a:t>
            </a:r>
          </a:p>
          <a:p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term</a:t>
            </a:r>
            <a:r>
              <a:rPr lang="pt-BR" dirty="0">
                <a:latin typeface="Consolas" panose="020B0609020204030204" pitchFamily="49" charset="0"/>
              </a:rPr>
              <a:t> : 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term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'*'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fact</a:t>
            </a:r>
            <a:r>
              <a:rPr lang="pt-BR" dirty="0">
                <a:latin typeface="Consolas" panose="020B0609020204030204" pitchFamily="49" charset="0"/>
              </a:rPr>
              <a:t>  { </a:t>
            </a:r>
            <a:r>
              <a:rPr lang="pt-BR" dirty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$$</a:t>
            </a:r>
            <a:r>
              <a:rPr lang="pt-BR" dirty="0"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$1</a:t>
            </a:r>
            <a:r>
              <a:rPr lang="pt-BR" dirty="0">
                <a:latin typeface="Consolas" panose="020B0609020204030204" pitchFamily="49" charset="0"/>
              </a:rPr>
              <a:t> * </a:t>
            </a:r>
            <a:r>
              <a:rPr lang="pt-BR" dirty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$3</a:t>
            </a:r>
            <a:r>
              <a:rPr lang="pt-BR" dirty="0">
                <a:latin typeface="Consolas" panose="020B0609020204030204" pitchFamily="49" charset="0"/>
              </a:rPr>
              <a:t>; }</a:t>
            </a:r>
          </a:p>
          <a:p>
            <a:r>
              <a:rPr lang="pt-BR" dirty="0">
                <a:latin typeface="Consolas" panose="020B0609020204030204" pitchFamily="49" charset="0"/>
              </a:rPr>
              <a:t>     | 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fact</a:t>
            </a:r>
            <a:endParaRPr lang="pt-BR" dirty="0">
              <a:solidFill>
                <a:schemeClr val="bg2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     ;</a:t>
            </a:r>
          </a:p>
          <a:p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fact</a:t>
            </a:r>
            <a:r>
              <a:rPr lang="pt-BR" dirty="0">
                <a:latin typeface="Consolas" panose="020B0609020204030204" pitchFamily="49" charset="0"/>
              </a:rPr>
              <a:t> : 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'('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')'</a:t>
            </a:r>
            <a:r>
              <a:rPr lang="pt-BR" dirty="0">
                <a:latin typeface="Consolas" panose="020B0609020204030204" pitchFamily="49" charset="0"/>
              </a:rPr>
              <a:t>   { </a:t>
            </a:r>
            <a:r>
              <a:rPr lang="pt-BR" dirty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$$</a:t>
            </a:r>
            <a:r>
              <a:rPr lang="pt-BR" dirty="0"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$2</a:t>
            </a:r>
            <a:r>
              <a:rPr lang="pt-BR" dirty="0">
                <a:latin typeface="Consolas" panose="020B0609020204030204" pitchFamily="49" charset="0"/>
              </a:rPr>
              <a:t>; }</a:t>
            </a:r>
          </a:p>
          <a:p>
            <a:r>
              <a:rPr lang="pt-BR" dirty="0">
                <a:latin typeface="Consolas" panose="020B0609020204030204" pitchFamily="49" charset="0"/>
              </a:rPr>
              <a:t>     | 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DIGIT</a:t>
            </a:r>
          </a:p>
          <a:p>
            <a:r>
              <a:rPr lang="pt-BR" dirty="0">
                <a:latin typeface="Consolas" panose="020B0609020204030204" pitchFamily="49" charset="0"/>
              </a:rPr>
              <a:t>     ; </a:t>
            </a:r>
          </a:p>
          <a:p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%%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616333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E98888-8841-406D-B3FF-C5EEAD6C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Programa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EC321A-FA1B-4460-BC2D-1F4A77AF7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especificações</a:t>
            </a:r>
            <a:r>
              <a:rPr lang="pt-BR" dirty="0"/>
              <a:t> de gramáticas:</a:t>
            </a:r>
          </a:p>
          <a:p>
            <a:pPr lvl="1"/>
            <a:r>
              <a:rPr lang="pt-BR" dirty="0"/>
              <a:t>Cadeias de letras e dígitos sem aspas são consideradas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não-terminais</a:t>
            </a:r>
          </a:p>
          <a:p>
            <a:pPr lvl="1"/>
            <a:r>
              <a:rPr lang="pt-BR" dirty="0"/>
              <a:t>Um único caracteres entre aspas simples é considerado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terminal</a:t>
            </a:r>
          </a:p>
          <a:p>
            <a:r>
              <a:rPr lang="pt-BR" dirty="0"/>
              <a:t>Em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ação semântica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símbolo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$$</a:t>
            </a:r>
            <a:r>
              <a:rPr lang="pt-BR" dirty="0"/>
              <a:t> refere-se ao valor de atributo da cabeça</a:t>
            </a:r>
          </a:p>
          <a:p>
            <a:pPr lvl="1"/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símbolo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$i</a:t>
            </a:r>
            <a:r>
              <a:rPr lang="pt-BR" dirty="0"/>
              <a:t> refere-se ao valor do i-</a:t>
            </a:r>
            <a:r>
              <a:rPr lang="pt-BR" dirty="0" err="1"/>
              <a:t>ésimo</a:t>
            </a:r>
            <a:r>
              <a:rPr lang="pt-BR" dirty="0"/>
              <a:t> símbolo do corpo</a:t>
            </a:r>
          </a:p>
          <a:p>
            <a:r>
              <a:rPr lang="pt-BR" dirty="0"/>
              <a:t>Podemos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omitir a ação </a:t>
            </a:r>
            <a:r>
              <a:rPr lang="pt-BR" dirty="0"/>
              <a:t>para produções com um único símbolo</a:t>
            </a:r>
          </a:p>
          <a:p>
            <a:pPr lvl="1"/>
            <a:r>
              <a:rPr lang="pt-BR" dirty="0"/>
              <a:t>A ação </a:t>
            </a:r>
            <a:r>
              <a:rPr lang="pt-BR" dirty="0">
                <a:latin typeface="Consolas" panose="020B0609020204030204" pitchFamily="49" charset="0"/>
              </a:rPr>
              <a:t>{ </a:t>
            </a:r>
            <a:r>
              <a:rPr lang="pt-BR" dirty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$$</a:t>
            </a:r>
            <a:r>
              <a:rPr lang="pt-BR" dirty="0"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$1</a:t>
            </a:r>
            <a:r>
              <a:rPr lang="pt-BR" dirty="0">
                <a:latin typeface="Consolas" panose="020B0609020204030204" pitchFamily="49" charset="0"/>
              </a:rPr>
              <a:t>; } </a:t>
            </a:r>
            <a:r>
              <a:rPr lang="pt-BR" dirty="0"/>
              <a:t>é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ação padrão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9658483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E8CF7D-5F16-43CF-AA0E-2FDEDB44D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Programa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85AC70-2093-4269-AFD6-9BA76595A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rotinas de suporte</a:t>
            </a:r>
            <a:r>
              <a:rPr lang="pt-BR" dirty="0"/>
              <a:t>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29407CB-FE7F-4278-8144-EAFBFF5F84F1}"/>
              </a:ext>
            </a:extLst>
          </p:cNvPr>
          <p:cNvSpPr txBox="1"/>
          <p:nvPr/>
        </p:nvSpPr>
        <p:spPr>
          <a:xfrm>
            <a:off x="1197868" y="2431971"/>
            <a:ext cx="885698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</a:rPr>
              <a:t>%%</a:t>
            </a:r>
            <a:endParaRPr lang="pt-BR" sz="1600" dirty="0">
              <a:ln>
                <a:solidFill>
                  <a:schemeClr val="accent2">
                    <a:lumMod val="75000"/>
                  </a:schemeClr>
                </a:solidFill>
              </a:ln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endParaRPr lang="pt-BR" sz="1600" dirty="0">
              <a:ln>
                <a:solidFill>
                  <a:schemeClr val="accent2">
                    <a:lumMod val="75000"/>
                  </a:schemeClr>
                </a:solidFill>
              </a:ln>
              <a:solidFill>
                <a:schemeClr val="accent2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</a:rPr>
              <a:t> yylex() {        </a:t>
            </a:r>
            <a:r>
              <a:rPr lang="pt-BR" sz="16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// implementação manual do analisador léxico</a:t>
            </a:r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ch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latin typeface="Consolas" panose="020B0609020204030204" pitchFamily="49" charset="0"/>
              </a:rPr>
              <a:t>ch</a:t>
            </a:r>
            <a:r>
              <a:rPr lang="pt-BR" sz="1600" dirty="0">
                <a:latin typeface="Consolas" panose="020B0609020204030204" pitchFamily="49" charset="0"/>
              </a:rPr>
              <a:t> = </a:t>
            </a:r>
            <a:r>
              <a:rPr lang="pt-BR" sz="1600" dirty="0" err="1">
                <a:latin typeface="Consolas" panose="020B0609020204030204" pitchFamily="49" charset="0"/>
              </a:rPr>
              <a:t>cin.get</a:t>
            </a:r>
            <a:r>
              <a:rPr lang="pt-BR" sz="16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600" dirty="0">
                <a:latin typeface="Consolas" panose="020B0609020204030204" pitchFamily="49" charset="0"/>
              </a:rPr>
              <a:t> (</a:t>
            </a:r>
            <a:r>
              <a:rPr lang="pt-BR" sz="1600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isdigit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 err="1">
                <a:latin typeface="Consolas" panose="020B0609020204030204" pitchFamily="49" charset="0"/>
              </a:rPr>
              <a:t>ch</a:t>
            </a:r>
            <a:r>
              <a:rPr lang="pt-BR" sz="1600" dirty="0">
                <a:latin typeface="Consolas" panose="020B0609020204030204" pitchFamily="49" charset="0"/>
              </a:rPr>
              <a:t>)) {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</a:t>
            </a:r>
            <a:r>
              <a:rPr lang="pt-BR" sz="1600" dirty="0" err="1">
                <a:latin typeface="Consolas" panose="020B0609020204030204" pitchFamily="49" charset="0"/>
              </a:rPr>
              <a:t>yylval</a:t>
            </a:r>
            <a:r>
              <a:rPr lang="pt-BR" sz="1600" dirty="0">
                <a:latin typeface="Consolas" panose="020B0609020204030204" pitchFamily="49" charset="0"/>
              </a:rPr>
              <a:t> = </a:t>
            </a:r>
            <a:r>
              <a:rPr lang="pt-BR" sz="1600" dirty="0" err="1">
                <a:latin typeface="Consolas" panose="020B0609020204030204" pitchFamily="49" charset="0"/>
              </a:rPr>
              <a:t>ch</a:t>
            </a:r>
            <a:r>
              <a:rPr lang="pt-BR" sz="1600" dirty="0">
                <a:latin typeface="Consolas" panose="020B0609020204030204" pitchFamily="49" charset="0"/>
              </a:rPr>
              <a:t> - </a:t>
            </a:r>
            <a:r>
              <a:rPr lang="pt-BR" sz="1600" dirty="0">
                <a:solidFill>
                  <a:srgbClr val="FF7575"/>
                </a:solidFill>
                <a:latin typeface="Consolas" panose="020B0609020204030204" pitchFamily="49" charset="0"/>
              </a:rPr>
              <a:t>'0'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</a:t>
            </a:r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7575"/>
                </a:solidFill>
                <a:latin typeface="Consolas" panose="020B0609020204030204" pitchFamily="49" charset="0"/>
              </a:rPr>
              <a:t>DIGIT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ch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}</a:t>
            </a:r>
          </a:p>
          <a:p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</a:rPr>
              <a:t> main() {         </a:t>
            </a:r>
            <a:r>
              <a:rPr lang="pt-BR" sz="16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// função principal chama o analisador sintático</a:t>
            </a:r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yyparse</a:t>
            </a:r>
            <a:r>
              <a:rPr lang="pt-BR" sz="16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153413767"/>
      </p:ext>
    </p:extLst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ndas do mar 16:9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20115_TF02901025.potx" id="{F8CC4974-6780-4393-9052-41EA6E7BC588}" vid="{C17B3D96-28E5-440B-B51C-15310927D2DE}"/>
    </a:ext>
  </a:extLst>
</a:theme>
</file>

<file path=ppt/theme/theme2.xml><?xml version="1.0" encoding="utf-8"?>
<a:theme xmlns:a="http://schemas.openxmlformats.org/drawingml/2006/main" name="Tema do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5C5BB1-9D2C-412A-AE6C-0FC75190A4CE}">
  <ds:schemaRefs>
    <ds:schemaRef ds:uri="http://schemas.microsoft.com/office/2006/metadata/properties"/>
    <ds:schemaRef ds:uri="http://schemas.microsoft.com/office/infopath/2007/PartnerControls"/>
    <ds:schemaRef ds:uri="40262f94-9f35-4ac3-9a90-690165a166b7"/>
  </ds:schemaRefs>
</ds:datastoreItem>
</file>

<file path=customXml/itemProps2.xml><?xml version="1.0" encoding="utf-8"?>
<ds:datastoreItem xmlns:ds="http://schemas.openxmlformats.org/officeDocument/2006/customXml" ds:itemID="{E6A2223A-9182-462D-922F-5606A5A907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B6DE00F-F2BC-4082-AB87-D0D78777DE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natureza de ondas do mar (widescreen)</Template>
  <TotalTime>8330</TotalTime>
  <Words>1579</Words>
  <Application>Microsoft Office PowerPoint</Application>
  <PresentationFormat>Personalizar</PresentationFormat>
  <Paragraphs>256</Paragraphs>
  <Slides>18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</vt:lpstr>
      <vt:lpstr>Cambria Math</vt:lpstr>
      <vt:lpstr>Century Gothic</vt:lpstr>
      <vt:lpstr>Consolas</vt:lpstr>
      <vt:lpstr>Courier New</vt:lpstr>
      <vt:lpstr>Ondas do mar 16:9</vt:lpstr>
      <vt:lpstr>Gerador de Analisador Sintático</vt:lpstr>
      <vt:lpstr>Introdução</vt:lpstr>
      <vt:lpstr>Introdução</vt:lpstr>
      <vt:lpstr>Estrutura do Programa</vt:lpstr>
      <vt:lpstr>Estrutura do Programa</vt:lpstr>
      <vt:lpstr>Estrutura do Programa</vt:lpstr>
      <vt:lpstr>Estrutura do Programa</vt:lpstr>
      <vt:lpstr>Estrutura do Programa</vt:lpstr>
      <vt:lpstr>Estrutura do Programa</vt:lpstr>
      <vt:lpstr>Estrutura do Programa</vt:lpstr>
      <vt:lpstr>Gramáticas Ambíguas</vt:lpstr>
      <vt:lpstr>Gramáticas Ambíguas</vt:lpstr>
      <vt:lpstr>Gramáticas Ambíguas</vt:lpstr>
      <vt:lpstr>Gramáticas Ambíguas</vt:lpstr>
      <vt:lpstr>Gramáticas Ambíguas</vt:lpstr>
      <vt:lpstr>Gramáticas Ambíguas</vt:lpstr>
      <vt:lpstr>Gramáticas Ambíguas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Semântica</dc:title>
  <dc:creator>Judson Santiago</dc:creator>
  <cp:keywords>Compiladores;Tradutor;Sintaxe</cp:keywords>
  <cp:lastModifiedBy>Judson Santiago</cp:lastModifiedBy>
  <cp:revision>12</cp:revision>
  <dcterms:created xsi:type="dcterms:W3CDTF">2017-12-04T02:17:29Z</dcterms:created>
  <dcterms:modified xsi:type="dcterms:W3CDTF">2020-01-27T18:13:03Z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