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8" r:id="rId13"/>
    <p:sldId id="360" r:id="rId14"/>
    <p:sldId id="357" r:id="rId15"/>
    <p:sldId id="359" r:id="rId16"/>
    <p:sldId id="361" r:id="rId17"/>
    <p:sldId id="348" r:id="rId18"/>
  </p:sldIdLst>
  <p:sldSz cx="12188825" cy="6858000"/>
  <p:notesSz cx="6858000" cy="9144000"/>
  <p:custDataLst>
    <p:tags r:id="rId2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E10D3-E988-42D1-AE7C-875617B3F6DD}" v="1" dt="2020-01-15T17:25:26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157" autoAdjust="0"/>
  </p:normalViewPr>
  <p:slideViewPr>
    <p:cSldViewPr showGuides="1">
      <p:cViewPr varScale="1">
        <p:scale>
          <a:sx n="104" d="100"/>
          <a:sy n="104" d="100"/>
        </p:scale>
        <p:origin x="69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6B2B150-A65B-434E-9A7F-112673A59D44}"/>
    <pc:docChg chg="undo modSld">
      <pc:chgData name="Judson Santiago" userId="ebb108da2f256286" providerId="LiveId" clId="{F6B2B150-A65B-434E-9A7F-112673A59D44}" dt="2019-07-24T19:18:53.566" v="32" actId="20577"/>
      <pc:docMkLst>
        <pc:docMk/>
      </pc:docMkLst>
      <pc:sldChg chg="modSp">
        <pc:chgData name="Judson Santiago" userId="ebb108da2f256286" providerId="LiveId" clId="{F6B2B150-A65B-434E-9A7F-112673A59D44}" dt="2019-07-24T19:18:53.566" v="32" actId="20577"/>
        <pc:sldMkLst>
          <pc:docMk/>
          <pc:sldMk cId="2808920126" sldId="265"/>
        </pc:sldMkLst>
        <pc:spChg chg="mod">
          <ac:chgData name="Judson Santiago" userId="ebb108da2f256286" providerId="LiveId" clId="{F6B2B150-A65B-434E-9A7F-112673A59D44}" dt="2019-07-24T19:18:53.566" v="32" actId="20577"/>
          <ac:spMkLst>
            <pc:docMk/>
            <pc:sldMk cId="2808920126" sldId="265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5F0E10D3-E988-42D1-AE7C-875617B3F6DD}"/>
    <pc:docChg chg="custSel modSld">
      <pc:chgData name="Judson Santiago" userId="ebb108da2f256286" providerId="LiveId" clId="{5F0E10D3-E988-42D1-AE7C-875617B3F6DD}" dt="2020-01-22T17:37:28.904" v="68" actId="20577"/>
      <pc:docMkLst>
        <pc:docMk/>
      </pc:docMkLst>
      <pc:sldChg chg="modSp">
        <pc:chgData name="Judson Santiago" userId="ebb108da2f256286" providerId="LiveId" clId="{5F0E10D3-E988-42D1-AE7C-875617B3F6DD}" dt="2020-01-22T17:37:28.904" v="68" actId="20577"/>
        <pc:sldMkLst>
          <pc:docMk/>
          <pc:sldMk cId="2808920126" sldId="265"/>
        </pc:sldMkLst>
        <pc:spChg chg="mod">
          <ac:chgData name="Judson Santiago" userId="ebb108da2f256286" providerId="LiveId" clId="{5F0E10D3-E988-42D1-AE7C-875617B3F6DD}" dt="2020-01-22T17:37:28.904" v="68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5F0E10D3-E988-42D1-AE7C-875617B3F6DD}" dt="2020-01-15T17:06:03.684" v="26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5F0E10D3-E988-42D1-AE7C-875617B3F6DD}" dt="2020-01-15T17:13:55.513" v="28" actId="15"/>
        <pc:sldMkLst>
          <pc:docMk/>
          <pc:sldMk cId="3347689505" sldId="351"/>
        </pc:sldMkLst>
        <pc:spChg chg="mod">
          <ac:chgData name="Judson Santiago" userId="ebb108da2f256286" providerId="LiveId" clId="{5F0E10D3-E988-42D1-AE7C-875617B3F6DD}" dt="2020-01-15T17:13:55.513" v="28" actId="15"/>
          <ac:spMkLst>
            <pc:docMk/>
            <pc:sldMk cId="3347689505" sldId="351"/>
            <ac:spMk id="3" creationId="{768DA13B-B598-4E9E-8A06-C31F6A6E7019}"/>
          </ac:spMkLst>
        </pc:spChg>
      </pc:sldChg>
      <pc:sldChg chg="modNotesTx">
        <pc:chgData name="Judson Santiago" userId="ebb108da2f256286" providerId="LiveId" clId="{5F0E10D3-E988-42D1-AE7C-875617B3F6DD}" dt="2020-01-15T17:25:29.943" v="37" actId="20577"/>
        <pc:sldMkLst>
          <pc:docMk/>
          <pc:sldMk cId="1995401059" sldId="356"/>
        </pc:sldMkLst>
      </pc:sldChg>
    </pc:docChg>
  </pc:docChgLst>
  <pc:docChgLst>
    <pc:chgData name="Judson Santiago" userId="ebb108da2f256286" providerId="LiveId" clId="{7E5AECAB-2AF9-464E-863E-E672A3644466}"/>
  </pc:docChgLst>
  <pc:docChgLst>
    <pc:chgData name="Judson Santiago" userId="ebb108da2f256286" providerId="LiveId" clId="{E7947773-40E4-4913-A3CB-A207BD35F72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22/01/2020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Todos os terminais tem FIRST igual a si mesmo. Iniciando de baixo para cima fica mais fácil calcular todos em uma única passada. O FIRST aplica-se tanto sobre as cabeças quanto aos corpos das produções.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0514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Forma sentencial é uma sequencia de terminais e não-terminais derivados a partir do símbolo inicial de uma gramática (pág. 127). Uma sentença da gramática é uma forma sentencial sem não-terminais. $ é o símbolo marcador de fim da entrada, não faz parte de nenhuma gramática.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91267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$ é o marcador de fim da entrada ou fim de arquivo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06202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o FOLLOW é mais fácil começar pelo símbolo inicial e depois percorrer de cima para baixo. Encontra-se o FOLLOW(X) procurando X no corpo das produções.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723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animação mostra a criação da árvore em </a:t>
            </a:r>
            <a:r>
              <a:rPr lang="pt-BR" dirty="0" err="1"/>
              <a:t>pré</a:t>
            </a:r>
            <a:r>
              <a:rPr lang="pt-BR" dirty="0"/>
              <a:t>-ordem.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308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estes dois métodos de análise que vamos estudar nessa aula.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68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 função executa um código parecido com o mostrado no exemplo acima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591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algoritmo apresentado anteriormente é mais representativo de um método preditivo, pois sendo a escolha não-preditiva, é preciso retroceder na cadeia e tentar outras produções.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311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retrocesso não é desejável, por isso precisamos estudar FIRST e FOLLOW que nos auxiliarão na construção de um método preditivo.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718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 gramática vai gerar um conjunto FIRST e FOLLOW diferente.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580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gama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292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em FIRST(Y</a:t>
            </a:r>
            <a:r>
              <a:rPr lang="pt-BR" baseline="-25000" dirty="0"/>
              <a:t>1</a:t>
            </a:r>
            <a:r>
              <a:rPr lang="pt-BR" dirty="0"/>
              <a:t>) está em FIRST(X). Se Y</a:t>
            </a:r>
            <a:r>
              <a:rPr lang="pt-BR" baseline="-25000" dirty="0"/>
              <a:t>1</a:t>
            </a:r>
            <a:r>
              <a:rPr lang="pt-BR" dirty="0"/>
              <a:t> não derivar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/>
              <a:t> então nada mais é acrescentado a FIRST(X). Mas se Y1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/>
              <a:t>, então adicionamos FIRST(Y</a:t>
            </a:r>
            <a:r>
              <a:rPr lang="pt-BR" baseline="-25000" dirty="0"/>
              <a:t>2</a:t>
            </a:r>
            <a:r>
              <a:rPr lang="pt-BR" dirty="0"/>
              <a:t>), e assim por diante.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69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/>
              <a:t>Análise Descendente</a:t>
            </a:r>
            <a:endParaRPr lang="pt-BR" sz="5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AADCF-1B0E-453E-BFA1-B0761F76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E20AB-4AC5-417E-B14D-2F4C7CD1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a gramática abaixo: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642677-FE1A-4BE0-994E-3011A8EEB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31252"/>
              </p:ext>
            </p:extLst>
          </p:nvPr>
        </p:nvGraphicFramePr>
        <p:xfrm>
          <a:off x="1341884" y="2780928"/>
          <a:ext cx="2970183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2B660F5-1B3B-4A21-A8D7-734477BFE4DE}"/>
              </a:ext>
            </a:extLst>
          </p:cNvPr>
          <p:cNvSpPr txBox="1"/>
          <p:nvPr/>
        </p:nvSpPr>
        <p:spPr>
          <a:xfrm flipH="1">
            <a:off x="4998034" y="2780928"/>
            <a:ext cx="2464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38A1F4-A028-409C-8A57-02EA5C8187C5}"/>
              </a:ext>
            </a:extLst>
          </p:cNvPr>
          <p:cNvSpPr/>
          <p:nvPr/>
        </p:nvSpPr>
        <p:spPr>
          <a:xfrm>
            <a:off x="7741669" y="2780928"/>
            <a:ext cx="3312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2CDC55-BEC7-414E-9B89-491FEBF18EDF}"/>
              </a:ext>
            </a:extLst>
          </p:cNvPr>
          <p:cNvSpPr/>
          <p:nvPr/>
        </p:nvSpPr>
        <p:spPr>
          <a:xfrm>
            <a:off x="4998034" y="4430468"/>
            <a:ext cx="37305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 = {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b="1" dirty="0">
                <a:solidFill>
                  <a:srgbClr val="FF4343"/>
                </a:solidFill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 = {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</a:rPr>
              <a:t>(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} 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8453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2B59A-4C1E-4063-BB06-413F52F0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328B8-C796-4DE7-A16E-C1EA0316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FOLLOW(A)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terminais</a:t>
            </a:r>
            <a:r>
              <a:rPr lang="pt-BR" dirty="0"/>
              <a:t> que podem aparecer imediatamente à direita de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alguma forma sentencial</a:t>
            </a:r>
          </a:p>
          <a:p>
            <a:pPr lvl="1"/>
            <a:r>
              <a:rPr lang="pt-BR" dirty="0"/>
              <a:t>Sendo A um não-terminal</a:t>
            </a:r>
          </a:p>
          <a:p>
            <a:pPr lvl="1"/>
            <a:r>
              <a:rPr lang="pt-BR" dirty="0"/>
              <a:t>Se A for o símbolo mais a direita em alguma forma sentencial, </a:t>
            </a:r>
            <a:br>
              <a:rPr lang="pt-BR" dirty="0"/>
            </a:br>
            <a:r>
              <a:rPr lang="pt-BR" dirty="0"/>
              <a:t>então $ estará em FOLLOW(A)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7AACF93-DDB2-47F6-8FD4-DE41ED686016}"/>
              </a:ext>
            </a:extLst>
          </p:cNvPr>
          <p:cNvGrpSpPr/>
          <p:nvPr/>
        </p:nvGrpSpPr>
        <p:grpSpPr>
          <a:xfrm>
            <a:off x="2494034" y="4242042"/>
            <a:ext cx="2158975" cy="1779246"/>
            <a:chOff x="2494034" y="3911174"/>
            <a:chExt cx="2158975" cy="177924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BC6F3C5-064C-4DA1-86CE-3EED37A53FCB}"/>
                </a:ext>
              </a:extLst>
            </p:cNvPr>
            <p:cNvSpPr/>
            <p:nvPr/>
          </p:nvSpPr>
          <p:spPr>
            <a:xfrm>
              <a:off x="3393763" y="3911174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274B3BE-56A0-4E30-A249-C6B7B4ABC955}"/>
                </a:ext>
              </a:extLst>
            </p:cNvPr>
            <p:cNvSpPr txBox="1"/>
            <p:nvPr/>
          </p:nvSpPr>
          <p:spPr>
            <a:xfrm>
              <a:off x="2582195" y="46932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70830E0-482B-45C6-A58E-0DEE3396FF49}"/>
                </a:ext>
              </a:extLst>
            </p:cNvPr>
            <p:cNvSpPr txBox="1"/>
            <p:nvPr/>
          </p:nvSpPr>
          <p:spPr>
            <a:xfrm>
              <a:off x="3190820" y="46938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6E265E5-1321-4DB8-ABB2-EE75122176E2}"/>
                </a:ext>
              </a:extLst>
            </p:cNvPr>
            <p:cNvSpPr txBox="1"/>
            <p:nvPr/>
          </p:nvSpPr>
          <p:spPr>
            <a:xfrm>
              <a:off x="4222802" y="4693245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F965008-ED2A-4DCE-936F-FAA13605F20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 flipV="1">
              <a:off x="3549415" y="4280506"/>
              <a:ext cx="1103594" cy="444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6F23E98-6A5F-43F8-A285-90D420732AB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494034" y="4280506"/>
              <a:ext cx="1055381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78C4FBA-8D4B-4EB6-9243-A6F2444717E5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3346472" y="4280506"/>
              <a:ext cx="202943" cy="413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30DC473-B458-43CB-832C-FF9884BBA3C1}"/>
                </a:ext>
              </a:extLst>
            </p:cNvPr>
            <p:cNvSpPr txBox="1"/>
            <p:nvPr/>
          </p:nvSpPr>
          <p:spPr>
            <a:xfrm>
              <a:off x="3522046" y="5321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γ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6BBBE7-7E1F-4E90-BAF5-DAC28B42F14B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346472" y="5063149"/>
              <a:ext cx="473153" cy="299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D8A2FC-9F86-4833-925D-482178CEA102}"/>
                </a:ext>
              </a:extLst>
            </p:cNvPr>
            <p:cNvSpPr txBox="1"/>
            <p:nvPr/>
          </p:nvSpPr>
          <p:spPr>
            <a:xfrm>
              <a:off x="2869688" y="5321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C599A34-0AA8-4328-8DBC-07351FFC23C4}"/>
                </a:ext>
              </a:extLst>
            </p:cNvPr>
            <p:cNvCxnSpPr>
              <a:cxnSpLocks/>
              <a:stCxn id="14" idx="0"/>
              <a:endCxn id="7" idx="2"/>
            </p:cNvCxnSpPr>
            <p:nvPr/>
          </p:nvCxnSpPr>
          <p:spPr>
            <a:xfrm flipV="1">
              <a:off x="3025340" y="5063149"/>
              <a:ext cx="321132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426BF57-6EF4-4945-8DEB-969A04B2E7AF}"/>
                </a:ext>
              </a:extLst>
            </p:cNvPr>
            <p:cNvCxnSpPr>
              <a:cxnSpLocks/>
              <a:stCxn id="17" idx="0"/>
              <a:endCxn id="5" idx="2"/>
            </p:cNvCxnSpPr>
            <p:nvPr/>
          </p:nvCxnSpPr>
          <p:spPr>
            <a:xfrm flipH="1" flipV="1">
              <a:off x="3549415" y="4280506"/>
              <a:ext cx="209459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3B731B2-8BFE-4364-968C-BFF123895FA3}"/>
                </a:ext>
              </a:extLst>
            </p:cNvPr>
            <p:cNvSpPr txBox="1"/>
            <p:nvPr/>
          </p:nvSpPr>
          <p:spPr>
            <a:xfrm>
              <a:off x="3603222" y="469324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61B5291-0AF5-4AD2-9BB7-F74F9BF7173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006202" y="4280506"/>
              <a:ext cx="543213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A48A460-B0B6-401B-8F5E-1C1027A0A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4035" y="4693245"/>
              <a:ext cx="531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A3CB3185-7BE7-44DB-B0B6-7337E76EADD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 flipV="1">
              <a:off x="3549415" y="4280506"/>
              <a:ext cx="572289" cy="444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2F47780-64FE-4063-9F59-CA0D49F71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704" y="4724597"/>
              <a:ext cx="531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8FBBBEB-D5C9-42C4-BD30-275BF1CA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8969" y="5362822"/>
              <a:ext cx="2906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23E3539B-3CD2-4100-9251-DDF207A3007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346472" y="5063149"/>
              <a:ext cx="182497" cy="299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ED889C1-A34E-4AAC-A748-8CE7433B950C}"/>
              </a:ext>
            </a:extLst>
          </p:cNvPr>
          <p:cNvSpPr txBox="1"/>
          <p:nvPr/>
        </p:nvSpPr>
        <p:spPr>
          <a:xfrm>
            <a:off x="5509267" y="4323713"/>
            <a:ext cx="4329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 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dirty="0"/>
              <a:t> </a:t>
            </a:r>
            <a:r>
              <a:rPr lang="pt-BR" sz="2400" b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/>
              <a:t>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b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2000" dirty="0"/>
              <a:t>Portanto 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2000" dirty="0"/>
              <a:t> está em FOLLOW</a:t>
            </a:r>
            <a:r>
              <a:rPr lang="pt-BR" dirty="0"/>
              <a:t>(A)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3525764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FFD4-55E8-4F54-95F3-5323694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9BC6B-0A32-49E4-A944-C7BE1DDA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calcular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FOLLOW para todos os não terminais</a:t>
            </a:r>
            <a:r>
              <a:rPr lang="pt-BR" dirty="0"/>
              <a:t>, aplique as regras até que nada mais possa ser acrescentado a nenhum dos conjuntos FOLLOW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Coloque $ em FOLLOW(S), onde S é o símbolo inicial da gramática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Se houver uma produção A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pt-BR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B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, então tudo em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), exceto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, está em FOLLOW(B)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Se houver uma produção A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pt-BR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B, ou uma produção A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pt-BR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B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, onde o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contém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, então tudo em FOLLOW(A) está em FOLLOW(B)</a:t>
            </a:r>
          </a:p>
        </p:txBody>
      </p:sp>
    </p:spTree>
    <p:extLst>
      <p:ext uri="{BB962C8B-B14F-4D97-AF65-F5344CB8AC3E}">
        <p14:creationId xmlns:p14="http://schemas.microsoft.com/office/powerpoint/2010/main" val="417593444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AADCF-1B0E-453E-BFA1-B0761F76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E20AB-4AC5-417E-B14D-2F4C7CD1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a gramática abaixo: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642677-FE1A-4BE0-994E-3011A8EEB1C0}"/>
              </a:ext>
            </a:extLst>
          </p:cNvPr>
          <p:cNvGraphicFramePr>
            <a:graphicFrameLocks noGrp="1"/>
          </p:cNvGraphicFramePr>
          <p:nvPr/>
        </p:nvGraphicFramePr>
        <p:xfrm>
          <a:off x="1341884" y="2636912"/>
          <a:ext cx="2970183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EB38A1F4-A028-409C-8A57-02EA5C8187C5}"/>
              </a:ext>
            </a:extLst>
          </p:cNvPr>
          <p:cNvSpPr/>
          <p:nvPr/>
        </p:nvSpPr>
        <p:spPr>
          <a:xfrm>
            <a:off x="4979086" y="4391238"/>
            <a:ext cx="39956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) = {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B3F9AD-65C8-4E48-998E-1D3D270798B6}"/>
              </a:ext>
            </a:extLst>
          </p:cNvPr>
          <p:cNvSpPr txBox="1"/>
          <p:nvPr/>
        </p:nvSpPr>
        <p:spPr>
          <a:xfrm flipH="1">
            <a:off x="4979085" y="2636912"/>
            <a:ext cx="2464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06E6B4A-04E4-45A1-9354-067B61032136}"/>
              </a:ext>
            </a:extLst>
          </p:cNvPr>
          <p:cNvSpPr/>
          <p:nvPr/>
        </p:nvSpPr>
        <p:spPr>
          <a:xfrm>
            <a:off x="7678588" y="2636912"/>
            <a:ext cx="34033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7559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CA82-BDCB-42ED-BAA2-C849DEB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2C2D-4CA9-4238-A433-62D81D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constrói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 de cima para baixo</a:t>
            </a:r>
          </a:p>
          <a:p>
            <a:pPr lvl="1"/>
            <a:r>
              <a:rPr lang="pt-BR" dirty="0"/>
              <a:t>Pode ser feita pelos métodos: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Descida recursiva</a:t>
            </a:r>
            <a:r>
              <a:rPr lang="pt-BR" dirty="0"/>
              <a:t> (pode haver retrocesso)</a:t>
            </a:r>
          </a:p>
          <a:p>
            <a:pPr lvl="3"/>
            <a:r>
              <a:rPr lang="pt-BR" dirty="0"/>
              <a:t>Uma função para cada não-terminal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Reconhecimento sintático preditivo</a:t>
            </a:r>
            <a:r>
              <a:rPr lang="pt-BR" dirty="0"/>
              <a:t> (sem retrocesso)</a:t>
            </a:r>
          </a:p>
          <a:p>
            <a:pPr lvl="3"/>
            <a:r>
              <a:rPr lang="pt-BR" dirty="0"/>
              <a:t>Pode usar recursão ou uma tabela de análise sintática com uma pilha</a:t>
            </a:r>
          </a:p>
          <a:p>
            <a:pPr lvl="1"/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FIRST e FOLLOW</a:t>
            </a:r>
            <a:r>
              <a:rPr lang="pt-BR" dirty="0"/>
              <a:t> auxiliam</a:t>
            </a:r>
          </a:p>
          <a:p>
            <a:pPr lvl="2"/>
            <a:r>
              <a:rPr lang="pt-BR" dirty="0"/>
              <a:t>Na construção dos analisadores</a:t>
            </a:r>
          </a:p>
          <a:p>
            <a:pPr lvl="2"/>
            <a:r>
              <a:rPr lang="pt-BR" dirty="0"/>
              <a:t>Na detecção e recuperação de erros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6422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B2DF-1916-4BB8-B533-9A0A0CC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C3322-A16E-4856-8A12-9FADB464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constrói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 de cima para baixo (da raiz para as folhas)</a:t>
            </a:r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nós da árvore</a:t>
            </a:r>
            <a:r>
              <a:rPr lang="pt-BR" dirty="0"/>
              <a:t> são criados em </a:t>
            </a:r>
            <a:r>
              <a:rPr lang="pt-BR" dirty="0" err="1"/>
              <a:t>pré</a:t>
            </a:r>
            <a:r>
              <a:rPr lang="pt-BR" dirty="0"/>
              <a:t>-ordem</a:t>
            </a:r>
          </a:p>
          <a:p>
            <a:pPr lvl="1"/>
            <a:r>
              <a:rPr lang="pt-BR" dirty="0"/>
              <a:t>Produz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mais à esquerda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88B3318-94F1-4EDB-83A7-75586AAF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81432"/>
              </p:ext>
            </p:extLst>
          </p:nvPr>
        </p:nvGraphicFramePr>
        <p:xfrm>
          <a:off x="2023591" y="3933056"/>
          <a:ext cx="2970183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E5003F0-A957-42E2-A1D4-33F476E02A77}"/>
              </a:ext>
            </a:extLst>
          </p:cNvPr>
          <p:cNvSpPr txBox="1"/>
          <p:nvPr/>
        </p:nvSpPr>
        <p:spPr>
          <a:xfrm>
            <a:off x="8528472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i="1" dirty="0">
              <a:latin typeface="Consolas" panose="020B0609020204030204" pitchFamily="49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AE05A1-3D2C-4838-9FE4-DE6A37FD1947}"/>
              </a:ext>
            </a:extLst>
          </p:cNvPr>
          <p:cNvGrpSpPr/>
          <p:nvPr/>
        </p:nvGrpSpPr>
        <p:grpSpPr>
          <a:xfrm>
            <a:off x="7520360" y="2975466"/>
            <a:ext cx="2592288" cy="635387"/>
            <a:chOff x="7520360" y="2975466"/>
            <a:chExt cx="2592288" cy="63538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2957326-2EE5-4C35-8BB5-086638C5499E}"/>
                </a:ext>
              </a:extLst>
            </p:cNvPr>
            <p:cNvSpPr txBox="1"/>
            <p:nvPr/>
          </p:nvSpPr>
          <p:spPr>
            <a:xfrm>
              <a:off x="7520360" y="32722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5FB1301-1C23-4C56-9EC5-7B0807811998}"/>
                </a:ext>
              </a:extLst>
            </p:cNvPr>
            <p:cNvSpPr txBox="1"/>
            <p:nvPr/>
          </p:nvSpPr>
          <p:spPr>
            <a:xfrm>
              <a:off x="9479141" y="32722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plus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5115A28-59D9-46DA-A759-E02F6355BCBE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flipH="1">
              <a:off x="7837114" y="2975466"/>
              <a:ext cx="1008112" cy="29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E4E9ECA-685E-4A0A-992D-6AEEF8DC2587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8845226" y="2975466"/>
              <a:ext cx="950669" cy="29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70EB271-BBF1-4022-B18B-6DC84A6F4CBA}"/>
              </a:ext>
            </a:extLst>
          </p:cNvPr>
          <p:cNvGrpSpPr/>
          <p:nvPr/>
        </p:nvGrpSpPr>
        <p:grpSpPr>
          <a:xfrm>
            <a:off x="7073747" y="3610853"/>
            <a:ext cx="1584176" cy="665893"/>
            <a:chOff x="7073747" y="3610853"/>
            <a:chExt cx="1584176" cy="665893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CA62B36-EE8F-4D8C-9E19-648DE849B3AE}"/>
                </a:ext>
              </a:extLst>
            </p:cNvPr>
            <p:cNvSpPr txBox="1"/>
            <p:nvPr/>
          </p:nvSpPr>
          <p:spPr>
            <a:xfrm>
              <a:off x="7073747" y="39381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5DE9829-D991-4A24-B82B-D6611507B9A8}"/>
                </a:ext>
              </a:extLst>
            </p:cNvPr>
            <p:cNvSpPr txBox="1"/>
            <p:nvPr/>
          </p:nvSpPr>
          <p:spPr>
            <a:xfrm>
              <a:off x="8024416" y="39381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4E9A06C-24DB-4395-BA1B-F47B5EBEB971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flipH="1">
              <a:off x="7390501" y="3610853"/>
              <a:ext cx="446613" cy="327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0C81A5A-AA03-477D-831E-1B365CAC4FE7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7837114" y="3610853"/>
              <a:ext cx="504056" cy="327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D226251-2B7E-49DB-B89A-D282B47B16BE}"/>
              </a:ext>
            </a:extLst>
          </p:cNvPr>
          <p:cNvGrpSpPr/>
          <p:nvPr/>
        </p:nvGrpSpPr>
        <p:grpSpPr>
          <a:xfrm>
            <a:off x="7185957" y="4276746"/>
            <a:ext cx="409086" cy="520406"/>
            <a:chOff x="7185957" y="4276746"/>
            <a:chExt cx="409086" cy="520406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6039F72D-A458-459C-9720-B1CFB9F82832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 flipH="1">
              <a:off x="7390500" y="4276746"/>
              <a:ext cx="1" cy="181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25B57B4-FB2E-4D78-8FE4-129C5819B9F9}"/>
                </a:ext>
              </a:extLst>
            </p:cNvPr>
            <p:cNvSpPr txBox="1"/>
            <p:nvPr/>
          </p:nvSpPr>
          <p:spPr>
            <a:xfrm>
              <a:off x="7185957" y="445859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78BFA90-8ACB-4231-A514-C71BC7AB9BB8}"/>
              </a:ext>
            </a:extLst>
          </p:cNvPr>
          <p:cNvGrpSpPr/>
          <p:nvPr/>
        </p:nvGrpSpPr>
        <p:grpSpPr>
          <a:xfrm>
            <a:off x="8197540" y="4276746"/>
            <a:ext cx="287258" cy="529075"/>
            <a:chOff x="8197540" y="4276746"/>
            <a:chExt cx="287258" cy="529075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AEB6B05-C361-49A7-99FD-8A46D0422E47}"/>
                </a:ext>
              </a:extLst>
            </p:cNvPr>
            <p:cNvSpPr txBox="1"/>
            <p:nvPr/>
          </p:nvSpPr>
          <p:spPr>
            <a:xfrm>
              <a:off x="8197540" y="446726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1B8124C-8A6B-4BBF-8004-6EA12CE47DD5}"/>
                </a:ext>
              </a:extLst>
            </p:cNvPr>
            <p:cNvCxnSpPr>
              <a:cxnSpLocks/>
              <a:stCxn id="30" idx="0"/>
              <a:endCxn id="18" idx="2"/>
            </p:cNvCxnSpPr>
            <p:nvPr/>
          </p:nvCxnSpPr>
          <p:spPr>
            <a:xfrm flipV="1">
              <a:off x="8341169" y="4276746"/>
              <a:ext cx="1" cy="190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CDD72AE-9AE7-43AD-883B-E99FF4720657}"/>
              </a:ext>
            </a:extLst>
          </p:cNvPr>
          <p:cNvGrpSpPr/>
          <p:nvPr/>
        </p:nvGrpSpPr>
        <p:grpSpPr>
          <a:xfrm>
            <a:off x="8888512" y="3610853"/>
            <a:ext cx="2304256" cy="663736"/>
            <a:chOff x="8888512" y="3610853"/>
            <a:chExt cx="2304256" cy="663736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A2A8A04-21A9-4B2E-85F2-AF5B8988F53B}"/>
                </a:ext>
              </a:extLst>
            </p:cNvPr>
            <p:cNvSpPr txBox="1"/>
            <p:nvPr/>
          </p:nvSpPr>
          <p:spPr>
            <a:xfrm>
              <a:off x="9479140" y="3936035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E2BE788-B623-4DA1-BAB5-2A16DF221E24}"/>
                </a:ext>
              </a:extLst>
            </p:cNvPr>
            <p:cNvSpPr txBox="1"/>
            <p:nvPr/>
          </p:nvSpPr>
          <p:spPr>
            <a:xfrm>
              <a:off x="10559260" y="3936035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plus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CA499A7-1970-4C15-90B0-4F92729A1EA5}"/>
                </a:ext>
              </a:extLst>
            </p:cNvPr>
            <p:cNvCxnSpPr>
              <a:cxnSpLocks/>
              <a:stCxn id="10" idx="2"/>
              <a:endCxn id="40" idx="0"/>
            </p:cNvCxnSpPr>
            <p:nvPr/>
          </p:nvCxnSpPr>
          <p:spPr>
            <a:xfrm flipH="1">
              <a:off x="9795894" y="3610853"/>
              <a:ext cx="1" cy="325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AE06A47D-44C3-41B2-88A2-5E04C3F36EFD}"/>
                </a:ext>
              </a:extLst>
            </p:cNvPr>
            <p:cNvCxnSpPr>
              <a:cxnSpLocks/>
              <a:stCxn id="10" idx="2"/>
              <a:endCxn id="41" idx="0"/>
            </p:cNvCxnSpPr>
            <p:nvPr/>
          </p:nvCxnSpPr>
          <p:spPr>
            <a:xfrm>
              <a:off x="9795895" y="3610853"/>
              <a:ext cx="1080119" cy="325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2909971-B10E-42C1-8579-42A4E0A3B465}"/>
                </a:ext>
              </a:extLst>
            </p:cNvPr>
            <p:cNvSpPr txBox="1"/>
            <p:nvPr/>
          </p:nvSpPr>
          <p:spPr>
            <a:xfrm>
              <a:off x="8888512" y="393566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3D5226A0-EC5D-40DE-808F-6D0206B42F8B}"/>
                </a:ext>
              </a:extLst>
            </p:cNvPr>
            <p:cNvCxnSpPr>
              <a:cxnSpLocks/>
              <a:stCxn id="10" idx="2"/>
              <a:endCxn id="46" idx="0"/>
            </p:cNvCxnSpPr>
            <p:nvPr/>
          </p:nvCxnSpPr>
          <p:spPr>
            <a:xfrm flipH="1">
              <a:off x="9036950" y="3610853"/>
              <a:ext cx="758945" cy="3248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226546D-A9EA-4C9F-BD74-D1ACDCD8DE01}"/>
              </a:ext>
            </a:extLst>
          </p:cNvPr>
          <p:cNvGrpSpPr/>
          <p:nvPr/>
        </p:nvGrpSpPr>
        <p:grpSpPr>
          <a:xfrm>
            <a:off x="10733196" y="4274589"/>
            <a:ext cx="285635" cy="522563"/>
            <a:chOff x="10733196" y="4274589"/>
            <a:chExt cx="285635" cy="522563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39CE204-65C9-4C6F-BE74-F6C93DC27E94}"/>
                </a:ext>
              </a:extLst>
            </p:cNvPr>
            <p:cNvSpPr txBox="1"/>
            <p:nvPr/>
          </p:nvSpPr>
          <p:spPr>
            <a:xfrm>
              <a:off x="10733196" y="4458598"/>
              <a:ext cx="285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B2F757AA-AD38-4214-9ED0-F3B87E43215F}"/>
                </a:ext>
              </a:extLst>
            </p:cNvPr>
            <p:cNvCxnSpPr>
              <a:cxnSpLocks/>
              <a:stCxn id="54" idx="0"/>
              <a:endCxn id="41" idx="2"/>
            </p:cNvCxnSpPr>
            <p:nvPr/>
          </p:nvCxnSpPr>
          <p:spPr>
            <a:xfrm flipV="1">
              <a:off x="10876014" y="4274589"/>
              <a:ext cx="0" cy="18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83A112-8325-40CD-9355-6D816CE72F7F}"/>
              </a:ext>
            </a:extLst>
          </p:cNvPr>
          <p:cNvGrpSpPr/>
          <p:nvPr/>
        </p:nvGrpSpPr>
        <p:grpSpPr>
          <a:xfrm>
            <a:off x="8975084" y="4274589"/>
            <a:ext cx="1584176" cy="529086"/>
            <a:chOff x="8975084" y="4274589"/>
            <a:chExt cx="1584176" cy="529086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D0F0B22-5B86-4D84-A716-21D37B66FD87}"/>
                </a:ext>
              </a:extLst>
            </p:cNvPr>
            <p:cNvSpPr txBox="1"/>
            <p:nvPr/>
          </p:nvSpPr>
          <p:spPr>
            <a:xfrm>
              <a:off x="8975084" y="44651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1DCAC289-6E8C-4239-A8AB-52A973325F38}"/>
                </a:ext>
              </a:extLst>
            </p:cNvPr>
            <p:cNvSpPr txBox="1"/>
            <p:nvPr/>
          </p:nvSpPr>
          <p:spPr>
            <a:xfrm>
              <a:off x="9925753" y="44651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63E7856C-7DC7-43E6-AFA8-965377829F10}"/>
                </a:ext>
              </a:extLst>
            </p:cNvPr>
            <p:cNvCxnSpPr>
              <a:cxnSpLocks/>
              <a:stCxn id="40" idx="2"/>
              <a:endCxn id="58" idx="0"/>
            </p:cNvCxnSpPr>
            <p:nvPr/>
          </p:nvCxnSpPr>
          <p:spPr>
            <a:xfrm flipH="1">
              <a:off x="9291838" y="4274589"/>
              <a:ext cx="504056" cy="190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A0DAD05-1989-4113-B2BE-3EF169AB3D24}"/>
                </a:ext>
              </a:extLst>
            </p:cNvPr>
            <p:cNvCxnSpPr>
              <a:cxnSpLocks/>
              <a:stCxn id="40" idx="2"/>
              <a:endCxn id="59" idx="0"/>
            </p:cNvCxnSpPr>
            <p:nvPr/>
          </p:nvCxnSpPr>
          <p:spPr>
            <a:xfrm>
              <a:off x="9795894" y="4274589"/>
              <a:ext cx="446613" cy="190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7CDFD4B-B2FF-4AF7-87F9-F9366B92552C}"/>
              </a:ext>
            </a:extLst>
          </p:cNvPr>
          <p:cNvGrpSpPr/>
          <p:nvPr/>
        </p:nvGrpSpPr>
        <p:grpSpPr>
          <a:xfrm>
            <a:off x="9090516" y="4803675"/>
            <a:ext cx="409086" cy="549244"/>
            <a:chOff x="9090516" y="4803675"/>
            <a:chExt cx="409086" cy="549244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D6480FA4-4FF4-4E3F-91CE-0CA5737A7678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>
              <a:off x="9291838" y="4803675"/>
              <a:ext cx="3221" cy="210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4BD4522-F0F7-434E-9DF5-754DAB44D501}"/>
                </a:ext>
              </a:extLst>
            </p:cNvPr>
            <p:cNvSpPr txBox="1"/>
            <p:nvPr/>
          </p:nvSpPr>
          <p:spPr>
            <a:xfrm>
              <a:off x="9090516" y="5014365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32CC840-C157-4B5C-8B97-FEFA0A9B2624}"/>
              </a:ext>
            </a:extLst>
          </p:cNvPr>
          <p:cNvGrpSpPr/>
          <p:nvPr/>
        </p:nvGrpSpPr>
        <p:grpSpPr>
          <a:xfrm>
            <a:off x="9578915" y="4803675"/>
            <a:ext cx="1628208" cy="559940"/>
            <a:chOff x="9578915" y="4803675"/>
            <a:chExt cx="1628208" cy="559940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ACB29150-6BEF-4729-8D1C-FC475B0F531F}"/>
                </a:ext>
              </a:extLst>
            </p:cNvPr>
            <p:cNvSpPr txBox="1"/>
            <p:nvPr/>
          </p:nvSpPr>
          <p:spPr>
            <a:xfrm>
              <a:off x="9925753" y="5010986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38A2F2D-764D-4F0E-8205-2C3A63C1E2E5}"/>
                </a:ext>
              </a:extLst>
            </p:cNvPr>
            <p:cNvSpPr txBox="1"/>
            <p:nvPr/>
          </p:nvSpPr>
          <p:spPr>
            <a:xfrm>
              <a:off x="10573615" y="5010620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E341687D-9033-4F2B-94BC-02C60C20DEAB}"/>
                </a:ext>
              </a:extLst>
            </p:cNvPr>
            <p:cNvCxnSpPr>
              <a:cxnSpLocks/>
              <a:stCxn id="59" idx="2"/>
              <a:endCxn id="68" idx="0"/>
            </p:cNvCxnSpPr>
            <p:nvPr/>
          </p:nvCxnSpPr>
          <p:spPr>
            <a:xfrm>
              <a:off x="10242507" y="4803675"/>
              <a:ext cx="0" cy="207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2957EAA7-364C-4A2A-BF41-F2F0ACCFEBAC}"/>
                </a:ext>
              </a:extLst>
            </p:cNvPr>
            <p:cNvCxnSpPr>
              <a:cxnSpLocks/>
              <a:stCxn id="59" idx="2"/>
              <a:endCxn id="69" idx="0"/>
            </p:cNvCxnSpPr>
            <p:nvPr/>
          </p:nvCxnSpPr>
          <p:spPr>
            <a:xfrm>
              <a:off x="10242507" y="4803675"/>
              <a:ext cx="647862" cy="206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8F631D4-2DD3-4439-88CC-EA22FEB5D028}"/>
                </a:ext>
              </a:extLst>
            </p:cNvPr>
            <p:cNvSpPr txBox="1"/>
            <p:nvPr/>
          </p:nvSpPr>
          <p:spPr>
            <a:xfrm>
              <a:off x="9578915" y="502506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87C97905-A9CA-45EF-94FA-33311677A0D2}"/>
                </a:ext>
              </a:extLst>
            </p:cNvPr>
            <p:cNvCxnSpPr>
              <a:cxnSpLocks/>
              <a:stCxn id="59" idx="2"/>
              <a:endCxn id="72" idx="0"/>
            </p:cNvCxnSpPr>
            <p:nvPr/>
          </p:nvCxnSpPr>
          <p:spPr>
            <a:xfrm flipH="1">
              <a:off x="9727353" y="4803675"/>
              <a:ext cx="515154" cy="221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844C398-BD5F-41DE-BEA8-3BB89511228B}"/>
              </a:ext>
            </a:extLst>
          </p:cNvPr>
          <p:cNvGrpSpPr/>
          <p:nvPr/>
        </p:nvGrpSpPr>
        <p:grpSpPr>
          <a:xfrm>
            <a:off x="10037964" y="5349540"/>
            <a:ext cx="409086" cy="506246"/>
            <a:chOff x="10037964" y="5349540"/>
            <a:chExt cx="409086" cy="506246"/>
          </a:xfrm>
        </p:grpSpPr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9CB18A3A-BD7B-491D-8A81-6BA401A66EDB}"/>
                </a:ext>
              </a:extLst>
            </p:cNvPr>
            <p:cNvCxnSpPr>
              <a:cxnSpLocks/>
              <a:stCxn id="68" idx="2"/>
              <a:endCxn id="93" idx="0"/>
            </p:cNvCxnSpPr>
            <p:nvPr/>
          </p:nvCxnSpPr>
          <p:spPr>
            <a:xfrm>
              <a:off x="10242507" y="5349540"/>
              <a:ext cx="0" cy="167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F6804CB-D713-406E-AD74-443790B4C5F4}"/>
                </a:ext>
              </a:extLst>
            </p:cNvPr>
            <p:cNvSpPr txBox="1"/>
            <p:nvPr/>
          </p:nvSpPr>
          <p:spPr>
            <a:xfrm>
              <a:off x="10037964" y="551723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4AFF7B3-6B9D-4DB7-B243-C5725B6AFD2F}"/>
              </a:ext>
            </a:extLst>
          </p:cNvPr>
          <p:cNvGrpSpPr/>
          <p:nvPr/>
        </p:nvGrpSpPr>
        <p:grpSpPr>
          <a:xfrm>
            <a:off x="10746004" y="5349174"/>
            <a:ext cx="287258" cy="506612"/>
            <a:chOff x="10746004" y="5349174"/>
            <a:chExt cx="287258" cy="506612"/>
          </a:xfrm>
        </p:grpSpPr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D3B92888-482D-41DC-9003-BB45DA07F1AF}"/>
                </a:ext>
              </a:extLst>
            </p:cNvPr>
            <p:cNvSpPr txBox="1"/>
            <p:nvPr/>
          </p:nvSpPr>
          <p:spPr>
            <a:xfrm>
              <a:off x="10746004" y="55172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CC811230-A533-48F4-B00B-79867BEE9C54}"/>
                </a:ext>
              </a:extLst>
            </p:cNvPr>
            <p:cNvCxnSpPr>
              <a:cxnSpLocks/>
              <a:stCxn id="94" idx="0"/>
              <a:endCxn id="69" idx="2"/>
            </p:cNvCxnSpPr>
            <p:nvPr/>
          </p:nvCxnSpPr>
          <p:spPr>
            <a:xfrm flipV="1">
              <a:off x="10889633" y="5349174"/>
              <a:ext cx="736" cy="168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C441BCCE-656C-4160-B5EE-65335F1674B9}"/>
              </a:ext>
            </a:extLst>
          </p:cNvPr>
          <p:cNvSpPr txBox="1"/>
          <p:nvPr/>
        </p:nvSpPr>
        <p:spPr>
          <a:xfrm>
            <a:off x="6454452" y="5295036"/>
            <a:ext cx="207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Derivação para </a:t>
            </a:r>
            <a:br>
              <a:rPr lang="pt-BR" dirty="0"/>
            </a:b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</a:p>
        </p:txBody>
      </p:sp>
    </p:spTree>
    <p:extLst>
      <p:ext uri="{BB962C8B-B14F-4D97-AF65-F5344CB8AC3E}">
        <p14:creationId xmlns:p14="http://schemas.microsoft.com/office/powerpoint/2010/main" val="2663162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C1BA0-DBEB-4CC2-B844-54F03F1F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DA13B-B598-4E9E-8A06-C31F6A6E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principais tarefas </a:t>
            </a:r>
            <a:r>
              <a:rPr lang="pt-BR" dirty="0"/>
              <a:t>da análise descendente são: </a:t>
            </a:r>
          </a:p>
          <a:p>
            <a:pPr lvl="1"/>
            <a:r>
              <a:rPr lang="pt-BR" dirty="0"/>
              <a:t>Determinar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 a ser aplicada</a:t>
            </a:r>
            <a:r>
              <a:rPr lang="pt-BR" dirty="0"/>
              <a:t> em cada derivação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Casar os símbolos </a:t>
            </a:r>
            <a:r>
              <a:rPr lang="pt-BR" dirty="0"/>
              <a:t>terminais da produção</a:t>
            </a:r>
          </a:p>
          <a:p>
            <a:r>
              <a:rPr lang="pt-BR" dirty="0"/>
              <a:t>Essas tarefas podem ser realizadas através:</a:t>
            </a:r>
          </a:p>
          <a:p>
            <a:pPr lvl="1"/>
            <a:r>
              <a:rPr lang="pt-BR" dirty="0"/>
              <a:t>Análise sintática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descida recursiva</a:t>
            </a:r>
          </a:p>
          <a:p>
            <a:pPr lvl="2"/>
            <a:r>
              <a:rPr lang="pt-BR" dirty="0"/>
              <a:t>Pode precisar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retroceder</a:t>
            </a:r>
            <a:r>
              <a:rPr lang="pt-BR" dirty="0"/>
              <a:t> na cadeia de entrada</a:t>
            </a:r>
          </a:p>
          <a:p>
            <a:pPr lvl="1"/>
            <a:r>
              <a:rPr lang="pt-BR" dirty="0"/>
              <a:t>Ou utilizando um caso especial da descida recursiva:</a:t>
            </a:r>
          </a:p>
          <a:p>
            <a:pPr lvl="2"/>
            <a:r>
              <a:rPr lang="pt-BR" dirty="0"/>
              <a:t>Reconhecimento sintático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preditivo</a:t>
            </a:r>
          </a:p>
          <a:p>
            <a:pPr lvl="2"/>
            <a:r>
              <a:rPr lang="pt-BR" dirty="0"/>
              <a:t>Decide a partir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símbolo</a:t>
            </a:r>
            <a:r>
              <a:rPr lang="pt-BR" dirty="0"/>
              <a:t> da entrada (sem retrocesso)</a:t>
            </a:r>
          </a:p>
        </p:txBody>
      </p:sp>
    </p:spTree>
    <p:extLst>
      <p:ext uri="{BB962C8B-B14F-4D97-AF65-F5344CB8AC3E}">
        <p14:creationId xmlns:p14="http://schemas.microsoft.com/office/powerpoint/2010/main" val="334768950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4A3EE-3AC4-4DDC-9258-BC7E87A0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Descida Recursiva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F5678-E3AB-418D-9A82-5861D8DEC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de descida recursiva </a:t>
            </a:r>
            <a:r>
              <a:rPr lang="pt-BR" dirty="0"/>
              <a:t>consiste em:</a:t>
            </a:r>
          </a:p>
          <a:p>
            <a:pPr lvl="1"/>
            <a:r>
              <a:rPr lang="pt-BR" dirty="0"/>
              <a:t>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</a:t>
            </a:r>
          </a:p>
          <a:p>
            <a:pPr lvl="2"/>
            <a:r>
              <a:rPr lang="pt-BR" dirty="0"/>
              <a:t>Uma para cada símbolo não-terminal 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7771DF-B909-4AB1-86F2-99E5401DBF2F}"/>
              </a:ext>
            </a:extLst>
          </p:cNvPr>
          <p:cNvSpPr txBox="1"/>
          <p:nvPr/>
        </p:nvSpPr>
        <p:spPr>
          <a:xfrm>
            <a:off x="2061964" y="3356992"/>
            <a:ext cx="784887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A()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escolha</a:t>
            </a:r>
            <a:r>
              <a:rPr lang="pt-BR" sz="1600" dirty="0">
                <a:latin typeface="Consolas" panose="020B0609020204030204" pitchFamily="49" charset="0"/>
              </a:rPr>
              <a:t> uma </a:t>
            </a:r>
            <a:r>
              <a:rPr lang="pt-BR" sz="1600" dirty="0" err="1">
                <a:latin typeface="Consolas" panose="020B0609020204030204" pitchFamily="49" charset="0"/>
              </a:rPr>
              <a:t>produção-A</a:t>
            </a:r>
            <a:r>
              <a:rPr lang="pt-BR" sz="1600" dirty="0">
                <a:latin typeface="Consolas" panose="020B0609020204030204" pitchFamily="49" charset="0"/>
              </a:rPr>
              <a:t>, A </a:t>
            </a:r>
            <a:r>
              <a:rPr lang="pt-BR" dirty="0"/>
              <a:t>→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... </a:t>
            </a:r>
            <a:r>
              <a:rPr lang="pt-BR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sz="1600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para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(i = 1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até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k) {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(X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é um não-terminal)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chama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função 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senão se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(X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é igual ao símbolo da entrada)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avance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na entrada para o próximo símbolo;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senão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erro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();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/* ocorreu um erro */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373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FBBE4-15A0-4266-AE51-F0A69742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Descida Recursiva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1E00A-1320-4950-AF3B-E5C2FB37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de descida recursiva</a:t>
            </a:r>
            <a:endParaRPr lang="pt-BR" dirty="0"/>
          </a:p>
          <a:p>
            <a:pPr lvl="1"/>
            <a:r>
              <a:rPr lang="pt-BR" dirty="0"/>
              <a:t>A execução começa pela função que representa o símbolo inicial</a:t>
            </a:r>
          </a:p>
          <a:p>
            <a:pPr lvl="1"/>
            <a:r>
              <a:rPr lang="pt-BR" dirty="0"/>
              <a:t>Ela obtém sucesso se consumir toda a cadeia de entrada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escolha da produção é não-determinística:</a:t>
            </a:r>
          </a:p>
          <a:p>
            <a:pPr lvl="1"/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ser necessário retroceder </a:t>
            </a:r>
            <a:r>
              <a:rPr lang="pt-BR" dirty="0"/>
              <a:t>para escolher outra produção</a:t>
            </a:r>
          </a:p>
          <a:p>
            <a:pPr lvl="2"/>
            <a:r>
              <a:rPr lang="pt-BR" dirty="0"/>
              <a:t>O erro só acontece depois de todas as produções serem testadas</a:t>
            </a:r>
          </a:p>
          <a:p>
            <a:pPr lvl="2"/>
            <a:r>
              <a:rPr lang="pt-BR" dirty="0"/>
              <a:t>Um apontador para a entrada precisa ser guardado na função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583C27-7CF3-4BB1-81CA-29BFCAD68B5F}"/>
              </a:ext>
            </a:extLst>
          </p:cNvPr>
          <p:cNvSpPr/>
          <p:nvPr/>
        </p:nvSpPr>
        <p:spPr>
          <a:xfrm>
            <a:off x="1845940" y="4139788"/>
            <a:ext cx="525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escolha</a:t>
            </a:r>
            <a:r>
              <a:rPr lang="pt-BR" dirty="0">
                <a:latin typeface="Consolas" panose="020B0609020204030204" pitchFamily="49" charset="0"/>
              </a:rPr>
              <a:t> uma </a:t>
            </a:r>
            <a:r>
              <a:rPr lang="pt-BR" dirty="0" err="1">
                <a:latin typeface="Consolas" panose="020B0609020204030204" pitchFamily="49" charset="0"/>
              </a:rPr>
              <a:t>produção-A</a:t>
            </a:r>
            <a:r>
              <a:rPr lang="pt-BR" dirty="0">
                <a:latin typeface="Consolas" panose="020B0609020204030204" pitchFamily="49" charset="0"/>
              </a:rPr>
              <a:t>,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 X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...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5152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BA20-3A29-428B-849D-751B57C5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Descida Recursiva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60AD5-370E-4136-BC2F-E9D68728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construir uma árvore de derivação descendente para </a:t>
            </a:r>
            <a:r>
              <a:rPr lang="pt-BR" b="1" dirty="0" err="1">
                <a:solidFill>
                  <a:srgbClr val="FF4343"/>
                </a:solidFill>
              </a:rPr>
              <a:t>cad</a:t>
            </a:r>
            <a:endParaRPr lang="pt-BR" b="1" dirty="0">
              <a:solidFill>
                <a:srgbClr val="FF4343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15C2293-3DA0-464D-9843-B711907E0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63566"/>
              </p:ext>
            </p:extLst>
          </p:nvPr>
        </p:nvGraphicFramePr>
        <p:xfrm>
          <a:off x="1168201" y="5085304"/>
          <a:ext cx="1975749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183661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endParaRPr lang="pt-BR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/>
                        <a:t> </a:t>
                      </a: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dirty="0"/>
                        <a:t> 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943C-73F8-4F42-8542-3B431B481160}"/>
              </a:ext>
            </a:extLst>
          </p:cNvPr>
          <p:cNvSpPr txBox="1"/>
          <p:nvPr/>
        </p:nvSpPr>
        <p:spPr>
          <a:xfrm>
            <a:off x="1269876" y="270892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Entrada: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296770-C94A-4C19-AE85-B36942ED63A0}"/>
              </a:ext>
            </a:extLst>
          </p:cNvPr>
          <p:cNvSpPr txBox="1"/>
          <p:nvPr/>
        </p:nvSpPr>
        <p:spPr>
          <a:xfrm>
            <a:off x="1266056" y="328902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Derivação: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118CEC-42A5-43F4-A2DA-C89F2F56B755}"/>
              </a:ext>
            </a:extLst>
          </p:cNvPr>
          <p:cNvSpPr/>
          <p:nvPr/>
        </p:nvSpPr>
        <p:spPr>
          <a:xfrm>
            <a:off x="2696962" y="3279378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61824D8-D2D5-48CA-B139-930C53E4F33B}"/>
              </a:ext>
            </a:extLst>
          </p:cNvPr>
          <p:cNvSpPr/>
          <p:nvPr/>
        </p:nvSpPr>
        <p:spPr>
          <a:xfrm>
            <a:off x="2450913" y="272304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cad</a:t>
            </a:r>
            <a:endParaRPr lang="pt-BR" dirty="0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8044970C-82DE-4D50-977E-1AAAEB565AF7}"/>
              </a:ext>
            </a:extLst>
          </p:cNvPr>
          <p:cNvGrpSpPr/>
          <p:nvPr/>
        </p:nvGrpSpPr>
        <p:grpSpPr>
          <a:xfrm>
            <a:off x="3052956" y="2446942"/>
            <a:ext cx="1241256" cy="2140784"/>
            <a:chOff x="3052956" y="2446942"/>
            <a:chExt cx="1241256" cy="214078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F3936B7-4338-420B-8158-FF44775EC5F1}"/>
                </a:ext>
              </a:extLst>
            </p:cNvPr>
            <p:cNvCxnSpPr/>
            <p:nvPr/>
          </p:nvCxnSpPr>
          <p:spPr>
            <a:xfrm>
              <a:off x="3641465" y="2446942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CE7B927-71BF-49F9-8608-279D9B3E7C55}"/>
                </a:ext>
              </a:extLst>
            </p:cNvPr>
            <p:cNvSpPr/>
            <p:nvPr/>
          </p:nvSpPr>
          <p:spPr>
            <a:xfrm>
              <a:off x="3506711" y="3289022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DE2FC00-E004-4EC4-8C7B-5AF766C493C5}"/>
                </a:ext>
              </a:extLst>
            </p:cNvPr>
            <p:cNvSpPr txBox="1"/>
            <p:nvPr/>
          </p:nvSpPr>
          <p:spPr>
            <a:xfrm>
              <a:off x="3052956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7E6377E-B681-4BF2-B69E-C01660D4773B}"/>
                </a:ext>
              </a:extLst>
            </p:cNvPr>
            <p:cNvSpPr txBox="1"/>
            <p:nvPr/>
          </p:nvSpPr>
          <p:spPr>
            <a:xfrm>
              <a:off x="3506711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EB28E18-C420-4612-98E8-8F1B5161C9FB}"/>
                </a:ext>
              </a:extLst>
            </p:cNvPr>
            <p:cNvSpPr txBox="1"/>
            <p:nvPr/>
          </p:nvSpPr>
          <p:spPr>
            <a:xfrm>
              <a:off x="3982908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56CBA2E-6F68-4AE1-9426-53F124ADF4FE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H="1" flipV="1">
              <a:off x="3662363" y="3658354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7732E3B-A791-465B-8548-3B1A2E141393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V="1">
              <a:off x="3208608" y="3658354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3B185F3-BA2F-44F5-A5A5-871CB2B19D89}"/>
                </a:ext>
              </a:extLst>
            </p:cNvPr>
            <p:cNvCxnSpPr>
              <a:cxnSpLocks/>
              <a:stCxn id="12" idx="0"/>
              <a:endCxn id="10" idx="2"/>
            </p:cNvCxnSpPr>
            <p:nvPr/>
          </p:nvCxnSpPr>
          <p:spPr>
            <a:xfrm flipV="1">
              <a:off x="3662363" y="3658354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A57160C-3746-409A-BF00-21F163FD2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80" y="4266963"/>
              <a:ext cx="0" cy="320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C42B776-348D-4495-9AA1-ECCC94DC75C7}"/>
                </a:ext>
              </a:extLst>
            </p:cNvPr>
            <p:cNvSpPr/>
            <p:nvPr/>
          </p:nvSpPr>
          <p:spPr>
            <a:xfrm>
              <a:off x="3491855" y="272924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72EE52D-09E0-4CC4-A961-67A0134B87CD}"/>
              </a:ext>
            </a:extLst>
          </p:cNvPr>
          <p:cNvGrpSpPr/>
          <p:nvPr/>
        </p:nvGrpSpPr>
        <p:grpSpPr>
          <a:xfrm>
            <a:off x="4681696" y="2446942"/>
            <a:ext cx="1241256" cy="2768055"/>
            <a:chOff x="4684003" y="2446942"/>
            <a:chExt cx="1241256" cy="2768055"/>
          </a:xfrm>
        </p:grpSpPr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CCFC593B-9115-4A72-B3F6-723CE2C35B73}"/>
                </a:ext>
              </a:extLst>
            </p:cNvPr>
            <p:cNvCxnSpPr/>
            <p:nvPr/>
          </p:nvCxnSpPr>
          <p:spPr>
            <a:xfrm>
              <a:off x="5393788" y="2446942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706E211-65BC-43A7-8F57-4ADFC9572B58}"/>
                </a:ext>
              </a:extLst>
            </p:cNvPr>
            <p:cNvSpPr/>
            <p:nvPr/>
          </p:nvSpPr>
          <p:spPr>
            <a:xfrm>
              <a:off x="5137758" y="3289022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1053EC8-40DE-450F-B4B3-EBD72CA4BE69}"/>
                </a:ext>
              </a:extLst>
            </p:cNvPr>
            <p:cNvSpPr txBox="1"/>
            <p:nvPr/>
          </p:nvSpPr>
          <p:spPr>
            <a:xfrm>
              <a:off x="4684003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940964B-2373-4170-A9DA-644240D5144A}"/>
                </a:ext>
              </a:extLst>
            </p:cNvPr>
            <p:cNvSpPr txBox="1"/>
            <p:nvPr/>
          </p:nvSpPr>
          <p:spPr>
            <a:xfrm>
              <a:off x="5137758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F46EEB5-409A-4BF3-8331-9434C0EF29A0}"/>
                </a:ext>
              </a:extLst>
            </p:cNvPr>
            <p:cNvSpPr txBox="1"/>
            <p:nvPr/>
          </p:nvSpPr>
          <p:spPr>
            <a:xfrm>
              <a:off x="5613955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252D2359-7EB5-4D3D-8DC3-C96B3BE74E72}"/>
                </a:ext>
              </a:extLst>
            </p:cNvPr>
            <p:cNvCxnSpPr>
              <a:cxnSpLocks/>
              <a:stCxn id="37" idx="0"/>
              <a:endCxn id="34" idx="2"/>
            </p:cNvCxnSpPr>
            <p:nvPr/>
          </p:nvCxnSpPr>
          <p:spPr>
            <a:xfrm flipH="1" flipV="1">
              <a:off x="5293410" y="3658354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E139CC0A-5770-4C91-8CB6-8545D5697022}"/>
                </a:ext>
              </a:extLst>
            </p:cNvPr>
            <p:cNvCxnSpPr>
              <a:cxnSpLocks/>
              <a:stCxn id="35" idx="0"/>
              <a:endCxn id="34" idx="2"/>
            </p:cNvCxnSpPr>
            <p:nvPr/>
          </p:nvCxnSpPr>
          <p:spPr>
            <a:xfrm flipV="1">
              <a:off x="4839655" y="3658354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9DB337B-0B44-4615-8CFB-CBF1FADF8462}"/>
                </a:ext>
              </a:extLst>
            </p:cNvPr>
            <p:cNvCxnSpPr>
              <a:cxnSpLocks/>
              <a:stCxn id="36" idx="0"/>
              <a:endCxn id="34" idx="2"/>
            </p:cNvCxnSpPr>
            <p:nvPr/>
          </p:nvCxnSpPr>
          <p:spPr>
            <a:xfrm flipV="1">
              <a:off x="5293410" y="3658354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5C32769-7902-455F-950B-A1AC6CEE35A4}"/>
                </a:ext>
              </a:extLst>
            </p:cNvPr>
            <p:cNvSpPr/>
            <p:nvPr/>
          </p:nvSpPr>
          <p:spPr>
            <a:xfrm>
              <a:off x="5122902" y="272924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F5FCBAC-BE56-4F7E-AF13-1E336415CC11}"/>
                </a:ext>
              </a:extLst>
            </p:cNvPr>
            <p:cNvSpPr txBox="1"/>
            <p:nvPr/>
          </p:nvSpPr>
          <p:spPr>
            <a:xfrm>
              <a:off x="5374332" y="45249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F40B87E-ABBC-4A05-93D5-C796E75E08DD}"/>
                </a:ext>
              </a:extLst>
            </p:cNvPr>
            <p:cNvCxnSpPr>
              <a:cxnSpLocks/>
              <a:stCxn id="44" idx="0"/>
              <a:endCxn id="36" idx="2"/>
            </p:cNvCxnSpPr>
            <p:nvPr/>
          </p:nvCxnSpPr>
          <p:spPr>
            <a:xfrm flipH="1" flipV="1">
              <a:off x="5293410" y="4266963"/>
              <a:ext cx="236574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FAEF3B25-D12F-451E-B863-D57BC95C9E72}"/>
                </a:ext>
              </a:extLst>
            </p:cNvPr>
            <p:cNvSpPr txBox="1"/>
            <p:nvPr/>
          </p:nvSpPr>
          <p:spPr>
            <a:xfrm>
              <a:off x="4919012" y="45249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B1D12A96-D554-4937-86C5-CE2C29CF5083}"/>
                </a:ext>
              </a:extLst>
            </p:cNvPr>
            <p:cNvCxnSpPr>
              <a:cxnSpLocks/>
              <a:stCxn id="47" idx="0"/>
              <a:endCxn id="36" idx="2"/>
            </p:cNvCxnSpPr>
            <p:nvPr/>
          </p:nvCxnSpPr>
          <p:spPr>
            <a:xfrm flipV="1">
              <a:off x="5074664" y="4266963"/>
              <a:ext cx="218746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EDEBC0C8-29BF-4777-A710-9B27C016A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4664" y="4894234"/>
              <a:ext cx="0" cy="320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66EDAD8-5568-494F-B3C3-61B6DAC29CC3}"/>
              </a:ext>
            </a:extLst>
          </p:cNvPr>
          <p:cNvGrpSpPr/>
          <p:nvPr/>
        </p:nvGrpSpPr>
        <p:grpSpPr>
          <a:xfrm>
            <a:off x="6310436" y="2470239"/>
            <a:ext cx="1241256" cy="3167804"/>
            <a:chOff x="6310436" y="2470239"/>
            <a:chExt cx="1241256" cy="3167804"/>
          </a:xfrm>
        </p:grpSpPr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B63B6996-F21F-4AC6-9CDB-235796C09BB6}"/>
                </a:ext>
              </a:extLst>
            </p:cNvPr>
            <p:cNvCxnSpPr/>
            <p:nvPr/>
          </p:nvCxnSpPr>
          <p:spPr>
            <a:xfrm>
              <a:off x="7156413" y="2470239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0C7ED4CA-E6A2-4516-B9C5-95717A047E58}"/>
                </a:ext>
              </a:extLst>
            </p:cNvPr>
            <p:cNvSpPr/>
            <p:nvPr/>
          </p:nvSpPr>
          <p:spPr>
            <a:xfrm>
              <a:off x="6764191" y="3312319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978100E-536A-4AC7-8446-0047E6153B46}"/>
                </a:ext>
              </a:extLst>
            </p:cNvPr>
            <p:cNvSpPr txBox="1"/>
            <p:nvPr/>
          </p:nvSpPr>
          <p:spPr>
            <a:xfrm>
              <a:off x="6310436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34458DB-74DE-4F00-B2DF-0A181775D550}"/>
                </a:ext>
              </a:extLst>
            </p:cNvPr>
            <p:cNvSpPr txBox="1"/>
            <p:nvPr/>
          </p:nvSpPr>
          <p:spPr>
            <a:xfrm>
              <a:off x="6764191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D646878-E3B1-4FEE-887C-01DE4ED1ACC8}"/>
                </a:ext>
              </a:extLst>
            </p:cNvPr>
            <p:cNvSpPr txBox="1"/>
            <p:nvPr/>
          </p:nvSpPr>
          <p:spPr>
            <a:xfrm>
              <a:off x="7240388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A60E580-8AC8-422E-B6BB-30E9562DE9FE}"/>
                </a:ext>
              </a:extLst>
            </p:cNvPr>
            <p:cNvCxnSpPr>
              <a:cxnSpLocks/>
              <a:stCxn id="59" idx="0"/>
              <a:endCxn id="56" idx="2"/>
            </p:cNvCxnSpPr>
            <p:nvPr/>
          </p:nvCxnSpPr>
          <p:spPr>
            <a:xfrm flipH="1" flipV="1">
              <a:off x="6919843" y="3681651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D3A9D3AE-4192-4435-9815-248EA1AB669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6466088" y="3681651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636F8BC0-73FF-41A1-9BD0-D6C83C81DFFD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V="1">
              <a:off x="6919843" y="3681651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37CDA2FA-68F8-4D51-AFCF-C56BFA235E29}"/>
                </a:ext>
              </a:extLst>
            </p:cNvPr>
            <p:cNvSpPr/>
            <p:nvPr/>
          </p:nvSpPr>
          <p:spPr>
            <a:xfrm>
              <a:off x="6749335" y="275254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44AF4D2-B5D1-4F1D-A5D2-07FE825A73D1}"/>
                </a:ext>
              </a:extLst>
            </p:cNvPr>
            <p:cNvSpPr txBox="1"/>
            <p:nvPr/>
          </p:nvSpPr>
          <p:spPr>
            <a:xfrm>
              <a:off x="7000765" y="45481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29EDFCCA-DE62-4368-BF9F-D1B08549C428}"/>
                </a:ext>
              </a:extLst>
            </p:cNvPr>
            <p:cNvCxnSpPr>
              <a:cxnSpLocks/>
              <a:stCxn id="64" idx="0"/>
              <a:endCxn id="58" idx="2"/>
            </p:cNvCxnSpPr>
            <p:nvPr/>
          </p:nvCxnSpPr>
          <p:spPr>
            <a:xfrm flipH="1" flipV="1">
              <a:off x="6919843" y="4290260"/>
              <a:ext cx="236574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B2B2183-6239-4B1D-B577-22339ACA08AF}"/>
                </a:ext>
              </a:extLst>
            </p:cNvPr>
            <p:cNvSpPr txBox="1"/>
            <p:nvPr/>
          </p:nvSpPr>
          <p:spPr>
            <a:xfrm>
              <a:off x="6545445" y="45481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47B59FAF-5C9D-40FB-9AFA-34DC4331154C}"/>
                </a:ext>
              </a:extLst>
            </p:cNvPr>
            <p:cNvCxnSpPr>
              <a:cxnSpLocks/>
              <a:stCxn id="66" idx="0"/>
              <a:endCxn id="58" idx="2"/>
            </p:cNvCxnSpPr>
            <p:nvPr/>
          </p:nvCxnSpPr>
          <p:spPr>
            <a:xfrm flipV="1">
              <a:off x="6701097" y="4290260"/>
              <a:ext cx="218746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4BB56805-6BED-40E8-93F1-95DDDD439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6413" y="4917532"/>
              <a:ext cx="0" cy="271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910D62BA-0FF8-4948-8FE9-C442C90B3229}"/>
                </a:ext>
              </a:extLst>
            </p:cNvPr>
            <p:cNvSpPr/>
            <p:nvPr/>
          </p:nvSpPr>
          <p:spPr>
            <a:xfrm>
              <a:off x="6951068" y="5053268"/>
              <a:ext cx="4106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pt-BR" sz="32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0EE4F59-32F6-4A2F-927F-9781FBDA1E53}"/>
              </a:ext>
            </a:extLst>
          </p:cNvPr>
          <p:cNvGrpSpPr/>
          <p:nvPr/>
        </p:nvGrpSpPr>
        <p:grpSpPr>
          <a:xfrm>
            <a:off x="7913523" y="2470239"/>
            <a:ext cx="1241256" cy="2778955"/>
            <a:chOff x="7913523" y="2470239"/>
            <a:chExt cx="1241256" cy="2778955"/>
          </a:xfrm>
        </p:grpSpPr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FEE69CC5-BB50-461D-89B4-948ECC7A8191}"/>
                </a:ext>
              </a:extLst>
            </p:cNvPr>
            <p:cNvCxnSpPr/>
            <p:nvPr/>
          </p:nvCxnSpPr>
          <p:spPr>
            <a:xfrm>
              <a:off x="8634711" y="2470239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2D1C6C1-AAB5-4CB1-8690-D42ED275379F}"/>
                </a:ext>
              </a:extLst>
            </p:cNvPr>
            <p:cNvSpPr/>
            <p:nvPr/>
          </p:nvSpPr>
          <p:spPr>
            <a:xfrm>
              <a:off x="8367278" y="3312319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47F4E3FE-F051-45B9-8686-56121BA28AB7}"/>
                </a:ext>
              </a:extLst>
            </p:cNvPr>
            <p:cNvSpPr txBox="1"/>
            <p:nvPr/>
          </p:nvSpPr>
          <p:spPr>
            <a:xfrm>
              <a:off x="7913523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281FAB2-A952-4CC0-B27B-56B739D02EDF}"/>
                </a:ext>
              </a:extLst>
            </p:cNvPr>
            <p:cNvSpPr txBox="1"/>
            <p:nvPr/>
          </p:nvSpPr>
          <p:spPr>
            <a:xfrm>
              <a:off x="8367278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E565A96E-982D-4E83-8FE3-DA663BAA38B8}"/>
                </a:ext>
              </a:extLst>
            </p:cNvPr>
            <p:cNvSpPr txBox="1"/>
            <p:nvPr/>
          </p:nvSpPr>
          <p:spPr>
            <a:xfrm>
              <a:off x="8843475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A4B61238-0C77-4795-BF95-D3BF9B2338BC}"/>
                </a:ext>
              </a:extLst>
            </p:cNvPr>
            <p:cNvCxnSpPr>
              <a:cxnSpLocks/>
              <a:stCxn id="82" idx="0"/>
              <a:endCxn id="79" idx="2"/>
            </p:cNvCxnSpPr>
            <p:nvPr/>
          </p:nvCxnSpPr>
          <p:spPr>
            <a:xfrm flipH="1" flipV="1">
              <a:off x="8522930" y="3681651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FA4B38A7-A7B8-46F2-BAE4-B1636AA9154A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069175" y="3681651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BD3868E7-2377-4A6F-AFA9-53B5C83E5176}"/>
                </a:ext>
              </a:extLst>
            </p:cNvPr>
            <p:cNvCxnSpPr>
              <a:cxnSpLocks/>
              <a:stCxn id="81" idx="0"/>
              <a:endCxn id="79" idx="2"/>
            </p:cNvCxnSpPr>
            <p:nvPr/>
          </p:nvCxnSpPr>
          <p:spPr>
            <a:xfrm flipV="1">
              <a:off x="8522930" y="3681651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2896A5E7-CCC4-4313-BC32-923B9DB89A2D}"/>
                </a:ext>
              </a:extLst>
            </p:cNvPr>
            <p:cNvSpPr/>
            <p:nvPr/>
          </p:nvSpPr>
          <p:spPr>
            <a:xfrm>
              <a:off x="8352422" y="275254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957BE31-B9F7-4028-B053-DD82E68D322B}"/>
                </a:ext>
              </a:extLst>
            </p:cNvPr>
            <p:cNvSpPr txBox="1"/>
            <p:nvPr/>
          </p:nvSpPr>
          <p:spPr>
            <a:xfrm>
              <a:off x="8367278" y="45590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D3866D23-EB87-4E29-9739-8E3460C09EDC}"/>
                </a:ext>
              </a:extLst>
            </p:cNvPr>
            <p:cNvCxnSpPr>
              <a:cxnSpLocks/>
              <a:stCxn id="89" idx="0"/>
              <a:endCxn id="81" idx="2"/>
            </p:cNvCxnSpPr>
            <p:nvPr/>
          </p:nvCxnSpPr>
          <p:spPr>
            <a:xfrm flipV="1">
              <a:off x="8522930" y="4290260"/>
              <a:ext cx="0" cy="268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3E7FDFBA-27AD-4E22-9D04-FB0632D04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929" y="4928431"/>
              <a:ext cx="0" cy="320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4079273-7944-45A0-A417-823A017D1EFB}"/>
              </a:ext>
            </a:extLst>
          </p:cNvPr>
          <p:cNvGrpSpPr/>
          <p:nvPr/>
        </p:nvGrpSpPr>
        <p:grpSpPr>
          <a:xfrm>
            <a:off x="9497880" y="2470239"/>
            <a:ext cx="1241256" cy="2478721"/>
            <a:chOff x="9497880" y="2470239"/>
            <a:chExt cx="1241256" cy="2478721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D09245A3-662C-4398-AE93-0704A020CEDE}"/>
                </a:ext>
              </a:extLst>
            </p:cNvPr>
            <p:cNvCxnSpPr/>
            <p:nvPr/>
          </p:nvCxnSpPr>
          <p:spPr>
            <a:xfrm>
              <a:off x="10342884" y="2470239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5BE0FFD-A0E3-42C2-B995-E00E24FBEC8E}"/>
                </a:ext>
              </a:extLst>
            </p:cNvPr>
            <p:cNvSpPr/>
            <p:nvPr/>
          </p:nvSpPr>
          <p:spPr>
            <a:xfrm>
              <a:off x="9951635" y="3332848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6D046D74-DFCC-4D7B-9F75-85F24AD74C61}"/>
                </a:ext>
              </a:extLst>
            </p:cNvPr>
            <p:cNvSpPr txBox="1"/>
            <p:nvPr/>
          </p:nvSpPr>
          <p:spPr>
            <a:xfrm>
              <a:off x="9497880" y="39414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31AB82C-4ED0-41D0-B09C-18BCD577A184}"/>
                </a:ext>
              </a:extLst>
            </p:cNvPr>
            <p:cNvSpPr txBox="1"/>
            <p:nvPr/>
          </p:nvSpPr>
          <p:spPr>
            <a:xfrm>
              <a:off x="9951635" y="39414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413600CD-56AF-4CF8-9A4A-657EC6C3A54B}"/>
                </a:ext>
              </a:extLst>
            </p:cNvPr>
            <p:cNvSpPr txBox="1"/>
            <p:nvPr/>
          </p:nvSpPr>
          <p:spPr>
            <a:xfrm>
              <a:off x="10427832" y="39414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E8F5CB99-FEA3-41E5-B77C-3F21423883AA}"/>
                </a:ext>
              </a:extLst>
            </p:cNvPr>
            <p:cNvCxnSpPr>
              <a:cxnSpLocks/>
              <a:stCxn id="99" idx="0"/>
              <a:endCxn id="96" idx="2"/>
            </p:cNvCxnSpPr>
            <p:nvPr/>
          </p:nvCxnSpPr>
          <p:spPr>
            <a:xfrm flipH="1" flipV="1">
              <a:off x="10107287" y="3702180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AD76ED4D-799B-4F83-9A04-62002F7B0948}"/>
                </a:ext>
              </a:extLst>
            </p:cNvPr>
            <p:cNvCxnSpPr>
              <a:cxnSpLocks/>
              <a:stCxn id="97" idx="0"/>
              <a:endCxn id="96" idx="2"/>
            </p:cNvCxnSpPr>
            <p:nvPr/>
          </p:nvCxnSpPr>
          <p:spPr>
            <a:xfrm flipV="1">
              <a:off x="9653532" y="3702180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1008A9FC-4158-4FAA-84FE-22B31247F818}"/>
                </a:ext>
              </a:extLst>
            </p:cNvPr>
            <p:cNvCxnSpPr>
              <a:cxnSpLocks/>
              <a:stCxn id="98" idx="0"/>
              <a:endCxn id="96" idx="2"/>
            </p:cNvCxnSpPr>
            <p:nvPr/>
          </p:nvCxnSpPr>
          <p:spPr>
            <a:xfrm flipV="1">
              <a:off x="10107287" y="3702180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86D7E5AD-1569-4B9B-B079-33FFE8236927}"/>
                </a:ext>
              </a:extLst>
            </p:cNvPr>
            <p:cNvSpPr/>
            <p:nvPr/>
          </p:nvSpPr>
          <p:spPr>
            <a:xfrm>
              <a:off x="9936779" y="2773070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E210213-E679-46A0-89BE-228D27FD7DC3}"/>
                </a:ext>
              </a:extLst>
            </p:cNvPr>
            <p:cNvSpPr txBox="1"/>
            <p:nvPr/>
          </p:nvSpPr>
          <p:spPr>
            <a:xfrm>
              <a:off x="9951635" y="45796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0761BC09-6CF4-450E-95D9-619BF5568504}"/>
                </a:ext>
              </a:extLst>
            </p:cNvPr>
            <p:cNvCxnSpPr>
              <a:cxnSpLocks/>
              <a:stCxn id="104" idx="0"/>
              <a:endCxn id="98" idx="2"/>
            </p:cNvCxnSpPr>
            <p:nvPr/>
          </p:nvCxnSpPr>
          <p:spPr>
            <a:xfrm flipV="1">
              <a:off x="10107287" y="4310789"/>
              <a:ext cx="0" cy="268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F4FA97D1-5080-4AAF-BC28-CE05CE3085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3732" y="4310789"/>
              <a:ext cx="0" cy="320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53E84142-BC8C-4854-9182-D384A7E3782B}"/>
              </a:ext>
            </a:extLst>
          </p:cNvPr>
          <p:cNvSpPr txBox="1"/>
          <p:nvPr/>
        </p:nvSpPr>
        <p:spPr>
          <a:xfrm>
            <a:off x="1260773" y="461368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Gramática: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1097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5C626-5F0E-4006-84C8-EE1F9A97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FIRST e 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F3EBB-A851-4BDA-9540-B1A5DE4B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construção de analisadores (ascendentes e descendentes)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auxiliada por duas funções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FIRST</a:t>
            </a:r>
          </a:p>
          <a:p>
            <a:pPr lvl="1"/>
            <a:r>
              <a:rPr lang="pt-BR" dirty="0"/>
              <a:t>FOLLOW</a:t>
            </a:r>
          </a:p>
          <a:p>
            <a:r>
              <a:rPr lang="pt-BR" dirty="0"/>
              <a:t>As funções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vinculadas a uma gramática </a:t>
            </a:r>
            <a:r>
              <a:rPr lang="pt-BR" dirty="0"/>
              <a:t>e permitem:</a:t>
            </a:r>
          </a:p>
          <a:p>
            <a:pPr lvl="1"/>
            <a:r>
              <a:rPr lang="pt-BR" dirty="0"/>
              <a:t>Escolher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 produção aplicar </a:t>
            </a:r>
            <a:r>
              <a:rPr lang="pt-BR" dirty="0"/>
              <a:t>com base no próximo símbolo da entrada</a:t>
            </a:r>
          </a:p>
          <a:p>
            <a:pPr lvl="1"/>
            <a:r>
              <a:rPr lang="pt-BR" dirty="0"/>
              <a:t>Gerar </a:t>
            </a:r>
            <a:r>
              <a:rPr lang="pt-BR" dirty="0" err="1"/>
              <a:t>tokens</a:t>
            </a:r>
            <a:r>
              <a:rPr lang="pt-BR" dirty="0"/>
              <a:t> de sincronismo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recuperação de erros</a:t>
            </a:r>
          </a:p>
          <a:p>
            <a:pPr lvl="2"/>
            <a:r>
              <a:rPr lang="pt-BR" dirty="0"/>
              <a:t>Quando o tratamento de erros utiliza o modo pânico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82217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C61A0-86F9-4D82-87EA-C7754712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18C9E-80E5-4F30-96A6-0EF60558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símbolos terminais </a:t>
            </a:r>
            <a:r>
              <a:rPr lang="pt-BR" dirty="0"/>
              <a:t>que iniciam as cadeias derivadas a partir de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dirty="0"/>
              <a:t>Sendo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qualquer cadeia de símbolos da gramática</a:t>
            </a:r>
          </a:p>
          <a:p>
            <a:pPr lvl="1"/>
            <a:r>
              <a:rPr lang="pt-BR" dirty="0"/>
              <a:t>Se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⇒ 𝝐</a:t>
            </a:r>
            <a:r>
              <a:rPr lang="pt-BR" dirty="0"/>
              <a:t> então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 também está em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A1B51D-0F81-4E12-8CE4-15ECD9736561}"/>
              </a:ext>
            </a:extLst>
          </p:cNvPr>
          <p:cNvSpPr txBox="1"/>
          <p:nvPr/>
        </p:nvSpPr>
        <p:spPr>
          <a:xfrm flipH="1">
            <a:off x="2205980" y="3219452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B133DA2-E5BE-43DA-A6C9-F4E157E44346}"/>
              </a:ext>
            </a:extLst>
          </p:cNvPr>
          <p:cNvGrpSpPr/>
          <p:nvPr/>
        </p:nvGrpSpPr>
        <p:grpSpPr>
          <a:xfrm>
            <a:off x="2494034" y="3911174"/>
            <a:ext cx="2158975" cy="1779246"/>
            <a:chOff x="2494034" y="3911174"/>
            <a:chExt cx="2158975" cy="17792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2DB3EC6-9054-4179-8483-84195C046A52}"/>
                </a:ext>
              </a:extLst>
            </p:cNvPr>
            <p:cNvSpPr/>
            <p:nvPr/>
          </p:nvSpPr>
          <p:spPr>
            <a:xfrm>
              <a:off x="3393763" y="3911174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E7574EE-A7B9-44D1-9ADE-F4637FB28066}"/>
                </a:ext>
              </a:extLst>
            </p:cNvPr>
            <p:cNvSpPr txBox="1"/>
            <p:nvPr/>
          </p:nvSpPr>
          <p:spPr>
            <a:xfrm>
              <a:off x="2582195" y="46932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EFF56-CBE0-42E2-9AF8-AAD36AA0FEEA}"/>
                </a:ext>
              </a:extLst>
            </p:cNvPr>
            <p:cNvSpPr txBox="1"/>
            <p:nvPr/>
          </p:nvSpPr>
          <p:spPr>
            <a:xfrm>
              <a:off x="3190820" y="46938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53F1864-5F60-4967-B1C9-4109CCCB1362}"/>
                </a:ext>
              </a:extLst>
            </p:cNvPr>
            <p:cNvSpPr txBox="1"/>
            <p:nvPr/>
          </p:nvSpPr>
          <p:spPr>
            <a:xfrm>
              <a:off x="4222802" y="4693245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48C25E6F-4ECA-436C-9FB0-FC9FE1DB958D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3549415" y="4280506"/>
              <a:ext cx="1103594" cy="444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425153C-FC2B-4105-B46D-F78DFCEBC09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2494034" y="4280506"/>
              <a:ext cx="1055381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6927302-FB84-4658-B972-E579100D7631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V="1">
              <a:off x="3346472" y="4280506"/>
              <a:ext cx="202943" cy="413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292AE18-9990-4F05-8435-2A4C2C0ACE90}"/>
                </a:ext>
              </a:extLst>
            </p:cNvPr>
            <p:cNvSpPr txBox="1"/>
            <p:nvPr/>
          </p:nvSpPr>
          <p:spPr>
            <a:xfrm>
              <a:off x="3522046" y="5321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γ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A192612-C889-4141-9519-B890AAF2037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3346472" y="5063149"/>
              <a:ext cx="473153" cy="299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7CAC0A-969C-4195-9442-4E5B4FF75BA6}"/>
                </a:ext>
              </a:extLst>
            </p:cNvPr>
            <p:cNvSpPr txBox="1"/>
            <p:nvPr/>
          </p:nvSpPr>
          <p:spPr>
            <a:xfrm>
              <a:off x="2869688" y="5321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904D3D35-CC01-4CC2-99C0-8F90C2D8EB6F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3025340" y="5063149"/>
              <a:ext cx="321132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EA791F4-04C7-4642-A608-38ADA7350BB4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H="1" flipV="1">
              <a:off x="3549415" y="4280506"/>
              <a:ext cx="209459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E20080E-F880-4D46-8933-9CC4B71D2067}"/>
                </a:ext>
              </a:extLst>
            </p:cNvPr>
            <p:cNvSpPr txBox="1"/>
            <p:nvPr/>
          </p:nvSpPr>
          <p:spPr>
            <a:xfrm>
              <a:off x="3603222" y="469324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1EEEBCB3-8FB6-4184-BE4C-0FEAF5B9302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006202" y="4280506"/>
              <a:ext cx="543213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E5021ED-4F77-4F61-8D8F-A53070042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4035" y="4693245"/>
              <a:ext cx="531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16C2F73-F696-4B6E-B1BB-391589A9486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3549415" y="4280506"/>
              <a:ext cx="572289" cy="444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57F02E2-5CE5-455B-BB25-70CE16E2B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704" y="4724597"/>
              <a:ext cx="531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4F4EEA8-44BB-4A53-A31B-719988A54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8969" y="5362822"/>
              <a:ext cx="2906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2826AE0C-4682-4FCD-9E2A-BD95449E1FA0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3346472" y="5063149"/>
              <a:ext cx="182497" cy="299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FE3D102A-5C4F-4067-83F3-E7A560B59BA6}"/>
              </a:ext>
            </a:extLst>
          </p:cNvPr>
          <p:cNvSpPr txBox="1"/>
          <p:nvPr/>
        </p:nvSpPr>
        <p:spPr>
          <a:xfrm>
            <a:off x="5509267" y="3992845"/>
            <a:ext cx="3600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pt-BR" sz="24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</a:t>
            </a:r>
            <a:r>
              <a:rPr lang="pt-BR" sz="2000" dirty="0"/>
              <a:t>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b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2000" dirty="0"/>
              <a:t>Portanto 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c</a:t>
            </a:r>
            <a:r>
              <a:rPr lang="pt-BR" sz="2000" dirty="0"/>
              <a:t> está em FIRST</a:t>
            </a:r>
            <a:r>
              <a:rPr lang="pt-BR" dirty="0"/>
              <a:t>(A)</a:t>
            </a:r>
            <a:endParaRPr lang="pt-BR" sz="2400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FB74B3D2-BB0E-4885-B7DA-9C86C45BF814}"/>
              </a:ext>
            </a:extLst>
          </p:cNvPr>
          <p:cNvSpPr/>
          <p:nvPr/>
        </p:nvSpPr>
        <p:spPr>
          <a:xfrm>
            <a:off x="5521645" y="5013176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são conjuntos disjuntos, então não há dúvidas na escolha da produção de 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→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|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β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010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E717-C860-4969-BF36-12106E3C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99101-43E9-413C-BAE0-8BACB7AE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calcular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FIRST de todos os símbolos </a:t>
            </a:r>
            <a:r>
              <a:rPr lang="pt-BR" dirty="0"/>
              <a:t>da gramática, </a:t>
            </a:r>
            <a:br>
              <a:rPr lang="pt-BR" dirty="0"/>
            </a:br>
            <a:r>
              <a:rPr lang="pt-BR" dirty="0"/>
              <a:t>aplique as regras até que não seja mais possível acrescentar terminais ou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 a nenhum dos conjuntos FIRST: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Se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é um terminal, então FIRST(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) = {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}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Se X é um não-terminal e </a:t>
            </a:r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→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...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 err="1">
                <a:latin typeface="Consolas" panose="020B0609020204030204" pitchFamily="49" charset="0"/>
                <a:sym typeface="Wingdings" panose="05000000000000000000" pitchFamily="2" charset="2"/>
              </a:rPr>
              <a:t>k</a:t>
            </a:r>
            <a:r>
              <a:rPr lang="pt-BR" dirty="0">
                <a:sym typeface="Wingdings" panose="05000000000000000000" pitchFamily="2" charset="2"/>
              </a:rPr>
              <a:t> é uma produção: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Adicione o símbolo </a:t>
            </a:r>
            <a:r>
              <a:rPr lang="pt-BR" b="1" dirty="0">
                <a:solidFill>
                  <a:srgbClr val="FF4343"/>
                </a:solidFill>
                <a:sym typeface="Wingdings" panose="05000000000000000000" pitchFamily="2" charset="2"/>
              </a:rPr>
              <a:t>a</a:t>
            </a:r>
            <a:r>
              <a:rPr lang="pt-BR" dirty="0">
                <a:sym typeface="Wingdings" panose="05000000000000000000" pitchFamily="2" charset="2"/>
              </a:rPr>
              <a:t> em FIRST(X) se, para algum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pt-BR" dirty="0">
                <a:sym typeface="Wingdings" panose="05000000000000000000" pitchFamily="2" charset="2"/>
              </a:rPr>
              <a:t>, </a:t>
            </a:r>
            <a:r>
              <a:rPr lang="pt-BR" b="1" dirty="0">
                <a:solidFill>
                  <a:srgbClr val="FF4343"/>
                </a:solidFill>
                <a:sym typeface="Wingdings" panose="05000000000000000000" pitchFamily="2" charset="2"/>
              </a:rPr>
              <a:t>a</a:t>
            </a:r>
            <a:r>
              <a:rPr lang="pt-BR" dirty="0">
                <a:sym typeface="Wingdings" panose="05000000000000000000" pitchFamily="2" charset="2"/>
              </a:rPr>
              <a:t> estiver em FIRST(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pt-BR" dirty="0">
                <a:sym typeface="Wingdings" panose="05000000000000000000" pitchFamily="2" charset="2"/>
              </a:rPr>
              <a:t>) 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>
                <a:sym typeface="Wingdings" panose="05000000000000000000" pitchFamily="2" charset="2"/>
              </a:rPr>
              <a:t> estiver em todos os FIRST(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dirty="0">
                <a:sym typeface="Wingdings" panose="05000000000000000000" pitchFamily="2" charset="2"/>
              </a:rPr>
              <a:t>) ... FIRST(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i-1</a:t>
            </a:r>
            <a:r>
              <a:rPr lang="pt-BR" dirty="0">
                <a:sym typeface="Wingdings" panose="05000000000000000000" pitchFamily="2" charset="2"/>
              </a:rPr>
              <a:t>), ou seja,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 </a:t>
            </a:r>
            <a:r>
              <a:rPr lang="pt-BR" dirty="0">
                <a:sym typeface="Wingdings" panose="05000000000000000000" pitchFamily="2" charset="2"/>
              </a:rPr>
              <a:t>...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i-1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⇒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Adicione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>
                <a:sym typeface="Wingdings" panose="05000000000000000000" pitchFamily="2" charset="2"/>
              </a:rPr>
              <a:t> a FIRST(X) se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>
                <a:sym typeface="Wingdings" panose="05000000000000000000" pitchFamily="2" charset="2"/>
              </a:rPr>
              <a:t> está em FIRST(Y</a:t>
            </a:r>
            <a:r>
              <a:rPr lang="pt-BR" baseline="-25000" dirty="0">
                <a:sym typeface="Wingdings" panose="05000000000000000000" pitchFamily="2" charset="2"/>
              </a:rPr>
              <a:t>i</a:t>
            </a:r>
            <a:r>
              <a:rPr lang="pt-BR" dirty="0">
                <a:sym typeface="Wingdings" panose="05000000000000000000" pitchFamily="2" charset="2"/>
              </a:rPr>
              <a:t>) para todo i = 1,2, ..., k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Se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X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→ 𝝐</a:t>
            </a:r>
            <a:r>
              <a:rPr lang="pt-BR" dirty="0">
                <a:sym typeface="Wingdings" panose="05000000000000000000" pitchFamily="2" charset="2"/>
              </a:rPr>
              <a:t> é uma produção, então acrescente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>
                <a:sym typeface="Wingdings" panose="05000000000000000000" pitchFamily="2" charset="2"/>
              </a:rPr>
              <a:t> a FIRST(X)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46854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10878</TotalTime>
  <Words>1561</Words>
  <Application>Microsoft Office PowerPoint</Application>
  <PresentationFormat>Personalizar</PresentationFormat>
  <Paragraphs>284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Consolas</vt:lpstr>
      <vt:lpstr>Ondas do mar 16:9</vt:lpstr>
      <vt:lpstr>Análise Descendente</vt:lpstr>
      <vt:lpstr>Introdução</vt:lpstr>
      <vt:lpstr>Introdução</vt:lpstr>
      <vt:lpstr>Descida Recursiva</vt:lpstr>
      <vt:lpstr>Descida Recursiva</vt:lpstr>
      <vt:lpstr>Descida Recursiva</vt:lpstr>
      <vt:lpstr>FIRST e FOLLOW</vt:lpstr>
      <vt:lpstr>FIRST</vt:lpstr>
      <vt:lpstr>FIRST</vt:lpstr>
      <vt:lpstr>FIRST</vt:lpstr>
      <vt:lpstr>FOLLOW</vt:lpstr>
      <vt:lpstr>FOLLOW</vt:lpstr>
      <vt:lpstr>FOLLOW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18</cp:revision>
  <dcterms:created xsi:type="dcterms:W3CDTF">2017-12-04T02:17:29Z</dcterms:created>
  <dcterms:modified xsi:type="dcterms:W3CDTF">2020-01-22T17:37:29Z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