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1"/>
  </p:notesMasterIdLst>
  <p:sldIdLst>
    <p:sldId id="364" r:id="rId3"/>
    <p:sldId id="371" r:id="rId4"/>
    <p:sldId id="370" r:id="rId5"/>
    <p:sldId id="366" r:id="rId6"/>
    <p:sldId id="365" r:id="rId7"/>
    <p:sldId id="367" r:id="rId8"/>
    <p:sldId id="368" r:id="rId9"/>
    <p:sldId id="3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FADF3"/>
    <a:srgbClr val="990000"/>
    <a:srgbClr val="FF6600"/>
    <a:srgbClr val="663300"/>
    <a:srgbClr val="993300"/>
    <a:srgbClr val="000000"/>
    <a:srgbClr val="FF9900"/>
    <a:srgbClr val="6C8B12"/>
    <a:srgbClr val="D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>
      <p:cViewPr>
        <p:scale>
          <a:sx n="75" d="100"/>
          <a:sy n="75" d="100"/>
        </p:scale>
        <p:origin x="123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A7CA-20BD-4061-AC3A-28B8D811EE60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AF743-93D6-45F3-85F6-EC8C44D1CB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8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89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 </a:t>
            </a:r>
            <a:r>
              <a:rPr lang="fr-FR" dirty="0" err="1" smtClean="0"/>
              <a:t>dissimilarité</a:t>
            </a:r>
            <a:r>
              <a:rPr lang="fr-FR" dirty="0" smtClean="0"/>
              <a:t> entre communautés est-elle due à un changement de composition ou à un perte de certaines espèces</a:t>
            </a:r>
          </a:p>
          <a:p>
            <a:r>
              <a:rPr lang="fr-FR" dirty="0" smtClean="0"/>
              <a:t>Turnover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abundance</a:t>
            </a:r>
            <a:r>
              <a:rPr lang="fr-FR" dirty="0" smtClean="0"/>
              <a:t> data: </a:t>
            </a:r>
            <a:r>
              <a:rPr lang="fr-FR" dirty="0" err="1" smtClean="0"/>
              <a:t>relativised</a:t>
            </a:r>
            <a:r>
              <a:rPr lang="fr-FR" dirty="0" smtClean="0"/>
              <a:t> </a:t>
            </a:r>
            <a:r>
              <a:rPr lang="fr-FR" dirty="0" err="1" smtClean="0"/>
              <a:t>abundance</a:t>
            </a:r>
            <a:r>
              <a:rPr lang="fr-FR" dirty="0" smtClean="0"/>
              <a:t> turnover </a:t>
            </a:r>
            <a:r>
              <a:rPr lang="fr-FR" dirty="0" err="1" smtClean="0"/>
              <a:t>normalized</a:t>
            </a:r>
            <a:r>
              <a:rPr lang="fr-FR" dirty="0" smtClean="0"/>
              <a:t> by the maximum possible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abundance</a:t>
            </a:r>
            <a:r>
              <a:rPr lang="fr-FR" baseline="0" dirty="0" smtClean="0"/>
              <a:t> agreement</a:t>
            </a:r>
          </a:p>
          <a:p>
            <a:r>
              <a:rPr lang="fr-FR" baseline="0" dirty="0" smtClean="0"/>
              <a:t>Turnover=[∑|xi-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|-|∑xi-∑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|]/∑max(xi, </a:t>
            </a:r>
            <a:r>
              <a:rPr lang="fr-FR" baseline="0" dirty="0" err="1" smtClean="0"/>
              <a:t>xj</a:t>
            </a:r>
            <a:r>
              <a:rPr lang="fr-FR" baseline="0" dirty="0" smtClean="0"/>
              <a:t>)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AF743-93D6-45F3-85F6-EC8C44D1CB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9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78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492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6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08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938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216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54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39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333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65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t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8B804F8-A8DF-44BA-8C13-CCD935C20FB1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92C8F37-0A61-41F8-B85E-0FFA0BEBAA0E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97865-2158-46A4-A484-857B5D1D6248}" type="datetimeFigureOut">
              <a:rPr lang="fr-FR" smtClean="0"/>
              <a:t>05/11/2018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B0DB-B4B1-4762-8DB0-A37ECFBEE8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90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548944" y="1648275"/>
            <a:ext cx="341720" cy="12437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3" name="Rectangle 472"/>
          <p:cNvSpPr/>
          <p:nvPr/>
        </p:nvSpPr>
        <p:spPr>
          <a:xfrm>
            <a:off x="5490937" y="2655352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4" name="Rectangle 473"/>
          <p:cNvSpPr/>
          <p:nvPr/>
        </p:nvSpPr>
        <p:spPr>
          <a:xfrm>
            <a:off x="3487979" y="2207165"/>
            <a:ext cx="341720" cy="7148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5" name="Rectangle 474"/>
          <p:cNvSpPr/>
          <p:nvPr/>
        </p:nvSpPr>
        <p:spPr>
          <a:xfrm>
            <a:off x="1433233" y="2635597"/>
            <a:ext cx="341720" cy="2562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76" name="Groupe 475"/>
          <p:cNvGrpSpPr/>
          <p:nvPr/>
        </p:nvGrpSpPr>
        <p:grpSpPr>
          <a:xfrm>
            <a:off x="2804536" y="3082876"/>
            <a:ext cx="1701969" cy="1602081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745623" y="3075790"/>
            <a:ext cx="1701969" cy="1602081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79511" y="3070212"/>
            <a:ext cx="1701969" cy="1602081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6861371" y="3070212"/>
            <a:ext cx="1701969" cy="1602081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3050074" y="4734194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5011193" y="4734194"/>
            <a:ext cx="1301210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Dominance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97069" y="4741524"/>
            <a:ext cx="1099620" cy="365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6 espèces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991454" y="4747102"/>
            <a:ext cx="1217531" cy="6207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1400" kern="0" dirty="0" smtClean="0">
                <a:solidFill>
                  <a:srgbClr val="800000"/>
                </a:solidFill>
              </a:rPr>
              <a:t>Equitables</a:t>
            </a:r>
            <a:endParaRPr lang="en-US" sz="1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 flipV="1">
            <a:off x="1035626" y="2909472"/>
            <a:ext cx="5224819" cy="15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1035626" y="1873034"/>
            <a:ext cx="0" cy="1038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580661" y="1490153"/>
            <a:ext cx="1069191" cy="365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Diversité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88165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8"/>
          <p:cNvGrpSpPr/>
          <p:nvPr/>
        </p:nvGrpSpPr>
        <p:grpSpPr>
          <a:xfrm>
            <a:off x="-77621" y="1916668"/>
            <a:ext cx="1421760" cy="3941330"/>
            <a:chOff x="-412708" y="2089606"/>
            <a:chExt cx="1895680" cy="5255106"/>
          </a:xfrm>
        </p:grpSpPr>
        <p:sp>
          <p:nvSpPr>
            <p:cNvPr id="41" name="Rectangle 40"/>
            <p:cNvSpPr/>
            <p:nvPr/>
          </p:nvSpPr>
          <p:spPr>
            <a:xfrm>
              <a:off x="258512" y="3835570"/>
              <a:ext cx="652315" cy="2154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pPr defTabSz="685800"/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pPr defTabSz="685800"/>
              <a:r>
                <a:rPr lang="fr-FR" sz="135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sz="135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pPr defTabSz="685800"/>
              <a:r>
                <a:rPr lang="fr-FR" sz="135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sz="135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pPr defTabSz="685800"/>
              <a:r>
                <a:rPr lang="fr-FR" sz="135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</a:t>
              </a:r>
              <a:r>
                <a:rPr lang="fr-FR" sz="1350" baseline="-25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S2</a:t>
              </a:r>
              <a:endParaRPr lang="en-US" sz="1350" baseline="-25000" dirty="0">
                <a:solidFill>
                  <a:srgbClr val="C00000"/>
                </a:solidFill>
                <a:latin typeface="Calibri" panose="020F0502020204030204"/>
              </a:endParaRPr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12708" y="2089606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72910" y="2091225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6" name="Rectangle 45"/>
          <p:cNvSpPr/>
          <p:nvPr/>
        </p:nvSpPr>
        <p:spPr>
          <a:xfrm>
            <a:off x="9634" y="4901363"/>
            <a:ext cx="11350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fr-FR" sz="135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Inventaire réel</a:t>
            </a:r>
            <a:endParaRPr lang="en-US" sz="135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7" name="Group 24"/>
          <p:cNvGrpSpPr/>
          <p:nvPr/>
        </p:nvGrpSpPr>
        <p:grpSpPr>
          <a:xfrm>
            <a:off x="2580206" y="1917275"/>
            <a:ext cx="1523981" cy="3940116"/>
            <a:chOff x="-449099" y="2128779"/>
            <a:chExt cx="2031975" cy="5253488"/>
          </a:xfrm>
        </p:grpSpPr>
        <p:sp>
          <p:nvSpPr>
            <p:cNvPr id="48" name="Rectangle 47"/>
            <p:cNvSpPr/>
            <p:nvPr/>
          </p:nvSpPr>
          <p:spPr>
            <a:xfrm>
              <a:off x="258512" y="3835570"/>
              <a:ext cx="742084" cy="2154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pPr defTabSz="685800"/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V1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V2</a:t>
              </a:r>
            </a:p>
            <a:p>
              <a:pPr defTabSz="685800"/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VS2</a:t>
              </a:r>
              <a:endParaRPr lang="en-US" sz="1350" baseline="-250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099" y="2128780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2814" y="2128779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e 1"/>
          <p:cNvGrpSpPr/>
          <p:nvPr/>
        </p:nvGrpSpPr>
        <p:grpSpPr>
          <a:xfrm>
            <a:off x="1018331" y="3358072"/>
            <a:ext cx="1877564" cy="1248443"/>
            <a:chOff x="1385911" y="3455117"/>
            <a:chExt cx="2503418" cy="1664591"/>
          </a:xfrm>
        </p:grpSpPr>
        <p:grpSp>
          <p:nvGrpSpPr>
            <p:cNvPr id="51" name="Group 46"/>
            <p:cNvGrpSpPr/>
            <p:nvPr/>
          </p:nvGrpSpPr>
          <p:grpSpPr>
            <a:xfrm>
              <a:off x="1446181" y="3455117"/>
              <a:ext cx="2443148" cy="1664591"/>
              <a:chOff x="1073918" y="3861184"/>
              <a:chExt cx="2443148" cy="1664591"/>
            </a:xfrm>
          </p:grpSpPr>
          <p:sp>
            <p:nvSpPr>
              <p:cNvPr id="53" name="Flèche courbée vers le bas 23"/>
              <p:cNvSpPr/>
              <p:nvPr/>
            </p:nvSpPr>
            <p:spPr>
              <a:xfrm rot="5400000">
                <a:off x="2538625" y="4547335"/>
                <a:ext cx="1596881" cy="360000"/>
              </a:xfrm>
              <a:prstGeom prst="curved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lèche courbée vers le bas 23"/>
              <p:cNvSpPr/>
              <p:nvPr/>
            </p:nvSpPr>
            <p:spPr>
              <a:xfrm rot="5400000" flipH="1" flipV="1">
                <a:off x="438130" y="4496972"/>
                <a:ext cx="1631575" cy="360000"/>
              </a:xfrm>
              <a:prstGeom prst="curvedDownArrow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385911" y="3744849"/>
                  <a:ext cx="2460638" cy="12049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 defTabSz="685800"/>
                  <a:r>
                    <a:rPr lang="fr-FR" sz="1350" i="1" dirty="0">
                      <a:solidFill>
                        <a:prstClr val="black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Remplacement par tirage aléatoire</a:t>
                  </a:r>
                </a:p>
                <a:p>
                  <a:pPr algn="ctr" defTabSz="68580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fr-F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fr-F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sz="135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11" y="3744849"/>
                  <a:ext cx="2460638" cy="1204946"/>
                </a:xfrm>
                <a:prstGeom prst="rect">
                  <a:avLst/>
                </a:prstGeom>
                <a:blipFill>
                  <a:blip r:embed="rId3"/>
                  <a:stretch>
                    <a:fillRect t="-202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Rectangle 57"/>
          <p:cNvSpPr/>
          <p:nvPr/>
        </p:nvSpPr>
        <p:spPr>
          <a:xfrm>
            <a:off x="2773048" y="4901363"/>
            <a:ext cx="20257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fr-FR" sz="1350" i="1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Inventaires complets simulés</a:t>
            </a:r>
            <a:endParaRPr lang="en-US" sz="135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Right Arrow 51"/>
          <p:cNvSpPr/>
          <p:nvPr/>
        </p:nvSpPr>
        <p:spPr>
          <a:xfrm>
            <a:off x="5094165" y="3734281"/>
            <a:ext cx="679199" cy="306107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66235" y="4146327"/>
            <a:ext cx="11350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fr-FR" sz="135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Moyenne et écart-type</a:t>
            </a:r>
            <a:endParaRPr lang="en-US" sz="135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61" name="Group 49"/>
          <p:cNvGrpSpPr/>
          <p:nvPr/>
        </p:nvGrpSpPr>
        <p:grpSpPr>
          <a:xfrm>
            <a:off x="3361406" y="1917275"/>
            <a:ext cx="1523981" cy="3940116"/>
            <a:chOff x="-449099" y="2128779"/>
            <a:chExt cx="2031975" cy="5253488"/>
          </a:xfrm>
        </p:grpSpPr>
        <p:sp>
          <p:nvSpPr>
            <p:cNvPr id="62" name="Rectangle 61"/>
            <p:cNvSpPr/>
            <p:nvPr/>
          </p:nvSpPr>
          <p:spPr>
            <a:xfrm>
              <a:off x="258512" y="3835570"/>
              <a:ext cx="742084" cy="2154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  <a:p>
              <a:pPr defTabSz="685800"/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S1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V1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V2</a:t>
              </a:r>
            </a:p>
            <a:p>
              <a:pPr defTabSz="685800"/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  <a:p>
              <a:pPr defTabSz="685800"/>
              <a:r>
                <a:rPr lang="fr-FR" sz="135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Sp</a:t>
              </a:r>
              <a:r>
                <a:rPr lang="fr-FR" sz="1350" baseline="-25000" dirty="0">
                  <a:solidFill>
                    <a:srgbClr val="70AD47">
                      <a:lumMod val="7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VS2</a:t>
              </a:r>
              <a:endParaRPr lang="en-US" sz="1350" baseline="-25000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endParaRPr>
            </a:p>
          </p:txBody>
        </p:sp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49099" y="2128780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2814" y="2128779"/>
              <a:ext cx="1310062" cy="5253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2" name="Image 7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5" t="10526" r="3569" b="13007"/>
          <a:stretch/>
        </p:blipFill>
        <p:spPr>
          <a:xfrm>
            <a:off x="5944542" y="2971753"/>
            <a:ext cx="2701283" cy="183116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6001294" y="2672954"/>
            <a:ext cx="1135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fr-F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Probabilité</a:t>
            </a:r>
            <a:endParaRPr lang="en-US" sz="1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31856" y="4847799"/>
            <a:ext cx="17139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fr-FR" sz="12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Mesure de diversité</a:t>
            </a:r>
            <a:endParaRPr lang="en-US" sz="120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51397" y="3668043"/>
            <a:ext cx="4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800"/>
            <a:r>
              <a:rPr lang="fr-FR" sz="2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n-US" sz="1350" dirty="0">
              <a:solidFill>
                <a:prstClr val="black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90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e 210"/>
          <p:cNvGrpSpPr/>
          <p:nvPr/>
        </p:nvGrpSpPr>
        <p:grpSpPr>
          <a:xfrm>
            <a:off x="2" y="975538"/>
            <a:ext cx="12160153" cy="3606652"/>
            <a:chOff x="-49168" y="40474"/>
            <a:chExt cx="12160153" cy="3606652"/>
          </a:xfrm>
        </p:grpSpPr>
        <p:grpSp>
          <p:nvGrpSpPr>
            <p:cNvPr id="212" name="Groupe 211"/>
            <p:cNvGrpSpPr/>
            <p:nvPr/>
          </p:nvGrpSpPr>
          <p:grpSpPr>
            <a:xfrm>
              <a:off x="-49168" y="40474"/>
              <a:ext cx="2178260" cy="2666849"/>
              <a:chOff x="1594322" y="-136341"/>
              <a:chExt cx="2178260" cy="2666849"/>
            </a:xfrm>
          </p:grpSpPr>
          <p:grpSp>
            <p:nvGrpSpPr>
              <p:cNvPr id="251" name="Groupe 250"/>
              <p:cNvGrpSpPr/>
              <p:nvPr/>
            </p:nvGrpSpPr>
            <p:grpSpPr>
              <a:xfrm>
                <a:off x="1612149" y="-136341"/>
                <a:ext cx="2160433" cy="2666849"/>
                <a:chOff x="111692" y="2169538"/>
                <a:chExt cx="2160433" cy="2666849"/>
              </a:xfrm>
            </p:grpSpPr>
            <p:pic>
              <p:nvPicPr>
                <p:cNvPr id="258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1692" y="2202512"/>
                  <a:ext cx="847234" cy="2565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59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1418846" y="2169538"/>
                  <a:ext cx="853279" cy="26668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60" name="Rectangle 259"/>
                <p:cNvSpPr/>
                <p:nvPr/>
              </p:nvSpPr>
              <p:spPr>
                <a:xfrm>
                  <a:off x="551943" y="3068960"/>
                  <a:ext cx="1313180" cy="10079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</a:t>
                  </a:r>
                  <a:endParaRPr lang="fr-FR" sz="105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endParaRPr lang="fr-FR" sz="105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r>
                    <a:rPr lang="fr-FR" sz="105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</a:p>
                <a:p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                        …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r>
                    <a:rPr lang="fr-FR" sz="1050" baseline="-250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                </a:t>
                  </a:r>
                  <a:r>
                    <a:rPr lang="fr-FR" sz="105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05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Trait</a:t>
                  </a:r>
                  <a:r>
                    <a:rPr lang="fr-FR" sz="1050" baseline="30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r>
                    <a:rPr lang="fr-FR" sz="1050" baseline="-25000" dirty="0" err="1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</a:t>
                  </a:r>
                  <a:endParaRPr lang="fr-FR" sz="105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52" name="Groupe 251"/>
              <p:cNvGrpSpPr/>
              <p:nvPr/>
            </p:nvGrpSpPr>
            <p:grpSpPr>
              <a:xfrm>
                <a:off x="1594322" y="763081"/>
                <a:ext cx="294011" cy="954774"/>
                <a:chOff x="1594322" y="763081"/>
                <a:chExt cx="294011" cy="954774"/>
              </a:xfrm>
            </p:grpSpPr>
            <p:cxnSp>
              <p:nvCxnSpPr>
                <p:cNvPr id="256" name="Connecteur droit avec flèche 255"/>
                <p:cNvCxnSpPr/>
                <p:nvPr/>
              </p:nvCxnSpPr>
              <p:spPr>
                <a:xfrm>
                  <a:off x="1888333" y="763081"/>
                  <a:ext cx="0" cy="95477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7" name="ZoneTexte 256"/>
                <p:cNvSpPr txBox="1"/>
                <p:nvPr/>
              </p:nvSpPr>
              <p:spPr>
                <a:xfrm rot="16200000">
                  <a:off x="1379199" y="1128566"/>
                  <a:ext cx="70724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>
                      <a:latin typeface="Cambria" panose="02040503050406030204" pitchFamily="18" charset="0"/>
                    </a:rPr>
                    <a:t>E</a:t>
                  </a:r>
                  <a:r>
                    <a:rPr lang="fr-FR" sz="1200" dirty="0" smtClean="0">
                      <a:latin typeface="Cambria" panose="02040503050406030204" pitchFamily="18" charset="0"/>
                    </a:rPr>
                    <a:t>spèces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253" name="Groupe 252"/>
              <p:cNvGrpSpPr/>
              <p:nvPr/>
            </p:nvGrpSpPr>
            <p:grpSpPr>
              <a:xfrm rot="5400000">
                <a:off x="2566697" y="-22057"/>
                <a:ext cx="286908" cy="990154"/>
                <a:chOff x="1532847" y="911700"/>
                <a:chExt cx="286908" cy="990154"/>
              </a:xfrm>
            </p:grpSpPr>
            <p:cxnSp>
              <p:nvCxnSpPr>
                <p:cNvPr id="254" name="Connecteur droit avec flèche 253"/>
                <p:cNvCxnSpPr/>
                <p:nvPr/>
              </p:nvCxnSpPr>
              <p:spPr>
                <a:xfrm rot="16200000" flipH="1" flipV="1">
                  <a:off x="1324678" y="1406777"/>
                  <a:ext cx="990154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5" name="ZoneTexte 254"/>
                <p:cNvSpPr txBox="1"/>
                <p:nvPr/>
              </p:nvSpPr>
              <p:spPr>
                <a:xfrm rot="16200000">
                  <a:off x="1387391" y="1283878"/>
                  <a:ext cx="56791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 smtClean="0">
                      <a:latin typeface="Cambria" panose="02040503050406030204" pitchFamily="18" charset="0"/>
                    </a:rPr>
                    <a:t>Traits</a:t>
                  </a:r>
                  <a:endParaRPr lang="fr-FR" sz="1200" dirty="0">
                    <a:latin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213" name="ZoneTexte 212"/>
            <p:cNvSpPr txBox="1"/>
            <p:nvPr/>
          </p:nvSpPr>
          <p:spPr>
            <a:xfrm>
              <a:off x="167043" y="248835"/>
              <a:ext cx="17491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latin typeface="Cambria" panose="02040503050406030204" pitchFamily="18" charset="0"/>
                </a:rPr>
                <a:t>Matrice Espèces x Traits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214" name="ZoneTexte 213"/>
            <p:cNvSpPr txBox="1"/>
            <p:nvPr/>
          </p:nvSpPr>
          <p:spPr>
            <a:xfrm>
              <a:off x="1773194" y="982345"/>
              <a:ext cx="1884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ACP</a:t>
              </a:r>
              <a:endParaRPr lang="en-US" sz="16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215" name="Image 214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121"/>
            <a:stretch/>
          </p:blipFill>
          <p:spPr>
            <a:xfrm>
              <a:off x="2200951" y="623760"/>
              <a:ext cx="1821957" cy="1692215"/>
            </a:xfrm>
            <a:prstGeom prst="rect">
              <a:avLst/>
            </a:prstGeom>
          </p:spPr>
        </p:pic>
        <p:sp>
          <p:nvSpPr>
            <p:cNvPr id="216" name="ZoneTexte 215"/>
            <p:cNvSpPr txBox="1"/>
            <p:nvPr/>
          </p:nvSpPr>
          <p:spPr>
            <a:xfrm>
              <a:off x="2268789" y="75495"/>
              <a:ext cx="19706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latin typeface="Cambria" panose="02040503050406030204" pitchFamily="18" charset="0"/>
                </a:rPr>
                <a:t>Individus dans l’espace fonctionnel</a:t>
              </a:r>
              <a:endParaRPr lang="fr-FR" sz="1100" b="1" dirty="0">
                <a:latin typeface="Cambria" panose="02040503050406030204" pitchFamily="18" charset="0"/>
              </a:endParaRPr>
            </a:p>
          </p:txBody>
        </p:sp>
        <p:pic>
          <p:nvPicPr>
            <p:cNvPr id="217" name="Image 216"/>
            <p:cNvPicPr>
              <a:picLocks noChangeAspect="1"/>
            </p:cNvPicPr>
            <p:nvPr/>
          </p:nvPicPr>
          <p:blipFill rotWithShape="1">
            <a:blip r:embed="rId5"/>
            <a:srcRect l="10748" t="21481" r="6988" b="16728"/>
            <a:stretch/>
          </p:blipFill>
          <p:spPr>
            <a:xfrm>
              <a:off x="6863316" y="498127"/>
              <a:ext cx="1203996" cy="1037156"/>
            </a:xfrm>
            <a:prstGeom prst="rect">
              <a:avLst/>
            </a:prstGeom>
          </p:spPr>
        </p:pic>
        <p:pic>
          <p:nvPicPr>
            <p:cNvPr id="218" name="Image 217"/>
            <p:cNvPicPr>
              <a:picLocks noChangeAspect="1"/>
            </p:cNvPicPr>
            <p:nvPr/>
          </p:nvPicPr>
          <p:blipFill rotWithShape="1">
            <a:blip r:embed="rId6"/>
            <a:srcRect l="10355" t="12959" r="12124" b="1123"/>
            <a:stretch/>
          </p:blipFill>
          <p:spPr>
            <a:xfrm>
              <a:off x="4738282" y="325230"/>
              <a:ext cx="1447648" cy="1295612"/>
            </a:xfrm>
            <a:prstGeom prst="rect">
              <a:avLst/>
            </a:prstGeom>
          </p:spPr>
        </p:pic>
        <p:sp>
          <p:nvSpPr>
            <p:cNvPr id="219" name="Flèche droite 218"/>
            <p:cNvSpPr/>
            <p:nvPr/>
          </p:nvSpPr>
          <p:spPr>
            <a:xfrm>
              <a:off x="1822208" y="1299717"/>
              <a:ext cx="636266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0" name="ZoneTexte 219"/>
            <p:cNvSpPr txBox="1"/>
            <p:nvPr/>
          </p:nvSpPr>
          <p:spPr>
            <a:xfrm>
              <a:off x="3961236" y="718065"/>
              <a:ext cx="9715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Pour chaque espèce</a:t>
              </a:r>
              <a:endParaRPr lang="en-US" sz="105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1" name="Flèche droite 220"/>
            <p:cNvSpPr/>
            <p:nvPr/>
          </p:nvSpPr>
          <p:spPr>
            <a:xfrm rot="19884914">
              <a:off x="4035044" y="1263663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2" name="ZoneTexte 221"/>
            <p:cNvSpPr txBox="1"/>
            <p:nvPr/>
          </p:nvSpPr>
          <p:spPr>
            <a:xfrm>
              <a:off x="5107909" y="97014"/>
              <a:ext cx="1394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b="1" dirty="0" smtClean="0">
                  <a:latin typeface="Cambria" panose="02040503050406030204" pitchFamily="18" charset="0"/>
                </a:rPr>
                <a:t>Espace fonctionnel</a:t>
              </a:r>
              <a:endParaRPr lang="fr-FR" sz="1050" b="1" dirty="0">
                <a:latin typeface="Cambria" panose="02040503050406030204" pitchFamily="18" charset="0"/>
              </a:endParaRPr>
            </a:p>
          </p:txBody>
        </p:sp>
        <p:sp>
          <p:nvSpPr>
            <p:cNvPr id="223" name="ZoneTexte 222"/>
            <p:cNvSpPr txBox="1"/>
            <p:nvPr/>
          </p:nvSpPr>
          <p:spPr>
            <a:xfrm>
              <a:off x="6715984" y="124648"/>
              <a:ext cx="1604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Densité de probabilité des traits (TDP)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224" name="ZoneTexte 223"/>
            <p:cNvSpPr txBox="1"/>
            <p:nvPr/>
          </p:nvSpPr>
          <p:spPr>
            <a:xfrm>
              <a:off x="6068178" y="1467093"/>
              <a:ext cx="928465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Estimation par noyau</a:t>
              </a:r>
            </a:p>
            <a:p>
              <a:pPr algn="ctr"/>
              <a:r>
                <a:rPr lang="fr-FR" sz="12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/</a:t>
              </a:r>
            </a:p>
            <a:p>
              <a:pPr algn="ctr"/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Distribution </a:t>
              </a:r>
              <a:r>
                <a:rPr lang="en-US" sz="900" b="1" dirty="0" err="1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Normale</a:t>
              </a:r>
              <a:r>
                <a:rPr lang="en-US" sz="900" b="1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.</a:t>
              </a:r>
              <a:endParaRPr lang="en-US" sz="900" b="1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25" name="Flèche droite 224"/>
            <p:cNvSpPr/>
            <p:nvPr/>
          </p:nvSpPr>
          <p:spPr>
            <a:xfrm>
              <a:off x="6274035" y="888882"/>
              <a:ext cx="576330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107909" y="1630386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7" name="Image 226"/>
            <p:cNvPicPr>
              <a:picLocks noChangeAspect="1"/>
            </p:cNvPicPr>
            <p:nvPr/>
          </p:nvPicPr>
          <p:blipFill rotWithShape="1">
            <a:blip r:embed="rId7"/>
            <a:srcRect l="23628" t="9233" r="9115" b="14055"/>
            <a:stretch/>
          </p:blipFill>
          <p:spPr>
            <a:xfrm>
              <a:off x="6890546" y="2433170"/>
              <a:ext cx="1176766" cy="1213956"/>
            </a:xfrm>
            <a:prstGeom prst="rect">
              <a:avLst/>
            </a:prstGeom>
          </p:spPr>
        </p:pic>
        <p:sp>
          <p:nvSpPr>
            <p:cNvPr id="228" name="Rectangle 227"/>
            <p:cNvSpPr/>
            <p:nvPr/>
          </p:nvSpPr>
          <p:spPr>
            <a:xfrm>
              <a:off x="7869477" y="168120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</a:p>
          </p:txBody>
        </p:sp>
        <p:pic>
          <p:nvPicPr>
            <p:cNvPr id="229" name="Image 228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9381" t="15027"/>
            <a:stretch/>
          </p:blipFill>
          <p:spPr>
            <a:xfrm>
              <a:off x="4751050" y="2204815"/>
              <a:ext cx="1591577" cy="1407794"/>
            </a:xfrm>
            <a:prstGeom prst="rect">
              <a:avLst/>
            </a:prstGeom>
          </p:spPr>
        </p:pic>
        <p:sp>
          <p:nvSpPr>
            <p:cNvPr id="230" name="Flèche droite 229"/>
            <p:cNvSpPr/>
            <p:nvPr/>
          </p:nvSpPr>
          <p:spPr>
            <a:xfrm>
              <a:off x="6277354" y="1826011"/>
              <a:ext cx="573011" cy="224940"/>
            </a:xfrm>
            <a:prstGeom prst="rightArrow">
              <a:avLst/>
            </a:prstGeom>
            <a:solidFill>
              <a:srgbClr val="5B9BD5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31" name="Flèche droite 230"/>
            <p:cNvSpPr/>
            <p:nvPr/>
          </p:nvSpPr>
          <p:spPr>
            <a:xfrm>
              <a:off x="6274035" y="2707323"/>
              <a:ext cx="576330" cy="224940"/>
            </a:xfrm>
            <a:prstGeom prst="rightArrow">
              <a:avLst>
                <a:gd name="adj1" fmla="val 43225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grpSp>
          <p:nvGrpSpPr>
            <p:cNvPr id="232" name="Groupe 231"/>
            <p:cNvGrpSpPr/>
            <p:nvPr/>
          </p:nvGrpSpPr>
          <p:grpSpPr>
            <a:xfrm>
              <a:off x="8078344" y="1236338"/>
              <a:ext cx="1298561" cy="1341482"/>
              <a:chOff x="1108315" y="3451141"/>
              <a:chExt cx="1298561" cy="1341482"/>
            </a:xfrm>
          </p:grpSpPr>
          <p:sp>
            <p:nvSpPr>
              <p:cNvPr id="249" name="ZoneTexte 248"/>
              <p:cNvSpPr txBox="1"/>
              <p:nvPr/>
            </p:nvSpPr>
            <p:spPr>
              <a:xfrm>
                <a:off x="1377421" y="4515624"/>
                <a:ext cx="8608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 smtClean="0">
                    <a:latin typeface="Cambria" panose="02040503050406030204" pitchFamily="18" charset="0"/>
                  </a:rPr>
                  <a:t>Inventaire</a:t>
                </a:r>
                <a:endParaRPr lang="fr-FR" sz="12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250" name="Image 249"/>
              <p:cNvPicPr>
                <a:picLocks noChangeAspect="1"/>
              </p:cNvPicPr>
              <p:nvPr/>
            </p:nvPicPr>
            <p:blipFill rotWithShape="1">
              <a:blip r:embed="rId9"/>
              <a:srcRect l="-587" t="26635" r="587" b="28046"/>
              <a:stretch/>
            </p:blipFill>
            <p:spPr>
              <a:xfrm>
                <a:off x="1108315" y="3451141"/>
                <a:ext cx="1298561" cy="1196340"/>
              </a:xfrm>
              <a:prstGeom prst="rect">
                <a:avLst/>
              </a:prstGeom>
            </p:spPr>
          </p:pic>
        </p:grpSp>
        <p:grpSp>
          <p:nvGrpSpPr>
            <p:cNvPr id="233" name="Groupe 232"/>
            <p:cNvGrpSpPr/>
            <p:nvPr/>
          </p:nvGrpSpPr>
          <p:grpSpPr>
            <a:xfrm>
              <a:off x="8067315" y="1016705"/>
              <a:ext cx="1058282" cy="465501"/>
              <a:chOff x="8748506" y="1019655"/>
              <a:chExt cx="1269280" cy="455483"/>
            </a:xfrm>
          </p:grpSpPr>
          <p:cxnSp>
            <p:nvCxnSpPr>
              <p:cNvPr id="247" name="Connecteur droit 246"/>
              <p:cNvCxnSpPr>
                <a:stCxn id="217" idx="3"/>
              </p:cNvCxnSpPr>
              <p:nvPr/>
            </p:nvCxnSpPr>
            <p:spPr>
              <a:xfrm>
                <a:off x="8748506" y="1019655"/>
                <a:ext cx="422041" cy="45548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/>
              <p:cNvCxnSpPr/>
              <p:nvPr/>
            </p:nvCxnSpPr>
            <p:spPr>
              <a:xfrm>
                <a:off x="9183778" y="1452263"/>
                <a:ext cx="834008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e 233"/>
            <p:cNvGrpSpPr/>
            <p:nvPr/>
          </p:nvGrpSpPr>
          <p:grpSpPr>
            <a:xfrm>
              <a:off x="8067314" y="2204815"/>
              <a:ext cx="1035021" cy="835333"/>
              <a:chOff x="8341760" y="1482664"/>
              <a:chExt cx="1354747" cy="835333"/>
            </a:xfrm>
          </p:grpSpPr>
          <p:cxnSp>
            <p:nvCxnSpPr>
              <p:cNvPr id="245" name="Connecteur droit 244"/>
              <p:cNvCxnSpPr>
                <a:stCxn id="227" idx="3"/>
              </p:cNvCxnSpPr>
              <p:nvPr/>
            </p:nvCxnSpPr>
            <p:spPr>
              <a:xfrm flipV="1">
                <a:off x="8341760" y="1482664"/>
                <a:ext cx="409481" cy="835333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/>
              <p:cNvCxnSpPr/>
              <p:nvPr/>
            </p:nvCxnSpPr>
            <p:spPr>
              <a:xfrm>
                <a:off x="8772733" y="1482664"/>
                <a:ext cx="923774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35" name="Image 234"/>
            <p:cNvPicPr>
              <a:picLocks noChangeAspect="1"/>
            </p:cNvPicPr>
            <p:nvPr/>
          </p:nvPicPr>
          <p:blipFill rotWithShape="1">
            <a:blip r:embed="rId10"/>
            <a:srcRect l="13072" t="23874" r="9594" b="18431"/>
            <a:stretch/>
          </p:blipFill>
          <p:spPr>
            <a:xfrm>
              <a:off x="9150008" y="1303128"/>
              <a:ext cx="1617355" cy="1186433"/>
            </a:xfrm>
            <a:prstGeom prst="rect">
              <a:avLst/>
            </a:prstGeom>
          </p:spPr>
        </p:pic>
        <p:sp>
          <p:nvSpPr>
            <p:cNvPr id="236" name="ZoneTexte 235"/>
            <p:cNvSpPr txBox="1"/>
            <p:nvPr/>
          </p:nvSpPr>
          <p:spPr>
            <a:xfrm>
              <a:off x="8205624" y="676950"/>
              <a:ext cx="1239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pondérée par les abondances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37" name="Flèche droite 236"/>
            <p:cNvSpPr/>
            <p:nvPr/>
          </p:nvSpPr>
          <p:spPr>
            <a:xfrm>
              <a:off x="8483399" y="1040222"/>
              <a:ext cx="683491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38" name="ZoneTexte 237"/>
            <p:cNvSpPr txBox="1"/>
            <p:nvPr/>
          </p:nvSpPr>
          <p:spPr>
            <a:xfrm>
              <a:off x="8947175" y="1072478"/>
              <a:ext cx="2186940" cy="423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 smtClean="0">
                  <a:latin typeface="Cambria" panose="02040503050406030204" pitchFamily="18" charset="0"/>
                </a:rPr>
                <a:t>TDP pour l’inventaire</a:t>
              </a:r>
            </a:p>
            <a:p>
              <a:pPr algn="ctr"/>
              <a:endParaRPr lang="fr-FR" sz="1100" dirty="0">
                <a:latin typeface="Cambria" panose="02040503050406030204" pitchFamily="18" charset="0"/>
              </a:endParaRPr>
            </a:p>
          </p:txBody>
        </p:sp>
        <p:sp>
          <p:nvSpPr>
            <p:cNvPr id="239" name="ZoneTexte 238"/>
            <p:cNvSpPr txBox="1"/>
            <p:nvPr/>
          </p:nvSpPr>
          <p:spPr>
            <a:xfrm>
              <a:off x="10756963" y="1212863"/>
              <a:ext cx="84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 smtClean="0">
                  <a:solidFill>
                    <a:schemeClr val="accent1"/>
                  </a:solidFill>
                  <a:latin typeface="Cambria" panose="02040503050406030204" pitchFamily="18" charset="0"/>
                </a:rPr>
                <a:t>Somme sur l’espace</a:t>
              </a:r>
              <a:endParaRPr lang="en-US" sz="900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240" name="Flèche droite 239"/>
            <p:cNvSpPr/>
            <p:nvPr/>
          </p:nvSpPr>
          <p:spPr>
            <a:xfrm>
              <a:off x="10795287" y="1708500"/>
              <a:ext cx="601772" cy="2249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ZoneTexte 240"/>
                <p:cNvSpPr txBox="1"/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fr-FR" sz="11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fr-FR" sz="11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𝑖𝑥𝑒𝑙𝑠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1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𝑇𝐷𝑃</m:t>
                                </m:r>
                              </m:e>
                              <m:sub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fr-FR" sz="11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fr-FR" sz="11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nary>
                              </m:sub>
                            </m:sSub>
                          </m:e>
                        </m:nary>
                      </m:oMath>
                    </m:oMathPara>
                  </a14:m>
                  <a:endParaRPr lang="fr-FR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ZoneTexte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0368" y="1923370"/>
                  <a:ext cx="517673" cy="429348"/>
                </a:xfrm>
                <a:prstGeom prst="rect">
                  <a:avLst/>
                </a:prstGeom>
                <a:blipFill>
                  <a:blip r:embed="rId11"/>
                  <a:stretch>
                    <a:fillRect l="-91765" t="-147143" r="-116471" b="-19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ZoneTexte 241"/>
                <p:cNvSpPr txBox="1"/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𝑹𝒆𝒅</m:t>
                            </m:r>
                          </m:e>
                          <m:sup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sup>
                        </m:sSup>
                      </m:oMath>
                    </m:oMathPara>
                  </a14:m>
                  <a:endParaRPr lang="fr-FR" sz="11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0" name="ZoneTexte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5714" y="1620842"/>
                  <a:ext cx="755271" cy="37427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Flèche droite 242"/>
            <p:cNvSpPr/>
            <p:nvPr/>
          </p:nvSpPr>
          <p:spPr>
            <a:xfrm>
              <a:off x="4070582" y="1606070"/>
              <a:ext cx="512754" cy="10243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  <p:sp>
          <p:nvSpPr>
            <p:cNvPr id="244" name="Flèche droite 243"/>
            <p:cNvSpPr/>
            <p:nvPr/>
          </p:nvSpPr>
          <p:spPr>
            <a:xfrm rot="1993422">
              <a:off x="3990110" y="1944377"/>
              <a:ext cx="572359" cy="11286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Rectangle 471"/>
          <p:cNvSpPr/>
          <p:nvPr/>
        </p:nvSpPr>
        <p:spPr>
          <a:xfrm>
            <a:off x="7870038" y="931286"/>
            <a:ext cx="387086" cy="185342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3" name="Rectangle 472"/>
          <p:cNvSpPr/>
          <p:nvPr/>
        </p:nvSpPr>
        <p:spPr>
          <a:xfrm>
            <a:off x="5538814" y="2516641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4" name="Rectangle 473"/>
          <p:cNvSpPr/>
          <p:nvPr/>
        </p:nvSpPr>
        <p:spPr>
          <a:xfrm>
            <a:off x="3269948" y="1772816"/>
            <a:ext cx="387086" cy="104589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475" name="Rectangle 474"/>
          <p:cNvSpPr/>
          <p:nvPr/>
        </p:nvSpPr>
        <p:spPr>
          <a:xfrm>
            <a:off x="942418" y="2494263"/>
            <a:ext cx="387086" cy="29031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grpSp>
        <p:nvGrpSpPr>
          <p:cNvPr id="476" name="Groupe 475"/>
          <p:cNvGrpSpPr/>
          <p:nvPr/>
        </p:nvGrpSpPr>
        <p:grpSpPr>
          <a:xfrm>
            <a:off x="2495773" y="3000922"/>
            <a:ext cx="1927919" cy="1814770"/>
            <a:chOff x="1811570" y="4279549"/>
            <a:chExt cx="1434570" cy="1350376"/>
          </a:xfrm>
        </p:grpSpPr>
        <p:sp>
          <p:nvSpPr>
            <p:cNvPr id="477" name="Rectangle 476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3" name="Rectangle 502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4" name="Rectangle 503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5" name="Rectangle 504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09" name="Rectangle 508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10" name="Rectangle 509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1" name="Rectangle 510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13" name="Groupe 512"/>
          <p:cNvGrpSpPr/>
          <p:nvPr/>
        </p:nvGrpSpPr>
        <p:grpSpPr>
          <a:xfrm>
            <a:off x="163523" y="2992895"/>
            <a:ext cx="1927919" cy="1814770"/>
            <a:chOff x="1811570" y="4279549"/>
            <a:chExt cx="1434570" cy="1350376"/>
          </a:xfrm>
        </p:grpSpPr>
        <p:sp>
          <p:nvSpPr>
            <p:cNvPr id="514" name="Rectangle 513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5" name="Rectangle 514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7" name="Rectangle 516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8" name="Rectangle 517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19" name="Rectangle 518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0" name="Rectangle 519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21" name="Rectangle 520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2" name="Rectangle 521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3" name="Rectangle 522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4" name="Rectangle 523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5" name="Rectangle 524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6" name="Rectangle 525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7" name="Rectangle 526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29" name="Rectangle 528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0" name="Rectangle 529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1" name="Rectangle 530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33" name="Rectangle 532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5" name="Rectangle 534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6" name="Rectangle 535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7" name="Rectangle 536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8" name="Rectangle 537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39" name="Rectangle 538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0" name="Rectangle 539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1" name="Rectangle 540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2" name="Rectangle 541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3" name="Rectangle 542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5" name="Rectangle 544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6" name="Rectangle 545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7" name="Rectangle 546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8" name="Rectangle 547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49" name="Rectangle 548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550" name="Groupe 549"/>
          <p:cNvGrpSpPr/>
          <p:nvPr/>
        </p:nvGrpSpPr>
        <p:grpSpPr>
          <a:xfrm>
            <a:off x="4732941" y="2986577"/>
            <a:ext cx="1927919" cy="1814770"/>
            <a:chOff x="1811570" y="4279549"/>
            <a:chExt cx="1434570" cy="1350376"/>
          </a:xfrm>
        </p:grpSpPr>
        <p:sp>
          <p:nvSpPr>
            <p:cNvPr id="551" name="Rectangle 550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2" name="Rectangle 551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58" name="Rectangle 557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7" name="Rectangle 566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rgbClr val="D0FF4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74" name="Rectangle 573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5" name="Rectangle 574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00"/>
            </a:solidFill>
            <a:ln w="38100"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</p:grpSp>
      <p:grpSp>
        <p:nvGrpSpPr>
          <p:cNvPr id="587" name="Groupe 586"/>
          <p:cNvGrpSpPr/>
          <p:nvPr/>
        </p:nvGrpSpPr>
        <p:grpSpPr>
          <a:xfrm>
            <a:off x="7091184" y="2986577"/>
            <a:ext cx="1927919" cy="1814770"/>
            <a:chOff x="1811570" y="4279549"/>
            <a:chExt cx="1434570" cy="1350376"/>
          </a:xfrm>
        </p:grpSpPr>
        <p:sp>
          <p:nvSpPr>
            <p:cNvPr id="588" name="Rectangle 587"/>
            <p:cNvSpPr/>
            <p:nvPr/>
          </p:nvSpPr>
          <p:spPr>
            <a:xfrm>
              <a:off x="2057230" y="45179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2809903" y="4280166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2814206" y="47526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3059832" y="452428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3059832" y="498744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3" name="Rectangle 592"/>
            <p:cNvSpPr/>
            <p:nvPr/>
          </p:nvSpPr>
          <p:spPr>
            <a:xfrm>
              <a:off x="2301148" y="475268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4" name="Rectangle 593"/>
            <p:cNvSpPr/>
            <p:nvPr/>
          </p:nvSpPr>
          <p:spPr>
            <a:xfrm>
              <a:off x="2557955" y="4280166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595" name="Rectangle 594"/>
            <p:cNvSpPr/>
            <p:nvPr/>
          </p:nvSpPr>
          <p:spPr>
            <a:xfrm>
              <a:off x="2301148" y="4280166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6" name="Rectangle 595"/>
            <p:cNvSpPr/>
            <p:nvPr/>
          </p:nvSpPr>
          <p:spPr>
            <a:xfrm>
              <a:off x="2557955" y="45179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7" name="Rectangle 596"/>
            <p:cNvSpPr/>
            <p:nvPr/>
          </p:nvSpPr>
          <p:spPr>
            <a:xfrm>
              <a:off x="2301148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8" name="Rectangle 597"/>
            <p:cNvSpPr/>
            <p:nvPr/>
          </p:nvSpPr>
          <p:spPr>
            <a:xfrm>
              <a:off x="2309027" y="52190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599" name="Rectangle 598"/>
            <p:cNvSpPr/>
            <p:nvPr/>
          </p:nvSpPr>
          <p:spPr>
            <a:xfrm>
              <a:off x="3059832" y="5445224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0" name="Rectangle 599"/>
            <p:cNvSpPr/>
            <p:nvPr/>
          </p:nvSpPr>
          <p:spPr>
            <a:xfrm>
              <a:off x="2056010" y="4749423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1" name="Rectangle 600"/>
            <p:cNvSpPr/>
            <p:nvPr/>
          </p:nvSpPr>
          <p:spPr>
            <a:xfrm>
              <a:off x="2559974" y="498744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2" name="Rectangle 601"/>
            <p:cNvSpPr/>
            <p:nvPr/>
          </p:nvSpPr>
          <p:spPr>
            <a:xfrm>
              <a:off x="3066140" y="475586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3" name="Rectangle 602"/>
            <p:cNvSpPr/>
            <p:nvPr/>
          </p:nvSpPr>
          <p:spPr>
            <a:xfrm>
              <a:off x="2058080" y="52190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4" name="Rectangle 603"/>
            <p:cNvSpPr/>
            <p:nvPr/>
          </p:nvSpPr>
          <p:spPr>
            <a:xfrm>
              <a:off x="2809903" y="4517922"/>
              <a:ext cx="180000" cy="1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5" name="Rectangle 604"/>
            <p:cNvSpPr/>
            <p:nvPr/>
          </p:nvSpPr>
          <p:spPr>
            <a:xfrm>
              <a:off x="2058080" y="4279549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1811570" y="4279549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07" name="Rectangle 606"/>
            <p:cNvSpPr/>
            <p:nvPr/>
          </p:nvSpPr>
          <p:spPr>
            <a:xfrm>
              <a:off x="2303435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2809903" y="498744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09" name="Rectangle 608"/>
            <p:cNvSpPr/>
            <p:nvPr/>
          </p:nvSpPr>
          <p:spPr>
            <a:xfrm>
              <a:off x="3059832" y="4280166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0" name="Rectangle 609"/>
            <p:cNvSpPr/>
            <p:nvPr/>
          </p:nvSpPr>
          <p:spPr>
            <a:xfrm>
              <a:off x="2557955" y="4755678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1" name="Rectangle 610"/>
            <p:cNvSpPr/>
            <p:nvPr/>
          </p:nvSpPr>
          <p:spPr>
            <a:xfrm>
              <a:off x="2559974" y="5219022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2" name="Rectangle 611"/>
            <p:cNvSpPr/>
            <p:nvPr/>
          </p:nvSpPr>
          <p:spPr>
            <a:xfrm>
              <a:off x="3059832" y="5219022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3" name="Rectangle 612"/>
            <p:cNvSpPr/>
            <p:nvPr/>
          </p:nvSpPr>
          <p:spPr>
            <a:xfrm>
              <a:off x="2809903" y="5445224"/>
              <a:ext cx="180000" cy="180000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4" name="Rectangle 613"/>
            <p:cNvSpPr/>
            <p:nvPr/>
          </p:nvSpPr>
          <p:spPr>
            <a:xfrm>
              <a:off x="2060615" y="5445224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5" name="Rectangle 614"/>
            <p:cNvSpPr/>
            <p:nvPr/>
          </p:nvSpPr>
          <p:spPr>
            <a:xfrm>
              <a:off x="1817326" y="5445224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6" name="Rectangle 615"/>
            <p:cNvSpPr/>
            <p:nvPr/>
          </p:nvSpPr>
          <p:spPr>
            <a:xfrm>
              <a:off x="2559974" y="5445224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17" name="Rectangle 616"/>
            <p:cNvSpPr/>
            <p:nvPr/>
          </p:nvSpPr>
          <p:spPr>
            <a:xfrm>
              <a:off x="1814573" y="4987796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8" name="Rectangle 617"/>
            <p:cNvSpPr/>
            <p:nvPr/>
          </p:nvSpPr>
          <p:spPr>
            <a:xfrm>
              <a:off x="2809903" y="5219022"/>
              <a:ext cx="180000" cy="180000"/>
            </a:xfrm>
            <a:prstGeom prst="rect">
              <a:avLst/>
            </a:prstGeom>
            <a:solidFill>
              <a:srgbClr val="993300"/>
            </a:solidFill>
            <a:ln w="38100"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19" name="Rectangle 618"/>
            <p:cNvSpPr/>
            <p:nvPr/>
          </p:nvSpPr>
          <p:spPr>
            <a:xfrm>
              <a:off x="1811570" y="4517922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0" name="Rectangle 619"/>
            <p:cNvSpPr/>
            <p:nvPr/>
          </p:nvSpPr>
          <p:spPr>
            <a:xfrm>
              <a:off x="1814573" y="5219022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1" name="Rectangle 620"/>
            <p:cNvSpPr/>
            <p:nvPr/>
          </p:nvSpPr>
          <p:spPr>
            <a:xfrm>
              <a:off x="2058080" y="4987796"/>
              <a:ext cx="180000" cy="18000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22" name="Rectangle 621"/>
            <p:cNvSpPr/>
            <p:nvPr/>
          </p:nvSpPr>
          <p:spPr>
            <a:xfrm>
              <a:off x="2309027" y="5449925"/>
              <a:ext cx="180000" cy="180000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623" name="Rectangle 622"/>
            <p:cNvSpPr/>
            <p:nvPr/>
          </p:nvSpPr>
          <p:spPr>
            <a:xfrm>
              <a:off x="1812287" y="4749423"/>
              <a:ext cx="180000" cy="180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624" name="Rectangle 623"/>
          <p:cNvSpPr/>
          <p:nvPr/>
        </p:nvSpPr>
        <p:spPr bwMode="auto">
          <a:xfrm>
            <a:off x="2573666" y="4871465"/>
            <a:ext cx="17796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5" name="Rectangle 624"/>
          <p:cNvSpPr/>
          <p:nvPr/>
        </p:nvSpPr>
        <p:spPr bwMode="auto">
          <a:xfrm>
            <a:off x="4857761" y="4871465"/>
            <a:ext cx="17491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Dominance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6" name="Rectangle 625"/>
          <p:cNvSpPr/>
          <p:nvPr/>
        </p:nvSpPr>
        <p:spPr bwMode="auto">
          <a:xfrm>
            <a:off x="7125877" y="4879769"/>
            <a:ext cx="19367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6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err="1" smtClean="0">
                <a:solidFill>
                  <a:srgbClr val="800000"/>
                </a:solidFill>
              </a:rPr>
              <a:t>Dissimilarité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sp>
        <p:nvSpPr>
          <p:cNvPr id="627" name="Rectangle 626"/>
          <p:cNvSpPr/>
          <p:nvPr/>
        </p:nvSpPr>
        <p:spPr bwMode="auto">
          <a:xfrm>
            <a:off x="241750" y="4886087"/>
            <a:ext cx="17796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2400" kern="0" dirty="0" smtClean="0">
                <a:solidFill>
                  <a:srgbClr val="800000"/>
                </a:solidFill>
              </a:rPr>
              <a:t>3 espèces</a:t>
            </a:r>
          </a:p>
          <a:p>
            <a:pPr algn="ctr">
              <a:defRPr/>
            </a:pPr>
            <a:r>
              <a:rPr lang="fr-FR" sz="2400" kern="0" dirty="0" err="1">
                <a:solidFill>
                  <a:srgbClr val="800000"/>
                </a:solidFill>
              </a:rPr>
              <a:t>Equitabilité</a:t>
            </a:r>
            <a:endParaRPr lang="fr-FR" sz="2400" kern="0" dirty="0">
              <a:solidFill>
                <a:srgbClr val="800000"/>
              </a:solidFill>
            </a:endParaRPr>
          </a:p>
          <a:p>
            <a:pPr algn="ctr">
              <a:defRPr/>
            </a:pPr>
            <a:r>
              <a:rPr lang="fr-FR" sz="2400" kern="0" dirty="0" smtClean="0">
                <a:solidFill>
                  <a:srgbClr val="800000"/>
                </a:solidFill>
              </a:rPr>
              <a:t>Similarité</a:t>
            </a:r>
            <a:endParaRPr lang="en-US" sz="2400" dirty="0">
              <a:solidFill>
                <a:srgbClr val="800000"/>
              </a:solidFill>
            </a:endParaRPr>
          </a:p>
        </p:txBody>
      </p:sp>
      <p:cxnSp>
        <p:nvCxnSpPr>
          <p:cNvPr id="628" name="Connecteur droit avec flèche 627"/>
          <p:cNvCxnSpPr/>
          <p:nvPr/>
        </p:nvCxnSpPr>
        <p:spPr>
          <a:xfrm>
            <a:off x="492026" y="2806291"/>
            <a:ext cx="8285176" cy="124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Connecteur droit avec flèche 628"/>
          <p:cNvCxnSpPr/>
          <p:nvPr/>
        </p:nvCxnSpPr>
        <p:spPr>
          <a:xfrm flipV="1">
            <a:off x="492026" y="980728"/>
            <a:ext cx="0" cy="1825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ZoneTexte 629"/>
          <p:cNvSpPr txBox="1"/>
          <p:nvPr/>
        </p:nvSpPr>
        <p:spPr>
          <a:xfrm>
            <a:off x="-38926" y="469620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Diversité</a:t>
            </a:r>
            <a:endParaRPr lang="fr-FR" sz="2400" dirty="0"/>
          </a:p>
        </p:txBody>
      </p:sp>
      <p:sp>
        <p:nvSpPr>
          <p:cNvPr id="161" name="Rectangle 160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343931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e 128"/>
          <p:cNvGrpSpPr/>
          <p:nvPr/>
        </p:nvGrpSpPr>
        <p:grpSpPr>
          <a:xfrm>
            <a:off x="23941" y="100234"/>
            <a:ext cx="8931141" cy="6408496"/>
            <a:chOff x="49341" y="-136254"/>
            <a:chExt cx="8931141" cy="6408496"/>
          </a:xfrm>
        </p:grpSpPr>
        <p:sp>
          <p:nvSpPr>
            <p:cNvPr id="4" name="Rectangle 3"/>
            <p:cNvSpPr/>
            <p:nvPr/>
          </p:nvSpPr>
          <p:spPr>
            <a:xfrm>
              <a:off x="7477234" y="2241286"/>
              <a:ext cx="518594" cy="3889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437546" y="1561118"/>
              <a:ext cx="518594" cy="10848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19263" y="2241286"/>
              <a:ext cx="518594" cy="4031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200"/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3400353" y="2915616"/>
              <a:ext cx="2582907" cy="2431317"/>
              <a:chOff x="1811570" y="4279549"/>
              <a:chExt cx="1434570" cy="135037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44" name="Groupe 43"/>
            <p:cNvGrpSpPr/>
            <p:nvPr/>
          </p:nvGrpSpPr>
          <p:grpSpPr>
            <a:xfrm>
              <a:off x="275748" y="2904863"/>
              <a:ext cx="2582907" cy="2431317"/>
              <a:chOff x="1811570" y="4279549"/>
              <a:chExt cx="1434570" cy="135037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grpSp>
          <p:nvGrpSpPr>
            <p:cNvPr id="81" name="Groupe 80"/>
            <p:cNvGrpSpPr/>
            <p:nvPr/>
          </p:nvGrpSpPr>
          <p:grpSpPr>
            <a:xfrm>
              <a:off x="6397575" y="2896398"/>
              <a:ext cx="2582907" cy="2431317"/>
              <a:chOff x="1811570" y="4279549"/>
              <a:chExt cx="1434570" cy="1350376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057230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2809903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2814206" y="475268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59832" y="45242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59832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301148" y="475268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2557955" y="428016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2301148" y="4280166"/>
                <a:ext cx="180000" cy="180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5715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2557955" y="45179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301148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309027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59832" y="5445224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056010" y="4749423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559974" y="498744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66140" y="475586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058080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809903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058080" y="4279549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811570" y="4279549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2303435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2809903" y="498744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59832" y="428016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2557955" y="4755678"/>
                <a:ext cx="180000" cy="180000"/>
              </a:xfrm>
              <a:prstGeom prst="rect">
                <a:avLst/>
              </a:prstGeom>
              <a:solidFill>
                <a:srgbClr val="D0FF44"/>
              </a:solidFill>
              <a:ln w="571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559974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59832" y="5219022"/>
                <a:ext cx="180000" cy="180000"/>
              </a:xfrm>
              <a:prstGeom prst="rect">
                <a:avLst/>
              </a:prstGeom>
              <a:solidFill>
                <a:srgbClr val="FF6600"/>
              </a:solidFill>
              <a:ln w="57150">
                <a:solidFill>
                  <a:srgbClr val="99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809903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060615" y="5445224"/>
                <a:ext cx="180000" cy="180000"/>
              </a:xfrm>
              <a:prstGeom prst="rect">
                <a:avLst/>
              </a:prstGeom>
              <a:solidFill>
                <a:srgbClr val="993300"/>
              </a:solidFill>
              <a:ln w="57150"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817326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2559974" y="5445224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814573" y="4987796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2809903" y="52190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811570" y="4517922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814573" y="5219022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058080" y="4987796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2309027" y="5449925"/>
                <a:ext cx="180000" cy="180000"/>
              </a:xfrm>
              <a:prstGeom prst="rect">
                <a:avLst/>
              </a:prstGeom>
              <a:solidFill>
                <a:srgbClr val="FFC000"/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812287" y="4749423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3200"/>
              </a:p>
            </p:txBody>
          </p:sp>
        </p:grpSp>
        <p:sp>
          <p:nvSpPr>
            <p:cNvPr id="118" name="Rectangle 117"/>
            <p:cNvSpPr/>
            <p:nvPr/>
          </p:nvSpPr>
          <p:spPr bwMode="auto">
            <a:xfrm>
              <a:off x="3807015" y="5421655"/>
              <a:ext cx="1779654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fr-FR" sz="2400" kern="0" dirty="0" err="1"/>
                <a:t>Equitabilité</a:t>
              </a:r>
              <a:endParaRPr lang="en-US" sz="2400" dirty="0"/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6861937" y="5421655"/>
              <a:ext cx="1749197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6 espèces</a:t>
              </a:r>
            </a:p>
            <a:p>
              <a:pPr algn="ctr">
                <a:defRPr/>
              </a:pPr>
              <a:r>
                <a:rPr lang="en-US" sz="2400" dirty="0" smtClean="0"/>
                <a:t>Dominance</a:t>
              </a:r>
              <a:endParaRPr lang="en-US" sz="2400" dirty="0"/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682857" y="5441245"/>
              <a:ext cx="1779653" cy="830997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sz="2400" kern="0" dirty="0" smtClean="0"/>
                <a:t>3 espèces</a:t>
              </a:r>
            </a:p>
            <a:p>
              <a:pPr algn="ctr">
                <a:defRPr/>
              </a:pPr>
              <a:r>
                <a:rPr lang="fr-FR" sz="2400" kern="0" dirty="0" err="1" smtClean="0"/>
                <a:t>Equitabilité</a:t>
              </a:r>
              <a:endParaRPr lang="en-US" sz="2400" dirty="0"/>
            </a:p>
          </p:txBody>
        </p:sp>
        <p:cxnSp>
          <p:nvCxnSpPr>
            <p:cNvPr id="121" name="Connecteur droit avec flèche 120"/>
            <p:cNvCxnSpPr/>
            <p:nvPr/>
          </p:nvCxnSpPr>
          <p:spPr>
            <a:xfrm flipV="1">
              <a:off x="715856" y="2652459"/>
              <a:ext cx="7929183" cy="24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avec flèche 121"/>
            <p:cNvCxnSpPr>
              <a:endCxn id="123" idx="2"/>
            </p:cNvCxnSpPr>
            <p:nvPr/>
          </p:nvCxnSpPr>
          <p:spPr>
            <a:xfrm flipH="1" flipV="1">
              <a:off x="754823" y="325410"/>
              <a:ext cx="4176" cy="23270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ZoneTexte 122"/>
            <p:cNvSpPr txBox="1"/>
            <p:nvPr/>
          </p:nvSpPr>
          <p:spPr>
            <a:xfrm>
              <a:off x="49341" y="-136254"/>
              <a:ext cx="1410964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Diversité</a:t>
              </a:r>
              <a:endParaRPr lang="fr-FR" sz="2400" dirty="0"/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451204" y="6492126"/>
            <a:ext cx="8424936" cy="321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4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Rectangle 623"/>
          <p:cNvSpPr/>
          <p:nvPr/>
        </p:nvSpPr>
        <p:spPr bwMode="auto">
          <a:xfrm>
            <a:off x="6016082" y="1331475"/>
            <a:ext cx="1160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Pool d’espèces</a:t>
            </a:r>
            <a:endParaRPr lang="en-US" sz="1200" dirty="0"/>
          </a:p>
        </p:txBody>
      </p:sp>
      <p:sp>
        <p:nvSpPr>
          <p:cNvPr id="627" name="Rectangle 626"/>
          <p:cNvSpPr/>
          <p:nvPr/>
        </p:nvSpPr>
        <p:spPr bwMode="auto">
          <a:xfrm>
            <a:off x="2608273" y="3140968"/>
            <a:ext cx="13619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altLang="fr-FR" sz="1100" kern="0" dirty="0" smtClean="0">
                <a:solidFill>
                  <a:schemeClr val="bg1">
                    <a:lumMod val="50000"/>
                  </a:schemeClr>
                </a:solidFill>
              </a:rPr>
              <a:t>Type fonctionnel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3140558" y="1382685"/>
            <a:ext cx="2426320" cy="213553"/>
            <a:chOff x="3140558" y="1382685"/>
            <a:chExt cx="2426320" cy="213553"/>
          </a:xfrm>
        </p:grpSpPr>
        <p:sp>
          <p:nvSpPr>
            <p:cNvPr id="161" name="Rectangle 16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" name="Connecteur droit 2"/>
          <p:cNvCxnSpPr/>
          <p:nvPr/>
        </p:nvCxnSpPr>
        <p:spPr>
          <a:xfrm>
            <a:off x="3425611" y="1700808"/>
            <a:ext cx="138139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4807003" y="1700808"/>
            <a:ext cx="91712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>
            <a:off x="2843808" y="1700808"/>
            <a:ext cx="510301" cy="5358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Groupe 184"/>
          <p:cNvGrpSpPr/>
          <p:nvPr/>
        </p:nvGrpSpPr>
        <p:grpSpPr>
          <a:xfrm>
            <a:off x="3135263" y="1805379"/>
            <a:ext cx="2426320" cy="213553"/>
            <a:chOff x="3140558" y="1382685"/>
            <a:chExt cx="2426320" cy="213553"/>
          </a:xfrm>
        </p:grpSpPr>
        <p:sp>
          <p:nvSpPr>
            <p:cNvPr id="186" name="Rectangle 185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807003" y="1382687"/>
              <a:ext cx="213551" cy="213551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99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5353327" y="1382687"/>
              <a:ext cx="213551" cy="21355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5080165" y="1382687"/>
              <a:ext cx="213551" cy="21355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140558" y="1382685"/>
              <a:ext cx="213551" cy="213551"/>
            </a:xfrm>
            <a:prstGeom prst="rect">
              <a:avLst/>
            </a:prstGeom>
            <a:solidFill>
              <a:srgbClr val="993300"/>
            </a:solid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3098957" y="1772816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/>
          <p:cNvSpPr/>
          <p:nvPr/>
        </p:nvSpPr>
        <p:spPr>
          <a:xfrm>
            <a:off x="4772541" y="1772816"/>
            <a:ext cx="879579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7" name="Connecteur droit 196"/>
          <p:cNvCxnSpPr/>
          <p:nvPr/>
        </p:nvCxnSpPr>
        <p:spPr>
          <a:xfrm>
            <a:off x="3420316" y="2132856"/>
            <a:ext cx="138139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8" name="Groupe 197"/>
          <p:cNvGrpSpPr/>
          <p:nvPr/>
        </p:nvGrpSpPr>
        <p:grpSpPr>
          <a:xfrm>
            <a:off x="3415512" y="2226952"/>
            <a:ext cx="1325244" cy="213553"/>
            <a:chOff x="3425611" y="1382685"/>
            <a:chExt cx="1325244" cy="213553"/>
          </a:xfrm>
        </p:grpSpPr>
        <p:sp>
          <p:nvSpPr>
            <p:cNvPr id="199" name="Rectangle 198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537304" y="1382687"/>
              <a:ext cx="213551" cy="21355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707904" y="1382687"/>
              <a:ext cx="213551" cy="21355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3673442" y="2189711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208"/>
          <p:cNvSpPr/>
          <p:nvPr/>
        </p:nvSpPr>
        <p:spPr>
          <a:xfrm>
            <a:off x="4495132" y="2198899"/>
            <a:ext cx="282473" cy="2880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0" name="Groupe 209"/>
          <p:cNvGrpSpPr/>
          <p:nvPr/>
        </p:nvGrpSpPr>
        <p:grpSpPr>
          <a:xfrm>
            <a:off x="3415512" y="2648525"/>
            <a:ext cx="1055545" cy="213553"/>
            <a:chOff x="3425611" y="1382685"/>
            <a:chExt cx="1055545" cy="213553"/>
          </a:xfrm>
        </p:grpSpPr>
        <p:sp>
          <p:nvSpPr>
            <p:cNvPr id="211" name="Rectangle 210"/>
            <p:cNvSpPr/>
            <p:nvPr/>
          </p:nvSpPr>
          <p:spPr>
            <a:xfrm>
              <a:off x="3425611" y="1382685"/>
              <a:ext cx="213551" cy="213551"/>
            </a:xfrm>
            <a:prstGeom prst="rect">
              <a:avLst/>
            </a:prstGeom>
            <a:solidFill>
              <a:srgbClr val="FF66CC"/>
            </a:solidFill>
            <a:ln>
              <a:solidFill>
                <a:srgbClr val="CC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267605" y="1382687"/>
              <a:ext cx="213551" cy="21355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3990089" y="1382685"/>
              <a:ext cx="213551" cy="213551"/>
            </a:xfrm>
            <a:prstGeom prst="rect">
              <a:avLst/>
            </a:prstGeom>
            <a:solidFill>
              <a:srgbClr val="D0FF4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eur droit avec flèche 15"/>
          <p:cNvCxnSpPr/>
          <p:nvPr/>
        </p:nvCxnSpPr>
        <p:spPr>
          <a:xfrm>
            <a:off x="2771800" y="3140968"/>
            <a:ext cx="309634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/>
          <p:cNvSpPr/>
          <p:nvPr/>
        </p:nvSpPr>
        <p:spPr bwMode="auto">
          <a:xfrm>
            <a:off x="1397642" y="1469974"/>
            <a:ext cx="1458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Filtre environnemental</a:t>
            </a:r>
            <a:endParaRPr lang="en-US" sz="1100" dirty="0"/>
          </a:p>
        </p:txBody>
      </p:sp>
      <p:sp>
        <p:nvSpPr>
          <p:cNvPr id="220" name="Rectangle 219"/>
          <p:cNvSpPr/>
          <p:nvPr/>
        </p:nvSpPr>
        <p:spPr bwMode="auto">
          <a:xfrm>
            <a:off x="1387667" y="1989140"/>
            <a:ext cx="145863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FR" altLang="fr-FR" sz="1100" kern="0" dirty="0" smtClean="0"/>
              <a:t>Compétition</a:t>
            </a:r>
            <a:endParaRPr lang="en-US" sz="1100" dirty="0"/>
          </a:p>
        </p:txBody>
      </p:sp>
      <p:sp>
        <p:nvSpPr>
          <p:cNvPr id="221" name="Rectangle 220"/>
          <p:cNvSpPr/>
          <p:nvPr/>
        </p:nvSpPr>
        <p:spPr bwMode="auto">
          <a:xfrm>
            <a:off x="6016082" y="2658731"/>
            <a:ext cx="1744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fr-FR" altLang="fr-FR" sz="1200" kern="0" dirty="0" smtClean="0"/>
              <a:t>Communauté observée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151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/>
          <p:cNvGrpSpPr/>
          <p:nvPr/>
        </p:nvGrpSpPr>
        <p:grpSpPr>
          <a:xfrm>
            <a:off x="58677" y="594253"/>
            <a:ext cx="8932342" cy="5669494"/>
            <a:chOff x="977401" y="507283"/>
            <a:chExt cx="6624042" cy="4204381"/>
          </a:xfrm>
        </p:grpSpPr>
        <p:sp>
          <p:nvSpPr>
            <p:cNvPr id="244" name="Rectangle 243"/>
            <p:cNvSpPr/>
            <p:nvPr/>
          </p:nvSpPr>
          <p:spPr>
            <a:xfrm>
              <a:off x="1007326" y="1545417"/>
              <a:ext cx="1116478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Déterministe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238538" y="3012007"/>
              <a:ext cx="654053" cy="2967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rPr>
                <a:t>Neutre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246" name="Connecteur droit 245"/>
            <p:cNvCxnSpPr/>
            <p:nvPr/>
          </p:nvCxnSpPr>
          <p:spPr>
            <a:xfrm>
              <a:off x="977401" y="2777130"/>
              <a:ext cx="5978028" cy="1475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247" name="Croix 246"/>
            <p:cNvSpPr/>
            <p:nvPr/>
          </p:nvSpPr>
          <p:spPr>
            <a:xfrm rot="2863819">
              <a:off x="2465440" y="806055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8" name="Groupe 247"/>
            <p:cNvGrpSpPr/>
            <p:nvPr/>
          </p:nvGrpSpPr>
          <p:grpSpPr>
            <a:xfrm>
              <a:off x="3086352" y="507283"/>
              <a:ext cx="3740779" cy="3652742"/>
              <a:chOff x="3086352" y="507283"/>
              <a:chExt cx="3740779" cy="3652742"/>
            </a:xfrm>
          </p:grpSpPr>
          <p:grpSp>
            <p:nvGrpSpPr>
              <p:cNvPr id="249" name="Group 11"/>
              <p:cNvGrpSpPr/>
              <p:nvPr/>
            </p:nvGrpSpPr>
            <p:grpSpPr>
              <a:xfrm>
                <a:off x="3086352" y="895216"/>
                <a:ext cx="3740779" cy="3264809"/>
                <a:chOff x="-1906227" y="1106080"/>
                <a:chExt cx="2656456" cy="2318455"/>
              </a:xfrm>
            </p:grpSpPr>
            <p:sp>
              <p:nvSpPr>
                <p:cNvPr id="251" name="Rectangle 250"/>
                <p:cNvSpPr/>
                <p:nvPr/>
              </p:nvSpPr>
              <p:spPr>
                <a:xfrm>
                  <a:off x="-1906227" y="1500892"/>
                  <a:ext cx="999242" cy="1944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Times" panose="02020603050405020304" pitchFamily="18" charset="0"/>
                      <a:cs typeface="Times" panose="02020603050405020304" pitchFamily="18" charset="0"/>
                    </a:rPr>
                    <a:t>Exclusion</a:t>
                  </a:r>
                </a:p>
              </p:txBody>
            </p:sp>
            <p:grpSp>
              <p:nvGrpSpPr>
                <p:cNvPr id="253" name="Group 8"/>
                <p:cNvGrpSpPr/>
                <p:nvPr/>
              </p:nvGrpSpPr>
              <p:grpSpPr>
                <a:xfrm>
                  <a:off x="-792087" y="1106080"/>
                  <a:ext cx="1542316" cy="2318455"/>
                  <a:chOff x="515666" y="1126356"/>
                  <a:chExt cx="1542316" cy="2318455"/>
                </a:xfrm>
              </p:grpSpPr>
              <p:sp>
                <p:nvSpPr>
                  <p:cNvPr id="25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126356"/>
                    <a:ext cx="1542316" cy="2091534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3">
                        <a:lumMod val="50000"/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B2B2B2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  <p:sp>
                <p:nvSpPr>
                  <p:cNvPr id="25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4344" y="3234104"/>
                    <a:ext cx="824084" cy="2107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altLang="en-US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70AD47"/>
                        </a:solidFill>
                        <a:effectLst/>
                        <a:uLnTx/>
                        <a:uFillTx/>
                        <a:latin typeface="Times" panose="02020603050405020304" pitchFamily="18" charset="0"/>
                      </a:rPr>
                      <a:t>Communauté</a:t>
                    </a:r>
                    <a:endParaRPr kumimoji="0" lang="en-US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70AD47"/>
                      </a:solidFill>
                      <a:effectLst/>
                      <a:uLnTx/>
                      <a:uFillTx/>
                      <a:latin typeface="Times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50" name="Rectangle 249"/>
              <p:cNvSpPr/>
              <p:nvPr/>
            </p:nvSpPr>
            <p:spPr>
              <a:xfrm>
                <a:off x="3947918" y="507283"/>
                <a:ext cx="1011868" cy="273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altLang="en-U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" panose="02020603050405020304" pitchFamily="18" charset="0"/>
                    <a:cs typeface="Times" panose="02020603050405020304" pitchFamily="18" charset="0"/>
                  </a:rPr>
                  <a:t>Recrutement</a:t>
                </a:r>
                <a:endPara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257" name="Flèche droite 256"/>
            <p:cNvSpPr/>
            <p:nvPr/>
          </p:nvSpPr>
          <p:spPr>
            <a:xfrm>
              <a:off x="3139595" y="1686302"/>
              <a:ext cx="737372" cy="141121"/>
            </a:xfrm>
            <a:prstGeom prst="rightArrow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8" name="Groupe 257"/>
            <p:cNvGrpSpPr/>
            <p:nvPr/>
          </p:nvGrpSpPr>
          <p:grpSpPr>
            <a:xfrm>
              <a:off x="4758905" y="938033"/>
              <a:ext cx="1963549" cy="1814193"/>
              <a:chOff x="7002651" y="910382"/>
              <a:chExt cx="1963549" cy="1814193"/>
            </a:xfrm>
          </p:grpSpPr>
          <p:pic>
            <p:nvPicPr>
              <p:cNvPr id="260" name="Image 259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8545" y="165050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2" name="Image 26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1592" y="226870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3" name="Image 26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1588" y="175200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4" name="Image 26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2135" y="169088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65" name="Image 26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073" y="1564657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66" name="Groupe 265"/>
              <p:cNvGrpSpPr/>
              <p:nvPr/>
            </p:nvGrpSpPr>
            <p:grpSpPr>
              <a:xfrm>
                <a:off x="7002651" y="910382"/>
                <a:ext cx="1963549" cy="1814193"/>
                <a:chOff x="4264918" y="1013780"/>
                <a:chExt cx="1963549" cy="1814193"/>
              </a:xfrm>
            </p:grpSpPr>
            <p:pic>
              <p:nvPicPr>
                <p:cNvPr id="270" name="Image 26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0699" y="13359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1" name="Image 27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5270" y="119809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2" name="Image 27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32889" y="154352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4" name="Image 27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169" y="212169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5" name="Image 27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0504" y="235948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6" name="Image 2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5411" y="101378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7" name="Image 2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33988" y="230481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78" name="Image 27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73372" y="1250486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0" name="Image 27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3979" y="104544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2" name="Image 28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18326" y="226943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3" name="Image 28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8193" y="216265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4" name="Image 28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9575" y="19971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5" name="Image 28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89481" y="238328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8" name="Image 28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9638" y="233286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89" name="Image 28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2765" y="132454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290" name="Image 28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64918" y="2098792"/>
                  <a:ext cx="210141" cy="444686"/>
                </a:xfrm>
                <a:prstGeom prst="rect">
                  <a:avLst/>
                </a:prstGeom>
              </p:spPr>
            </p:pic>
          </p:grpSp>
        </p:grpSp>
        <p:sp>
          <p:nvSpPr>
            <p:cNvPr id="291" name="Flèche droite 290"/>
            <p:cNvSpPr/>
            <p:nvPr/>
          </p:nvSpPr>
          <p:spPr>
            <a:xfrm>
              <a:off x="3046689" y="3176999"/>
              <a:ext cx="737372" cy="141121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019461" y="3293108"/>
              <a:ext cx="844918" cy="273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dirty="0" smtClean="0">
                  <a:solidFill>
                    <a:prstClr val="white">
                      <a:lumMod val="50000"/>
                    </a:prstClr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Aléatoire</a:t>
              </a:r>
              <a:endParaRPr lang="en-US" dirty="0">
                <a:solidFill>
                  <a:prstClr val="white">
                    <a:lumMod val="50000"/>
                  </a:prstClr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294" name="Groupe 293"/>
            <p:cNvGrpSpPr/>
            <p:nvPr/>
          </p:nvGrpSpPr>
          <p:grpSpPr>
            <a:xfrm>
              <a:off x="4770963" y="2849368"/>
              <a:ext cx="2033272" cy="981466"/>
              <a:chOff x="4770963" y="2849368"/>
              <a:chExt cx="2033272" cy="981466"/>
            </a:xfrm>
          </p:grpSpPr>
          <p:pic>
            <p:nvPicPr>
              <p:cNvPr id="295" name="Image 29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0003" y="286042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298" name="Groupe 297"/>
              <p:cNvGrpSpPr/>
              <p:nvPr/>
            </p:nvGrpSpPr>
            <p:grpSpPr>
              <a:xfrm>
                <a:off x="4770963" y="2849368"/>
                <a:ext cx="2033272" cy="981466"/>
                <a:chOff x="6551662" y="-1082918"/>
                <a:chExt cx="2033272" cy="981466"/>
              </a:xfrm>
            </p:grpSpPr>
            <p:pic>
              <p:nvPicPr>
                <p:cNvPr id="299" name="Image 29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52806" y="-10712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0" name="Image 29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4793" y="-10829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1" name="Image 30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4093" y="-55054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02" name="Image 30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1662" y="-1071858"/>
                  <a:ext cx="210141" cy="444686"/>
                </a:xfrm>
                <a:prstGeom prst="rect">
                  <a:avLst/>
                </a:prstGeom>
              </p:spPr>
            </p:pic>
            <p:grpSp>
              <p:nvGrpSpPr>
                <p:cNvPr id="303" name="Groupe 302"/>
                <p:cNvGrpSpPr/>
                <p:nvPr/>
              </p:nvGrpSpPr>
              <p:grpSpPr>
                <a:xfrm>
                  <a:off x="6663198" y="-1082918"/>
                  <a:ext cx="1856958" cy="981466"/>
                  <a:chOff x="3925465" y="-979520"/>
                  <a:chExt cx="1856958" cy="981466"/>
                </a:xfrm>
              </p:grpSpPr>
              <p:pic>
                <p:nvPicPr>
                  <p:cNvPr id="304" name="Image 303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041" y="-895256"/>
                    <a:ext cx="210141" cy="424387"/>
                  </a:xfrm>
                  <a:prstGeom prst="rect">
                    <a:avLst/>
                  </a:prstGeom>
                </p:spPr>
              </p:pic>
              <p:pic>
                <p:nvPicPr>
                  <p:cNvPr id="305" name="Image 304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0421" y="-452614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08" name="Image 30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70AD47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8060" y="-507097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0" name="Image 30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schemeClr val="accent5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25465" y="-640659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7" name="Image 31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020" y="-979520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19" name="Image 31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40386" y="-977091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0" name="Image 31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99119" y="-589573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3" name="Image 32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duotone>
                      <a:prstClr val="black"/>
                      <a:schemeClr val="accent2">
                        <a:tint val="45000"/>
                        <a:satMod val="400000"/>
                      </a:schemeClr>
                    </a:duotone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8052" y="-72337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6" name="Image 32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4472C4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904744" y="-469118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7" name="Image 32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72282" y="-533685"/>
                    <a:ext cx="210141" cy="444686"/>
                  </a:xfrm>
                  <a:prstGeom prst="rect">
                    <a:avLst/>
                  </a:prstGeom>
                </p:spPr>
              </p:pic>
              <p:pic>
                <p:nvPicPr>
                  <p:cNvPr id="329" name="Image 32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duotone>
                      <a:prstClr val="black"/>
                      <a:srgbClr val="FFC0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18477" y="-442740"/>
                    <a:ext cx="210141" cy="444686"/>
                  </a:xfrm>
                  <a:prstGeom prst="rect">
                    <a:avLst/>
                  </a:prstGeom>
                </p:spPr>
              </p:pic>
            </p:grpSp>
          </p:grpSp>
        </p:grpSp>
        <p:pic>
          <p:nvPicPr>
            <p:cNvPr id="331" name="Image 33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860" y="3076178"/>
              <a:ext cx="210141" cy="444686"/>
            </a:xfrm>
            <a:prstGeom prst="rect">
              <a:avLst/>
            </a:prstGeom>
          </p:spPr>
        </p:pic>
        <p:pic>
          <p:nvPicPr>
            <p:cNvPr id="332" name="Image 33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5957" y="2969782"/>
              <a:ext cx="210141" cy="444686"/>
            </a:xfrm>
            <a:prstGeom prst="rect">
              <a:avLst/>
            </a:prstGeom>
          </p:spPr>
        </p:pic>
        <p:sp>
          <p:nvSpPr>
            <p:cNvPr id="336" name="Rectangle 335"/>
            <p:cNvSpPr/>
            <p:nvPr/>
          </p:nvSpPr>
          <p:spPr>
            <a:xfrm>
              <a:off x="6767865" y="511166"/>
              <a:ext cx="774117" cy="2738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dirty="0" smtClean="0">
                  <a:solidFill>
                    <a:prstClr val="black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Mortalité</a:t>
              </a:r>
              <a:endParaRPr lang="en-US" dirty="0">
                <a:solidFill>
                  <a:prstClr val="black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pic>
          <p:nvPicPr>
            <p:cNvPr id="342" name="Image 34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FFC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088" y="3091196"/>
              <a:ext cx="210141" cy="444686"/>
            </a:xfrm>
            <a:prstGeom prst="rect">
              <a:avLst/>
            </a:prstGeom>
          </p:spPr>
        </p:pic>
        <p:sp>
          <p:nvSpPr>
            <p:cNvPr id="343" name="Croix 342"/>
            <p:cNvSpPr/>
            <p:nvPr/>
          </p:nvSpPr>
          <p:spPr>
            <a:xfrm rot="2863819">
              <a:off x="2676837" y="1286822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6" name="Groupe 345"/>
            <p:cNvGrpSpPr/>
            <p:nvPr/>
          </p:nvGrpSpPr>
          <p:grpSpPr>
            <a:xfrm>
              <a:off x="3890324" y="1401258"/>
              <a:ext cx="654009" cy="852164"/>
              <a:chOff x="8135162" y="2718637"/>
              <a:chExt cx="654009" cy="852164"/>
            </a:xfrm>
          </p:grpSpPr>
          <p:pic>
            <p:nvPicPr>
              <p:cNvPr id="347" name="Image 3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8" name="Image 34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6" name="Image 35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7" name="Image 35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58" name="Groupe 357"/>
            <p:cNvGrpSpPr/>
            <p:nvPr/>
          </p:nvGrpSpPr>
          <p:grpSpPr>
            <a:xfrm>
              <a:off x="2332446" y="775271"/>
              <a:ext cx="654009" cy="1843341"/>
              <a:chOff x="2332446" y="775271"/>
              <a:chExt cx="654009" cy="1843341"/>
            </a:xfrm>
          </p:grpSpPr>
          <p:grpSp>
            <p:nvGrpSpPr>
              <p:cNvPr id="359" name="Groupe 358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61" name="Image 36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2" name="Image 36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63" name="Image 36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7492" y="1434412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4" name="Image 373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6" name="Image 375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77" name="Image 37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60" name="Image 35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382" name="Croix 381"/>
            <p:cNvSpPr/>
            <p:nvPr/>
          </p:nvSpPr>
          <p:spPr>
            <a:xfrm rot="2863819">
              <a:off x="2569658" y="2220196"/>
              <a:ext cx="360000" cy="359107"/>
            </a:xfrm>
            <a:prstGeom prst="plus">
              <a:avLst>
                <a:gd name="adj" fmla="val 39589"/>
              </a:avLst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5" name="Groupe 384"/>
            <p:cNvGrpSpPr/>
            <p:nvPr/>
          </p:nvGrpSpPr>
          <p:grpSpPr>
            <a:xfrm>
              <a:off x="2306816" y="2868323"/>
              <a:ext cx="654009" cy="1843341"/>
              <a:chOff x="2332446" y="775271"/>
              <a:chExt cx="654009" cy="1843341"/>
            </a:xfrm>
          </p:grpSpPr>
          <p:grpSp>
            <p:nvGrpSpPr>
              <p:cNvPr id="386" name="Groupe 385"/>
              <p:cNvGrpSpPr/>
              <p:nvPr/>
            </p:nvGrpSpPr>
            <p:grpSpPr>
              <a:xfrm>
                <a:off x="2332446" y="775271"/>
                <a:ext cx="654009" cy="1511305"/>
                <a:chOff x="2332446" y="775271"/>
                <a:chExt cx="654009" cy="1511305"/>
              </a:xfrm>
            </p:grpSpPr>
            <p:pic>
              <p:nvPicPr>
                <p:cNvPr id="388" name="Image 38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76314" y="16962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89" name="Image 388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56562" y="121995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0" name="Image 389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70AD47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9377" y="125585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1" name="Image 390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421" y="77527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2" name="Image 39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472C4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2446" y="182439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393" name="Image 392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3405" y="1841890"/>
                  <a:ext cx="210141" cy="444686"/>
                </a:xfrm>
                <a:prstGeom prst="rect">
                  <a:avLst/>
                </a:prstGeom>
              </p:spPr>
            </p:pic>
          </p:grpSp>
          <p:pic>
            <p:nvPicPr>
              <p:cNvPr id="387" name="Image 3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1057" y="2173926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4" name="Groupe 393"/>
            <p:cNvGrpSpPr/>
            <p:nvPr/>
          </p:nvGrpSpPr>
          <p:grpSpPr>
            <a:xfrm>
              <a:off x="3856720" y="2868323"/>
              <a:ext cx="634257" cy="1493810"/>
              <a:chOff x="2332446" y="775271"/>
              <a:chExt cx="634257" cy="1493810"/>
            </a:xfrm>
          </p:grpSpPr>
          <p:pic>
            <p:nvPicPr>
              <p:cNvPr id="395" name="Image 3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6" name="Image 3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0727" y="125763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7" name="Image 39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8" name="Image 3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</p:grpSp>
        <p:grpSp>
          <p:nvGrpSpPr>
            <p:cNvPr id="399" name="Groupe 398"/>
            <p:cNvGrpSpPr/>
            <p:nvPr/>
          </p:nvGrpSpPr>
          <p:grpSpPr>
            <a:xfrm>
              <a:off x="4847407" y="979158"/>
              <a:ext cx="654009" cy="852164"/>
              <a:chOff x="8135162" y="2718637"/>
              <a:chExt cx="654009" cy="852164"/>
            </a:xfrm>
          </p:grpSpPr>
          <p:pic>
            <p:nvPicPr>
              <p:cNvPr id="400" name="Image 39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030" y="298049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1" name="Image 40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70AD47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60208" y="271863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2" name="Image 40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rgbClr val="4472C4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5162" y="310862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3" name="Image 402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6121" y="3126115"/>
                <a:ext cx="210141" cy="444686"/>
              </a:xfrm>
              <a:prstGeom prst="rect">
                <a:avLst/>
              </a:prstGeom>
            </p:spPr>
          </p:pic>
        </p:grpSp>
        <p:sp>
          <p:nvSpPr>
            <p:cNvPr id="2" name="Rectangle 1"/>
            <p:cNvSpPr/>
            <p:nvPr/>
          </p:nvSpPr>
          <p:spPr>
            <a:xfrm>
              <a:off x="4761702" y="970359"/>
              <a:ext cx="748937" cy="842344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pic>
          <p:nvPicPr>
            <p:cNvPr id="427" name="Image 42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472C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4305" y="2273414"/>
              <a:ext cx="210141" cy="444686"/>
            </a:xfrm>
            <a:prstGeom prst="rect">
              <a:avLst/>
            </a:prstGeom>
          </p:spPr>
        </p:pic>
        <p:sp>
          <p:nvSpPr>
            <p:cNvPr id="428" name="Rectangle 427"/>
            <p:cNvSpPr/>
            <p:nvPr/>
          </p:nvSpPr>
          <p:spPr>
            <a:xfrm>
              <a:off x="6240983" y="920228"/>
              <a:ext cx="550816" cy="1159730"/>
            </a:xfrm>
            <a:prstGeom prst="rect">
              <a:avLst/>
            </a:prstGeom>
            <a:solidFill>
              <a:srgbClr val="FFFFFF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29" name="Curved Left Arrow 24"/>
            <p:cNvSpPr/>
            <p:nvPr/>
          </p:nvSpPr>
          <p:spPr bwMode="auto">
            <a:xfrm rot="16200000">
              <a:off x="6933388" y="520826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0" name="Curved Left Arrow 24"/>
            <p:cNvSpPr/>
            <p:nvPr/>
          </p:nvSpPr>
          <p:spPr bwMode="auto">
            <a:xfrm rot="16200000">
              <a:off x="4292689" y="520861"/>
              <a:ext cx="413647" cy="922462"/>
            </a:xfrm>
            <a:prstGeom prst="curvedLeftArrow">
              <a:avLst>
                <a:gd name="adj1" fmla="val 17699"/>
                <a:gd name="adj2" fmla="val 50000"/>
                <a:gd name="adj3" fmla="val 25000"/>
              </a:avLst>
            </a:prstGeom>
            <a:solidFill>
              <a:sysClr val="window" lastClr="FFFFFF">
                <a:lumMod val="50000"/>
              </a:sys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251520" y="6381328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2" name="Rectangle 431"/>
          <p:cNvSpPr/>
          <p:nvPr/>
        </p:nvSpPr>
        <p:spPr>
          <a:xfrm>
            <a:off x="8190757" y="6431041"/>
            <a:ext cx="720080" cy="432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921966" y="2329158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fr-FR" kern="0" dirty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Filtrage</a:t>
            </a:r>
            <a:endParaRPr lang="en-US" kern="0" dirty="0">
              <a:solidFill>
                <a:srgbClr val="C0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33" name="Curved Left Arrow 24"/>
          <p:cNvSpPr/>
          <p:nvPr/>
        </p:nvSpPr>
        <p:spPr bwMode="auto">
          <a:xfrm rot="5400000" flipV="1">
            <a:off x="4550124" y="4526068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4" name="Curved Left Arrow 24"/>
          <p:cNvSpPr/>
          <p:nvPr/>
        </p:nvSpPr>
        <p:spPr bwMode="auto">
          <a:xfrm rot="5400000" flipV="1">
            <a:off x="8090165" y="4605340"/>
            <a:ext cx="557792" cy="1243915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793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8660" y="1555657"/>
            <a:ext cx="124906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Déterministe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0984" y="3019465"/>
            <a:ext cx="744114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fr-FR" altLang="en-US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Neutre</a:t>
            </a: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>
            <a:off x="977401" y="2777130"/>
            <a:ext cx="5978028" cy="147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roix 6"/>
          <p:cNvSpPr/>
          <p:nvPr/>
        </p:nvSpPr>
        <p:spPr>
          <a:xfrm rot="2863819">
            <a:off x="2465440" y="806055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050231" y="507283"/>
            <a:ext cx="3905198" cy="3708679"/>
            <a:chOff x="3050231" y="507283"/>
            <a:chExt cx="3905198" cy="3708679"/>
          </a:xfrm>
        </p:grpSpPr>
        <p:grpSp>
          <p:nvGrpSpPr>
            <p:cNvPr id="9" name="Group 11"/>
            <p:cNvGrpSpPr/>
            <p:nvPr/>
          </p:nvGrpSpPr>
          <p:grpSpPr>
            <a:xfrm>
              <a:off x="3050231" y="775268"/>
              <a:ext cx="3905198" cy="3440694"/>
              <a:chOff x="-1931878" y="1020901"/>
              <a:chExt cx="2773216" cy="244335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-1931878" y="1509381"/>
                <a:ext cx="999242" cy="196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200" dirty="0" smtClean="0">
                    <a:solidFill>
                      <a:srgbClr val="C0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Compétition</a:t>
                </a:r>
                <a:endParaRPr lang="en-US" sz="1200" dirty="0">
                  <a:solidFill>
                    <a:srgbClr val="C0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grpSp>
            <p:nvGrpSpPr>
              <p:cNvPr id="12" name="Group 10"/>
              <p:cNvGrpSpPr/>
              <p:nvPr/>
            </p:nvGrpSpPr>
            <p:grpSpPr>
              <a:xfrm>
                <a:off x="-1230229" y="1020901"/>
                <a:ext cx="2071567" cy="2443356"/>
                <a:chOff x="-1230229" y="1020901"/>
                <a:chExt cx="2071567" cy="2443356"/>
              </a:xfrm>
            </p:grpSpPr>
            <p:grpSp>
              <p:nvGrpSpPr>
                <p:cNvPr id="13" name="Group 8"/>
                <p:cNvGrpSpPr/>
                <p:nvPr/>
              </p:nvGrpSpPr>
              <p:grpSpPr>
                <a:xfrm>
                  <a:off x="-792087" y="1180925"/>
                  <a:ext cx="1633425" cy="2283332"/>
                  <a:chOff x="515666" y="1201201"/>
                  <a:chExt cx="1633425" cy="2283332"/>
                </a:xfrm>
              </p:grpSpPr>
              <p:sp>
                <p:nvSpPr>
                  <p:cNvPr id="15" name="Rectangle 1"/>
                  <p:cNvSpPr>
                    <a:spLocks noChangeArrowheads="1"/>
                  </p:cNvSpPr>
                  <p:nvPr/>
                </p:nvSpPr>
                <p:spPr bwMode="auto">
                  <a:xfrm>
                    <a:off x="515666" y="1201201"/>
                    <a:ext cx="1542316" cy="2016688"/>
                  </a:xfrm>
                  <a:prstGeom prst="rect">
                    <a:avLst/>
                  </a:prstGeom>
                  <a:noFill/>
                  <a:ln w="28575" algn="ctr">
                    <a:solidFill>
                      <a:schemeClr val="accent6">
                        <a:alpha val="50196"/>
                      </a:schemeClr>
                    </a:solidFill>
                    <a:prstDash val="sys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endParaRPr lang="en-US" altLang="en-US" sz="2800">
                      <a:solidFill>
                        <a:srgbClr val="B2B2B2"/>
                      </a:solidFill>
                    </a:endParaRPr>
                  </a:p>
                </p:txBody>
              </p:sp>
              <p:sp>
                <p:nvSpPr>
                  <p:cNvPr id="16" name="ZoneTexte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34595" y="3222258"/>
                    <a:ext cx="1014496" cy="262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" panose="02020603050405020304" pitchFamily="18" charset="0"/>
                      </a:defRPr>
                    </a:lvl9pPr>
                  </a:lstStyle>
                  <a:p>
                    <a:r>
                      <a:rPr lang="fr-FR" altLang="en-US" sz="1800" dirty="0" smtClean="0">
                        <a:solidFill>
                          <a:schemeClr val="accent6"/>
                        </a:solidFill>
                      </a:rPr>
                      <a:t>Communauté</a:t>
                    </a:r>
                    <a:endParaRPr lang="en-US" altLang="en-US" sz="18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14" name="Curved Left Arrow 24"/>
                <p:cNvSpPr/>
                <p:nvPr/>
              </p:nvSpPr>
              <p:spPr bwMode="auto">
                <a:xfrm rot="16200000">
                  <a:off x="-1049566" y="840238"/>
                  <a:ext cx="293745" cy="655072"/>
                </a:xfrm>
                <a:prstGeom prst="curvedLeftArrow">
                  <a:avLst>
                    <a:gd name="adj1" fmla="val 17699"/>
                    <a:gd name="adj2" fmla="val 50000"/>
                    <a:gd name="adj3" fmla="val 25000"/>
                  </a:avLst>
                </a:prstGeom>
                <a:solidFill>
                  <a:schemeClr val="bg1">
                    <a:lumMod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 sz="2000"/>
                </a:p>
              </p:txBody>
            </p:sp>
          </p:grpSp>
        </p:grpSp>
        <p:sp>
          <p:nvSpPr>
            <p:cNvPr id="10" name="Rectangle 9"/>
            <p:cNvSpPr/>
            <p:nvPr/>
          </p:nvSpPr>
          <p:spPr>
            <a:xfrm>
              <a:off x="3947918" y="507283"/>
              <a:ext cx="11031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Recrutement</a:t>
              </a:r>
              <a:endParaRPr lang="en-US" sz="14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17" name="Flèche droite 16"/>
          <p:cNvSpPr/>
          <p:nvPr/>
        </p:nvSpPr>
        <p:spPr>
          <a:xfrm>
            <a:off x="3139595" y="1686302"/>
            <a:ext cx="737372" cy="1411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4697956" y="1012209"/>
            <a:ext cx="1993169" cy="1611510"/>
            <a:chOff x="6978410" y="892430"/>
            <a:chExt cx="1993169" cy="1611510"/>
          </a:xfrm>
        </p:grpSpPr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6021" y="1541075"/>
              <a:ext cx="210141" cy="444686"/>
            </a:xfrm>
            <a:prstGeom prst="rect">
              <a:avLst/>
            </a:prstGeom>
          </p:spPr>
        </p:pic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6859" y="1686817"/>
              <a:ext cx="210141" cy="444686"/>
            </a:xfrm>
            <a:prstGeom prst="rect">
              <a:avLst/>
            </a:prstGeom>
          </p:spPr>
        </p:pic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268" y="974206"/>
              <a:ext cx="210141" cy="444686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702" y="1782945"/>
              <a:ext cx="210141" cy="444686"/>
            </a:xfrm>
            <a:prstGeom prst="rect">
              <a:avLst/>
            </a:prstGeom>
          </p:spPr>
        </p:pic>
        <p:pic>
          <p:nvPicPr>
            <p:cNvPr id="23" name="Image 22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7366" y="1690660"/>
              <a:ext cx="210141" cy="444686"/>
            </a:xfrm>
            <a:prstGeom prst="rect">
              <a:avLst/>
            </a:prstGeom>
          </p:spPr>
        </p:pic>
        <p:pic>
          <p:nvPicPr>
            <p:cNvPr id="24" name="Image 2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6073" y="1564657"/>
              <a:ext cx="210141" cy="444686"/>
            </a:xfrm>
            <a:prstGeom prst="rect">
              <a:avLst/>
            </a:prstGeom>
          </p:spPr>
        </p:pic>
        <p:grpSp>
          <p:nvGrpSpPr>
            <p:cNvPr id="25" name="Groupe 24"/>
            <p:cNvGrpSpPr/>
            <p:nvPr/>
          </p:nvGrpSpPr>
          <p:grpSpPr>
            <a:xfrm>
              <a:off x="6978410" y="892430"/>
              <a:ext cx="1993169" cy="1611510"/>
              <a:chOff x="4240677" y="995828"/>
              <a:chExt cx="1993169" cy="1611510"/>
            </a:xfrm>
          </p:grpSpPr>
          <p:pic>
            <p:nvPicPr>
              <p:cNvPr id="26" name="Image 2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9656" y="1542018"/>
                <a:ext cx="210141" cy="424387"/>
              </a:xfrm>
              <a:prstGeom prst="rect">
                <a:avLst/>
              </a:prstGeom>
            </p:spPr>
          </p:pic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9040" y="160532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8" name="Image 2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6945" y="152791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989" y="125205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0" name="Image 2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2451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1" name="Image 3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2090" y="15420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7827" y="117204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3" name="Image 3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5633" y="212194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4" name="Image 3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7103" y="134842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5" name="Image 3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5411" y="101378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6" name="Image 3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850" y="190260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7" name="Image 3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2979" y="99582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6452" y="1101069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39" name="Image 3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6588" y="1052270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0" name="Image 39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40677" y="130392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1" name="Image 40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5904" y="203019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2" name="Image 41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8193" y="216265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3" name="Image 4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8029" y="213196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4" name="Image 4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3705" y="212733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5" name="Image 4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9464" y="1682536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6" name="Image 4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2765" y="132454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4918" y="2098792"/>
                <a:ext cx="210141" cy="444686"/>
              </a:xfrm>
              <a:prstGeom prst="rect">
                <a:avLst/>
              </a:prstGeom>
            </p:spPr>
          </p:pic>
        </p:grpSp>
      </p:grpSp>
      <p:sp>
        <p:nvSpPr>
          <p:cNvPr id="48" name="Flèche droite 47"/>
          <p:cNvSpPr/>
          <p:nvPr/>
        </p:nvSpPr>
        <p:spPr>
          <a:xfrm>
            <a:off x="3046689" y="3176999"/>
            <a:ext cx="737372" cy="14112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019462" y="3293108"/>
            <a:ext cx="757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Aléatoire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0" name="Curved Left Arrow 24"/>
          <p:cNvSpPr/>
          <p:nvPr/>
        </p:nvSpPr>
        <p:spPr bwMode="auto">
          <a:xfrm rot="5400000" flipV="1">
            <a:off x="4362340" y="3491251"/>
            <a:ext cx="311348" cy="724447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grpSp>
        <p:nvGrpSpPr>
          <p:cNvPr id="51" name="Groupe 50"/>
          <p:cNvGrpSpPr/>
          <p:nvPr/>
        </p:nvGrpSpPr>
        <p:grpSpPr>
          <a:xfrm>
            <a:off x="4770963" y="2849368"/>
            <a:ext cx="2033272" cy="981466"/>
            <a:chOff x="4770963" y="2849368"/>
            <a:chExt cx="2033272" cy="981466"/>
          </a:xfrm>
        </p:grpSpPr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003" y="2860428"/>
              <a:ext cx="210141" cy="444686"/>
            </a:xfrm>
            <a:prstGeom prst="rect">
              <a:avLst/>
            </a:prstGeom>
          </p:spPr>
        </p:pic>
        <p:grpSp>
          <p:nvGrpSpPr>
            <p:cNvPr id="53" name="Groupe 52"/>
            <p:cNvGrpSpPr/>
            <p:nvPr/>
          </p:nvGrpSpPr>
          <p:grpSpPr>
            <a:xfrm>
              <a:off x="4770963" y="2849368"/>
              <a:ext cx="2033272" cy="981466"/>
              <a:chOff x="6551662" y="-1082918"/>
              <a:chExt cx="2033272" cy="981466"/>
            </a:xfrm>
          </p:grpSpPr>
          <p:pic>
            <p:nvPicPr>
              <p:cNvPr id="54" name="Image 5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2806" y="-1071214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5" name="Image 54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4793" y="-1082918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6" name="Image 5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4093" y="-55054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57" name="Image 56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1662" y="-1071858"/>
                <a:ext cx="210141" cy="444686"/>
              </a:xfrm>
              <a:prstGeom prst="rect">
                <a:avLst/>
              </a:prstGeom>
            </p:spPr>
          </p:pic>
          <p:grpSp>
            <p:nvGrpSpPr>
              <p:cNvPr id="58" name="Groupe 57"/>
              <p:cNvGrpSpPr/>
              <p:nvPr/>
            </p:nvGrpSpPr>
            <p:grpSpPr>
              <a:xfrm>
                <a:off x="6663198" y="-1082918"/>
                <a:ext cx="1856958" cy="981466"/>
                <a:chOff x="3925465" y="-979520"/>
                <a:chExt cx="1856958" cy="981466"/>
              </a:xfrm>
            </p:grpSpPr>
            <p:pic>
              <p:nvPicPr>
                <p:cNvPr id="59" name="Image 5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041" y="-895256"/>
                  <a:ext cx="210141" cy="424387"/>
                </a:xfrm>
                <a:prstGeom prst="rect">
                  <a:avLst/>
                </a:prstGeom>
              </p:spPr>
            </p:pic>
            <p:pic>
              <p:nvPicPr>
                <p:cNvPr id="60" name="Image 59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30421" y="-452614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1" name="Image 60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78060" y="-507097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2" name="Image 61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5465" y="-640659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020" y="-979520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4" name="Image 63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0386" y="-977091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5" name="Image 64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99119" y="-589573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6" name="Image 65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8052" y="-72337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4744" y="-469118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8" name="Image 67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72282" y="-533685"/>
                  <a:ext cx="210141" cy="444686"/>
                </a:xfrm>
                <a:prstGeom prst="rect">
                  <a:avLst/>
                </a:prstGeom>
              </p:spPr>
            </p:pic>
            <p:pic>
              <p:nvPicPr>
                <p:cNvPr id="69" name="Image 68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FFC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8477" y="-442740"/>
                  <a:ext cx="210141" cy="4446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70" name="Image 6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60" y="3076178"/>
            <a:ext cx="210141" cy="444686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57" y="2969782"/>
            <a:ext cx="210141" cy="444686"/>
          </a:xfrm>
          <a:prstGeom prst="rect">
            <a:avLst/>
          </a:prstGeom>
        </p:spPr>
      </p:pic>
      <p:sp>
        <p:nvSpPr>
          <p:cNvPr id="72" name="Curved Left Arrow 24"/>
          <p:cNvSpPr/>
          <p:nvPr/>
        </p:nvSpPr>
        <p:spPr bwMode="auto">
          <a:xfrm rot="16200000">
            <a:off x="6987602" y="520220"/>
            <a:ext cx="413647" cy="922462"/>
          </a:xfrm>
          <a:prstGeom prst="curvedLeftArrow">
            <a:avLst>
              <a:gd name="adj1" fmla="val 17699"/>
              <a:gd name="adj2" fmla="val 50000"/>
              <a:gd name="adj3" fmla="val 25000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>
            <a:off x="6767865" y="511166"/>
            <a:ext cx="8531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Mortalité</a:t>
            </a:r>
            <a:endParaRPr lang="en-US" sz="1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FC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88" y="3091196"/>
            <a:ext cx="210141" cy="444686"/>
          </a:xfrm>
          <a:prstGeom prst="rect">
            <a:avLst/>
          </a:prstGeom>
        </p:spPr>
      </p:pic>
      <p:sp>
        <p:nvSpPr>
          <p:cNvPr id="75" name="Croix 74"/>
          <p:cNvSpPr/>
          <p:nvPr/>
        </p:nvSpPr>
        <p:spPr>
          <a:xfrm rot="2863819">
            <a:off x="2676837" y="1286822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6" name="Groupe 75"/>
          <p:cNvGrpSpPr/>
          <p:nvPr/>
        </p:nvGrpSpPr>
        <p:grpSpPr>
          <a:xfrm>
            <a:off x="3890324" y="1401258"/>
            <a:ext cx="654009" cy="852164"/>
            <a:chOff x="8135162" y="2718637"/>
            <a:chExt cx="654009" cy="852164"/>
          </a:xfrm>
        </p:grpSpPr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030" y="2980498"/>
              <a:ext cx="210141" cy="444686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0208" y="2718637"/>
              <a:ext cx="210141" cy="444686"/>
            </a:xfrm>
            <a:prstGeom prst="rect">
              <a:avLst/>
            </a:prstGeom>
          </p:spPr>
        </p:pic>
        <p:pic>
          <p:nvPicPr>
            <p:cNvPr id="79" name="Image 7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162" y="3108620"/>
              <a:ext cx="210141" cy="444686"/>
            </a:xfrm>
            <a:prstGeom prst="rect">
              <a:avLst/>
            </a:prstGeom>
          </p:spPr>
        </p:pic>
        <p:pic>
          <p:nvPicPr>
            <p:cNvPr id="80" name="Image 79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121" y="3126115"/>
              <a:ext cx="210141" cy="444686"/>
            </a:xfrm>
            <a:prstGeom prst="rect">
              <a:avLst/>
            </a:prstGeom>
          </p:spPr>
        </p:pic>
      </p:grpSp>
      <p:grpSp>
        <p:nvGrpSpPr>
          <p:cNvPr id="81" name="Groupe 80"/>
          <p:cNvGrpSpPr/>
          <p:nvPr/>
        </p:nvGrpSpPr>
        <p:grpSpPr>
          <a:xfrm>
            <a:off x="2332446" y="775271"/>
            <a:ext cx="654009" cy="1843341"/>
            <a:chOff x="2332446" y="775271"/>
            <a:chExt cx="654009" cy="1843341"/>
          </a:xfrm>
        </p:grpSpPr>
        <p:grpSp>
          <p:nvGrpSpPr>
            <p:cNvPr id="82" name="Groupe 8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84" name="Image 8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5" name="Image 8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6" name="Image 8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7" name="Image 8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8" name="Image 8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89" name="Image 8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83" name="Image 8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sp>
        <p:nvSpPr>
          <p:cNvPr id="90" name="Croix 89"/>
          <p:cNvSpPr/>
          <p:nvPr/>
        </p:nvSpPr>
        <p:spPr>
          <a:xfrm rot="2863819">
            <a:off x="2569658" y="2220196"/>
            <a:ext cx="360000" cy="359107"/>
          </a:xfrm>
          <a:prstGeom prst="plus">
            <a:avLst>
              <a:gd name="adj" fmla="val 39589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1" name="Groupe 90"/>
          <p:cNvGrpSpPr/>
          <p:nvPr/>
        </p:nvGrpSpPr>
        <p:grpSpPr>
          <a:xfrm>
            <a:off x="2306816" y="2868323"/>
            <a:ext cx="654009" cy="1843341"/>
            <a:chOff x="2332446" y="775271"/>
            <a:chExt cx="654009" cy="1843341"/>
          </a:xfrm>
        </p:grpSpPr>
        <p:grpSp>
          <p:nvGrpSpPr>
            <p:cNvPr id="92" name="Groupe 91"/>
            <p:cNvGrpSpPr/>
            <p:nvPr/>
          </p:nvGrpSpPr>
          <p:grpSpPr>
            <a:xfrm>
              <a:off x="2332446" y="775271"/>
              <a:ext cx="654009" cy="1511305"/>
              <a:chOff x="2332446" y="775271"/>
              <a:chExt cx="654009" cy="1511305"/>
            </a:xfrm>
          </p:grpSpPr>
          <p:pic>
            <p:nvPicPr>
              <p:cNvPr id="94" name="Image 93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6314" y="1696273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5" name="Image 94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rgbClr val="FFC000">
                    <a:tint val="45000"/>
                    <a:satMod val="400000"/>
                  </a:srgb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6562" y="1219957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6" name="Image 95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7492" y="1434412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7" name="Image 96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46421" y="775271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8" name="Image 97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2446" y="1824395"/>
                <a:ext cx="210141" cy="444686"/>
              </a:xfrm>
              <a:prstGeom prst="rect">
                <a:avLst/>
              </a:prstGeom>
            </p:spPr>
          </p:pic>
          <p:pic>
            <p:nvPicPr>
              <p:cNvPr id="99" name="Image 98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83405" y="1841890"/>
                <a:ext cx="210141" cy="444686"/>
              </a:xfrm>
              <a:prstGeom prst="rect">
                <a:avLst/>
              </a:prstGeom>
            </p:spPr>
          </p:pic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1057" y="2173926"/>
              <a:ext cx="210141" cy="444686"/>
            </a:xfrm>
            <a:prstGeom prst="rect">
              <a:avLst/>
            </a:prstGeom>
          </p:spPr>
        </p:pic>
      </p:grpSp>
      <p:grpSp>
        <p:nvGrpSpPr>
          <p:cNvPr id="100" name="Groupe 99"/>
          <p:cNvGrpSpPr/>
          <p:nvPr/>
        </p:nvGrpSpPr>
        <p:grpSpPr>
          <a:xfrm>
            <a:off x="3856720" y="2868323"/>
            <a:ext cx="634257" cy="1493810"/>
            <a:chOff x="2332446" y="775271"/>
            <a:chExt cx="634257" cy="1493810"/>
          </a:xfrm>
        </p:grpSpPr>
        <p:pic>
          <p:nvPicPr>
            <p:cNvPr id="101" name="Image 10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rgbClr val="FFC000">
                  <a:tint val="45000"/>
                  <a:satMod val="400000"/>
                </a:srgbClr>
              </a:duotone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6562" y="1219957"/>
              <a:ext cx="210141" cy="444686"/>
            </a:xfrm>
            <a:prstGeom prst="rect">
              <a:avLst/>
            </a:prstGeom>
          </p:spPr>
        </p:pic>
        <p:pic>
          <p:nvPicPr>
            <p:cNvPr id="102" name="Image 10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7492" y="1434412"/>
              <a:ext cx="210141" cy="444686"/>
            </a:xfrm>
            <a:prstGeom prst="rect">
              <a:avLst/>
            </a:prstGeom>
          </p:spPr>
        </p:pic>
        <p:pic>
          <p:nvPicPr>
            <p:cNvPr id="103" name="Image 10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421" y="775271"/>
              <a:ext cx="210141" cy="444686"/>
            </a:xfrm>
            <a:prstGeom prst="rect">
              <a:avLst/>
            </a:prstGeom>
          </p:spPr>
        </p:pic>
        <p:pic>
          <p:nvPicPr>
            <p:cNvPr id="104" name="Image 10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446" y="1824395"/>
              <a:ext cx="210141" cy="44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346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13065</TotalTime>
  <Words>416</Words>
  <Application>Microsoft Office PowerPoint</Application>
  <PresentationFormat>Affichage à l'écran (4:3)</PresentationFormat>
  <Paragraphs>125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Century Gothic</vt:lpstr>
      <vt:lpstr>Courier New</vt:lpstr>
      <vt:lpstr>Georgia</vt:lpstr>
      <vt:lpstr>Times</vt:lpstr>
      <vt:lpstr>Exécutif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UMR EcoFoG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forest diversity: unravel demographic dynamics</dc:title>
  <dc:creator>Ariane Mirabel</dc:creator>
  <cp:lastModifiedBy>Ariane Mirabel</cp:lastModifiedBy>
  <cp:revision>261</cp:revision>
  <dcterms:created xsi:type="dcterms:W3CDTF">2017-10-12T17:03:42Z</dcterms:created>
  <dcterms:modified xsi:type="dcterms:W3CDTF">2018-11-05T20:27:47Z</dcterms:modified>
</cp:coreProperties>
</file>