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370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0EE"/>
    <a:srgbClr val="B6C1E8"/>
    <a:srgbClr val="4E67C8"/>
    <a:srgbClr val="AAB6E4"/>
    <a:srgbClr val="7F92D7"/>
    <a:srgbClr val="FFFFFF"/>
    <a:srgbClr val="4FADF3"/>
    <a:srgbClr val="990000"/>
    <a:srgbClr val="FF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>
        <p:scale>
          <a:sx n="66" d="100"/>
          <a:sy n="66" d="100"/>
        </p:scale>
        <p:origin x="1974" y="-110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A7CA-20BD-4061-AC3A-28B8D811EE6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F743-93D6-45F3-85F6-EC8C44D1CB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12801"/>
            <a:ext cx="5829300" cy="568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604000"/>
            <a:ext cx="4800600" cy="1625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828803"/>
            <a:ext cx="5829300" cy="3340100"/>
          </a:xfrm>
        </p:spPr>
        <p:txBody>
          <a:bodyPr anchor="b"/>
          <a:lstStyle>
            <a:lvl1pPr algn="ctr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425021"/>
            <a:ext cx="5829300" cy="1509183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1852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521869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222548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4320" y="2133600"/>
            <a:ext cx="3031236" cy="60350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133600"/>
            <a:ext cx="303014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3" y="2133600"/>
            <a:ext cx="303133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42900" y="2950464"/>
            <a:ext cx="3031236" cy="52181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504438" y="2950467"/>
            <a:ext cx="3031236" cy="52175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318" y="355600"/>
            <a:ext cx="2256235" cy="2794000"/>
          </a:xfrm>
        </p:spPr>
        <p:txBody>
          <a:bodyPr anchor="b"/>
          <a:lstStyle>
            <a:lvl1pPr algn="ctr">
              <a:lnSpc>
                <a:spcPct val="100000"/>
              </a:lnSpc>
              <a:defRPr sz="21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55" y="364070"/>
            <a:ext cx="3746897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318" y="3251204"/>
            <a:ext cx="2256235" cy="491701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2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"/>
            <a:ext cx="4283868" cy="1193800"/>
          </a:xfrm>
        </p:spPr>
        <p:txBody>
          <a:bodyPr anchor="b"/>
          <a:lstStyle>
            <a:lvl1pPr algn="ctr">
              <a:lnSpc>
                <a:spcPct val="100000"/>
              </a:lnSpc>
              <a:defRPr sz="21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95" y="1524000"/>
            <a:ext cx="4541043" cy="605472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747000"/>
            <a:ext cx="4283868" cy="7112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2513" y="8475137"/>
            <a:ext cx="1564481" cy="48683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B804F8-A8DF-44BA-8C13-CCD935C20F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376" y="8475137"/>
            <a:ext cx="2135981" cy="486833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61" y="8475137"/>
            <a:ext cx="421481" cy="486833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43322" y="8665848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766" rtl="0" eaLnBrk="1" latinLnBrk="0" hangingPunct="1"/>
            <a:endParaRPr lang="en-US" sz="135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6839" y="8665848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766" rtl="0" eaLnBrk="1" latinLnBrk="0" hangingPunct="1">
        <a:lnSpc>
          <a:spcPts val="4350"/>
        </a:lnSpc>
        <a:spcBef>
          <a:spcPct val="0"/>
        </a:spcBef>
        <a:buNone/>
        <a:defRPr sz="405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0" y="-324544"/>
            <a:ext cx="7016015" cy="9581816"/>
            <a:chOff x="251335" y="-347041"/>
            <a:chExt cx="6175484" cy="8433897"/>
          </a:xfrm>
        </p:grpSpPr>
        <p:sp>
          <p:nvSpPr>
            <p:cNvPr id="83" name="Flèche droite 82"/>
            <p:cNvSpPr/>
            <p:nvPr/>
          </p:nvSpPr>
          <p:spPr>
            <a:xfrm rot="5400000">
              <a:off x="3039838" y="5688753"/>
              <a:ext cx="503041" cy="137897"/>
            </a:xfrm>
            <a:prstGeom prst="rightArrow">
              <a:avLst/>
            </a:prstGeom>
            <a:gradFill flip="none" rotWithShape="1">
              <a:gsLst>
                <a:gs pos="0">
                  <a:srgbClr val="C8D0EE"/>
                </a:gs>
                <a:gs pos="35000">
                  <a:srgbClr val="B6C1E8"/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1"/>
                </a:solidFill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387440" y="-347041"/>
              <a:ext cx="3700416" cy="2000137"/>
              <a:chOff x="-2045576" y="2731904"/>
              <a:chExt cx="3700416" cy="2000137"/>
            </a:xfrm>
          </p:grpSpPr>
          <p:grpSp>
            <p:nvGrpSpPr>
              <p:cNvPr id="212" name="Groupe 211"/>
              <p:cNvGrpSpPr/>
              <p:nvPr/>
            </p:nvGrpSpPr>
            <p:grpSpPr>
              <a:xfrm>
                <a:off x="-11258" y="2731904"/>
                <a:ext cx="1666098" cy="2000137"/>
                <a:chOff x="1579309" y="-136341"/>
                <a:chExt cx="2221466" cy="2666849"/>
              </a:xfrm>
            </p:grpSpPr>
            <p:grpSp>
              <p:nvGrpSpPr>
                <p:cNvPr id="251" name="Groupe 250"/>
                <p:cNvGrpSpPr/>
                <p:nvPr/>
              </p:nvGrpSpPr>
              <p:grpSpPr>
                <a:xfrm>
                  <a:off x="1612149" y="-136341"/>
                  <a:ext cx="2188626" cy="2666849"/>
                  <a:chOff x="111692" y="2169538"/>
                  <a:chExt cx="2188626" cy="2666849"/>
                </a:xfrm>
              </p:grpSpPr>
              <p:pic>
                <p:nvPicPr>
                  <p:cNvPr id="25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1692" y="2202512"/>
                    <a:ext cx="847234" cy="2565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1447040" y="2169538"/>
                    <a:ext cx="853278" cy="26668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60" name="Rectangle 259"/>
                  <p:cNvSpPr/>
                  <p:nvPr/>
                </p:nvSpPr>
                <p:spPr>
                  <a:xfrm>
                    <a:off x="551943" y="3068961"/>
                    <a:ext cx="1368068" cy="10294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 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  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 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lang="fr-FR" sz="9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endParaRPr lang="fr-FR" sz="9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                        …</a:t>
                    </a:r>
                  </a:p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                        …</a:t>
                    </a:r>
                  </a:p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                        …</a:t>
                    </a:r>
                  </a:p>
                  <a:p>
                    <a:r>
                      <a:rPr lang="fr-FR" sz="9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r>
                      <a:rPr lang="fr-FR" sz="900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                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fr-FR" sz="9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r>
                      <a:rPr lang="fr-FR" sz="900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</a:t>
                    </a:r>
                    <a:endParaRPr lang="fr-FR" sz="9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252" name="Groupe 251"/>
                <p:cNvGrpSpPr/>
                <p:nvPr/>
              </p:nvGrpSpPr>
              <p:grpSpPr>
                <a:xfrm>
                  <a:off x="1579309" y="763081"/>
                  <a:ext cx="309024" cy="954774"/>
                  <a:chOff x="1579309" y="763081"/>
                  <a:chExt cx="309024" cy="954774"/>
                </a:xfrm>
              </p:grpSpPr>
              <p:cxnSp>
                <p:nvCxnSpPr>
                  <p:cNvPr id="256" name="Connecteur droit avec flèche 255"/>
                  <p:cNvCxnSpPr/>
                  <p:nvPr/>
                </p:nvCxnSpPr>
                <p:spPr>
                  <a:xfrm>
                    <a:off x="1888333" y="763081"/>
                    <a:ext cx="0" cy="95477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ZoneTexte 256"/>
                  <p:cNvSpPr txBox="1"/>
                  <p:nvPr/>
                </p:nvSpPr>
                <p:spPr>
                  <a:xfrm rot="16200000">
                    <a:off x="1341327" y="1113552"/>
                    <a:ext cx="782989" cy="3070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Cambria" panose="02040503050406030204" pitchFamily="18" charset="0"/>
                      </a:rPr>
                      <a:t>Espèces</a:t>
                    </a:r>
                  </a:p>
                </p:txBody>
              </p:sp>
            </p:grpSp>
            <p:grpSp>
              <p:nvGrpSpPr>
                <p:cNvPr id="253" name="Groupe 252"/>
                <p:cNvGrpSpPr/>
                <p:nvPr/>
              </p:nvGrpSpPr>
              <p:grpSpPr>
                <a:xfrm rot="5400000">
                  <a:off x="2556642" y="-12000"/>
                  <a:ext cx="307025" cy="990154"/>
                  <a:chOff x="1532849" y="911700"/>
                  <a:chExt cx="307025" cy="990154"/>
                </a:xfrm>
              </p:grpSpPr>
              <p:cxnSp>
                <p:nvCxnSpPr>
                  <p:cNvPr id="254" name="Connecteur droit avec flèche 253"/>
                  <p:cNvCxnSpPr/>
                  <p:nvPr/>
                </p:nvCxnSpPr>
                <p:spPr>
                  <a:xfrm rot="16200000" flipH="1" flipV="1">
                    <a:off x="1324678" y="1406777"/>
                    <a:ext cx="990154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5" name="ZoneTexte 254"/>
                  <p:cNvSpPr txBox="1"/>
                  <p:nvPr/>
                </p:nvSpPr>
                <p:spPr>
                  <a:xfrm rot="16200000">
                    <a:off x="1368237" y="1234692"/>
                    <a:ext cx="636250" cy="3070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Cambria" panose="02040503050406030204" pitchFamily="18" charset="0"/>
                      </a:rPr>
                      <a:t>Traits</a:t>
                    </a:r>
                  </a:p>
                </p:txBody>
              </p:sp>
            </p:grpSp>
          </p:grpSp>
          <p:sp>
            <p:nvSpPr>
              <p:cNvPr id="213" name="ZoneTexte 212"/>
              <p:cNvSpPr txBox="1"/>
              <p:nvPr/>
            </p:nvSpPr>
            <p:spPr>
              <a:xfrm>
                <a:off x="-2045576" y="3641400"/>
                <a:ext cx="1652348" cy="24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200" b="1" dirty="0">
                    <a:latin typeface="Cambria" panose="02040503050406030204" pitchFamily="18" charset="0"/>
                  </a:rPr>
                  <a:t>Matrice Espèces x Traits</a:t>
                </a: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642200" y="1612505"/>
              <a:ext cx="3167031" cy="1269161"/>
              <a:chOff x="667434" y="2013378"/>
              <a:chExt cx="3167031" cy="1269161"/>
            </a:xfrm>
          </p:grpSpPr>
          <p:pic>
            <p:nvPicPr>
              <p:cNvPr id="215" name="Image 214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7121"/>
              <a:stretch/>
            </p:blipFill>
            <p:spPr>
              <a:xfrm>
                <a:off x="2467997" y="2013378"/>
                <a:ext cx="1366468" cy="1269161"/>
              </a:xfrm>
              <a:prstGeom prst="rect">
                <a:avLst/>
              </a:prstGeom>
            </p:spPr>
          </p:pic>
          <p:sp>
            <p:nvSpPr>
              <p:cNvPr id="216" name="ZoneTexte 215"/>
              <p:cNvSpPr txBox="1"/>
              <p:nvPr/>
            </p:nvSpPr>
            <p:spPr>
              <a:xfrm>
                <a:off x="667434" y="2461702"/>
                <a:ext cx="1385399" cy="56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b="1" dirty="0">
                    <a:latin typeface="Cambria" panose="02040503050406030204" pitchFamily="18" charset="0"/>
                  </a:rPr>
                  <a:t>Individus dans l’espace fonctionnel</a:t>
                </a:r>
              </a:p>
            </p:txBody>
          </p:sp>
        </p:grpSp>
        <p:pic>
          <p:nvPicPr>
            <p:cNvPr id="217" name="Image 216"/>
            <p:cNvPicPr>
              <a:picLocks noChangeAspect="1"/>
            </p:cNvPicPr>
            <p:nvPr/>
          </p:nvPicPr>
          <p:blipFill rotWithShape="1">
            <a:blip r:embed="rId5"/>
            <a:srcRect l="10748" t="21481" r="6988" b="16728"/>
            <a:stretch/>
          </p:blipFill>
          <p:spPr>
            <a:xfrm>
              <a:off x="2086055" y="4741197"/>
              <a:ext cx="902997" cy="777867"/>
            </a:xfrm>
            <a:prstGeom prst="rect">
              <a:avLst/>
            </a:prstGeom>
          </p:spPr>
        </p:pic>
        <p:pic>
          <p:nvPicPr>
            <p:cNvPr id="218" name="Image 217"/>
            <p:cNvPicPr>
              <a:picLocks noChangeAspect="1"/>
            </p:cNvPicPr>
            <p:nvPr/>
          </p:nvPicPr>
          <p:blipFill rotWithShape="1">
            <a:blip r:embed="rId6"/>
            <a:srcRect l="10355" t="12959" r="12124" b="1123"/>
            <a:stretch/>
          </p:blipFill>
          <p:spPr>
            <a:xfrm>
              <a:off x="2133380" y="3306660"/>
              <a:ext cx="1085736" cy="971709"/>
            </a:xfrm>
            <a:prstGeom prst="rect">
              <a:avLst/>
            </a:prstGeom>
          </p:spPr>
        </p:pic>
        <p:grpSp>
          <p:nvGrpSpPr>
            <p:cNvPr id="3" name="Groupe 2"/>
            <p:cNvGrpSpPr/>
            <p:nvPr/>
          </p:nvGrpSpPr>
          <p:grpSpPr>
            <a:xfrm>
              <a:off x="3213927" y="1169414"/>
              <a:ext cx="2728527" cy="360000"/>
              <a:chOff x="3193442" y="1578318"/>
              <a:chExt cx="2728527" cy="360000"/>
            </a:xfrm>
          </p:grpSpPr>
          <p:sp>
            <p:nvSpPr>
              <p:cNvPr id="214" name="ZoneTexte 213"/>
              <p:cNvSpPr txBox="1"/>
              <p:nvPr/>
            </p:nvSpPr>
            <p:spPr>
              <a:xfrm>
                <a:off x="4508667" y="1635206"/>
                <a:ext cx="1413302" cy="24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1"/>
                    </a:solidFill>
                    <a:latin typeface="Cambria" panose="02040503050406030204" pitchFamily="18" charset="0"/>
                  </a:rPr>
                  <a:t>ACP</a:t>
                </a:r>
                <a:endParaRPr lang="en-US" sz="1050" dirty="0">
                  <a:solidFill>
                    <a:schemeClr val="accent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19" name="Flèche droite 218"/>
              <p:cNvSpPr/>
              <p:nvPr/>
            </p:nvSpPr>
            <p:spPr>
              <a:xfrm rot="5400000">
                <a:off x="3097795" y="1673965"/>
                <a:ext cx="360000" cy="16870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20" name="ZoneTexte 219"/>
            <p:cNvSpPr txBox="1"/>
            <p:nvPr/>
          </p:nvSpPr>
          <p:spPr>
            <a:xfrm>
              <a:off x="4529152" y="2907821"/>
              <a:ext cx="1724346" cy="243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Espace pour chaque espèce</a:t>
              </a:r>
              <a:endParaRPr lang="en-US" sz="12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2" name="ZoneTexte 221"/>
            <p:cNvSpPr txBox="1"/>
            <p:nvPr/>
          </p:nvSpPr>
          <p:spPr>
            <a:xfrm>
              <a:off x="642201" y="3501014"/>
              <a:ext cx="1385400" cy="40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>
                  <a:latin typeface="Cambria" panose="02040503050406030204" pitchFamily="18" charset="0"/>
                </a:rPr>
                <a:t>Espace </a:t>
              </a:r>
              <a:r>
                <a:rPr lang="fr-FR" sz="1200" b="1" dirty="0" smtClean="0">
                  <a:latin typeface="Cambria" panose="02040503050406030204" pitchFamily="18" charset="0"/>
                </a:rPr>
                <a:t>fonctionnel par espèce</a:t>
              </a:r>
              <a:endParaRPr lang="fr-FR" sz="1200" b="1" dirty="0">
                <a:latin typeface="Cambria" panose="02040503050406030204" pitchFamily="18" charset="0"/>
              </a:endParaRP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428449" y="4806567"/>
              <a:ext cx="1602681" cy="59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>
                  <a:latin typeface="Cambria" panose="02040503050406030204" pitchFamily="18" charset="0"/>
                </a:rPr>
                <a:t>Densité de probabilité des traits (TDP)</a:t>
              </a:r>
            </a:p>
            <a:p>
              <a:pPr algn="r"/>
              <a:endParaRPr lang="fr-FR" sz="1400" dirty="0">
                <a:latin typeface="Cambria" panose="02040503050406030204" pitchFamily="18" charset="0"/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4529152" y="4311644"/>
              <a:ext cx="1897667" cy="39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Estimation </a:t>
              </a:r>
              <a:r>
                <a:rPr lang="fr-FR" sz="12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de la densité</a:t>
              </a:r>
            </a:p>
            <a:p>
              <a:r>
                <a:rPr lang="fr-FR" sz="105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Kernel</a:t>
              </a:r>
              <a:r>
                <a:rPr lang="fr-FR" sz="105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/ </a:t>
              </a:r>
              <a:r>
                <a:rPr lang="en-US" sz="105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Distribution </a:t>
              </a:r>
              <a:r>
                <a:rPr lang="en-US" sz="105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Normale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143593" y="3528066"/>
              <a:ext cx="297995" cy="297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7" name="Image 226"/>
            <p:cNvPicPr>
              <a:picLocks noChangeAspect="1"/>
            </p:cNvPicPr>
            <p:nvPr/>
          </p:nvPicPr>
          <p:blipFill rotWithShape="1">
            <a:blip r:embed="rId7"/>
            <a:srcRect l="23628" t="9233" r="9115" b="14055"/>
            <a:stretch/>
          </p:blipFill>
          <p:spPr>
            <a:xfrm>
              <a:off x="3584318" y="4724552"/>
              <a:ext cx="882575" cy="805690"/>
            </a:xfrm>
            <a:prstGeom prst="rect">
              <a:avLst/>
            </a:prstGeom>
          </p:spPr>
        </p:pic>
        <p:sp>
          <p:nvSpPr>
            <p:cNvPr id="228" name="Rectangle 227"/>
            <p:cNvSpPr/>
            <p:nvPr/>
          </p:nvSpPr>
          <p:spPr>
            <a:xfrm>
              <a:off x="3109576" y="4827315"/>
              <a:ext cx="297995" cy="297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9" name="Image 228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3341684" y="3308311"/>
              <a:ext cx="1193683" cy="1055846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 rot="5400000">
              <a:off x="3261597" y="3798038"/>
              <a:ext cx="402054" cy="1482351"/>
              <a:chOff x="2848768" y="3919125"/>
              <a:chExt cx="459474" cy="1482351"/>
            </a:xfrm>
          </p:grpSpPr>
          <p:sp>
            <p:nvSpPr>
              <p:cNvPr id="225" name="Flèche droite 224"/>
              <p:cNvSpPr/>
              <p:nvPr/>
            </p:nvSpPr>
            <p:spPr>
              <a:xfrm>
                <a:off x="2875994" y="3919125"/>
                <a:ext cx="432248" cy="16870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1" name="Flèche droite 230"/>
              <p:cNvSpPr/>
              <p:nvPr/>
            </p:nvSpPr>
            <p:spPr>
              <a:xfrm>
                <a:off x="2848768" y="5232771"/>
                <a:ext cx="432248" cy="168705"/>
              </a:xfrm>
              <a:prstGeom prst="rightArrow">
                <a:avLst>
                  <a:gd name="adj1" fmla="val 43225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9" name="ZoneTexte 248"/>
            <p:cNvSpPr txBox="1"/>
            <p:nvPr/>
          </p:nvSpPr>
          <p:spPr>
            <a:xfrm>
              <a:off x="2108355" y="5610652"/>
              <a:ext cx="712818" cy="230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>
                  <a:latin typeface="Cambria" panose="02040503050406030204" pitchFamily="18" charset="0"/>
                </a:rPr>
                <a:t>Inventaire</a:t>
              </a:r>
            </a:p>
          </p:txBody>
        </p:sp>
        <p:cxnSp>
          <p:nvCxnSpPr>
            <p:cNvPr id="247" name="Connecteur droit 246"/>
            <p:cNvCxnSpPr>
              <a:stCxn id="217" idx="3"/>
            </p:cNvCxnSpPr>
            <p:nvPr/>
          </p:nvCxnSpPr>
          <p:spPr>
            <a:xfrm>
              <a:off x="2989052" y="5130131"/>
              <a:ext cx="299087" cy="376624"/>
            </a:xfrm>
            <a:prstGeom prst="line">
              <a:avLst/>
            </a:prstGeom>
            <a:ln w="19050">
              <a:solidFill>
                <a:srgbClr val="4E67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" name="Image 234"/>
            <p:cNvPicPr>
              <a:picLocks noChangeAspect="1"/>
            </p:cNvPicPr>
            <p:nvPr/>
          </p:nvPicPr>
          <p:blipFill rotWithShape="1">
            <a:blip r:embed="rId9"/>
            <a:srcRect l="13072" t="23874" r="9594" b="18431"/>
            <a:stretch/>
          </p:blipFill>
          <p:spPr>
            <a:xfrm>
              <a:off x="2662396" y="6125044"/>
              <a:ext cx="1213016" cy="889825"/>
            </a:xfrm>
            <a:prstGeom prst="rect">
              <a:avLst/>
            </a:prstGeom>
          </p:spPr>
        </p:pic>
        <p:sp>
          <p:nvSpPr>
            <p:cNvPr id="236" name="ZoneTexte 235"/>
            <p:cNvSpPr txBox="1"/>
            <p:nvPr/>
          </p:nvSpPr>
          <p:spPr>
            <a:xfrm>
              <a:off x="4541224" y="5503534"/>
              <a:ext cx="1315259" cy="40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Somme pondérée par les abondances</a:t>
              </a:r>
              <a:endParaRPr lang="en-US" sz="12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8" name="ZoneTexte 237"/>
            <p:cNvSpPr txBox="1"/>
            <p:nvPr/>
          </p:nvSpPr>
          <p:spPr>
            <a:xfrm>
              <a:off x="387394" y="6438148"/>
              <a:ext cx="1640205" cy="43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>
                  <a:latin typeface="Cambria" panose="02040503050406030204" pitchFamily="18" charset="0"/>
                </a:rPr>
                <a:t>TDP pour l’inventaire</a:t>
              </a:r>
            </a:p>
            <a:p>
              <a:pPr algn="ctr"/>
              <a:endParaRPr lang="fr-FR" sz="1400" dirty="0">
                <a:latin typeface="Cambria" panose="02040503050406030204" pitchFamily="18" charset="0"/>
              </a:endParaRPr>
            </a:p>
          </p:txBody>
        </p:sp>
        <p:sp>
          <p:nvSpPr>
            <p:cNvPr id="239" name="ZoneTexte 238"/>
            <p:cNvSpPr txBox="1"/>
            <p:nvPr/>
          </p:nvSpPr>
          <p:spPr>
            <a:xfrm>
              <a:off x="4541224" y="7147480"/>
              <a:ext cx="1397764" cy="243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Somme </a:t>
              </a:r>
              <a:r>
                <a:rPr lang="fr-FR" sz="12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dans </a:t>
              </a:r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l’espace</a:t>
              </a:r>
              <a:endParaRPr lang="en-US" sz="12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0" name="Flèche droite 239"/>
            <p:cNvSpPr/>
            <p:nvPr/>
          </p:nvSpPr>
          <p:spPr>
            <a:xfrm rot="5400000">
              <a:off x="3116799" y="7186239"/>
              <a:ext cx="360000" cy="16870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ZoneTexte 240"/>
                <p:cNvSpPr txBox="1"/>
                <p:nvPr/>
              </p:nvSpPr>
              <p:spPr>
                <a:xfrm>
                  <a:off x="3334745" y="7058390"/>
                  <a:ext cx="1122606" cy="41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2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2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2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  <m:r>
                          <a:rPr lang="fr-F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41" name="ZoneTexte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745" y="7058390"/>
                  <a:ext cx="1122606" cy="412339"/>
                </a:xfrm>
                <a:prstGeom prst="rect">
                  <a:avLst/>
                </a:prstGeom>
                <a:blipFill>
                  <a:blip r:embed="rId10"/>
                  <a:stretch>
                    <a:fillRect l="-34450" t="-144156" r="-17225" b="-19350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ZoneTexte 241"/>
                <p:cNvSpPr txBox="1"/>
                <p:nvPr/>
              </p:nvSpPr>
              <p:spPr>
                <a:xfrm>
                  <a:off x="2994931" y="7490867"/>
                  <a:ext cx="607447" cy="301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0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2" name="ZoneTexte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31" y="7490867"/>
                  <a:ext cx="607447" cy="30188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e 4"/>
            <p:cNvGrpSpPr/>
            <p:nvPr/>
          </p:nvGrpSpPr>
          <p:grpSpPr>
            <a:xfrm rot="5400000">
              <a:off x="3142727" y="2826537"/>
              <a:ext cx="369824" cy="603950"/>
              <a:chOff x="3052007" y="3654029"/>
              <a:chExt cx="432368" cy="603950"/>
            </a:xfrm>
          </p:grpSpPr>
          <p:sp>
            <p:nvSpPr>
              <p:cNvPr id="221" name="Flèche droite 220"/>
              <p:cNvSpPr/>
              <p:nvPr/>
            </p:nvSpPr>
            <p:spPr>
              <a:xfrm rot="19884914">
                <a:off x="3055974" y="3654029"/>
                <a:ext cx="423333" cy="8464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Flèche droite 242"/>
              <p:cNvSpPr/>
              <p:nvPr/>
            </p:nvSpPr>
            <p:spPr>
              <a:xfrm>
                <a:off x="3098262" y="3905972"/>
                <a:ext cx="384566" cy="768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4" name="Flèche droite 243"/>
              <p:cNvSpPr/>
              <p:nvPr/>
            </p:nvSpPr>
            <p:spPr>
              <a:xfrm rot="1993422">
                <a:off x="3052007" y="4173332"/>
                <a:ext cx="432368" cy="8464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2573016" y="5426015"/>
              <a:ext cx="1461985" cy="658153"/>
              <a:chOff x="2480651" y="5407930"/>
              <a:chExt cx="1461985" cy="658153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2480651" y="5458746"/>
                <a:ext cx="639959" cy="607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02677" y="5407930"/>
                <a:ext cx="639959" cy="607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722830" y="5588489"/>
                <a:ext cx="954092" cy="243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</a:t>
                </a:r>
                <a:r>
                  <a:rPr lang="fr-FR" sz="1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fr-F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Sp</a:t>
                </a:r>
                <a:r>
                  <a:rPr lang="fr-FR" sz="1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fr-F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 </a:t>
                </a:r>
                <a:r>
                  <a:rPr lang="fr-FR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</a:t>
                </a:r>
                <a:r>
                  <a:rPr lang="fr-FR" sz="1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fr-FR" sz="12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75" name="ZoneTexte 74"/>
            <p:cNvSpPr txBox="1"/>
            <p:nvPr/>
          </p:nvSpPr>
          <p:spPr>
            <a:xfrm>
              <a:off x="251335" y="7490867"/>
              <a:ext cx="1788453" cy="59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 smtClean="0">
                  <a:latin typeface="Cambria" panose="02040503050406030204" pitchFamily="18" charset="0"/>
                </a:rPr>
                <a:t>Redondance de l’inventaire</a:t>
              </a:r>
              <a:endParaRPr lang="fr-FR" sz="1200" b="1" dirty="0">
                <a:latin typeface="Cambria" panose="02040503050406030204" pitchFamily="18" charset="0"/>
              </a:endParaRPr>
            </a:p>
            <a:p>
              <a:pPr algn="ctr"/>
              <a:endParaRPr lang="fr-FR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78" name="Connecteur droit 77"/>
            <p:cNvCxnSpPr/>
            <p:nvPr/>
          </p:nvCxnSpPr>
          <p:spPr>
            <a:xfrm flipV="1">
              <a:off x="3288139" y="5120163"/>
              <a:ext cx="260941" cy="386592"/>
            </a:xfrm>
            <a:prstGeom prst="line">
              <a:avLst/>
            </a:prstGeom>
            <a:ln w="19050">
              <a:solidFill>
                <a:srgbClr val="4E67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286614" y="8460062"/>
            <a:ext cx="406082" cy="576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6141097" y="8460062"/>
            <a:ext cx="406082" cy="576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15292</TotalTime>
  <Words>119</Words>
  <Application>Microsoft Office PowerPoint</Application>
  <PresentationFormat>Affichage à l'écran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Cambria Math</vt:lpstr>
      <vt:lpstr>Century Gothic</vt:lpstr>
      <vt:lpstr>Courier New</vt:lpstr>
      <vt:lpstr>Georgia</vt:lpstr>
      <vt:lpstr>Exécutif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forest diversity: unravel demographic dynamics</dc:title>
  <dc:creator>Ariane Mirabel</dc:creator>
  <cp:lastModifiedBy>Ariane Mirabel</cp:lastModifiedBy>
  <cp:revision>265</cp:revision>
  <dcterms:created xsi:type="dcterms:W3CDTF">2017-10-12T17:03:42Z</dcterms:created>
  <dcterms:modified xsi:type="dcterms:W3CDTF">2018-10-22T10:05:08Z</dcterms:modified>
</cp:coreProperties>
</file>