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364" r:id="rId2"/>
    <p:sldId id="366" r:id="rId3"/>
    <p:sldId id="365" r:id="rId4"/>
    <p:sldId id="367" r:id="rId5"/>
    <p:sldId id="368" r:id="rId6"/>
    <p:sldId id="3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ADF3"/>
    <a:srgbClr val="990000"/>
    <a:srgbClr val="FF6600"/>
    <a:srgbClr val="663300"/>
    <a:srgbClr val="993300"/>
    <a:srgbClr val="000000"/>
    <a:srgbClr val="FF9900"/>
    <a:srgbClr val="6C8B12"/>
    <a:srgbClr val="D0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A7CA-20BD-4061-AC3A-28B8D811EE6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F743-93D6-45F3-85F6-EC8C44D1CB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B804F8-A8DF-44BA-8C13-CCD935C20FB1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471"/>
          <p:cNvSpPr/>
          <p:nvPr/>
        </p:nvSpPr>
        <p:spPr>
          <a:xfrm>
            <a:off x="7548944" y="1648275"/>
            <a:ext cx="341720" cy="1243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3" name="Rectangle 472"/>
          <p:cNvSpPr/>
          <p:nvPr/>
        </p:nvSpPr>
        <p:spPr>
          <a:xfrm>
            <a:off x="5490937" y="2655352"/>
            <a:ext cx="341720" cy="256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Rectangle 473"/>
          <p:cNvSpPr/>
          <p:nvPr/>
        </p:nvSpPr>
        <p:spPr>
          <a:xfrm>
            <a:off x="3487979" y="2207165"/>
            <a:ext cx="341720" cy="714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Rectangle 474"/>
          <p:cNvSpPr/>
          <p:nvPr/>
        </p:nvSpPr>
        <p:spPr>
          <a:xfrm>
            <a:off x="1433233" y="2635597"/>
            <a:ext cx="341720" cy="256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76" name="Groupe 475"/>
          <p:cNvGrpSpPr/>
          <p:nvPr/>
        </p:nvGrpSpPr>
        <p:grpSpPr>
          <a:xfrm>
            <a:off x="2804536" y="3082876"/>
            <a:ext cx="1701969" cy="1602081"/>
            <a:chOff x="1811570" y="4279549"/>
            <a:chExt cx="1434570" cy="1350376"/>
          </a:xfrm>
        </p:grpSpPr>
        <p:sp>
          <p:nvSpPr>
            <p:cNvPr id="477" name="Rectangle 476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3" name="Groupe 512"/>
          <p:cNvGrpSpPr/>
          <p:nvPr/>
        </p:nvGrpSpPr>
        <p:grpSpPr>
          <a:xfrm>
            <a:off x="745623" y="3075790"/>
            <a:ext cx="1701969" cy="1602081"/>
            <a:chOff x="1811570" y="4279549"/>
            <a:chExt cx="1434570" cy="1350376"/>
          </a:xfrm>
        </p:grpSpPr>
        <p:sp>
          <p:nvSpPr>
            <p:cNvPr id="514" name="Rectangle 513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4779511" y="3070212"/>
            <a:ext cx="1701969" cy="1602081"/>
            <a:chOff x="1811570" y="4279549"/>
            <a:chExt cx="1434570" cy="1350376"/>
          </a:xfrm>
        </p:grpSpPr>
        <p:sp>
          <p:nvSpPr>
            <p:cNvPr id="551" name="Rectangle 550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7" name="Groupe 586"/>
          <p:cNvGrpSpPr/>
          <p:nvPr/>
        </p:nvGrpSpPr>
        <p:grpSpPr>
          <a:xfrm>
            <a:off x="6861371" y="3070212"/>
            <a:ext cx="1701969" cy="1602081"/>
            <a:chOff x="1811570" y="4279549"/>
            <a:chExt cx="1434570" cy="1350376"/>
          </a:xfrm>
        </p:grpSpPr>
        <p:sp>
          <p:nvSpPr>
            <p:cNvPr id="588" name="Rectangle 587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4" name="Rectangle 623"/>
          <p:cNvSpPr/>
          <p:nvPr/>
        </p:nvSpPr>
        <p:spPr bwMode="auto">
          <a:xfrm>
            <a:off x="3050074" y="4734194"/>
            <a:ext cx="1217531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Equitables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5" name="Rectangle 624"/>
          <p:cNvSpPr/>
          <p:nvPr/>
        </p:nvSpPr>
        <p:spPr bwMode="auto">
          <a:xfrm>
            <a:off x="5011193" y="4734194"/>
            <a:ext cx="1301210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Dominance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6" name="Rectangle 625"/>
          <p:cNvSpPr/>
          <p:nvPr/>
        </p:nvSpPr>
        <p:spPr bwMode="auto">
          <a:xfrm>
            <a:off x="7197069" y="4741524"/>
            <a:ext cx="1099620" cy="365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7" name="Rectangle 626"/>
          <p:cNvSpPr/>
          <p:nvPr/>
        </p:nvSpPr>
        <p:spPr bwMode="auto">
          <a:xfrm>
            <a:off x="991454" y="4747102"/>
            <a:ext cx="1217531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3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Equitables</a:t>
            </a:r>
            <a:endParaRPr lang="en-US" sz="1400" dirty="0">
              <a:solidFill>
                <a:srgbClr val="800000"/>
              </a:solidFill>
            </a:endParaRPr>
          </a:p>
        </p:txBody>
      </p:sp>
      <p:cxnSp>
        <p:nvCxnSpPr>
          <p:cNvPr id="628" name="Connecteur droit avec flèche 627"/>
          <p:cNvCxnSpPr/>
          <p:nvPr/>
        </p:nvCxnSpPr>
        <p:spPr>
          <a:xfrm flipV="1">
            <a:off x="1035626" y="2909472"/>
            <a:ext cx="5224819" cy="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avec flèche 628"/>
          <p:cNvCxnSpPr/>
          <p:nvPr/>
        </p:nvCxnSpPr>
        <p:spPr>
          <a:xfrm flipV="1">
            <a:off x="1035626" y="1873034"/>
            <a:ext cx="0" cy="1038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ZoneTexte 629"/>
          <p:cNvSpPr txBox="1"/>
          <p:nvPr/>
        </p:nvSpPr>
        <p:spPr>
          <a:xfrm>
            <a:off x="580661" y="1490153"/>
            <a:ext cx="1069191" cy="365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Diversité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816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471"/>
          <p:cNvSpPr/>
          <p:nvPr/>
        </p:nvSpPr>
        <p:spPr>
          <a:xfrm>
            <a:off x="7870038" y="931286"/>
            <a:ext cx="387086" cy="18534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3" name="Rectangle 472"/>
          <p:cNvSpPr/>
          <p:nvPr/>
        </p:nvSpPr>
        <p:spPr>
          <a:xfrm>
            <a:off x="5538814" y="2516641"/>
            <a:ext cx="387086" cy="2903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4" name="Rectangle 473"/>
          <p:cNvSpPr/>
          <p:nvPr/>
        </p:nvSpPr>
        <p:spPr>
          <a:xfrm>
            <a:off x="3269948" y="1772816"/>
            <a:ext cx="387086" cy="104589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5" name="Rectangle 474"/>
          <p:cNvSpPr/>
          <p:nvPr/>
        </p:nvSpPr>
        <p:spPr>
          <a:xfrm>
            <a:off x="942418" y="2494263"/>
            <a:ext cx="387086" cy="2903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grpSp>
        <p:nvGrpSpPr>
          <p:cNvPr id="476" name="Groupe 475"/>
          <p:cNvGrpSpPr/>
          <p:nvPr/>
        </p:nvGrpSpPr>
        <p:grpSpPr>
          <a:xfrm>
            <a:off x="2495773" y="3000922"/>
            <a:ext cx="1927919" cy="1814770"/>
            <a:chOff x="1811570" y="4279549"/>
            <a:chExt cx="1434570" cy="1350376"/>
          </a:xfrm>
        </p:grpSpPr>
        <p:sp>
          <p:nvSpPr>
            <p:cNvPr id="477" name="Rectangle 476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513" name="Groupe 512"/>
          <p:cNvGrpSpPr/>
          <p:nvPr/>
        </p:nvGrpSpPr>
        <p:grpSpPr>
          <a:xfrm>
            <a:off x="163523" y="2992895"/>
            <a:ext cx="1927919" cy="1814770"/>
            <a:chOff x="1811570" y="4279549"/>
            <a:chExt cx="1434570" cy="1350376"/>
          </a:xfrm>
        </p:grpSpPr>
        <p:sp>
          <p:nvSpPr>
            <p:cNvPr id="514" name="Rectangle 513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4732941" y="2986577"/>
            <a:ext cx="1927919" cy="1814770"/>
            <a:chOff x="1811570" y="4279549"/>
            <a:chExt cx="1434570" cy="1350376"/>
          </a:xfrm>
        </p:grpSpPr>
        <p:sp>
          <p:nvSpPr>
            <p:cNvPr id="551" name="Rectangle 550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</p:grpSp>
      <p:grpSp>
        <p:nvGrpSpPr>
          <p:cNvPr id="587" name="Groupe 586"/>
          <p:cNvGrpSpPr/>
          <p:nvPr/>
        </p:nvGrpSpPr>
        <p:grpSpPr>
          <a:xfrm>
            <a:off x="7091184" y="2986577"/>
            <a:ext cx="1927919" cy="1814770"/>
            <a:chOff x="1811570" y="4279549"/>
            <a:chExt cx="1434570" cy="1350376"/>
          </a:xfrm>
        </p:grpSpPr>
        <p:sp>
          <p:nvSpPr>
            <p:cNvPr id="588" name="Rectangle 587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624" name="Rectangle 623"/>
          <p:cNvSpPr/>
          <p:nvPr/>
        </p:nvSpPr>
        <p:spPr bwMode="auto">
          <a:xfrm>
            <a:off x="2573666" y="4871465"/>
            <a:ext cx="17796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5" name="Rectangle 624"/>
          <p:cNvSpPr/>
          <p:nvPr/>
        </p:nvSpPr>
        <p:spPr bwMode="auto">
          <a:xfrm>
            <a:off x="4857761" y="4871465"/>
            <a:ext cx="1749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smtClean="0">
                <a:solidFill>
                  <a:srgbClr val="800000"/>
                </a:solidFill>
              </a:rPr>
              <a:t>Dominance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6" name="Rectangle 625"/>
          <p:cNvSpPr/>
          <p:nvPr/>
        </p:nvSpPr>
        <p:spPr bwMode="auto">
          <a:xfrm>
            <a:off x="7125877" y="4879769"/>
            <a:ext cx="1936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 err="1" smtClean="0">
                <a:solidFill>
                  <a:srgbClr val="800000"/>
                </a:solidFill>
              </a:rPr>
              <a:t>Dissimilarité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7" name="Rectangle 626"/>
          <p:cNvSpPr/>
          <p:nvPr/>
        </p:nvSpPr>
        <p:spPr bwMode="auto">
          <a:xfrm>
            <a:off x="241750" y="4886087"/>
            <a:ext cx="1779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3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 smtClean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628" name="Connecteur droit avec flèche 627"/>
          <p:cNvCxnSpPr/>
          <p:nvPr/>
        </p:nvCxnSpPr>
        <p:spPr>
          <a:xfrm>
            <a:off x="492026" y="2806291"/>
            <a:ext cx="8285176" cy="12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avec flèche 628"/>
          <p:cNvCxnSpPr/>
          <p:nvPr/>
        </p:nvCxnSpPr>
        <p:spPr>
          <a:xfrm flipV="1">
            <a:off x="492026" y="980728"/>
            <a:ext cx="0" cy="1825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ZoneTexte 629"/>
          <p:cNvSpPr txBox="1"/>
          <p:nvPr/>
        </p:nvSpPr>
        <p:spPr>
          <a:xfrm>
            <a:off x="-38926" y="469620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Diversité</a:t>
            </a:r>
            <a:endParaRPr lang="fr-FR" sz="2400" dirty="0"/>
          </a:p>
        </p:txBody>
      </p:sp>
      <p:sp>
        <p:nvSpPr>
          <p:cNvPr id="161" name="Rectangle 160"/>
          <p:cNvSpPr/>
          <p:nvPr/>
        </p:nvSpPr>
        <p:spPr>
          <a:xfrm>
            <a:off x="451204" y="6492126"/>
            <a:ext cx="8424936" cy="321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4393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e 128"/>
          <p:cNvGrpSpPr/>
          <p:nvPr/>
        </p:nvGrpSpPr>
        <p:grpSpPr>
          <a:xfrm>
            <a:off x="23941" y="100234"/>
            <a:ext cx="8931141" cy="6408496"/>
            <a:chOff x="49341" y="-136254"/>
            <a:chExt cx="8931141" cy="6408496"/>
          </a:xfrm>
        </p:grpSpPr>
        <p:sp>
          <p:nvSpPr>
            <p:cNvPr id="4" name="Rectangle 3"/>
            <p:cNvSpPr/>
            <p:nvPr/>
          </p:nvSpPr>
          <p:spPr>
            <a:xfrm>
              <a:off x="7477234" y="2241286"/>
              <a:ext cx="518594" cy="388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37546" y="1561118"/>
              <a:ext cx="518594" cy="10848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9263" y="2241286"/>
              <a:ext cx="518594" cy="4031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400353" y="2915616"/>
              <a:ext cx="2582907" cy="2431317"/>
              <a:chOff x="1811570" y="4279549"/>
              <a:chExt cx="1434570" cy="135037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>
              <a:off x="275748" y="2904863"/>
              <a:ext cx="2582907" cy="2431317"/>
              <a:chOff x="1811570" y="4279549"/>
              <a:chExt cx="1434570" cy="135037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81" name="Groupe 80"/>
            <p:cNvGrpSpPr/>
            <p:nvPr/>
          </p:nvGrpSpPr>
          <p:grpSpPr>
            <a:xfrm>
              <a:off x="6397575" y="2896398"/>
              <a:ext cx="2582907" cy="2431317"/>
              <a:chOff x="1811570" y="4279549"/>
              <a:chExt cx="1434570" cy="135037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</p:grpSp>
        <p:sp>
          <p:nvSpPr>
            <p:cNvPr id="118" name="Rectangle 117"/>
            <p:cNvSpPr/>
            <p:nvPr/>
          </p:nvSpPr>
          <p:spPr bwMode="auto">
            <a:xfrm>
              <a:off x="3807015" y="5421655"/>
              <a:ext cx="1779654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6 espèces</a:t>
              </a:r>
            </a:p>
            <a:p>
              <a:pPr algn="ctr">
                <a:defRPr/>
              </a:pPr>
              <a:r>
                <a:rPr lang="fr-FR" sz="2400" kern="0" dirty="0" err="1"/>
                <a:t>Equitabilité</a:t>
              </a:r>
              <a:endParaRPr lang="en-US" sz="2400" dirty="0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861937" y="5421655"/>
              <a:ext cx="1749197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6 espèces</a:t>
              </a:r>
            </a:p>
            <a:p>
              <a:pPr algn="ctr">
                <a:defRPr/>
              </a:pPr>
              <a:r>
                <a:rPr lang="en-US" sz="2400" dirty="0" smtClean="0"/>
                <a:t>Dominance</a:t>
              </a:r>
              <a:endParaRPr lang="en-US" sz="2400" dirty="0"/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82857" y="5441245"/>
              <a:ext cx="1779653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3 espèces</a:t>
              </a:r>
            </a:p>
            <a:p>
              <a:pPr algn="ctr">
                <a:defRPr/>
              </a:pPr>
              <a:r>
                <a:rPr lang="fr-FR" sz="2400" kern="0" dirty="0" err="1" smtClean="0"/>
                <a:t>Equitabilité</a:t>
              </a:r>
              <a:endParaRPr lang="en-US" sz="2400" dirty="0"/>
            </a:p>
          </p:txBody>
        </p:sp>
        <p:cxnSp>
          <p:nvCxnSpPr>
            <p:cNvPr id="121" name="Connecteur droit avec flèche 120"/>
            <p:cNvCxnSpPr/>
            <p:nvPr/>
          </p:nvCxnSpPr>
          <p:spPr>
            <a:xfrm flipV="1">
              <a:off x="715856" y="2652459"/>
              <a:ext cx="7929183" cy="24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endCxn id="123" idx="2"/>
            </p:cNvCxnSpPr>
            <p:nvPr/>
          </p:nvCxnSpPr>
          <p:spPr>
            <a:xfrm flipH="1" flipV="1">
              <a:off x="754823" y="325410"/>
              <a:ext cx="4176" cy="23270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/>
            <p:cNvSpPr txBox="1"/>
            <p:nvPr/>
          </p:nvSpPr>
          <p:spPr>
            <a:xfrm>
              <a:off x="49341" y="-136254"/>
              <a:ext cx="1410964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Diversité</a:t>
              </a:r>
              <a:endParaRPr lang="fr-FR" sz="24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451204" y="6492126"/>
            <a:ext cx="8424936" cy="321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4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 623"/>
          <p:cNvSpPr/>
          <p:nvPr/>
        </p:nvSpPr>
        <p:spPr bwMode="auto">
          <a:xfrm>
            <a:off x="6016082" y="1331475"/>
            <a:ext cx="1160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200" kern="0" dirty="0" smtClean="0"/>
              <a:t>Pool d’espèces</a:t>
            </a:r>
            <a:endParaRPr lang="en-US" sz="1200" dirty="0"/>
          </a:p>
        </p:txBody>
      </p:sp>
      <p:sp>
        <p:nvSpPr>
          <p:cNvPr id="627" name="Rectangle 626"/>
          <p:cNvSpPr/>
          <p:nvPr/>
        </p:nvSpPr>
        <p:spPr bwMode="auto">
          <a:xfrm>
            <a:off x="2608273" y="3140968"/>
            <a:ext cx="13619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altLang="fr-FR" sz="1100" kern="0" dirty="0" smtClean="0">
                <a:solidFill>
                  <a:schemeClr val="bg1">
                    <a:lumMod val="50000"/>
                  </a:schemeClr>
                </a:solidFill>
              </a:rPr>
              <a:t>Type fonctionnel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3140558" y="1382685"/>
            <a:ext cx="2426320" cy="213553"/>
            <a:chOff x="3140558" y="1382685"/>
            <a:chExt cx="2426320" cy="213553"/>
          </a:xfrm>
        </p:grpSpPr>
        <p:sp>
          <p:nvSpPr>
            <p:cNvPr id="161" name="Rectangle 160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07003" y="1382687"/>
              <a:ext cx="213551" cy="21355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353327" y="1382687"/>
              <a:ext cx="213551" cy="21355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080165" y="1382687"/>
              <a:ext cx="213551" cy="2135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140558" y="1382685"/>
              <a:ext cx="213551" cy="213551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3425611" y="1700808"/>
            <a:ext cx="138139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807003" y="1700808"/>
            <a:ext cx="91712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843808" y="1700808"/>
            <a:ext cx="510301" cy="535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" name="Groupe 184"/>
          <p:cNvGrpSpPr/>
          <p:nvPr/>
        </p:nvGrpSpPr>
        <p:grpSpPr>
          <a:xfrm>
            <a:off x="3135263" y="1805379"/>
            <a:ext cx="2426320" cy="213553"/>
            <a:chOff x="3140558" y="1382685"/>
            <a:chExt cx="2426320" cy="213553"/>
          </a:xfrm>
        </p:grpSpPr>
        <p:sp>
          <p:nvSpPr>
            <p:cNvPr id="186" name="Rectangle 185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807003" y="1382687"/>
              <a:ext cx="213551" cy="21355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353327" y="1382687"/>
              <a:ext cx="213551" cy="21355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080165" y="1382687"/>
              <a:ext cx="213551" cy="2135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140558" y="1382685"/>
              <a:ext cx="213551" cy="213551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98957" y="1772816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/>
          <p:nvPr/>
        </p:nvSpPr>
        <p:spPr>
          <a:xfrm>
            <a:off x="4772541" y="1772816"/>
            <a:ext cx="879579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7" name="Connecteur droit 196"/>
          <p:cNvCxnSpPr/>
          <p:nvPr/>
        </p:nvCxnSpPr>
        <p:spPr>
          <a:xfrm>
            <a:off x="3420316" y="2132856"/>
            <a:ext cx="138139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8" name="Groupe 197"/>
          <p:cNvGrpSpPr/>
          <p:nvPr/>
        </p:nvGrpSpPr>
        <p:grpSpPr>
          <a:xfrm>
            <a:off x="3415512" y="2226952"/>
            <a:ext cx="1325244" cy="213553"/>
            <a:chOff x="3425611" y="1382685"/>
            <a:chExt cx="1325244" cy="213553"/>
          </a:xfrm>
        </p:grpSpPr>
        <p:sp>
          <p:nvSpPr>
            <p:cNvPr id="199" name="Rectangle 198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3673442" y="2189711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 208"/>
          <p:cNvSpPr/>
          <p:nvPr/>
        </p:nvSpPr>
        <p:spPr>
          <a:xfrm>
            <a:off x="4495132" y="2198899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0" name="Groupe 209"/>
          <p:cNvGrpSpPr/>
          <p:nvPr/>
        </p:nvGrpSpPr>
        <p:grpSpPr>
          <a:xfrm>
            <a:off x="3415512" y="2648525"/>
            <a:ext cx="1055545" cy="213553"/>
            <a:chOff x="3425611" y="1382685"/>
            <a:chExt cx="1055545" cy="213553"/>
          </a:xfrm>
        </p:grpSpPr>
        <p:sp>
          <p:nvSpPr>
            <p:cNvPr id="211" name="Rectangle 210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2771800" y="3140968"/>
            <a:ext cx="30963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 bwMode="auto">
          <a:xfrm>
            <a:off x="1397642" y="1469974"/>
            <a:ext cx="1458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fr-FR" altLang="fr-FR" sz="1100" kern="0" dirty="0" smtClean="0"/>
              <a:t>Filtre environnemental</a:t>
            </a:r>
            <a:endParaRPr lang="en-US" sz="1100" dirty="0"/>
          </a:p>
        </p:txBody>
      </p:sp>
      <p:sp>
        <p:nvSpPr>
          <p:cNvPr id="220" name="Rectangle 219"/>
          <p:cNvSpPr/>
          <p:nvPr/>
        </p:nvSpPr>
        <p:spPr bwMode="auto">
          <a:xfrm>
            <a:off x="1387667" y="1989140"/>
            <a:ext cx="14586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fr-FR" altLang="fr-FR" sz="1100" kern="0" dirty="0" smtClean="0"/>
              <a:t>Compétition</a:t>
            </a:r>
            <a:endParaRPr lang="en-US" sz="1100" dirty="0"/>
          </a:p>
        </p:txBody>
      </p:sp>
      <p:sp>
        <p:nvSpPr>
          <p:cNvPr id="221" name="Rectangle 220"/>
          <p:cNvSpPr/>
          <p:nvPr/>
        </p:nvSpPr>
        <p:spPr bwMode="auto">
          <a:xfrm>
            <a:off x="6016082" y="2658731"/>
            <a:ext cx="1744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200" kern="0" dirty="0" smtClean="0"/>
              <a:t>Communauté observée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15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58677" y="594253"/>
            <a:ext cx="8932342" cy="5669494"/>
            <a:chOff x="977401" y="507283"/>
            <a:chExt cx="6624042" cy="4204381"/>
          </a:xfrm>
        </p:grpSpPr>
        <p:sp>
          <p:nvSpPr>
            <p:cNvPr id="244" name="Rectangle 243"/>
            <p:cNvSpPr/>
            <p:nvPr/>
          </p:nvSpPr>
          <p:spPr>
            <a:xfrm>
              <a:off x="1007326" y="1545417"/>
              <a:ext cx="1116478" cy="296713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anose="02020603050405020304" pitchFamily="18" charset="0"/>
                  <a:cs typeface="Times" panose="02020603050405020304" pitchFamily="18" charset="0"/>
                </a:rPr>
                <a:t>Déterministe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238538" y="3012007"/>
              <a:ext cx="654053" cy="296713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anose="02020603050405020304" pitchFamily="18" charset="0"/>
                  <a:cs typeface="Times" panose="02020603050405020304" pitchFamily="18" charset="0"/>
                </a:rPr>
                <a:t>Neutre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246" name="Connecteur droit 245"/>
            <p:cNvCxnSpPr/>
            <p:nvPr/>
          </p:nvCxnSpPr>
          <p:spPr>
            <a:xfrm>
              <a:off x="977401" y="2777130"/>
              <a:ext cx="5978028" cy="147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247" name="Croix 246"/>
            <p:cNvSpPr/>
            <p:nvPr/>
          </p:nvSpPr>
          <p:spPr>
            <a:xfrm rot="2863819">
              <a:off x="2465440" y="806055"/>
              <a:ext cx="360000" cy="359107"/>
            </a:xfrm>
            <a:prstGeom prst="plus">
              <a:avLst>
                <a:gd name="adj" fmla="val 39589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8" name="Groupe 247"/>
            <p:cNvGrpSpPr/>
            <p:nvPr/>
          </p:nvGrpSpPr>
          <p:grpSpPr>
            <a:xfrm>
              <a:off x="3086352" y="507283"/>
              <a:ext cx="3740779" cy="3652742"/>
              <a:chOff x="3086352" y="507283"/>
              <a:chExt cx="3740779" cy="3652742"/>
            </a:xfrm>
          </p:grpSpPr>
          <p:grpSp>
            <p:nvGrpSpPr>
              <p:cNvPr id="249" name="Group 11"/>
              <p:cNvGrpSpPr/>
              <p:nvPr/>
            </p:nvGrpSpPr>
            <p:grpSpPr>
              <a:xfrm>
                <a:off x="3086352" y="895216"/>
                <a:ext cx="3740779" cy="3264809"/>
                <a:chOff x="-1906227" y="1106080"/>
                <a:chExt cx="2656456" cy="2318455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-1906227" y="1500892"/>
                  <a:ext cx="999242" cy="194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" panose="02020603050405020304" pitchFamily="18" charset="0"/>
                      <a:cs typeface="Times" panose="02020603050405020304" pitchFamily="18" charset="0"/>
                    </a:rPr>
                    <a:t>Exclusion</a:t>
                  </a:r>
                </a:p>
              </p:txBody>
            </p:sp>
            <p:grpSp>
              <p:nvGrpSpPr>
                <p:cNvPr id="253" name="Group 8"/>
                <p:cNvGrpSpPr/>
                <p:nvPr/>
              </p:nvGrpSpPr>
              <p:grpSpPr>
                <a:xfrm>
                  <a:off x="-792087" y="1106080"/>
                  <a:ext cx="1542316" cy="2318455"/>
                  <a:chOff x="515666" y="1126356"/>
                  <a:chExt cx="1542316" cy="2318455"/>
                </a:xfrm>
              </p:grpSpPr>
              <p:sp>
                <p:nvSpPr>
                  <p:cNvPr id="25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515666" y="1126356"/>
                    <a:ext cx="1542316" cy="2091534"/>
                  </a:xfrm>
                  <a:prstGeom prst="rect">
                    <a:avLst/>
                  </a:prstGeom>
                  <a:noFill/>
                  <a:ln w="28575" algn="ctr">
                    <a:solidFill>
                      <a:schemeClr val="accent3">
                        <a:lumMod val="50000"/>
                        <a:alpha val="50196"/>
                      </a:schemeClr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B2B2B2"/>
                      </a:solidFill>
                      <a:effectLst/>
                      <a:uLnTx/>
                      <a:uFillTx/>
                      <a:latin typeface="Times" panose="02020603050405020304" pitchFamily="18" charset="0"/>
                    </a:endParaRPr>
                  </a:p>
                </p:txBody>
              </p:sp>
              <p:sp>
                <p:nvSpPr>
                  <p:cNvPr id="256" name="ZoneTexte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4344" y="3234104"/>
                    <a:ext cx="824084" cy="2107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fr-FR" alt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imes" panose="02020603050405020304" pitchFamily="18" charset="0"/>
                      </a:rPr>
                      <a:t>Communauté</a:t>
                    </a: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imes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50" name="Rectangle 249"/>
              <p:cNvSpPr/>
              <p:nvPr/>
            </p:nvSpPr>
            <p:spPr>
              <a:xfrm>
                <a:off x="3947918" y="507283"/>
                <a:ext cx="1011868" cy="273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cs typeface="Times" panose="02020603050405020304" pitchFamily="18" charset="0"/>
                  </a:rPr>
                  <a:t>Recrutement</a:t>
                </a:r>
                <a:endPara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57" name="Flèche droite 256"/>
            <p:cNvSpPr/>
            <p:nvPr/>
          </p:nvSpPr>
          <p:spPr>
            <a:xfrm>
              <a:off x="3139595" y="1686302"/>
              <a:ext cx="737372" cy="14112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8" name="Groupe 257"/>
            <p:cNvGrpSpPr/>
            <p:nvPr/>
          </p:nvGrpSpPr>
          <p:grpSpPr>
            <a:xfrm>
              <a:off x="4758905" y="938033"/>
              <a:ext cx="1963549" cy="1814193"/>
              <a:chOff x="7002651" y="910382"/>
              <a:chExt cx="1963549" cy="1814193"/>
            </a:xfrm>
          </p:grpSpPr>
          <p:pic>
            <p:nvPicPr>
              <p:cNvPr id="260" name="Image 259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545" y="165050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2" name="Image 26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1592" y="226870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3" name="Image 26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1588" y="1752005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4" name="Image 26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2135" y="169088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5" name="Image 26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073" y="1564657"/>
                <a:ext cx="210141" cy="444686"/>
              </a:xfrm>
              <a:prstGeom prst="rect">
                <a:avLst/>
              </a:prstGeom>
            </p:spPr>
          </p:pic>
          <p:grpSp>
            <p:nvGrpSpPr>
              <p:cNvPr id="266" name="Groupe 265"/>
              <p:cNvGrpSpPr/>
              <p:nvPr/>
            </p:nvGrpSpPr>
            <p:grpSpPr>
              <a:xfrm>
                <a:off x="7002651" y="910382"/>
                <a:ext cx="1963549" cy="1814193"/>
                <a:chOff x="4264918" y="1013780"/>
                <a:chExt cx="1963549" cy="1814193"/>
              </a:xfrm>
            </p:grpSpPr>
            <p:pic>
              <p:nvPicPr>
                <p:cNvPr id="270" name="Image 26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0699" y="133591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1" name="Image 27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5270" y="1198090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2" name="Image 27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2889" y="1543526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4" name="Image 273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169" y="212169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5" name="Image 274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0504" y="235948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6" name="Image 275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5411" y="1013780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7" name="Image 27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3988" y="2304816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8" name="Image 277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3372" y="1250486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0" name="Image 27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979" y="104544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2" name="Image 28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8326" y="2269439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3" name="Image 282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8193" y="216265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4" name="Image 283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9575" y="199714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5" name="Image 284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9481" y="238328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8" name="Image 287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9638" y="2332869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9" name="Image 28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2765" y="132454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90" name="Image 289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918" y="2098792"/>
                  <a:ext cx="210141" cy="444686"/>
                </a:xfrm>
                <a:prstGeom prst="rect">
                  <a:avLst/>
                </a:prstGeom>
              </p:spPr>
            </p:pic>
          </p:grpSp>
        </p:grpSp>
        <p:sp>
          <p:nvSpPr>
            <p:cNvPr id="291" name="Flèche droite 290"/>
            <p:cNvSpPr/>
            <p:nvPr/>
          </p:nvSpPr>
          <p:spPr>
            <a:xfrm>
              <a:off x="3046689" y="3176999"/>
              <a:ext cx="737372" cy="141121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19461" y="3293108"/>
              <a:ext cx="844918" cy="27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solidFill>
                    <a:prstClr val="white">
                      <a:lumMod val="50000"/>
                    </a:prstClr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Aléatoire</a:t>
              </a:r>
              <a:endParaRPr lang="en-US" dirty="0">
                <a:solidFill>
                  <a:prstClr val="white">
                    <a:lumMod val="50000"/>
                  </a:prstClr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294" name="Groupe 293"/>
            <p:cNvGrpSpPr/>
            <p:nvPr/>
          </p:nvGrpSpPr>
          <p:grpSpPr>
            <a:xfrm>
              <a:off x="4770963" y="2849368"/>
              <a:ext cx="2033272" cy="981466"/>
              <a:chOff x="4770963" y="2849368"/>
              <a:chExt cx="2033272" cy="981466"/>
            </a:xfrm>
          </p:grpSpPr>
          <p:pic>
            <p:nvPicPr>
              <p:cNvPr id="295" name="Image 29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003" y="2860428"/>
                <a:ext cx="210141" cy="444686"/>
              </a:xfrm>
              <a:prstGeom prst="rect">
                <a:avLst/>
              </a:prstGeom>
            </p:spPr>
          </p:pic>
          <p:grpSp>
            <p:nvGrpSpPr>
              <p:cNvPr id="298" name="Groupe 297"/>
              <p:cNvGrpSpPr/>
              <p:nvPr/>
            </p:nvGrpSpPr>
            <p:grpSpPr>
              <a:xfrm>
                <a:off x="4770963" y="2849368"/>
                <a:ext cx="2033272" cy="981466"/>
                <a:chOff x="6551662" y="-1082918"/>
                <a:chExt cx="2033272" cy="981466"/>
              </a:xfrm>
            </p:grpSpPr>
            <p:pic>
              <p:nvPicPr>
                <p:cNvPr id="299" name="Image 29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2806" y="-107121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00" name="Image 29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793" y="-1082918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01" name="Image 30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4093" y="-55054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02" name="Image 30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1662" y="-1071858"/>
                  <a:ext cx="210141" cy="444686"/>
                </a:xfrm>
                <a:prstGeom prst="rect">
                  <a:avLst/>
                </a:prstGeom>
              </p:spPr>
            </p:pic>
            <p:grpSp>
              <p:nvGrpSpPr>
                <p:cNvPr id="303" name="Groupe 302"/>
                <p:cNvGrpSpPr/>
                <p:nvPr/>
              </p:nvGrpSpPr>
              <p:grpSpPr>
                <a:xfrm>
                  <a:off x="6663198" y="-1082918"/>
                  <a:ext cx="1856958" cy="981466"/>
                  <a:chOff x="3925465" y="-979520"/>
                  <a:chExt cx="1856958" cy="981466"/>
                </a:xfrm>
              </p:grpSpPr>
              <p:pic>
                <p:nvPicPr>
                  <p:cNvPr id="304" name="Image 30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041" y="-895256"/>
                    <a:ext cx="210141" cy="424387"/>
                  </a:xfrm>
                  <a:prstGeom prst="rect">
                    <a:avLst/>
                  </a:prstGeom>
                </p:spPr>
              </p:pic>
              <p:pic>
                <p:nvPicPr>
                  <p:cNvPr id="305" name="Image 30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0421" y="-452614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08" name="Image 30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70AD47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8060" y="-507097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10" name="Image 30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5465" y="-640659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17" name="Image 31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020" y="-979520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19" name="Image 31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4472C4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40386" y="-977091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0" name="Image 31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99119" y="-589573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3" name="Image 322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8052" y="-723375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6" name="Image 32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4472C4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4744" y="-469118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7" name="Image 32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FFC0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2282" y="-533685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9" name="Image 32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FFC0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18477" y="-442740"/>
                    <a:ext cx="210141" cy="444686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331" name="Image 33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860" y="3076178"/>
              <a:ext cx="210141" cy="444686"/>
            </a:xfrm>
            <a:prstGeom prst="rect">
              <a:avLst/>
            </a:prstGeom>
          </p:spPr>
        </p:pic>
        <p:pic>
          <p:nvPicPr>
            <p:cNvPr id="332" name="Image 33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957" y="2969782"/>
              <a:ext cx="210141" cy="444686"/>
            </a:xfrm>
            <a:prstGeom prst="rect">
              <a:avLst/>
            </a:prstGeom>
          </p:spPr>
        </p:pic>
        <p:sp>
          <p:nvSpPr>
            <p:cNvPr id="336" name="Rectangle 335"/>
            <p:cNvSpPr/>
            <p:nvPr/>
          </p:nvSpPr>
          <p:spPr>
            <a:xfrm>
              <a:off x="6767865" y="511166"/>
              <a:ext cx="774117" cy="273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 smtClean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Mortalité</a:t>
              </a:r>
              <a:endParaRPr lang="en-US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pic>
          <p:nvPicPr>
            <p:cNvPr id="342" name="Image 34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088" y="3091196"/>
              <a:ext cx="210141" cy="444686"/>
            </a:xfrm>
            <a:prstGeom prst="rect">
              <a:avLst/>
            </a:prstGeom>
          </p:spPr>
        </p:pic>
        <p:sp>
          <p:nvSpPr>
            <p:cNvPr id="343" name="Croix 342"/>
            <p:cNvSpPr/>
            <p:nvPr/>
          </p:nvSpPr>
          <p:spPr>
            <a:xfrm rot="2863819">
              <a:off x="2676837" y="1286822"/>
              <a:ext cx="360000" cy="359107"/>
            </a:xfrm>
            <a:prstGeom prst="plus">
              <a:avLst>
                <a:gd name="adj" fmla="val 39589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6" name="Groupe 345"/>
            <p:cNvGrpSpPr/>
            <p:nvPr/>
          </p:nvGrpSpPr>
          <p:grpSpPr>
            <a:xfrm>
              <a:off x="3890324" y="1401258"/>
              <a:ext cx="654009" cy="852164"/>
              <a:chOff x="8135162" y="2718637"/>
              <a:chExt cx="654009" cy="852164"/>
            </a:xfrm>
          </p:grpSpPr>
          <p:pic>
            <p:nvPicPr>
              <p:cNvPr id="347" name="Image 34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030" y="298049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48" name="Image 34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0208" y="271863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56" name="Image 35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5162" y="310862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57" name="Image 35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6121" y="3126115"/>
                <a:ext cx="210141" cy="444686"/>
              </a:xfrm>
              <a:prstGeom prst="rect">
                <a:avLst/>
              </a:prstGeom>
            </p:spPr>
          </p:pic>
        </p:grpSp>
        <p:grpSp>
          <p:nvGrpSpPr>
            <p:cNvPr id="358" name="Groupe 357"/>
            <p:cNvGrpSpPr/>
            <p:nvPr/>
          </p:nvGrpSpPr>
          <p:grpSpPr>
            <a:xfrm>
              <a:off x="2332446" y="775271"/>
              <a:ext cx="654009" cy="1843341"/>
              <a:chOff x="2332446" y="775271"/>
              <a:chExt cx="654009" cy="1843341"/>
            </a:xfrm>
          </p:grpSpPr>
          <p:grpSp>
            <p:nvGrpSpPr>
              <p:cNvPr id="359" name="Groupe 358"/>
              <p:cNvGrpSpPr/>
              <p:nvPr/>
            </p:nvGrpSpPr>
            <p:grpSpPr>
              <a:xfrm>
                <a:off x="2332446" y="775271"/>
                <a:ext cx="654009" cy="1511305"/>
                <a:chOff x="2332446" y="775271"/>
                <a:chExt cx="654009" cy="1511305"/>
              </a:xfrm>
            </p:grpSpPr>
            <p:pic>
              <p:nvPicPr>
                <p:cNvPr id="361" name="Image 36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6314" y="169627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62" name="Image 36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6562" y="121995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63" name="Image 362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7492" y="143441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74" name="Image 373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6421" y="775271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76" name="Image 375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2446" y="182439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77" name="Image 37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5" y="1841890"/>
                  <a:ext cx="210141" cy="444686"/>
                </a:xfrm>
                <a:prstGeom prst="rect">
                  <a:avLst/>
                </a:prstGeom>
              </p:spPr>
            </p:pic>
          </p:grpSp>
          <p:pic>
            <p:nvPicPr>
              <p:cNvPr id="360" name="Image 35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1057" y="2173926"/>
                <a:ext cx="210141" cy="444686"/>
              </a:xfrm>
              <a:prstGeom prst="rect">
                <a:avLst/>
              </a:prstGeom>
            </p:spPr>
          </p:pic>
        </p:grpSp>
        <p:sp>
          <p:nvSpPr>
            <p:cNvPr id="382" name="Croix 381"/>
            <p:cNvSpPr/>
            <p:nvPr/>
          </p:nvSpPr>
          <p:spPr>
            <a:xfrm rot="2863819">
              <a:off x="2569658" y="2220196"/>
              <a:ext cx="360000" cy="359107"/>
            </a:xfrm>
            <a:prstGeom prst="plus">
              <a:avLst>
                <a:gd name="adj" fmla="val 39589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5" name="Groupe 384"/>
            <p:cNvGrpSpPr/>
            <p:nvPr/>
          </p:nvGrpSpPr>
          <p:grpSpPr>
            <a:xfrm>
              <a:off x="2306816" y="2868323"/>
              <a:ext cx="654009" cy="1843341"/>
              <a:chOff x="2332446" y="775271"/>
              <a:chExt cx="654009" cy="1843341"/>
            </a:xfrm>
          </p:grpSpPr>
          <p:grpSp>
            <p:nvGrpSpPr>
              <p:cNvPr id="386" name="Groupe 385"/>
              <p:cNvGrpSpPr/>
              <p:nvPr/>
            </p:nvGrpSpPr>
            <p:grpSpPr>
              <a:xfrm>
                <a:off x="2332446" y="775271"/>
                <a:ext cx="654009" cy="1511305"/>
                <a:chOff x="2332446" y="775271"/>
                <a:chExt cx="654009" cy="1511305"/>
              </a:xfrm>
            </p:grpSpPr>
            <p:pic>
              <p:nvPicPr>
                <p:cNvPr id="388" name="Image 387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6314" y="169627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89" name="Image 388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6562" y="121995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0" name="Image 38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9377" y="125585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1" name="Image 39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6421" y="775271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2" name="Image 39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2446" y="182439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3" name="Image 392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5" y="1841890"/>
                  <a:ext cx="210141" cy="444686"/>
                </a:xfrm>
                <a:prstGeom prst="rect">
                  <a:avLst/>
                </a:prstGeom>
              </p:spPr>
            </p:pic>
          </p:grpSp>
          <p:pic>
            <p:nvPicPr>
              <p:cNvPr id="387" name="Image 38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1057" y="2173926"/>
                <a:ext cx="210141" cy="444686"/>
              </a:xfrm>
              <a:prstGeom prst="rect">
                <a:avLst/>
              </a:prstGeom>
            </p:spPr>
          </p:pic>
        </p:grpSp>
        <p:grpSp>
          <p:nvGrpSpPr>
            <p:cNvPr id="394" name="Groupe 393"/>
            <p:cNvGrpSpPr/>
            <p:nvPr/>
          </p:nvGrpSpPr>
          <p:grpSpPr>
            <a:xfrm>
              <a:off x="3856720" y="2868323"/>
              <a:ext cx="634257" cy="1493810"/>
              <a:chOff x="2332446" y="775271"/>
              <a:chExt cx="634257" cy="1493810"/>
            </a:xfrm>
          </p:grpSpPr>
          <p:pic>
            <p:nvPicPr>
              <p:cNvPr id="395" name="Image 39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562" y="121995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6" name="Image 39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0727" y="125763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7" name="Image 39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6421" y="77527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8" name="Image 39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446" y="1824395"/>
                <a:ext cx="210141" cy="444686"/>
              </a:xfrm>
              <a:prstGeom prst="rect">
                <a:avLst/>
              </a:prstGeom>
            </p:spPr>
          </p:pic>
        </p:grpSp>
        <p:grpSp>
          <p:nvGrpSpPr>
            <p:cNvPr id="399" name="Groupe 398"/>
            <p:cNvGrpSpPr/>
            <p:nvPr/>
          </p:nvGrpSpPr>
          <p:grpSpPr>
            <a:xfrm>
              <a:off x="4847407" y="979158"/>
              <a:ext cx="654009" cy="852164"/>
              <a:chOff x="8135162" y="2718637"/>
              <a:chExt cx="654009" cy="852164"/>
            </a:xfrm>
          </p:grpSpPr>
          <p:pic>
            <p:nvPicPr>
              <p:cNvPr id="400" name="Image 39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030" y="298049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1" name="Image 40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0208" y="271863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2" name="Image 401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5162" y="310862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3" name="Image 40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6121" y="3126115"/>
                <a:ext cx="210141" cy="444686"/>
              </a:xfrm>
              <a:prstGeom prst="rect">
                <a:avLst/>
              </a:prstGeom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4761702" y="970359"/>
              <a:ext cx="748937" cy="84234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pic>
          <p:nvPicPr>
            <p:cNvPr id="427" name="Image 42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05" y="2273414"/>
              <a:ext cx="210141" cy="444686"/>
            </a:xfrm>
            <a:prstGeom prst="rect">
              <a:avLst/>
            </a:prstGeom>
          </p:spPr>
        </p:pic>
        <p:sp>
          <p:nvSpPr>
            <p:cNvPr id="428" name="Rectangle 427"/>
            <p:cNvSpPr/>
            <p:nvPr/>
          </p:nvSpPr>
          <p:spPr>
            <a:xfrm>
              <a:off x="6240983" y="920228"/>
              <a:ext cx="550816" cy="1159730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29" name="Curved Left Arrow 24"/>
            <p:cNvSpPr/>
            <p:nvPr/>
          </p:nvSpPr>
          <p:spPr bwMode="auto">
            <a:xfrm rot="16200000">
              <a:off x="6933388" y="520826"/>
              <a:ext cx="413647" cy="922462"/>
            </a:xfrm>
            <a:prstGeom prst="curvedLeftArrow">
              <a:avLst>
                <a:gd name="adj1" fmla="val 17699"/>
                <a:gd name="adj2" fmla="val 50000"/>
                <a:gd name="adj3" fmla="val 2500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0" name="Curved Left Arrow 24"/>
            <p:cNvSpPr/>
            <p:nvPr/>
          </p:nvSpPr>
          <p:spPr bwMode="auto">
            <a:xfrm rot="16200000">
              <a:off x="4292689" y="520861"/>
              <a:ext cx="413647" cy="922462"/>
            </a:xfrm>
            <a:prstGeom prst="curvedLeftArrow">
              <a:avLst>
                <a:gd name="adj1" fmla="val 17699"/>
                <a:gd name="adj2" fmla="val 50000"/>
                <a:gd name="adj3" fmla="val 2500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51520" y="6381328"/>
            <a:ext cx="720080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2" name="Rectangle 431"/>
          <p:cNvSpPr/>
          <p:nvPr/>
        </p:nvSpPr>
        <p:spPr>
          <a:xfrm>
            <a:off x="8190757" y="6431041"/>
            <a:ext cx="720080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921966" y="23291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kern="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Filtrage</a:t>
            </a:r>
            <a:endParaRPr lang="en-US" kern="0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33" name="Curved Left Arrow 24"/>
          <p:cNvSpPr/>
          <p:nvPr/>
        </p:nvSpPr>
        <p:spPr bwMode="auto">
          <a:xfrm rot="5400000" flipV="1">
            <a:off x="4550124" y="4526068"/>
            <a:ext cx="557792" cy="1243915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4" name="Curved Left Arrow 24"/>
          <p:cNvSpPr/>
          <p:nvPr/>
        </p:nvSpPr>
        <p:spPr bwMode="auto">
          <a:xfrm rot="5400000" flipV="1">
            <a:off x="8090165" y="4605340"/>
            <a:ext cx="557792" cy="1243915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79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8660" y="1555657"/>
            <a:ext cx="124906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Déterministe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984" y="3019465"/>
            <a:ext cx="74411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Neutre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977401" y="2777130"/>
            <a:ext cx="5978028" cy="14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ix 6"/>
          <p:cNvSpPr/>
          <p:nvPr/>
        </p:nvSpPr>
        <p:spPr>
          <a:xfrm rot="2863819">
            <a:off x="2465440" y="806055"/>
            <a:ext cx="360000" cy="359107"/>
          </a:xfrm>
          <a:prstGeom prst="plus">
            <a:avLst>
              <a:gd name="adj" fmla="val 395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050231" y="507283"/>
            <a:ext cx="3905198" cy="3708679"/>
            <a:chOff x="3050231" y="507283"/>
            <a:chExt cx="3905198" cy="3708679"/>
          </a:xfrm>
        </p:grpSpPr>
        <p:grpSp>
          <p:nvGrpSpPr>
            <p:cNvPr id="9" name="Group 11"/>
            <p:cNvGrpSpPr/>
            <p:nvPr/>
          </p:nvGrpSpPr>
          <p:grpSpPr>
            <a:xfrm>
              <a:off x="3050231" y="775268"/>
              <a:ext cx="3905198" cy="3440694"/>
              <a:chOff x="-1931878" y="1020901"/>
              <a:chExt cx="2773216" cy="24433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-1931878" y="1509381"/>
                <a:ext cx="999242" cy="196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>
                    <a:solidFill>
                      <a:srgbClr val="C0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Compétition</a:t>
                </a:r>
                <a:endParaRPr lang="en-US" sz="1200" dirty="0">
                  <a:solidFill>
                    <a:srgbClr val="C0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grpSp>
            <p:nvGrpSpPr>
              <p:cNvPr id="12" name="Group 10"/>
              <p:cNvGrpSpPr/>
              <p:nvPr/>
            </p:nvGrpSpPr>
            <p:grpSpPr>
              <a:xfrm>
                <a:off x="-1230229" y="1020901"/>
                <a:ext cx="2071567" cy="2443356"/>
                <a:chOff x="-1230229" y="1020901"/>
                <a:chExt cx="2071567" cy="2443356"/>
              </a:xfrm>
            </p:grpSpPr>
            <p:grpSp>
              <p:nvGrpSpPr>
                <p:cNvPr id="13" name="Group 8"/>
                <p:cNvGrpSpPr/>
                <p:nvPr/>
              </p:nvGrpSpPr>
              <p:grpSpPr>
                <a:xfrm>
                  <a:off x="-792087" y="1180925"/>
                  <a:ext cx="1633425" cy="2283332"/>
                  <a:chOff x="515666" y="1201201"/>
                  <a:chExt cx="1633425" cy="2283332"/>
                </a:xfrm>
              </p:grpSpPr>
              <p:sp>
                <p:nvSpPr>
                  <p:cNvPr id="1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515666" y="1201201"/>
                    <a:ext cx="1542316" cy="2016688"/>
                  </a:xfrm>
                  <a:prstGeom prst="rect">
                    <a:avLst/>
                  </a:prstGeom>
                  <a:noFill/>
                  <a:ln w="28575" algn="ctr">
                    <a:solidFill>
                      <a:schemeClr val="accent6">
                        <a:alpha val="50196"/>
                      </a:schemeClr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endParaRPr lang="en-US" altLang="en-US" sz="2800">
                      <a:solidFill>
                        <a:srgbClr val="B2B2B2"/>
                      </a:solidFill>
                    </a:endParaRPr>
                  </a:p>
                </p:txBody>
              </p:sp>
              <p:sp>
                <p:nvSpPr>
                  <p:cNvPr id="16" name="ZoneTexte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4595" y="3222258"/>
                    <a:ext cx="1014496" cy="262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r>
                      <a:rPr lang="fr-FR" altLang="en-US" sz="1800" dirty="0" smtClean="0">
                        <a:solidFill>
                          <a:schemeClr val="accent6"/>
                        </a:solidFill>
                      </a:rPr>
                      <a:t>Communauté</a:t>
                    </a:r>
                    <a:endParaRPr lang="en-US" altLang="en-US" sz="18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14" name="Curved Left Arrow 24"/>
                <p:cNvSpPr/>
                <p:nvPr/>
              </p:nvSpPr>
              <p:spPr bwMode="auto">
                <a:xfrm rot="16200000">
                  <a:off x="-1049566" y="840238"/>
                  <a:ext cx="293745" cy="655072"/>
                </a:xfrm>
                <a:prstGeom prst="curvedLeftArrow">
                  <a:avLst>
                    <a:gd name="adj1" fmla="val 17699"/>
                    <a:gd name="adj2" fmla="val 50000"/>
                    <a:gd name="adj3" fmla="val 25000"/>
                  </a:avLst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2000"/>
                </a:p>
              </p:txBody>
            </p:sp>
          </p:grpSp>
        </p:grpSp>
        <p:sp>
          <p:nvSpPr>
            <p:cNvPr id="10" name="Rectangle 9"/>
            <p:cNvSpPr/>
            <p:nvPr/>
          </p:nvSpPr>
          <p:spPr>
            <a:xfrm>
              <a:off x="3947918" y="507283"/>
              <a:ext cx="1103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Recrutement</a:t>
              </a:r>
              <a:endParaRPr 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17" name="Flèche droite 16"/>
          <p:cNvSpPr/>
          <p:nvPr/>
        </p:nvSpPr>
        <p:spPr>
          <a:xfrm>
            <a:off x="3139595" y="1686302"/>
            <a:ext cx="737372" cy="1411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4697956" y="1012209"/>
            <a:ext cx="1993169" cy="1611510"/>
            <a:chOff x="6978410" y="892430"/>
            <a:chExt cx="1993169" cy="1611510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6021" y="1541075"/>
              <a:ext cx="210141" cy="444686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59" y="1686817"/>
              <a:ext cx="210141" cy="444686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268" y="974206"/>
              <a:ext cx="210141" cy="444686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702" y="1782945"/>
              <a:ext cx="210141" cy="444686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366" y="1690660"/>
              <a:ext cx="210141" cy="444686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073" y="1564657"/>
              <a:ext cx="210141" cy="444686"/>
            </a:xfrm>
            <a:prstGeom prst="rect">
              <a:avLst/>
            </a:prstGeom>
          </p:spPr>
        </p:pic>
        <p:grpSp>
          <p:nvGrpSpPr>
            <p:cNvPr id="25" name="Groupe 24"/>
            <p:cNvGrpSpPr/>
            <p:nvPr/>
          </p:nvGrpSpPr>
          <p:grpSpPr>
            <a:xfrm>
              <a:off x="6978410" y="892430"/>
              <a:ext cx="1993169" cy="1611510"/>
              <a:chOff x="4240677" y="995828"/>
              <a:chExt cx="1993169" cy="1611510"/>
            </a:xfrm>
          </p:grpSpPr>
          <p:pic>
            <p:nvPicPr>
              <p:cNvPr id="26" name="Image 2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9656" y="1542018"/>
                <a:ext cx="210141" cy="424387"/>
              </a:xfrm>
              <a:prstGeom prst="rect">
                <a:avLst/>
              </a:prstGeom>
            </p:spPr>
          </p:pic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9040" y="160532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6945" y="1527919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0989" y="1252054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0" name="Image 2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4517" y="130392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1" name="Image 3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2090" y="154201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7827" y="117204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3" name="Image 3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33" y="212194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4" name="Image 3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103" y="134842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5411" y="101378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850" y="190260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2979" y="99582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6452" y="1101069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" name="Image 3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6588" y="105227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0677" y="130392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04" y="203019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8193" y="216265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9" y="213196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705" y="212733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464" y="168253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2765" y="132454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918" y="2098792"/>
                <a:ext cx="210141" cy="444686"/>
              </a:xfrm>
              <a:prstGeom prst="rect">
                <a:avLst/>
              </a:prstGeom>
            </p:spPr>
          </p:pic>
        </p:grpSp>
      </p:grpSp>
      <p:sp>
        <p:nvSpPr>
          <p:cNvPr id="48" name="Flèche droite 47"/>
          <p:cNvSpPr/>
          <p:nvPr/>
        </p:nvSpPr>
        <p:spPr>
          <a:xfrm>
            <a:off x="3046689" y="3176999"/>
            <a:ext cx="737372" cy="14112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019462" y="3293108"/>
            <a:ext cx="757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Aléatoire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0" name="Curved Left Arrow 24"/>
          <p:cNvSpPr/>
          <p:nvPr/>
        </p:nvSpPr>
        <p:spPr bwMode="auto">
          <a:xfrm rot="5400000" flipV="1">
            <a:off x="4362340" y="3491251"/>
            <a:ext cx="311348" cy="724447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51" name="Groupe 50"/>
          <p:cNvGrpSpPr/>
          <p:nvPr/>
        </p:nvGrpSpPr>
        <p:grpSpPr>
          <a:xfrm>
            <a:off x="4770963" y="2849368"/>
            <a:ext cx="2033272" cy="981466"/>
            <a:chOff x="4770963" y="2849368"/>
            <a:chExt cx="2033272" cy="981466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003" y="2860428"/>
              <a:ext cx="210141" cy="444686"/>
            </a:xfrm>
            <a:prstGeom prst="rect">
              <a:avLst/>
            </a:prstGeom>
          </p:spPr>
        </p:pic>
        <p:grpSp>
          <p:nvGrpSpPr>
            <p:cNvPr id="53" name="Groupe 52"/>
            <p:cNvGrpSpPr/>
            <p:nvPr/>
          </p:nvGrpSpPr>
          <p:grpSpPr>
            <a:xfrm>
              <a:off x="4770963" y="2849368"/>
              <a:ext cx="2033272" cy="981466"/>
              <a:chOff x="6551662" y="-1082918"/>
              <a:chExt cx="2033272" cy="981466"/>
            </a:xfrm>
          </p:grpSpPr>
          <p:pic>
            <p:nvPicPr>
              <p:cNvPr id="54" name="Image 5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2806" y="-1071214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4793" y="-108291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4093" y="-55054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1662" y="-1071858"/>
                <a:ext cx="210141" cy="444686"/>
              </a:xfrm>
              <a:prstGeom prst="rect">
                <a:avLst/>
              </a:prstGeom>
            </p:spPr>
          </p:pic>
          <p:grpSp>
            <p:nvGrpSpPr>
              <p:cNvPr id="58" name="Groupe 57"/>
              <p:cNvGrpSpPr/>
              <p:nvPr/>
            </p:nvGrpSpPr>
            <p:grpSpPr>
              <a:xfrm>
                <a:off x="6663198" y="-1082918"/>
                <a:ext cx="1856958" cy="981466"/>
                <a:chOff x="3925465" y="-979520"/>
                <a:chExt cx="1856958" cy="981466"/>
              </a:xfrm>
            </p:grpSpPr>
            <p:pic>
              <p:nvPicPr>
                <p:cNvPr id="59" name="Image 5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041" y="-895256"/>
                  <a:ext cx="210141" cy="424387"/>
                </a:xfrm>
                <a:prstGeom prst="rect">
                  <a:avLst/>
                </a:prstGeom>
              </p:spPr>
            </p:pic>
            <p:pic>
              <p:nvPicPr>
                <p:cNvPr id="60" name="Image 59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21" y="-45261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1" name="Image 60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8060" y="-50709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2" name="Image 6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5465" y="-640659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3" name="Image 62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0020" y="-979520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4" name="Image 63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0386" y="-977091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5" name="Image 64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99119" y="-58957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8052" y="-72337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4744" y="-469118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2282" y="-53368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9" name="Image 6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8477" y="-442740"/>
                  <a:ext cx="210141" cy="44468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70" name="Image 6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60" y="3076178"/>
            <a:ext cx="210141" cy="444686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57" y="2969782"/>
            <a:ext cx="210141" cy="444686"/>
          </a:xfrm>
          <a:prstGeom prst="rect">
            <a:avLst/>
          </a:prstGeom>
        </p:spPr>
      </p:pic>
      <p:sp>
        <p:nvSpPr>
          <p:cNvPr id="72" name="Curved Left Arrow 24"/>
          <p:cNvSpPr/>
          <p:nvPr/>
        </p:nvSpPr>
        <p:spPr bwMode="auto">
          <a:xfrm rot="16200000">
            <a:off x="6987602" y="520220"/>
            <a:ext cx="413647" cy="922462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>
            <a:off x="6767865" y="511166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Mortalité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88" y="3091196"/>
            <a:ext cx="210141" cy="444686"/>
          </a:xfrm>
          <a:prstGeom prst="rect">
            <a:avLst/>
          </a:prstGeom>
        </p:spPr>
      </p:pic>
      <p:sp>
        <p:nvSpPr>
          <p:cNvPr id="75" name="Croix 74"/>
          <p:cNvSpPr/>
          <p:nvPr/>
        </p:nvSpPr>
        <p:spPr>
          <a:xfrm rot="2863819">
            <a:off x="2676837" y="1286822"/>
            <a:ext cx="360000" cy="359107"/>
          </a:xfrm>
          <a:prstGeom prst="plus">
            <a:avLst>
              <a:gd name="adj" fmla="val 395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6" name="Groupe 75"/>
          <p:cNvGrpSpPr/>
          <p:nvPr/>
        </p:nvGrpSpPr>
        <p:grpSpPr>
          <a:xfrm>
            <a:off x="3890324" y="1401258"/>
            <a:ext cx="654009" cy="852164"/>
            <a:chOff x="8135162" y="2718637"/>
            <a:chExt cx="654009" cy="852164"/>
          </a:xfrm>
        </p:grpSpPr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030" y="2980498"/>
              <a:ext cx="210141" cy="444686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208" y="2718637"/>
              <a:ext cx="210141" cy="444686"/>
            </a:xfrm>
            <a:prstGeom prst="rect">
              <a:avLst/>
            </a:prstGeom>
          </p:spPr>
        </p:pic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162" y="3108620"/>
              <a:ext cx="210141" cy="444686"/>
            </a:xfrm>
            <a:prstGeom prst="rect">
              <a:avLst/>
            </a:prstGeom>
          </p:spPr>
        </p:pic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21" y="3126115"/>
              <a:ext cx="210141" cy="444686"/>
            </a:xfrm>
            <a:prstGeom prst="rect">
              <a:avLst/>
            </a:prstGeom>
          </p:spPr>
        </p:pic>
      </p:grpSp>
      <p:grpSp>
        <p:nvGrpSpPr>
          <p:cNvPr id="81" name="Groupe 80"/>
          <p:cNvGrpSpPr/>
          <p:nvPr/>
        </p:nvGrpSpPr>
        <p:grpSpPr>
          <a:xfrm>
            <a:off x="2332446" y="775271"/>
            <a:ext cx="654009" cy="1843341"/>
            <a:chOff x="2332446" y="775271"/>
            <a:chExt cx="654009" cy="1843341"/>
          </a:xfrm>
        </p:grpSpPr>
        <p:grpSp>
          <p:nvGrpSpPr>
            <p:cNvPr id="82" name="Groupe 81"/>
            <p:cNvGrpSpPr/>
            <p:nvPr/>
          </p:nvGrpSpPr>
          <p:grpSpPr>
            <a:xfrm>
              <a:off x="2332446" y="775271"/>
              <a:ext cx="654009" cy="1511305"/>
              <a:chOff x="2332446" y="775271"/>
              <a:chExt cx="654009" cy="1511305"/>
            </a:xfrm>
          </p:grpSpPr>
          <p:pic>
            <p:nvPicPr>
              <p:cNvPr id="84" name="Image 8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6314" y="169627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5" name="Image 8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562" y="121995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492" y="143441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6421" y="77527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8" name="Image 8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446" y="1824395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9" name="Image 8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405" y="1841890"/>
                <a:ext cx="210141" cy="444686"/>
              </a:xfrm>
              <a:prstGeom prst="rect">
                <a:avLst/>
              </a:prstGeom>
            </p:spPr>
          </p:pic>
        </p:grp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057" y="2173926"/>
              <a:ext cx="210141" cy="444686"/>
            </a:xfrm>
            <a:prstGeom prst="rect">
              <a:avLst/>
            </a:prstGeom>
          </p:spPr>
        </p:pic>
      </p:grpSp>
      <p:sp>
        <p:nvSpPr>
          <p:cNvPr id="90" name="Croix 89"/>
          <p:cNvSpPr/>
          <p:nvPr/>
        </p:nvSpPr>
        <p:spPr>
          <a:xfrm rot="2863819">
            <a:off x="2569658" y="2220196"/>
            <a:ext cx="360000" cy="359107"/>
          </a:xfrm>
          <a:prstGeom prst="plus">
            <a:avLst>
              <a:gd name="adj" fmla="val 395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1" name="Groupe 90"/>
          <p:cNvGrpSpPr/>
          <p:nvPr/>
        </p:nvGrpSpPr>
        <p:grpSpPr>
          <a:xfrm>
            <a:off x="2306816" y="2868323"/>
            <a:ext cx="654009" cy="1843341"/>
            <a:chOff x="2332446" y="775271"/>
            <a:chExt cx="654009" cy="1843341"/>
          </a:xfrm>
        </p:grpSpPr>
        <p:grpSp>
          <p:nvGrpSpPr>
            <p:cNvPr id="92" name="Groupe 91"/>
            <p:cNvGrpSpPr/>
            <p:nvPr/>
          </p:nvGrpSpPr>
          <p:grpSpPr>
            <a:xfrm>
              <a:off x="2332446" y="775271"/>
              <a:ext cx="654009" cy="1511305"/>
              <a:chOff x="2332446" y="775271"/>
              <a:chExt cx="654009" cy="1511305"/>
            </a:xfrm>
          </p:grpSpPr>
          <p:pic>
            <p:nvPicPr>
              <p:cNvPr id="94" name="Image 9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6314" y="169627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5" name="Image 9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562" y="121995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6" name="Image 9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492" y="143441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7" name="Image 9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6421" y="77527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8" name="Image 9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446" y="1824395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9" name="Image 9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405" y="1841890"/>
                <a:ext cx="210141" cy="444686"/>
              </a:xfrm>
              <a:prstGeom prst="rect">
                <a:avLst/>
              </a:prstGeom>
            </p:spPr>
          </p:pic>
        </p:grpSp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057" y="2173926"/>
              <a:ext cx="210141" cy="444686"/>
            </a:xfrm>
            <a:prstGeom prst="rect">
              <a:avLst/>
            </a:prstGeom>
          </p:spPr>
        </p:pic>
      </p:grpSp>
      <p:grpSp>
        <p:nvGrpSpPr>
          <p:cNvPr id="100" name="Groupe 99"/>
          <p:cNvGrpSpPr/>
          <p:nvPr/>
        </p:nvGrpSpPr>
        <p:grpSpPr>
          <a:xfrm>
            <a:off x="3856720" y="2868323"/>
            <a:ext cx="634257" cy="1493810"/>
            <a:chOff x="2332446" y="775271"/>
            <a:chExt cx="634257" cy="1493810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FFC000">
                  <a:tint val="45000"/>
                  <a:satMod val="400000"/>
                </a:srgb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562" y="1219957"/>
              <a:ext cx="210141" cy="444686"/>
            </a:xfrm>
            <a:prstGeom prst="rect">
              <a:avLst/>
            </a:prstGeom>
          </p:spPr>
        </p:pic>
        <p:pic>
          <p:nvPicPr>
            <p:cNvPr id="102" name="Image 10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492" y="1434412"/>
              <a:ext cx="210141" cy="444686"/>
            </a:xfrm>
            <a:prstGeom prst="rect">
              <a:avLst/>
            </a:prstGeom>
          </p:spPr>
        </p:pic>
        <p:pic>
          <p:nvPicPr>
            <p:cNvPr id="103" name="Image 10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421" y="775271"/>
              <a:ext cx="210141" cy="444686"/>
            </a:xfrm>
            <a:prstGeom prst="rect">
              <a:avLst/>
            </a:prstGeom>
          </p:spPr>
        </p:pic>
        <p:pic>
          <p:nvPicPr>
            <p:cNvPr id="104" name="Image 10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446" y="1824395"/>
              <a:ext cx="210141" cy="44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346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13034</TotalTime>
  <Words>267</Words>
  <Application>Microsoft Office PowerPoint</Application>
  <PresentationFormat>Affichage à l'écran (4:3)</PresentationFormat>
  <Paragraphs>64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Georgia</vt:lpstr>
      <vt:lpstr>Times</vt:lpstr>
      <vt:lpstr>Exécutif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forest diversity: unravel demographic dynamics</dc:title>
  <dc:creator>Ariane Mirabel</dc:creator>
  <cp:lastModifiedBy>Ariane Mirabel</cp:lastModifiedBy>
  <cp:revision>257</cp:revision>
  <dcterms:created xsi:type="dcterms:W3CDTF">2017-10-12T17:03:42Z</dcterms:created>
  <dcterms:modified xsi:type="dcterms:W3CDTF">2018-06-15T19:38:23Z</dcterms:modified>
</cp:coreProperties>
</file>