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24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83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4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4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60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17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60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4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2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27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42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e 118"/>
          <p:cNvGrpSpPr/>
          <p:nvPr/>
        </p:nvGrpSpPr>
        <p:grpSpPr>
          <a:xfrm>
            <a:off x="0" y="974988"/>
            <a:ext cx="12160155" cy="5344661"/>
            <a:chOff x="-49170" y="39924"/>
            <a:chExt cx="12160155" cy="5344661"/>
          </a:xfrm>
        </p:grpSpPr>
        <p:grpSp>
          <p:nvGrpSpPr>
            <p:cNvPr id="28" name="Groupe 27"/>
            <p:cNvGrpSpPr/>
            <p:nvPr/>
          </p:nvGrpSpPr>
          <p:grpSpPr>
            <a:xfrm>
              <a:off x="-49170" y="40474"/>
              <a:ext cx="2178262" cy="2666849"/>
              <a:chOff x="1594320" y="-136341"/>
              <a:chExt cx="2178262" cy="2666849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1612149" y="-136341"/>
                <a:ext cx="2160433" cy="2666849"/>
                <a:chOff x="111692" y="2169538"/>
                <a:chExt cx="2160433" cy="2666849"/>
              </a:xfrm>
            </p:grpSpPr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92" y="2202512"/>
                  <a:ext cx="847234" cy="2565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418846" y="2169538"/>
                  <a:ext cx="853279" cy="2666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4" name="Rectangle 13"/>
                <p:cNvSpPr/>
                <p:nvPr/>
              </p:nvSpPr>
              <p:spPr>
                <a:xfrm>
                  <a:off x="551943" y="3068960"/>
                  <a:ext cx="1313180" cy="1007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lang="fr-FR" sz="105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fr-FR" sz="105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  <a:r>
                    <a:rPr lang="fr-FR" sz="105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            …</a:t>
                  </a: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                      …</a:t>
                  </a: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                      …</a:t>
                  </a:r>
                  <a:endParaRPr lang="fr-FR" sz="105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fr-FR" sz="105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fr-FR" sz="1050" baseline="-25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     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fr-FR" sz="1050" baseline="-25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endParaRPr lang="fr-FR" sz="105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1" name="Groupe 20"/>
              <p:cNvGrpSpPr/>
              <p:nvPr/>
            </p:nvGrpSpPr>
            <p:grpSpPr>
              <a:xfrm>
                <a:off x="1594320" y="763081"/>
                <a:ext cx="294013" cy="954774"/>
                <a:chOff x="1594320" y="763081"/>
                <a:chExt cx="294013" cy="954774"/>
              </a:xfrm>
            </p:grpSpPr>
            <p:cxnSp>
              <p:nvCxnSpPr>
                <p:cNvPr id="18" name="Connecteur droit avec flèche 17"/>
                <p:cNvCxnSpPr/>
                <p:nvPr/>
              </p:nvCxnSpPr>
              <p:spPr>
                <a:xfrm>
                  <a:off x="1888333" y="763081"/>
                  <a:ext cx="0" cy="9547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/>
                <p:cNvSpPr txBox="1"/>
                <p:nvPr/>
              </p:nvSpPr>
              <p:spPr>
                <a:xfrm rot="16200000">
                  <a:off x="1396029" y="1128566"/>
                  <a:ext cx="6735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err="1" smtClean="0">
                      <a:latin typeface="Cambria" panose="02040503050406030204" pitchFamily="18" charset="0"/>
                    </a:rPr>
                    <a:t>Species</a:t>
                  </a:r>
                  <a:endParaRPr lang="fr-FR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 rot="5400000">
                <a:off x="2566697" y="-22057"/>
                <a:ext cx="286908" cy="990154"/>
                <a:chOff x="1532847" y="911700"/>
                <a:chExt cx="286908" cy="990154"/>
              </a:xfrm>
            </p:grpSpPr>
            <p:cxnSp>
              <p:nvCxnSpPr>
                <p:cNvPr id="23" name="Connecteur droit avec flèche 22"/>
                <p:cNvCxnSpPr/>
                <p:nvPr/>
              </p:nvCxnSpPr>
              <p:spPr>
                <a:xfrm rot="16200000" flipH="1" flipV="1">
                  <a:off x="1324678" y="1406777"/>
                  <a:ext cx="99015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ZoneTexte 23"/>
                <p:cNvSpPr txBox="1"/>
                <p:nvPr/>
              </p:nvSpPr>
              <p:spPr>
                <a:xfrm rot="16200000">
                  <a:off x="1387391" y="1283878"/>
                  <a:ext cx="5679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Cambria" panose="02040503050406030204" pitchFamily="18" charset="0"/>
                    </a:rPr>
                    <a:t>Traits</a:t>
                  </a:r>
                  <a:endParaRPr lang="fr-FR" sz="1200" dirty="0">
                    <a:latin typeface="Cambria" panose="02040503050406030204" pitchFamily="18" charset="0"/>
                  </a:endParaRPr>
                </a:p>
              </p:txBody>
            </p:sp>
          </p:grpSp>
        </p:grpSp>
        <p:sp>
          <p:nvSpPr>
            <p:cNvPr id="27" name="ZoneTexte 26"/>
            <p:cNvSpPr txBox="1"/>
            <p:nvPr/>
          </p:nvSpPr>
          <p:spPr>
            <a:xfrm>
              <a:off x="80164" y="169292"/>
              <a:ext cx="18598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latin typeface="Cambria" panose="02040503050406030204" pitchFamily="18" charset="0"/>
                </a:rPr>
                <a:t>All </a:t>
              </a:r>
              <a:r>
                <a:rPr lang="fr-FR" sz="1100" b="1" dirty="0" err="1" smtClean="0">
                  <a:latin typeface="Cambria" panose="02040503050406030204" pitchFamily="18" charset="0"/>
                </a:rPr>
                <a:t>species</a:t>
              </a:r>
              <a:r>
                <a:rPr lang="fr-FR" sz="1100" b="1" dirty="0" smtClean="0">
                  <a:latin typeface="Cambria" panose="02040503050406030204" pitchFamily="18" charset="0"/>
                </a:rPr>
                <a:t> x Traits matrix</a:t>
              </a:r>
              <a:endParaRPr lang="fr-FR" sz="1100" b="1" dirty="0">
                <a:latin typeface="Cambria" panose="02040503050406030204" pitchFamily="18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773194" y="982345"/>
              <a:ext cx="188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PCA</a:t>
              </a:r>
              <a:endParaRPr lang="en-US" sz="16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pic>
          <p:nvPicPr>
            <p:cNvPr id="35" name="Image 3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121"/>
            <a:stretch/>
          </p:blipFill>
          <p:spPr>
            <a:xfrm>
              <a:off x="2200951" y="623760"/>
              <a:ext cx="1821957" cy="1692215"/>
            </a:xfrm>
            <a:prstGeom prst="rect">
              <a:avLst/>
            </a:prstGeom>
          </p:spPr>
        </p:pic>
        <p:sp>
          <p:nvSpPr>
            <p:cNvPr id="36" name="ZoneTexte 35"/>
            <p:cNvSpPr txBox="1"/>
            <p:nvPr/>
          </p:nvSpPr>
          <p:spPr>
            <a:xfrm>
              <a:off x="2268789" y="75495"/>
              <a:ext cx="19706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err="1" smtClean="0">
                  <a:latin typeface="Cambria" panose="02040503050406030204" pitchFamily="18" charset="0"/>
                </a:rPr>
                <a:t>Individuals</a:t>
              </a:r>
              <a:r>
                <a:rPr lang="fr-FR" sz="1100" b="1" dirty="0" smtClean="0">
                  <a:latin typeface="Cambria" panose="02040503050406030204" pitchFamily="18" charset="0"/>
                </a:rPr>
                <a:t> in the </a:t>
              </a:r>
              <a:r>
                <a:rPr lang="fr-FR" sz="1100" b="1" dirty="0" err="1" smtClean="0">
                  <a:latin typeface="Cambria" panose="02040503050406030204" pitchFamily="18" charset="0"/>
                </a:rPr>
                <a:t>functional</a:t>
              </a:r>
              <a:r>
                <a:rPr lang="fr-FR" sz="1100" b="1" dirty="0" smtClean="0">
                  <a:latin typeface="Cambria" panose="02040503050406030204" pitchFamily="18" charset="0"/>
                </a:rPr>
                <a:t> </a:t>
              </a:r>
              <a:r>
                <a:rPr lang="fr-FR" sz="1100" b="1" dirty="0" err="1" smtClean="0">
                  <a:latin typeface="Cambria" panose="02040503050406030204" pitchFamily="18" charset="0"/>
                </a:rPr>
                <a:t>space</a:t>
              </a:r>
              <a:endParaRPr lang="fr-FR" sz="1100" b="1" dirty="0">
                <a:latin typeface="Cambria" panose="02040503050406030204" pitchFamily="18" charset="0"/>
              </a:endParaRPr>
            </a:p>
          </p:txBody>
        </p:sp>
        <p:pic>
          <p:nvPicPr>
            <p:cNvPr id="46" name="Image 45"/>
            <p:cNvPicPr>
              <a:picLocks noChangeAspect="1"/>
            </p:cNvPicPr>
            <p:nvPr/>
          </p:nvPicPr>
          <p:blipFill rotWithShape="1">
            <a:blip r:embed="rId4"/>
            <a:srcRect l="10748" t="21481" r="6988" b="16728"/>
            <a:stretch/>
          </p:blipFill>
          <p:spPr>
            <a:xfrm>
              <a:off x="6863316" y="498127"/>
              <a:ext cx="1203996" cy="1037156"/>
            </a:xfrm>
            <a:prstGeom prst="rect">
              <a:avLst/>
            </a:prstGeom>
          </p:spPr>
        </p:pic>
        <p:pic>
          <p:nvPicPr>
            <p:cNvPr id="47" name="Image 46"/>
            <p:cNvPicPr>
              <a:picLocks noChangeAspect="1"/>
            </p:cNvPicPr>
            <p:nvPr/>
          </p:nvPicPr>
          <p:blipFill rotWithShape="1">
            <a:blip r:embed="rId5"/>
            <a:srcRect l="10355" t="12959" r="12124" b="1123"/>
            <a:stretch/>
          </p:blipFill>
          <p:spPr>
            <a:xfrm>
              <a:off x="4738282" y="325230"/>
              <a:ext cx="1447648" cy="1295612"/>
            </a:xfrm>
            <a:prstGeom prst="rect">
              <a:avLst/>
            </a:prstGeom>
          </p:spPr>
        </p:pic>
        <p:sp>
          <p:nvSpPr>
            <p:cNvPr id="50" name="Flèche droite 49"/>
            <p:cNvSpPr/>
            <p:nvPr/>
          </p:nvSpPr>
          <p:spPr>
            <a:xfrm>
              <a:off x="1822208" y="1299717"/>
              <a:ext cx="636266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961236" y="718065"/>
              <a:ext cx="9715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For </a:t>
              </a:r>
              <a:r>
                <a:rPr lang="fr-FR" sz="11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each</a:t>
              </a:r>
              <a:r>
                <a:rPr lang="fr-FR" sz="11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1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species</a:t>
              </a:r>
              <a:r>
                <a:rPr lang="fr-FR" sz="11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(S)</a:t>
              </a:r>
              <a:endParaRPr lang="en-US" sz="105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2" name="Flèche droite 51"/>
            <p:cNvSpPr/>
            <p:nvPr/>
          </p:nvSpPr>
          <p:spPr>
            <a:xfrm rot="19884914">
              <a:off x="4035044" y="1263663"/>
              <a:ext cx="572359" cy="1128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863348" y="40474"/>
              <a:ext cx="17615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 err="1">
                  <a:latin typeface="Cambria" panose="02040503050406030204" pitchFamily="18" charset="0"/>
                </a:rPr>
                <a:t>Species</a:t>
              </a:r>
              <a:r>
                <a:rPr lang="fr-FR" sz="1050" b="1" dirty="0">
                  <a:latin typeface="Cambria" panose="02040503050406030204" pitchFamily="18" charset="0"/>
                </a:rPr>
                <a:t> </a:t>
              </a:r>
              <a:r>
                <a:rPr lang="fr-FR" sz="1050" b="1" dirty="0" err="1">
                  <a:latin typeface="Cambria" panose="02040503050406030204" pitchFamily="18" charset="0"/>
                </a:rPr>
                <a:t>functional</a:t>
              </a:r>
              <a:r>
                <a:rPr lang="fr-FR" sz="1050" b="1" dirty="0">
                  <a:latin typeface="Cambria" panose="02040503050406030204" pitchFamily="18" charset="0"/>
                </a:rPr>
                <a:t> </a:t>
              </a:r>
              <a:r>
                <a:rPr lang="fr-FR" sz="1050" b="1" dirty="0" err="1">
                  <a:latin typeface="Cambria" panose="02040503050406030204" pitchFamily="18" charset="0"/>
                </a:rPr>
                <a:t>space</a:t>
              </a:r>
              <a:endParaRPr lang="fr-FR" sz="1050" b="1" dirty="0">
                <a:latin typeface="Cambria" panose="02040503050406030204" pitchFamily="18" charset="0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6641163" y="39924"/>
              <a:ext cx="1774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err="1" smtClean="0">
                  <a:latin typeface="Cambria" panose="02040503050406030204" pitchFamily="18" charset="0"/>
                </a:rPr>
                <a:t>Species</a:t>
              </a:r>
              <a:r>
                <a:rPr lang="fr-FR" sz="1050" b="1" dirty="0" smtClean="0">
                  <a:latin typeface="Cambria" panose="02040503050406030204" pitchFamily="18" charset="0"/>
                </a:rPr>
                <a:t> trait </a:t>
              </a:r>
              <a:r>
                <a:rPr lang="fr-FR" sz="1050" b="1" dirty="0" err="1" smtClean="0">
                  <a:latin typeface="Cambria" panose="02040503050406030204" pitchFamily="18" charset="0"/>
                </a:rPr>
                <a:t>probability</a:t>
              </a:r>
              <a:r>
                <a:rPr lang="fr-FR" sz="1050" b="1" dirty="0" smtClean="0">
                  <a:latin typeface="Cambria" panose="02040503050406030204" pitchFamily="18" charset="0"/>
                </a:rPr>
                <a:t> </a:t>
              </a:r>
              <a:r>
                <a:rPr lang="fr-FR" sz="1050" b="1" dirty="0" err="1" smtClean="0">
                  <a:latin typeface="Cambria" panose="02040503050406030204" pitchFamily="18" charset="0"/>
                </a:rPr>
                <a:t>density</a:t>
              </a:r>
              <a:r>
                <a:rPr lang="fr-FR" sz="1050" b="1" dirty="0" smtClean="0">
                  <a:latin typeface="Cambria" panose="02040503050406030204" pitchFamily="18" charset="0"/>
                </a:rPr>
                <a:t> (TDP) </a:t>
              </a:r>
            </a:p>
            <a:p>
              <a:pPr algn="ctr"/>
              <a:endParaRPr lang="fr-FR" sz="1100" dirty="0">
                <a:latin typeface="Cambria" panose="02040503050406030204" pitchFamily="18" charset="0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6173410" y="1487026"/>
              <a:ext cx="7733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Kernel</a:t>
              </a:r>
              <a:r>
                <a:rPr lang="fr-FR" sz="10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000" b="1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density</a:t>
              </a:r>
              <a:endParaRPr lang="fr-FR" sz="1000" b="1" dirty="0" smtClean="0">
                <a:solidFill>
                  <a:schemeClr val="accent1"/>
                </a:solidFill>
                <a:latin typeface="Cambria" panose="02040503050406030204" pitchFamily="18" charset="0"/>
              </a:endParaRPr>
            </a:p>
            <a:p>
              <a:pPr algn="ctr"/>
              <a:r>
                <a:rPr lang="fr-FR" sz="12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/</a:t>
              </a:r>
            </a:p>
            <a:p>
              <a:pPr algn="ctr"/>
              <a:r>
                <a:rPr lang="en-US" sz="9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2D Normal dist</a:t>
              </a:r>
              <a:r>
                <a:rPr lang="en-US" sz="900" b="1" dirty="0">
                  <a:solidFill>
                    <a:schemeClr val="accent1"/>
                  </a:solidFill>
                  <a:latin typeface="Cambria" panose="02040503050406030204" pitchFamily="18" charset="0"/>
                </a:rPr>
                <a:t>.</a:t>
              </a:r>
            </a:p>
          </p:txBody>
        </p:sp>
        <p:sp>
          <p:nvSpPr>
            <p:cNvPr id="56" name="Flèche droite 55"/>
            <p:cNvSpPr/>
            <p:nvPr/>
          </p:nvSpPr>
          <p:spPr>
            <a:xfrm>
              <a:off x="6274035" y="888882"/>
              <a:ext cx="576330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07909" y="1630386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61" name="Image 60"/>
            <p:cNvPicPr>
              <a:picLocks noChangeAspect="1"/>
            </p:cNvPicPr>
            <p:nvPr/>
          </p:nvPicPr>
          <p:blipFill rotWithShape="1">
            <a:blip r:embed="rId6"/>
            <a:srcRect l="23628" t="9233" r="9115" b="14055"/>
            <a:stretch/>
          </p:blipFill>
          <p:spPr>
            <a:xfrm>
              <a:off x="6890546" y="2433170"/>
              <a:ext cx="1176766" cy="1213956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7869477" y="1681208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63" name="Image 62"/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381" t="15027"/>
            <a:stretch/>
          </p:blipFill>
          <p:spPr>
            <a:xfrm>
              <a:off x="4751050" y="2204815"/>
              <a:ext cx="1591577" cy="1407794"/>
            </a:xfrm>
            <a:prstGeom prst="rect">
              <a:avLst/>
            </a:prstGeom>
          </p:spPr>
        </p:pic>
        <p:sp>
          <p:nvSpPr>
            <p:cNvPr id="64" name="Flèche droite 63"/>
            <p:cNvSpPr/>
            <p:nvPr/>
          </p:nvSpPr>
          <p:spPr>
            <a:xfrm>
              <a:off x="6277354" y="1826011"/>
              <a:ext cx="573011" cy="224940"/>
            </a:xfrm>
            <a:prstGeom prst="rightArrow">
              <a:avLst/>
            </a:prstGeom>
            <a:solidFill>
              <a:srgbClr val="5B9BD5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65" name="Flèche droite 64"/>
            <p:cNvSpPr/>
            <p:nvPr/>
          </p:nvSpPr>
          <p:spPr>
            <a:xfrm>
              <a:off x="6274035" y="2707323"/>
              <a:ext cx="576330" cy="224940"/>
            </a:xfrm>
            <a:prstGeom prst="rightArrow">
              <a:avLst>
                <a:gd name="adj1" fmla="val 43225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grpSp>
          <p:nvGrpSpPr>
            <p:cNvPr id="72" name="Groupe 71"/>
            <p:cNvGrpSpPr/>
            <p:nvPr/>
          </p:nvGrpSpPr>
          <p:grpSpPr>
            <a:xfrm>
              <a:off x="8078344" y="1236338"/>
              <a:ext cx="1298561" cy="1526148"/>
              <a:chOff x="1108315" y="3451141"/>
              <a:chExt cx="1298561" cy="1526148"/>
            </a:xfrm>
          </p:grpSpPr>
          <p:sp>
            <p:nvSpPr>
              <p:cNvPr id="16" name="ZoneTexte 15"/>
              <p:cNvSpPr txBox="1"/>
              <p:nvPr/>
            </p:nvSpPr>
            <p:spPr>
              <a:xfrm>
                <a:off x="1394607" y="4515624"/>
                <a:ext cx="8265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 smtClean="0">
                    <a:latin typeface="Cambria" panose="02040503050406030204" pitchFamily="18" charset="0"/>
                  </a:rPr>
                  <a:t>Inventory</a:t>
                </a:r>
              </a:p>
              <a:p>
                <a:pPr algn="ctr"/>
                <a:r>
                  <a:rPr lang="fr-FR" sz="1200" dirty="0" smtClean="0">
                    <a:latin typeface="Cambria" panose="02040503050406030204" pitchFamily="18" charset="0"/>
                  </a:rPr>
                  <a:t>(I)</a:t>
                </a:r>
                <a:endParaRPr lang="fr-FR" sz="1200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71" name="Image 70"/>
              <p:cNvPicPr>
                <a:picLocks noChangeAspect="1"/>
              </p:cNvPicPr>
              <p:nvPr/>
            </p:nvPicPr>
            <p:blipFill rotWithShape="1">
              <a:blip r:embed="rId8"/>
              <a:srcRect l="-587" t="26635" r="587" b="28046"/>
              <a:stretch/>
            </p:blipFill>
            <p:spPr>
              <a:xfrm>
                <a:off x="1108315" y="3451141"/>
                <a:ext cx="1298561" cy="1196340"/>
              </a:xfrm>
              <a:prstGeom prst="rect">
                <a:avLst/>
              </a:prstGeom>
            </p:spPr>
          </p:pic>
        </p:grpSp>
        <p:grpSp>
          <p:nvGrpSpPr>
            <p:cNvPr id="83" name="Groupe 82"/>
            <p:cNvGrpSpPr/>
            <p:nvPr/>
          </p:nvGrpSpPr>
          <p:grpSpPr>
            <a:xfrm>
              <a:off x="8067315" y="1016705"/>
              <a:ext cx="1058282" cy="465501"/>
              <a:chOff x="8748506" y="1019655"/>
              <a:chExt cx="1269280" cy="455483"/>
            </a:xfrm>
          </p:grpSpPr>
          <p:cxnSp>
            <p:nvCxnSpPr>
              <p:cNvPr id="77" name="Connecteur droit 76"/>
              <p:cNvCxnSpPr>
                <a:stCxn id="46" idx="3"/>
              </p:cNvCxnSpPr>
              <p:nvPr/>
            </p:nvCxnSpPr>
            <p:spPr>
              <a:xfrm>
                <a:off x="8748506" y="1019655"/>
                <a:ext cx="422041" cy="45548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>
                <a:off x="9183778" y="1452263"/>
                <a:ext cx="834008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e 83"/>
            <p:cNvGrpSpPr/>
            <p:nvPr/>
          </p:nvGrpSpPr>
          <p:grpSpPr>
            <a:xfrm>
              <a:off x="8067314" y="2204815"/>
              <a:ext cx="1035021" cy="835333"/>
              <a:chOff x="8341760" y="1482664"/>
              <a:chExt cx="1354747" cy="835333"/>
            </a:xfrm>
          </p:grpSpPr>
          <p:cxnSp>
            <p:nvCxnSpPr>
              <p:cNvPr id="85" name="Connecteur droit 84"/>
              <p:cNvCxnSpPr>
                <a:stCxn id="61" idx="3"/>
              </p:cNvCxnSpPr>
              <p:nvPr/>
            </p:nvCxnSpPr>
            <p:spPr>
              <a:xfrm flipV="1">
                <a:off x="8341760" y="1482664"/>
                <a:ext cx="409481" cy="83533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>
                <a:off x="8772733" y="1482664"/>
                <a:ext cx="9237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1" name="Image 90"/>
            <p:cNvPicPr>
              <a:picLocks noChangeAspect="1"/>
            </p:cNvPicPr>
            <p:nvPr/>
          </p:nvPicPr>
          <p:blipFill rotWithShape="1">
            <a:blip r:embed="rId9"/>
            <a:srcRect l="13072" t="23874" r="9594" b="18431"/>
            <a:stretch/>
          </p:blipFill>
          <p:spPr>
            <a:xfrm>
              <a:off x="9150008" y="1303128"/>
              <a:ext cx="1617355" cy="1186433"/>
            </a:xfrm>
            <a:prstGeom prst="rect">
              <a:avLst/>
            </a:prstGeom>
          </p:spPr>
        </p:pic>
        <p:sp>
          <p:nvSpPr>
            <p:cNvPr id="92" name="ZoneTexte 91"/>
            <p:cNvSpPr txBox="1"/>
            <p:nvPr/>
          </p:nvSpPr>
          <p:spPr>
            <a:xfrm>
              <a:off x="8324713" y="571095"/>
              <a:ext cx="11416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Weighted</a:t>
              </a:r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sum</a:t>
              </a:r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for </a:t>
              </a:r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inventoried</a:t>
              </a:r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species</a:t>
              </a:r>
              <a:endParaRPr lang="en-US" sz="9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93" name="Flèche droite 92"/>
            <p:cNvSpPr/>
            <p:nvPr/>
          </p:nvSpPr>
          <p:spPr>
            <a:xfrm>
              <a:off x="8483399" y="1040222"/>
              <a:ext cx="683491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8978664" y="1035635"/>
              <a:ext cx="2186940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ambria" panose="02040503050406030204" pitchFamily="18" charset="0"/>
                </a:rPr>
                <a:t>Inventory TDP</a:t>
              </a:r>
            </a:p>
            <a:p>
              <a:pPr algn="ctr"/>
              <a:endParaRPr lang="fr-FR" sz="1100" dirty="0">
                <a:latin typeface="Cambria" panose="02040503050406030204" pitchFamily="18" charset="0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10756964" y="1212863"/>
              <a:ext cx="75738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Sum</a:t>
              </a:r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across</a:t>
              </a:r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 </a:t>
              </a:r>
              <a:r>
                <a:rPr lang="fr-FR" sz="1000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space</a:t>
              </a:r>
              <a:endParaRPr lang="en-US" sz="9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2" name="Flèche droite 101"/>
            <p:cNvSpPr/>
            <p:nvPr/>
          </p:nvSpPr>
          <p:spPr>
            <a:xfrm>
              <a:off x="10795287" y="1708500"/>
              <a:ext cx="601772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ZoneTexte 107"/>
                <p:cNvSpPr txBox="1"/>
                <p:nvPr/>
              </p:nvSpPr>
              <p:spPr>
                <a:xfrm>
                  <a:off x="10790368" y="1923370"/>
                  <a:ext cx="517673" cy="4293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fr-FR" sz="11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𝑖𝑥𝑒𝑙𝑠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11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𝑇𝐷𝑃</m:t>
                                </m:r>
                              </m:e>
                              <m: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fr-FR" sz="11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fr-F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nary>
                              </m:sub>
                            </m:sSub>
                          </m:e>
                        </m:nary>
                      </m:oMath>
                    </m:oMathPara>
                  </a14:m>
                  <a:endParaRPr lang="fr-FR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ZoneTexte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0368" y="1923370"/>
                  <a:ext cx="517673" cy="429348"/>
                </a:xfrm>
                <a:prstGeom prst="rect">
                  <a:avLst/>
                </a:prstGeom>
                <a:blipFill>
                  <a:blip r:embed="rId10"/>
                  <a:stretch>
                    <a:fillRect l="-91765" t="-147143" r="-116471" b="-19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/>
                <p:cNvSpPr txBox="1"/>
                <p:nvPr/>
              </p:nvSpPr>
              <p:spPr>
                <a:xfrm>
                  <a:off x="11355714" y="1620842"/>
                  <a:ext cx="755271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𝑹𝒆𝒅</m:t>
                            </m:r>
                          </m:e>
                          <m:sup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</m:oMath>
                    </m:oMathPara>
                  </a14:m>
                  <a:endParaRPr lang="fr-FR" sz="1100" b="1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0" name="ZoneTexte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5714" y="1620842"/>
                  <a:ext cx="755271" cy="3742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Flèche droite 110"/>
            <p:cNvSpPr/>
            <p:nvPr/>
          </p:nvSpPr>
          <p:spPr>
            <a:xfrm>
              <a:off x="4070582" y="1606070"/>
              <a:ext cx="512754" cy="10243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112" name="Flèche droite 111"/>
            <p:cNvSpPr/>
            <p:nvPr/>
          </p:nvSpPr>
          <p:spPr>
            <a:xfrm rot="1993422">
              <a:off x="3990110" y="1944377"/>
              <a:ext cx="572359" cy="1128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117" name="Accolade ouvrante 116"/>
            <p:cNvSpPr/>
            <p:nvPr/>
          </p:nvSpPr>
          <p:spPr>
            <a:xfrm rot="5400000">
              <a:off x="6454582" y="1885103"/>
              <a:ext cx="318128" cy="3725192"/>
            </a:xfrm>
            <a:prstGeom prst="leftBrace">
              <a:avLst>
                <a:gd name="adj1" fmla="val 140777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4599521" y="3938035"/>
              <a:ext cx="412954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100" dirty="0" err="1" smtClean="0"/>
                <a:t>Species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with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several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samples</a:t>
              </a:r>
              <a:r>
                <a:rPr lang="fr-FR" sz="1100" dirty="0" smtClean="0"/>
                <a:t>:  kde2d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1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100" dirty="0" err="1" smtClean="0"/>
                <a:t>Species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with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only</a:t>
              </a:r>
              <a:r>
                <a:rPr lang="fr-FR" sz="1100" dirty="0" smtClean="0"/>
                <a:t> 1 </a:t>
              </a:r>
              <a:r>
                <a:rPr lang="fr-FR" sz="1100" dirty="0" err="1" smtClean="0"/>
                <a:t>sample</a:t>
              </a:r>
              <a:r>
                <a:rPr lang="fr-FR" sz="1100" dirty="0" smtClean="0"/>
                <a:t>: </a:t>
              </a:r>
              <a:r>
                <a:rPr lang="fr-FR" sz="1100" dirty="0" err="1" smtClean="0"/>
                <a:t>dnorm</a:t>
              </a:r>
              <a:r>
                <a:rPr lang="fr-FR" sz="1100" dirty="0" smtClean="0"/>
                <a:t>(), </a:t>
              </a:r>
              <a:r>
                <a:rPr lang="fr-FR" sz="1100" dirty="0" err="1" smtClean="0"/>
                <a:t>with</a:t>
              </a:r>
              <a:r>
                <a:rPr lang="fr-FR" sz="1100" dirty="0" smtClean="0"/>
                <a:t> </a:t>
              </a:r>
              <a:r>
                <a:rPr lang="fr-FR" sz="1100" dirty="0" err="1" smtClean="0"/>
                <a:t>species</a:t>
              </a:r>
              <a:r>
                <a:rPr lang="fr-FR" sz="1100" dirty="0" smtClean="0"/>
                <a:t> location in the </a:t>
              </a:r>
              <a:r>
                <a:rPr lang="fr-FR" sz="1100" dirty="0" err="1" smtClean="0"/>
                <a:t>space</a:t>
              </a:r>
              <a:r>
                <a:rPr lang="fr-FR" sz="1100" dirty="0" smtClean="0"/>
                <a:t> as </a:t>
              </a:r>
              <a:r>
                <a:rPr lang="fr-FR" sz="1100" dirty="0" err="1" smtClean="0"/>
                <a:t>mean</a:t>
              </a:r>
              <a:r>
                <a:rPr lang="fr-FR" sz="1100" dirty="0" smtClean="0"/>
                <a:t> value</a:t>
              </a:r>
            </a:p>
            <a:p>
              <a:r>
                <a:rPr lang="fr-FR" sz="1100" i="1" dirty="0">
                  <a:solidFill>
                    <a:srgbClr val="FF0000"/>
                  </a:solidFill>
                </a:rPr>
                <a:t>But </a:t>
              </a:r>
              <a:r>
                <a:rPr lang="fr-FR" sz="1100" i="1" dirty="0" err="1">
                  <a:solidFill>
                    <a:srgbClr val="FF0000"/>
                  </a:solidFill>
                </a:rPr>
                <a:t>what</a:t>
              </a:r>
              <a:r>
                <a:rPr lang="fr-FR" sz="1100" i="1" dirty="0">
                  <a:solidFill>
                    <a:srgbClr val="FF0000"/>
                  </a:solidFill>
                </a:rPr>
                <a:t> standard </a:t>
              </a:r>
              <a:r>
                <a:rPr lang="fr-FR" sz="1100" i="1" dirty="0" err="1">
                  <a:solidFill>
                    <a:srgbClr val="FF0000"/>
                  </a:solidFill>
                </a:rPr>
                <a:t>deviation</a:t>
              </a:r>
              <a:r>
                <a:rPr lang="fr-FR" sz="1100" i="1" dirty="0">
                  <a:solidFill>
                    <a:srgbClr val="FF0000"/>
                  </a:solidFill>
                </a:rPr>
                <a:t>? </a:t>
              </a:r>
              <a:endParaRPr lang="fr-FR" sz="1100" i="1" dirty="0" smtClean="0">
                <a:solidFill>
                  <a:srgbClr val="FF0000"/>
                </a:solidFill>
              </a:endParaRPr>
            </a:p>
            <a:p>
              <a:r>
                <a:rPr lang="fr-FR" sz="1100" dirty="0" smtClean="0"/>
                <a:t>The </a:t>
              </a:r>
              <a:r>
                <a:rPr lang="fr-FR" sz="1100" dirty="0" err="1" smtClean="0"/>
                <a:t>lower</a:t>
              </a:r>
              <a:r>
                <a:rPr lang="fr-FR" sz="1100" dirty="0" smtClean="0"/>
                <a:t> the </a:t>
              </a:r>
              <a:r>
                <a:rPr lang="fr-FR" sz="1100" dirty="0" err="1" smtClean="0"/>
                <a:t>sd</a:t>
              </a:r>
              <a:r>
                <a:rPr lang="fr-FR" sz="1100" dirty="0" smtClean="0"/>
                <a:t>, the </a:t>
              </a:r>
              <a:r>
                <a:rPr lang="fr-FR" sz="1100" dirty="0" err="1" smtClean="0"/>
                <a:t>higher</a:t>
              </a:r>
              <a:r>
                <a:rPr lang="fr-FR" sz="1100" dirty="0" smtClean="0"/>
                <a:t> the </a:t>
              </a:r>
              <a:r>
                <a:rPr lang="fr-FR" sz="1100" dirty="0" err="1" smtClean="0"/>
                <a:t>redundancy</a:t>
              </a:r>
              <a:r>
                <a:rPr lang="fr-FR" sz="1100" dirty="0" smtClean="0"/>
                <a:t> (</a:t>
              </a:r>
              <a:r>
                <a:rPr lang="fr-FR" sz="1100" dirty="0" err="1" smtClean="0"/>
                <a:t>density</a:t>
              </a:r>
              <a:r>
                <a:rPr lang="fr-FR" sz="1100" dirty="0" smtClean="0"/>
                <a:t> values are </a:t>
              </a:r>
              <a:r>
                <a:rPr lang="fr-FR" sz="1100" dirty="0" err="1" smtClean="0"/>
                <a:t>higher</a:t>
              </a:r>
              <a:r>
                <a:rPr lang="fr-FR" sz="1100" dirty="0" smtClean="0"/>
                <a:t>) </a:t>
              </a:r>
            </a:p>
            <a:p>
              <a:r>
                <a:rPr lang="fr-FR" sz="1100" u="sng" dirty="0" smtClean="0"/>
                <a:t>For </a:t>
              </a:r>
              <a:r>
                <a:rPr lang="fr-FR" sz="1100" u="sng" dirty="0" err="1" smtClean="0"/>
                <a:t>now</a:t>
              </a:r>
              <a:r>
                <a:rPr lang="fr-FR" sz="1100" u="sng" dirty="0" smtClean="0"/>
                <a:t> I </a:t>
              </a:r>
              <a:r>
                <a:rPr lang="fr-FR" sz="1100" u="sng" dirty="0" err="1" smtClean="0"/>
                <a:t>used</a:t>
              </a:r>
              <a:r>
                <a:rPr lang="fr-FR" sz="1100" u="sng" dirty="0" smtClean="0"/>
                <a:t> the </a:t>
              </a:r>
              <a:r>
                <a:rPr lang="fr-FR" sz="1100" u="sng" dirty="0" err="1" smtClean="0"/>
                <a:t>mean</a:t>
              </a:r>
              <a:r>
                <a:rPr lang="fr-FR" sz="1100" u="sng" dirty="0" smtClean="0"/>
                <a:t> </a:t>
              </a:r>
              <a:r>
                <a:rPr lang="fr-FR" sz="1100" u="sng" dirty="0" err="1" smtClean="0"/>
                <a:t>intraspecific</a:t>
              </a:r>
              <a:r>
                <a:rPr lang="fr-FR" sz="1100" u="sng" dirty="0" smtClean="0"/>
                <a:t> </a:t>
              </a:r>
              <a:r>
                <a:rPr lang="fr-FR" sz="1100" u="sng" dirty="0" err="1" smtClean="0"/>
                <a:t>sd</a:t>
              </a:r>
              <a:r>
                <a:rPr lang="fr-FR" sz="1100" u="sng" dirty="0"/>
                <a:t> </a:t>
              </a:r>
              <a:r>
                <a:rPr lang="fr-FR" sz="1100" u="sng" dirty="0" err="1" smtClean="0"/>
                <a:t>from</a:t>
              </a:r>
              <a:r>
                <a:rPr lang="fr-FR" sz="1100" u="sng" dirty="0" smtClean="0"/>
                <a:t> </a:t>
              </a:r>
              <a:r>
                <a:rPr lang="fr-FR" sz="1100" u="sng" dirty="0" err="1" smtClean="0"/>
                <a:t>several-sample</a:t>
              </a:r>
              <a:r>
                <a:rPr lang="fr-FR" sz="1100" u="sng" dirty="0" smtClean="0"/>
                <a:t> </a:t>
              </a:r>
              <a:r>
                <a:rPr lang="fr-FR" sz="1100" u="sng" dirty="0" err="1" smtClean="0"/>
                <a:t>species</a:t>
              </a:r>
              <a:endParaRPr lang="fr-FR" sz="1100" u="sng" dirty="0" smtClean="0"/>
            </a:p>
          </p:txBody>
        </p:sp>
      </p:grpSp>
      <p:sp>
        <p:nvSpPr>
          <p:cNvPr id="120" name="ZoneTexte 119"/>
          <p:cNvSpPr txBox="1"/>
          <p:nvPr/>
        </p:nvSpPr>
        <p:spPr>
          <a:xfrm>
            <a:off x="17829" y="36021"/>
            <a:ext cx="12174171" cy="7694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The functional redundancy </a:t>
            </a:r>
            <a:r>
              <a:rPr lang="en-US" sz="1100" dirty="0" smtClean="0"/>
              <a:t>is </a:t>
            </a:r>
            <a:r>
              <a:rPr lang="en-US" sz="1100" dirty="0"/>
              <a:t>measured as the overlap among species </a:t>
            </a:r>
            <a:r>
              <a:rPr lang="en-US" sz="1100" dirty="0" smtClean="0"/>
              <a:t>in communities</a:t>
            </a:r>
            <a:r>
              <a:rPr lang="en-US" sz="1100" dirty="0"/>
              <a:t>' functional space </a:t>
            </a:r>
            <a:r>
              <a:rPr lang="en-US" sz="1100" dirty="0" smtClean="0"/>
              <a:t>[Carmona et al., 2016]. First, the samples of </a:t>
            </a:r>
            <a:r>
              <a:rPr lang="en-US" sz="1100" dirty="0"/>
              <a:t>the trait database </a:t>
            </a:r>
            <a:r>
              <a:rPr lang="en-US" sz="1100" dirty="0" smtClean="0"/>
              <a:t>are mapped in a 2-dimensional plan with a PCA analysis. Then</a:t>
            </a:r>
            <a:r>
              <a:rPr lang="en-US" sz="1100" dirty="0"/>
              <a:t>, multivariate kernel density estimator associated with individual trees were </a:t>
            </a:r>
            <a:r>
              <a:rPr lang="en-US" sz="1100" dirty="0" smtClean="0"/>
              <a:t>give species traits probability distribution (TDP).</a:t>
            </a:r>
            <a:endParaRPr lang="en-US" sz="1100" dirty="0"/>
          </a:p>
          <a:p>
            <a:r>
              <a:rPr lang="en-US" sz="1100" dirty="0" smtClean="0"/>
              <a:t>TDP, weighted by species abundance, are summed to give communities TDP: the functional redundancy is the </a:t>
            </a:r>
            <a:r>
              <a:rPr lang="en-US" sz="1100" dirty="0"/>
              <a:t>sum of </a:t>
            </a:r>
            <a:r>
              <a:rPr lang="en-US" sz="1100" dirty="0" smtClean="0"/>
              <a:t>TDP overlaps,  corresponding to </a:t>
            </a:r>
            <a:r>
              <a:rPr lang="en-US" sz="1100" dirty="0"/>
              <a:t>the average number of species that could be removed from </a:t>
            </a:r>
            <a:r>
              <a:rPr lang="en-US" sz="1100" dirty="0" smtClean="0"/>
              <a:t>without </a:t>
            </a:r>
            <a:r>
              <a:rPr lang="en-US" sz="1100" dirty="0"/>
              <a:t>reducing the functional space.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92316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e 118"/>
          <p:cNvGrpSpPr/>
          <p:nvPr/>
        </p:nvGrpSpPr>
        <p:grpSpPr>
          <a:xfrm>
            <a:off x="2" y="975538"/>
            <a:ext cx="12160153" cy="3606652"/>
            <a:chOff x="-49168" y="40474"/>
            <a:chExt cx="12160153" cy="3606652"/>
          </a:xfrm>
        </p:grpSpPr>
        <p:grpSp>
          <p:nvGrpSpPr>
            <p:cNvPr id="28" name="Groupe 27"/>
            <p:cNvGrpSpPr/>
            <p:nvPr/>
          </p:nvGrpSpPr>
          <p:grpSpPr>
            <a:xfrm>
              <a:off x="-49168" y="40474"/>
              <a:ext cx="2178260" cy="2666849"/>
              <a:chOff x="1594322" y="-136341"/>
              <a:chExt cx="2178260" cy="2666849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1612149" y="-136341"/>
                <a:ext cx="2160433" cy="2666849"/>
                <a:chOff x="111692" y="2169538"/>
                <a:chExt cx="2160433" cy="2666849"/>
              </a:xfrm>
            </p:grpSpPr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92" y="2202512"/>
                  <a:ext cx="847234" cy="2565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418846" y="2169538"/>
                  <a:ext cx="853279" cy="2666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4" name="Rectangle 13"/>
                <p:cNvSpPr/>
                <p:nvPr/>
              </p:nvSpPr>
              <p:spPr>
                <a:xfrm>
                  <a:off x="551943" y="3068960"/>
                  <a:ext cx="1313180" cy="1007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lang="fr-FR" sz="105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fr-FR" sz="105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  <a:r>
                    <a:rPr lang="fr-FR" sz="105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            …</a:t>
                  </a: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                      …</a:t>
                  </a: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                      …</a:t>
                  </a:r>
                  <a:endParaRPr lang="fr-FR" sz="105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fr-FR" sz="105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fr-FR" sz="1050" baseline="-25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     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fr-FR" sz="1050" baseline="-25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endParaRPr lang="fr-FR" sz="105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1" name="Groupe 20"/>
              <p:cNvGrpSpPr/>
              <p:nvPr/>
            </p:nvGrpSpPr>
            <p:grpSpPr>
              <a:xfrm>
                <a:off x="1594322" y="763081"/>
                <a:ext cx="294011" cy="954774"/>
                <a:chOff x="1594322" y="763081"/>
                <a:chExt cx="294011" cy="954774"/>
              </a:xfrm>
            </p:grpSpPr>
            <p:cxnSp>
              <p:nvCxnSpPr>
                <p:cNvPr id="18" name="Connecteur droit avec flèche 17"/>
                <p:cNvCxnSpPr/>
                <p:nvPr/>
              </p:nvCxnSpPr>
              <p:spPr>
                <a:xfrm>
                  <a:off x="1888333" y="763081"/>
                  <a:ext cx="0" cy="9547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/>
                <p:cNvSpPr txBox="1"/>
                <p:nvPr/>
              </p:nvSpPr>
              <p:spPr>
                <a:xfrm rot="16200000">
                  <a:off x="1379199" y="1128566"/>
                  <a:ext cx="7072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>
                      <a:latin typeface="Cambria" panose="02040503050406030204" pitchFamily="18" charset="0"/>
                    </a:rPr>
                    <a:t>E</a:t>
                  </a:r>
                  <a:r>
                    <a:rPr lang="fr-FR" sz="1200" dirty="0" smtClean="0">
                      <a:latin typeface="Cambria" panose="02040503050406030204" pitchFamily="18" charset="0"/>
                    </a:rPr>
                    <a:t>spèces</a:t>
                  </a:r>
                  <a:endParaRPr lang="fr-FR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22" name="Groupe 21"/>
              <p:cNvGrpSpPr/>
              <p:nvPr/>
            </p:nvGrpSpPr>
            <p:grpSpPr>
              <a:xfrm rot="5400000">
                <a:off x="2566697" y="-22057"/>
                <a:ext cx="286908" cy="990154"/>
                <a:chOff x="1532847" y="911700"/>
                <a:chExt cx="286908" cy="990154"/>
              </a:xfrm>
            </p:grpSpPr>
            <p:cxnSp>
              <p:nvCxnSpPr>
                <p:cNvPr id="23" name="Connecteur droit avec flèche 22"/>
                <p:cNvCxnSpPr/>
                <p:nvPr/>
              </p:nvCxnSpPr>
              <p:spPr>
                <a:xfrm rot="16200000" flipH="1" flipV="1">
                  <a:off x="1324678" y="1406777"/>
                  <a:ext cx="99015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ZoneTexte 23"/>
                <p:cNvSpPr txBox="1"/>
                <p:nvPr/>
              </p:nvSpPr>
              <p:spPr>
                <a:xfrm rot="16200000">
                  <a:off x="1387391" y="1283878"/>
                  <a:ext cx="5679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Cambria" panose="02040503050406030204" pitchFamily="18" charset="0"/>
                    </a:rPr>
                    <a:t>Traits</a:t>
                  </a:r>
                  <a:endParaRPr lang="fr-FR" sz="1200" dirty="0">
                    <a:latin typeface="Cambria" panose="02040503050406030204" pitchFamily="18" charset="0"/>
                  </a:endParaRPr>
                </a:p>
              </p:txBody>
            </p:sp>
          </p:grpSp>
        </p:grpSp>
        <p:sp>
          <p:nvSpPr>
            <p:cNvPr id="27" name="ZoneTexte 26"/>
            <p:cNvSpPr txBox="1"/>
            <p:nvPr/>
          </p:nvSpPr>
          <p:spPr>
            <a:xfrm>
              <a:off x="167043" y="248835"/>
              <a:ext cx="17491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latin typeface="Cambria" panose="02040503050406030204" pitchFamily="18" charset="0"/>
                </a:rPr>
                <a:t>Matrice Espèces x Traits</a:t>
              </a:r>
              <a:endParaRPr lang="fr-FR" sz="1100" b="1" dirty="0">
                <a:latin typeface="Cambria" panose="02040503050406030204" pitchFamily="18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773194" y="982345"/>
              <a:ext cx="188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ACP</a:t>
              </a:r>
              <a:endParaRPr lang="en-US" sz="16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pic>
          <p:nvPicPr>
            <p:cNvPr id="35" name="Image 3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121"/>
            <a:stretch/>
          </p:blipFill>
          <p:spPr>
            <a:xfrm>
              <a:off x="2200951" y="623760"/>
              <a:ext cx="1821957" cy="1692215"/>
            </a:xfrm>
            <a:prstGeom prst="rect">
              <a:avLst/>
            </a:prstGeom>
          </p:spPr>
        </p:pic>
        <p:sp>
          <p:nvSpPr>
            <p:cNvPr id="36" name="ZoneTexte 35"/>
            <p:cNvSpPr txBox="1"/>
            <p:nvPr/>
          </p:nvSpPr>
          <p:spPr>
            <a:xfrm>
              <a:off x="2268789" y="75495"/>
              <a:ext cx="19706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latin typeface="Cambria" panose="02040503050406030204" pitchFamily="18" charset="0"/>
                </a:rPr>
                <a:t>Individus dans l’espace fonctionnel</a:t>
              </a:r>
              <a:endParaRPr lang="fr-FR" sz="1100" b="1" dirty="0">
                <a:latin typeface="Cambria" panose="02040503050406030204" pitchFamily="18" charset="0"/>
              </a:endParaRPr>
            </a:p>
          </p:txBody>
        </p:sp>
        <p:pic>
          <p:nvPicPr>
            <p:cNvPr id="46" name="Image 45"/>
            <p:cNvPicPr>
              <a:picLocks noChangeAspect="1"/>
            </p:cNvPicPr>
            <p:nvPr/>
          </p:nvPicPr>
          <p:blipFill rotWithShape="1">
            <a:blip r:embed="rId4"/>
            <a:srcRect l="10748" t="21481" r="6988" b="16728"/>
            <a:stretch/>
          </p:blipFill>
          <p:spPr>
            <a:xfrm>
              <a:off x="6863316" y="498127"/>
              <a:ext cx="1203996" cy="1037156"/>
            </a:xfrm>
            <a:prstGeom prst="rect">
              <a:avLst/>
            </a:prstGeom>
          </p:spPr>
        </p:pic>
        <p:pic>
          <p:nvPicPr>
            <p:cNvPr id="47" name="Image 46"/>
            <p:cNvPicPr>
              <a:picLocks noChangeAspect="1"/>
            </p:cNvPicPr>
            <p:nvPr/>
          </p:nvPicPr>
          <p:blipFill rotWithShape="1">
            <a:blip r:embed="rId5"/>
            <a:srcRect l="10355" t="12959" r="12124" b="1123"/>
            <a:stretch/>
          </p:blipFill>
          <p:spPr>
            <a:xfrm>
              <a:off x="4738282" y="325230"/>
              <a:ext cx="1447648" cy="1295612"/>
            </a:xfrm>
            <a:prstGeom prst="rect">
              <a:avLst/>
            </a:prstGeom>
          </p:spPr>
        </p:pic>
        <p:sp>
          <p:nvSpPr>
            <p:cNvPr id="50" name="Flèche droite 49"/>
            <p:cNvSpPr/>
            <p:nvPr/>
          </p:nvSpPr>
          <p:spPr>
            <a:xfrm>
              <a:off x="1822208" y="1299717"/>
              <a:ext cx="636266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961236" y="718065"/>
              <a:ext cx="9715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Pour chaque espèce</a:t>
              </a:r>
              <a:endParaRPr lang="en-US" sz="105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2" name="Flèche droite 51"/>
            <p:cNvSpPr/>
            <p:nvPr/>
          </p:nvSpPr>
          <p:spPr>
            <a:xfrm rot="19884914">
              <a:off x="4035044" y="1263663"/>
              <a:ext cx="572359" cy="1128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07909" y="97014"/>
              <a:ext cx="1394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 smtClean="0">
                  <a:latin typeface="Cambria" panose="02040503050406030204" pitchFamily="18" charset="0"/>
                </a:rPr>
                <a:t>Espace fonctionnel</a:t>
              </a:r>
              <a:endParaRPr lang="fr-FR" sz="1050" b="1" dirty="0">
                <a:latin typeface="Cambria" panose="02040503050406030204" pitchFamily="18" charset="0"/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6715984" y="124648"/>
              <a:ext cx="16041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ambria" panose="02040503050406030204" pitchFamily="18" charset="0"/>
                </a:rPr>
                <a:t>Densité de probabilité des traits (TDP)</a:t>
              </a:r>
            </a:p>
            <a:p>
              <a:pPr algn="ctr"/>
              <a:endParaRPr lang="fr-FR" sz="1100" dirty="0">
                <a:latin typeface="Cambria" panose="02040503050406030204" pitchFamily="18" charset="0"/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6068178" y="1467093"/>
              <a:ext cx="92846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Estimation par noyau</a:t>
              </a:r>
            </a:p>
            <a:p>
              <a:pPr algn="ctr"/>
              <a:r>
                <a:rPr lang="fr-FR" sz="12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/</a:t>
              </a:r>
            </a:p>
            <a:p>
              <a:pPr algn="ctr"/>
              <a:r>
                <a:rPr lang="en-US" sz="9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Distribution </a:t>
              </a:r>
              <a:r>
                <a:rPr lang="en-US" sz="900" b="1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Normale</a:t>
              </a:r>
              <a:r>
                <a:rPr lang="en-US" sz="9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.</a:t>
              </a:r>
              <a:endParaRPr lang="en-US" sz="9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6" name="Flèche droite 55"/>
            <p:cNvSpPr/>
            <p:nvPr/>
          </p:nvSpPr>
          <p:spPr>
            <a:xfrm>
              <a:off x="6274035" y="888882"/>
              <a:ext cx="576330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07909" y="1630386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61" name="Image 60"/>
            <p:cNvPicPr>
              <a:picLocks noChangeAspect="1"/>
            </p:cNvPicPr>
            <p:nvPr/>
          </p:nvPicPr>
          <p:blipFill rotWithShape="1">
            <a:blip r:embed="rId6"/>
            <a:srcRect l="23628" t="9233" r="9115" b="14055"/>
            <a:stretch/>
          </p:blipFill>
          <p:spPr>
            <a:xfrm>
              <a:off x="6890546" y="2433170"/>
              <a:ext cx="1176766" cy="1213956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7869477" y="1681208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63" name="Image 62"/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381" t="15027"/>
            <a:stretch/>
          </p:blipFill>
          <p:spPr>
            <a:xfrm>
              <a:off x="4751050" y="2204815"/>
              <a:ext cx="1591577" cy="1407794"/>
            </a:xfrm>
            <a:prstGeom prst="rect">
              <a:avLst/>
            </a:prstGeom>
          </p:spPr>
        </p:pic>
        <p:sp>
          <p:nvSpPr>
            <p:cNvPr id="64" name="Flèche droite 63"/>
            <p:cNvSpPr/>
            <p:nvPr/>
          </p:nvSpPr>
          <p:spPr>
            <a:xfrm>
              <a:off x="6277354" y="1826011"/>
              <a:ext cx="573011" cy="224940"/>
            </a:xfrm>
            <a:prstGeom prst="rightArrow">
              <a:avLst/>
            </a:prstGeom>
            <a:solidFill>
              <a:srgbClr val="5B9BD5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65" name="Flèche droite 64"/>
            <p:cNvSpPr/>
            <p:nvPr/>
          </p:nvSpPr>
          <p:spPr>
            <a:xfrm>
              <a:off x="6274035" y="2707323"/>
              <a:ext cx="576330" cy="224940"/>
            </a:xfrm>
            <a:prstGeom prst="rightArrow">
              <a:avLst>
                <a:gd name="adj1" fmla="val 43225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grpSp>
          <p:nvGrpSpPr>
            <p:cNvPr id="72" name="Groupe 71"/>
            <p:cNvGrpSpPr/>
            <p:nvPr/>
          </p:nvGrpSpPr>
          <p:grpSpPr>
            <a:xfrm>
              <a:off x="8078344" y="1236338"/>
              <a:ext cx="1298561" cy="1341482"/>
              <a:chOff x="1108315" y="3451141"/>
              <a:chExt cx="1298561" cy="1341482"/>
            </a:xfrm>
          </p:grpSpPr>
          <p:sp>
            <p:nvSpPr>
              <p:cNvPr id="16" name="ZoneTexte 15"/>
              <p:cNvSpPr txBox="1"/>
              <p:nvPr/>
            </p:nvSpPr>
            <p:spPr>
              <a:xfrm>
                <a:off x="1377421" y="4515624"/>
                <a:ext cx="8608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 smtClean="0">
                    <a:latin typeface="Cambria" panose="02040503050406030204" pitchFamily="18" charset="0"/>
                  </a:rPr>
                  <a:t>Inventaire</a:t>
                </a:r>
                <a:endParaRPr lang="fr-FR" sz="1200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71" name="Image 70"/>
              <p:cNvPicPr>
                <a:picLocks noChangeAspect="1"/>
              </p:cNvPicPr>
              <p:nvPr/>
            </p:nvPicPr>
            <p:blipFill rotWithShape="1">
              <a:blip r:embed="rId8"/>
              <a:srcRect l="-587" t="26635" r="587" b="28046"/>
              <a:stretch/>
            </p:blipFill>
            <p:spPr>
              <a:xfrm>
                <a:off x="1108315" y="3451141"/>
                <a:ext cx="1298561" cy="1196340"/>
              </a:xfrm>
              <a:prstGeom prst="rect">
                <a:avLst/>
              </a:prstGeom>
            </p:spPr>
          </p:pic>
        </p:grpSp>
        <p:grpSp>
          <p:nvGrpSpPr>
            <p:cNvPr id="83" name="Groupe 82"/>
            <p:cNvGrpSpPr/>
            <p:nvPr/>
          </p:nvGrpSpPr>
          <p:grpSpPr>
            <a:xfrm>
              <a:off x="8067315" y="1016705"/>
              <a:ext cx="1058282" cy="465501"/>
              <a:chOff x="8748506" y="1019655"/>
              <a:chExt cx="1269280" cy="455483"/>
            </a:xfrm>
          </p:grpSpPr>
          <p:cxnSp>
            <p:nvCxnSpPr>
              <p:cNvPr id="77" name="Connecteur droit 76"/>
              <p:cNvCxnSpPr>
                <a:stCxn id="46" idx="3"/>
              </p:cNvCxnSpPr>
              <p:nvPr/>
            </p:nvCxnSpPr>
            <p:spPr>
              <a:xfrm>
                <a:off x="8748506" y="1019655"/>
                <a:ext cx="422041" cy="45548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>
                <a:off x="9183778" y="1452263"/>
                <a:ext cx="834008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e 83"/>
            <p:cNvGrpSpPr/>
            <p:nvPr/>
          </p:nvGrpSpPr>
          <p:grpSpPr>
            <a:xfrm>
              <a:off x="8067314" y="2204815"/>
              <a:ext cx="1035021" cy="835333"/>
              <a:chOff x="8341760" y="1482664"/>
              <a:chExt cx="1354747" cy="835333"/>
            </a:xfrm>
          </p:grpSpPr>
          <p:cxnSp>
            <p:nvCxnSpPr>
              <p:cNvPr id="85" name="Connecteur droit 84"/>
              <p:cNvCxnSpPr>
                <a:stCxn id="61" idx="3"/>
              </p:cNvCxnSpPr>
              <p:nvPr/>
            </p:nvCxnSpPr>
            <p:spPr>
              <a:xfrm flipV="1">
                <a:off x="8341760" y="1482664"/>
                <a:ext cx="409481" cy="83533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/>
              <p:nvPr/>
            </p:nvCxnSpPr>
            <p:spPr>
              <a:xfrm>
                <a:off x="8772733" y="1482664"/>
                <a:ext cx="9237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1" name="Image 90"/>
            <p:cNvPicPr>
              <a:picLocks noChangeAspect="1"/>
            </p:cNvPicPr>
            <p:nvPr/>
          </p:nvPicPr>
          <p:blipFill rotWithShape="1">
            <a:blip r:embed="rId9"/>
            <a:srcRect l="13072" t="23874" r="9594" b="18431"/>
            <a:stretch/>
          </p:blipFill>
          <p:spPr>
            <a:xfrm>
              <a:off x="9150008" y="1303128"/>
              <a:ext cx="1617355" cy="1186433"/>
            </a:xfrm>
            <a:prstGeom prst="rect">
              <a:avLst/>
            </a:prstGeom>
          </p:spPr>
        </p:pic>
        <p:sp>
          <p:nvSpPr>
            <p:cNvPr id="92" name="ZoneTexte 91"/>
            <p:cNvSpPr txBox="1"/>
            <p:nvPr/>
          </p:nvSpPr>
          <p:spPr>
            <a:xfrm>
              <a:off x="8205624" y="676950"/>
              <a:ext cx="1239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Somme pondérée par les abondances</a:t>
              </a:r>
              <a:endParaRPr lang="en-US" sz="9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93" name="Flèche droite 92"/>
            <p:cNvSpPr/>
            <p:nvPr/>
          </p:nvSpPr>
          <p:spPr>
            <a:xfrm>
              <a:off x="8483399" y="1040222"/>
              <a:ext cx="683491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8947175" y="1072478"/>
              <a:ext cx="2186940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ambria" panose="02040503050406030204" pitchFamily="18" charset="0"/>
                </a:rPr>
                <a:t>TDP pour l’inventaire</a:t>
              </a:r>
            </a:p>
            <a:p>
              <a:pPr algn="ctr"/>
              <a:endParaRPr lang="fr-FR" sz="1100" dirty="0">
                <a:latin typeface="Cambria" panose="02040503050406030204" pitchFamily="18" charset="0"/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10756963" y="1212863"/>
              <a:ext cx="840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Somme sur l’espace</a:t>
              </a:r>
              <a:endParaRPr lang="en-US" sz="9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2" name="Flèche droite 101"/>
            <p:cNvSpPr/>
            <p:nvPr/>
          </p:nvSpPr>
          <p:spPr>
            <a:xfrm>
              <a:off x="10795287" y="1708500"/>
              <a:ext cx="601772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ZoneTexte 107"/>
                <p:cNvSpPr txBox="1"/>
                <p:nvPr/>
              </p:nvSpPr>
              <p:spPr>
                <a:xfrm>
                  <a:off x="10790368" y="1923370"/>
                  <a:ext cx="517673" cy="4293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fr-FR" sz="11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𝑖𝑥𝑒𝑙𝑠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11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𝑇𝐷𝑃</m:t>
                                </m:r>
                              </m:e>
                              <m: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fr-FR" sz="11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fr-F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nary>
                              </m:sub>
                            </m:sSub>
                          </m:e>
                        </m:nary>
                      </m:oMath>
                    </m:oMathPara>
                  </a14:m>
                  <a:endParaRPr lang="fr-FR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ZoneTexte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0368" y="1923370"/>
                  <a:ext cx="517673" cy="429348"/>
                </a:xfrm>
                <a:prstGeom prst="rect">
                  <a:avLst/>
                </a:prstGeom>
                <a:blipFill>
                  <a:blip r:embed="rId10"/>
                  <a:stretch>
                    <a:fillRect l="-91765" t="-147143" r="-116471" b="-19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/>
                <p:cNvSpPr txBox="1"/>
                <p:nvPr/>
              </p:nvSpPr>
              <p:spPr>
                <a:xfrm>
                  <a:off x="11355714" y="1620842"/>
                  <a:ext cx="755271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𝑹𝒆𝒅</m:t>
                            </m:r>
                          </m:e>
                          <m:sup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</m:oMath>
                    </m:oMathPara>
                  </a14:m>
                  <a:endParaRPr lang="fr-FR" sz="1100" b="1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0" name="ZoneTexte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5714" y="1620842"/>
                  <a:ext cx="755271" cy="37427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Flèche droite 110"/>
            <p:cNvSpPr/>
            <p:nvPr/>
          </p:nvSpPr>
          <p:spPr>
            <a:xfrm>
              <a:off x="4070582" y="1606070"/>
              <a:ext cx="512754" cy="10243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112" name="Flèche droite 111"/>
            <p:cNvSpPr/>
            <p:nvPr/>
          </p:nvSpPr>
          <p:spPr>
            <a:xfrm rot="1993422">
              <a:off x="3990110" y="1944377"/>
              <a:ext cx="572359" cy="1128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</p:grpSp>
      <p:sp>
        <p:nvSpPr>
          <p:cNvPr id="120" name="ZoneTexte 119"/>
          <p:cNvSpPr txBox="1"/>
          <p:nvPr/>
        </p:nvSpPr>
        <p:spPr>
          <a:xfrm>
            <a:off x="17829" y="36021"/>
            <a:ext cx="12174171" cy="7694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The functional redundancy </a:t>
            </a:r>
            <a:r>
              <a:rPr lang="en-US" sz="1100" dirty="0" smtClean="0"/>
              <a:t>is </a:t>
            </a:r>
            <a:r>
              <a:rPr lang="en-US" sz="1100" dirty="0"/>
              <a:t>measured as the overlap among species </a:t>
            </a:r>
            <a:r>
              <a:rPr lang="en-US" sz="1100" dirty="0" smtClean="0"/>
              <a:t>in communities</a:t>
            </a:r>
            <a:r>
              <a:rPr lang="en-US" sz="1100" dirty="0"/>
              <a:t>' functional space </a:t>
            </a:r>
            <a:r>
              <a:rPr lang="en-US" sz="1100" dirty="0" smtClean="0"/>
              <a:t>[Carmona et al., 2016]. First, the samples of </a:t>
            </a:r>
            <a:r>
              <a:rPr lang="en-US" sz="1100" dirty="0"/>
              <a:t>the trait database </a:t>
            </a:r>
            <a:r>
              <a:rPr lang="en-US" sz="1100" dirty="0" smtClean="0"/>
              <a:t>are mapped in a 2-dimensional plan with a PCA analysis. Then</a:t>
            </a:r>
            <a:r>
              <a:rPr lang="en-US" sz="1100" dirty="0"/>
              <a:t>, multivariate kernel density estimator associated with individual trees were </a:t>
            </a:r>
            <a:r>
              <a:rPr lang="en-US" sz="1100" dirty="0" smtClean="0"/>
              <a:t>give species traits probability distribution (TDP).</a:t>
            </a:r>
            <a:endParaRPr lang="en-US" sz="1100" dirty="0"/>
          </a:p>
          <a:p>
            <a:r>
              <a:rPr lang="en-US" sz="1100" dirty="0" smtClean="0"/>
              <a:t>TDP, weighted by species abundance, are summed to give communities TDP: the functional redundancy is the </a:t>
            </a:r>
            <a:r>
              <a:rPr lang="en-US" sz="1100" dirty="0"/>
              <a:t>sum of </a:t>
            </a:r>
            <a:r>
              <a:rPr lang="en-US" sz="1100" dirty="0" smtClean="0"/>
              <a:t>TDP overlaps,  corresponding to </a:t>
            </a:r>
            <a:r>
              <a:rPr lang="en-US" sz="1100" dirty="0"/>
              <a:t>the average number of species that could be removed from </a:t>
            </a:r>
            <a:r>
              <a:rPr lang="en-US" sz="1100" dirty="0" smtClean="0"/>
              <a:t>without </a:t>
            </a:r>
            <a:r>
              <a:rPr lang="en-US" sz="1100" dirty="0"/>
              <a:t>reducing the functional space.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21951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8"/>
          <p:cNvGrpSpPr/>
          <p:nvPr/>
        </p:nvGrpSpPr>
        <p:grpSpPr>
          <a:xfrm>
            <a:off x="-103494" y="1412558"/>
            <a:ext cx="1895680" cy="5255106"/>
            <a:chOff x="-412708" y="2089606"/>
            <a:chExt cx="1895680" cy="5255106"/>
          </a:xfrm>
        </p:grpSpPr>
        <p:sp>
          <p:nvSpPr>
            <p:cNvPr id="41" name="Rectangle 40"/>
            <p:cNvSpPr/>
            <p:nvPr/>
          </p:nvSpPr>
          <p:spPr>
            <a:xfrm>
              <a:off x="258512" y="3835570"/>
              <a:ext cx="588623" cy="21236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  <a:p>
              <a:r>
                <a:rPr lang="fr-F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  <a:p>
              <a:r>
                <a:rPr lang="fr-FR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  <a:p>
              <a:r>
                <a:rPr lang="fr-F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S1</a:t>
              </a:r>
            </a:p>
            <a:p>
              <a:r>
                <a:rPr lang="fr-FR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fr-FR" baseline="-25000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  <a:p>
              <a:r>
                <a:rPr lang="fr-FR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fr-FR" baseline="-25000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  <a:p>
              <a:r>
                <a:rPr lang="fr-FR" baseline="-25000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  <a:p>
              <a:r>
                <a:rPr lang="fr-FR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fr-FR" baseline="-25000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S2</a:t>
              </a:r>
              <a:endParaRPr lang="en-US" baseline="-25000" dirty="0">
                <a:solidFill>
                  <a:srgbClr val="C00000"/>
                </a:solidFill>
              </a:endParaRPr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2708" y="2089606"/>
              <a:ext cx="1310062" cy="5253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2910" y="2091225"/>
              <a:ext cx="1310062" cy="5253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Rectangle 45"/>
          <p:cNvSpPr/>
          <p:nvPr/>
        </p:nvSpPr>
        <p:spPr>
          <a:xfrm>
            <a:off x="12844" y="5392151"/>
            <a:ext cx="1513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Initial </a:t>
            </a:r>
            <a:r>
              <a:rPr lang="fr-FR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inventory</a:t>
            </a:r>
            <a:endParaRPr lang="en-US" i="1" dirty="0"/>
          </a:p>
        </p:txBody>
      </p:sp>
      <p:grpSp>
        <p:nvGrpSpPr>
          <p:cNvPr id="47" name="Group 24"/>
          <p:cNvGrpSpPr/>
          <p:nvPr/>
        </p:nvGrpSpPr>
        <p:grpSpPr>
          <a:xfrm>
            <a:off x="3440274" y="1413367"/>
            <a:ext cx="2031975" cy="5253488"/>
            <a:chOff x="-449099" y="2128779"/>
            <a:chExt cx="2031975" cy="5253488"/>
          </a:xfrm>
        </p:grpSpPr>
        <p:sp>
          <p:nvSpPr>
            <p:cNvPr id="48" name="Rectangle 47"/>
            <p:cNvSpPr/>
            <p:nvPr/>
          </p:nvSpPr>
          <p:spPr>
            <a:xfrm>
              <a:off x="258512" y="3835570"/>
              <a:ext cx="679417" cy="21236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  <a:p>
              <a:r>
                <a:rPr lang="fr-F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  <a:p>
              <a:r>
                <a:rPr lang="fr-FR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  <a:p>
              <a:r>
                <a:rPr lang="fr-F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S1</a:t>
              </a:r>
            </a:p>
            <a:p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baseline="-25000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V1</a:t>
              </a:r>
            </a:p>
            <a:p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baseline="-25000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V2</a:t>
              </a:r>
            </a:p>
            <a:p>
              <a:r>
                <a:rPr lang="fr-FR" baseline="-25000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  <a:p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baseline="-25000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VS2</a:t>
              </a:r>
              <a:endParaRPr lang="en-US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9099" y="2128780"/>
              <a:ext cx="1310062" cy="5253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2814" y="2128779"/>
              <a:ext cx="1310062" cy="5253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e 1"/>
          <p:cNvGrpSpPr/>
          <p:nvPr/>
        </p:nvGrpSpPr>
        <p:grpSpPr>
          <a:xfrm>
            <a:off x="1357775" y="3334428"/>
            <a:ext cx="2503418" cy="1664591"/>
            <a:chOff x="1385911" y="3455117"/>
            <a:chExt cx="2503418" cy="1664591"/>
          </a:xfrm>
        </p:grpSpPr>
        <p:grpSp>
          <p:nvGrpSpPr>
            <p:cNvPr id="51" name="Group 46"/>
            <p:cNvGrpSpPr/>
            <p:nvPr/>
          </p:nvGrpSpPr>
          <p:grpSpPr>
            <a:xfrm>
              <a:off x="1446181" y="3455117"/>
              <a:ext cx="2443148" cy="1664591"/>
              <a:chOff x="1073918" y="3861184"/>
              <a:chExt cx="2443148" cy="1664591"/>
            </a:xfrm>
          </p:grpSpPr>
          <p:sp>
            <p:nvSpPr>
              <p:cNvPr id="53" name="Flèche courbée vers le bas 23"/>
              <p:cNvSpPr/>
              <p:nvPr/>
            </p:nvSpPr>
            <p:spPr>
              <a:xfrm rot="5400000">
                <a:off x="2538625" y="4547335"/>
                <a:ext cx="1596881" cy="360000"/>
              </a:xfrm>
              <a:prstGeom prst="curvedDown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Flèche courbée vers le bas 23"/>
              <p:cNvSpPr/>
              <p:nvPr/>
            </p:nvSpPr>
            <p:spPr>
              <a:xfrm rot="5400000" flipH="1" flipV="1">
                <a:off x="438130" y="4496972"/>
                <a:ext cx="1631575" cy="360000"/>
              </a:xfrm>
              <a:prstGeom prst="curvedDown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1385911" y="3744849"/>
                  <a:ext cx="2460638" cy="114089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Multinomial </a:t>
                  </a:r>
                  <a:r>
                    <a:rPr lang="fr-FR" i="1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botanical</a:t>
                  </a:r>
                  <a:r>
                    <a:rPr lang="fr-FR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i="1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name</a:t>
                  </a:r>
                  <a:r>
                    <a:rPr lang="fr-FR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i="1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sampling</a:t>
                  </a:r>
                  <a:endParaRPr lang="fr-FR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11" y="3744849"/>
                  <a:ext cx="2460638" cy="1140890"/>
                </a:xfrm>
                <a:prstGeom prst="rect">
                  <a:avLst/>
                </a:prstGeom>
                <a:blipFill>
                  <a:blip r:embed="rId3"/>
                  <a:stretch>
                    <a:fillRect t="-37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Rectangle 57"/>
          <p:cNvSpPr/>
          <p:nvPr/>
        </p:nvSpPr>
        <p:spPr>
          <a:xfrm>
            <a:off x="3697397" y="5392151"/>
            <a:ext cx="2701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Set of </a:t>
            </a:r>
            <a:r>
              <a:rPr lang="fr-FR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simulated</a:t>
            </a:r>
            <a:r>
              <a:rPr lang="fr-F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complete</a:t>
            </a:r>
            <a:r>
              <a:rPr lang="fr-FR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inventories</a:t>
            </a:r>
            <a:endParaRPr lang="en-US" i="1" dirty="0"/>
          </a:p>
        </p:txBody>
      </p:sp>
      <p:sp>
        <p:nvSpPr>
          <p:cNvPr id="59" name="Right Arrow 51"/>
          <p:cNvSpPr/>
          <p:nvPr/>
        </p:nvSpPr>
        <p:spPr>
          <a:xfrm>
            <a:off x="6792220" y="3836040"/>
            <a:ext cx="905598" cy="408143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88313" y="4385435"/>
            <a:ext cx="1513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Mean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fr-F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errors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1" name="Group 49"/>
          <p:cNvGrpSpPr/>
          <p:nvPr/>
        </p:nvGrpSpPr>
        <p:grpSpPr>
          <a:xfrm>
            <a:off x="4481874" y="1413367"/>
            <a:ext cx="2031975" cy="5253488"/>
            <a:chOff x="-449099" y="2128779"/>
            <a:chExt cx="2031975" cy="5253488"/>
          </a:xfrm>
        </p:grpSpPr>
        <p:sp>
          <p:nvSpPr>
            <p:cNvPr id="62" name="Rectangle 61"/>
            <p:cNvSpPr/>
            <p:nvPr/>
          </p:nvSpPr>
          <p:spPr>
            <a:xfrm>
              <a:off x="258512" y="3835570"/>
              <a:ext cx="679417" cy="21236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  <a:p>
              <a:r>
                <a:rPr lang="fr-F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  <a:p>
              <a:r>
                <a:rPr lang="fr-FR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  <a:p>
              <a:r>
                <a:rPr lang="fr-F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baseline="-250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S1</a:t>
              </a:r>
            </a:p>
            <a:p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baseline="-25000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V1</a:t>
              </a:r>
            </a:p>
            <a:p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baseline="-25000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V2</a:t>
              </a:r>
            </a:p>
            <a:p>
              <a:r>
                <a:rPr lang="fr-FR" baseline="-25000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  <a:p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baseline="-25000" dirty="0" smtClean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VS2</a:t>
              </a:r>
              <a:endParaRPr lang="en-US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9099" y="2128780"/>
              <a:ext cx="1310062" cy="5253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2814" y="2128779"/>
              <a:ext cx="1310062" cy="5253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2" name="Image 7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5" t="10526" r="3569" b="13007"/>
          <a:stretch/>
        </p:blipFill>
        <p:spPr>
          <a:xfrm>
            <a:off x="7926055" y="2819336"/>
            <a:ext cx="3601711" cy="2441551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8001724" y="2420938"/>
            <a:ext cx="15134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014355" y="5320731"/>
            <a:ext cx="15134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Metric</a:t>
            </a:r>
            <a:r>
              <a:rPr lang="fr-FR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value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68529" y="3747724"/>
            <a:ext cx="5381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325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421</Words>
  <Application>Microsoft Office PowerPoint</Application>
  <PresentationFormat>Grand écran</PresentationFormat>
  <Paragraphs>93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>UMR EcoFoG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Ariane Mirabel</dc:creator>
  <cp:lastModifiedBy>Ariane Mirabel</cp:lastModifiedBy>
  <cp:revision>21</cp:revision>
  <dcterms:created xsi:type="dcterms:W3CDTF">2018-05-17T11:27:18Z</dcterms:created>
  <dcterms:modified xsi:type="dcterms:W3CDTF">2018-11-05T20:27:52Z</dcterms:modified>
</cp:coreProperties>
</file>