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6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83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4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60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17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4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2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7865-2158-46A4-A484-857B5D1D6248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4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0" y="974988"/>
            <a:ext cx="12160155" cy="5344661"/>
            <a:chOff x="-49170" y="39924"/>
            <a:chExt cx="12160155" cy="5344661"/>
          </a:xfrm>
        </p:grpSpPr>
        <p:grpSp>
          <p:nvGrpSpPr>
            <p:cNvPr id="28" name="Groupe 27"/>
            <p:cNvGrpSpPr/>
            <p:nvPr/>
          </p:nvGrpSpPr>
          <p:grpSpPr>
            <a:xfrm>
              <a:off x="-49170" y="40474"/>
              <a:ext cx="2178262" cy="2666849"/>
              <a:chOff x="1594320" y="-136341"/>
              <a:chExt cx="2178262" cy="2666849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1612149" y="-136341"/>
                <a:ext cx="2160433" cy="2666849"/>
                <a:chOff x="111692" y="2169538"/>
                <a:chExt cx="2160433" cy="2666849"/>
              </a:xfrm>
            </p:grpSpPr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92" y="2202512"/>
                  <a:ext cx="847234" cy="2565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418846" y="2169538"/>
                  <a:ext cx="853279" cy="2666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551943" y="3068960"/>
                  <a:ext cx="1313180" cy="1007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lang="fr-FR" sz="105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fr-FR" sz="105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  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1" name="Groupe 20"/>
              <p:cNvGrpSpPr/>
              <p:nvPr/>
            </p:nvGrpSpPr>
            <p:grpSpPr>
              <a:xfrm>
                <a:off x="1594320" y="763081"/>
                <a:ext cx="294013" cy="954774"/>
                <a:chOff x="1594320" y="763081"/>
                <a:chExt cx="294013" cy="954774"/>
              </a:xfrm>
            </p:grpSpPr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1888333" y="763081"/>
                  <a:ext cx="0" cy="9547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 rot="16200000">
                  <a:off x="1396029" y="1128566"/>
                  <a:ext cx="6735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err="1" smtClean="0">
                      <a:latin typeface="Cambria" panose="02040503050406030204" pitchFamily="18" charset="0"/>
                    </a:rPr>
                    <a:t>Species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 rot="5400000">
                <a:off x="2566697" y="-22057"/>
                <a:ext cx="286908" cy="990154"/>
                <a:chOff x="1532847" y="911700"/>
                <a:chExt cx="286908" cy="990154"/>
              </a:xfrm>
            </p:grpSpPr>
            <p:cxnSp>
              <p:nvCxnSpPr>
                <p:cNvPr id="23" name="Connecteur droit avec flèche 22"/>
                <p:cNvCxnSpPr/>
                <p:nvPr/>
              </p:nvCxnSpPr>
              <p:spPr>
                <a:xfrm rot="16200000" flipH="1" flipV="1">
                  <a:off x="1324678" y="1406777"/>
                  <a:ext cx="99015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 rot="16200000">
                  <a:off x="1387391" y="1283878"/>
                  <a:ext cx="5679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Cambria" panose="02040503050406030204" pitchFamily="18" charset="0"/>
                    </a:rPr>
                    <a:t>Traits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27" name="ZoneTexte 26"/>
            <p:cNvSpPr txBox="1"/>
            <p:nvPr/>
          </p:nvSpPr>
          <p:spPr>
            <a:xfrm>
              <a:off x="80164" y="169292"/>
              <a:ext cx="1859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Cambria" panose="02040503050406030204" pitchFamily="18" charset="0"/>
                </a:rPr>
                <a:t>All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species</a:t>
              </a:r>
              <a:r>
                <a:rPr lang="fr-FR" sz="1100" b="1" dirty="0" smtClean="0">
                  <a:latin typeface="Cambria" panose="02040503050406030204" pitchFamily="18" charset="0"/>
                </a:rPr>
                <a:t> x Traits matrix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773194" y="982345"/>
              <a:ext cx="188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PCA</a:t>
              </a:r>
              <a:endParaRPr lang="en-US" sz="16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121"/>
            <a:stretch/>
          </p:blipFill>
          <p:spPr>
            <a:xfrm>
              <a:off x="2200951" y="623760"/>
              <a:ext cx="1821957" cy="1692215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2268789" y="75495"/>
              <a:ext cx="19706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 smtClean="0">
                  <a:latin typeface="Cambria" panose="02040503050406030204" pitchFamily="18" charset="0"/>
                </a:rPr>
                <a:t>Individuals</a:t>
              </a:r>
              <a:r>
                <a:rPr lang="fr-FR" sz="1100" b="1" dirty="0" smtClean="0">
                  <a:latin typeface="Cambria" panose="02040503050406030204" pitchFamily="18" charset="0"/>
                </a:rPr>
                <a:t> in the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functional</a:t>
              </a:r>
              <a:r>
                <a:rPr lang="fr-FR" sz="1100" b="1" dirty="0" smtClean="0">
                  <a:latin typeface="Cambria" panose="02040503050406030204" pitchFamily="18" charset="0"/>
                </a:rPr>
                <a:t>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space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pic>
          <p:nvPicPr>
            <p:cNvPr id="46" name="Image 45"/>
            <p:cNvPicPr>
              <a:picLocks noChangeAspect="1"/>
            </p:cNvPicPr>
            <p:nvPr/>
          </p:nvPicPr>
          <p:blipFill rotWithShape="1">
            <a:blip r:embed="rId4"/>
            <a:srcRect l="10748" t="21481" r="6988" b="16728"/>
            <a:stretch/>
          </p:blipFill>
          <p:spPr>
            <a:xfrm>
              <a:off x="6863316" y="498127"/>
              <a:ext cx="1203996" cy="1037156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 rotWithShape="1">
            <a:blip r:embed="rId5"/>
            <a:srcRect l="10355" t="12959" r="12124" b="1123"/>
            <a:stretch/>
          </p:blipFill>
          <p:spPr>
            <a:xfrm>
              <a:off x="4738282" y="325230"/>
              <a:ext cx="1447648" cy="1295612"/>
            </a:xfrm>
            <a:prstGeom prst="rect">
              <a:avLst/>
            </a:prstGeom>
          </p:spPr>
        </p:pic>
        <p:sp>
          <p:nvSpPr>
            <p:cNvPr id="50" name="Flèche droite 49"/>
            <p:cNvSpPr/>
            <p:nvPr/>
          </p:nvSpPr>
          <p:spPr>
            <a:xfrm>
              <a:off x="1822208" y="1299717"/>
              <a:ext cx="636266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961236" y="718065"/>
              <a:ext cx="971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For </a:t>
              </a:r>
              <a:r>
                <a:rPr lang="fr-FR" sz="11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each</a:t>
              </a:r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1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species</a:t>
              </a:r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(S)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2" name="Flèche droite 51"/>
            <p:cNvSpPr/>
            <p:nvPr/>
          </p:nvSpPr>
          <p:spPr>
            <a:xfrm rot="19884914">
              <a:off x="4035044" y="1263663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863348" y="40474"/>
              <a:ext cx="1761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err="1">
                  <a:latin typeface="Cambria" panose="02040503050406030204" pitchFamily="18" charset="0"/>
                </a:rPr>
                <a:t>Species</a:t>
              </a:r>
              <a:r>
                <a:rPr lang="fr-FR" sz="1050" b="1" dirty="0">
                  <a:latin typeface="Cambria" panose="02040503050406030204" pitchFamily="18" charset="0"/>
                </a:rPr>
                <a:t> </a:t>
              </a:r>
              <a:r>
                <a:rPr lang="fr-FR" sz="1050" b="1" dirty="0" err="1">
                  <a:latin typeface="Cambria" panose="02040503050406030204" pitchFamily="18" charset="0"/>
                </a:rPr>
                <a:t>functional</a:t>
              </a:r>
              <a:r>
                <a:rPr lang="fr-FR" sz="1050" b="1" dirty="0">
                  <a:latin typeface="Cambria" panose="02040503050406030204" pitchFamily="18" charset="0"/>
                </a:rPr>
                <a:t> </a:t>
              </a:r>
              <a:r>
                <a:rPr lang="fr-FR" sz="1050" b="1" dirty="0" err="1">
                  <a:latin typeface="Cambria" panose="02040503050406030204" pitchFamily="18" charset="0"/>
                </a:rPr>
                <a:t>space</a:t>
              </a:r>
              <a:endParaRPr lang="fr-FR" sz="1050" b="1" dirty="0">
                <a:latin typeface="Cambria" panose="02040503050406030204" pitchFamily="18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6641163" y="39924"/>
              <a:ext cx="1774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 smtClean="0">
                  <a:latin typeface="Cambria" panose="02040503050406030204" pitchFamily="18" charset="0"/>
                </a:rPr>
                <a:t>Species</a:t>
              </a:r>
              <a:r>
                <a:rPr lang="fr-FR" sz="1050" b="1" dirty="0" smtClean="0">
                  <a:latin typeface="Cambria" panose="02040503050406030204" pitchFamily="18" charset="0"/>
                </a:rPr>
                <a:t> trait </a:t>
              </a:r>
              <a:r>
                <a:rPr lang="fr-FR" sz="1050" b="1" dirty="0" err="1" smtClean="0">
                  <a:latin typeface="Cambria" panose="02040503050406030204" pitchFamily="18" charset="0"/>
                </a:rPr>
                <a:t>probability</a:t>
              </a:r>
              <a:r>
                <a:rPr lang="fr-FR" sz="1050" b="1" dirty="0" smtClean="0">
                  <a:latin typeface="Cambria" panose="02040503050406030204" pitchFamily="18" charset="0"/>
                </a:rPr>
                <a:t> </a:t>
              </a:r>
              <a:r>
                <a:rPr lang="fr-FR" sz="1050" b="1" dirty="0" err="1" smtClean="0">
                  <a:latin typeface="Cambria" panose="02040503050406030204" pitchFamily="18" charset="0"/>
                </a:rPr>
                <a:t>density</a:t>
              </a:r>
              <a:r>
                <a:rPr lang="fr-FR" sz="1050" b="1" dirty="0" smtClean="0">
                  <a:latin typeface="Cambria" panose="02040503050406030204" pitchFamily="18" charset="0"/>
                </a:rPr>
                <a:t> (TDP) 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173410" y="1487026"/>
              <a:ext cx="7733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Kernel</a:t>
              </a:r>
              <a:r>
                <a:rPr lang="fr-FR" sz="10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density</a:t>
              </a:r>
              <a:endParaRPr lang="fr-FR" sz="1000" b="1" dirty="0" smtClean="0">
                <a:solidFill>
                  <a:schemeClr val="accent1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/</a:t>
              </a:r>
            </a:p>
            <a:p>
              <a:pPr algn="ctr"/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2D Normal dist</a:t>
              </a:r>
              <a:r>
                <a:rPr lang="en-US" sz="900" b="1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.</a:t>
              </a:r>
              <a:endParaRPr lang="en-US" sz="9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6" name="Flèche droite 55"/>
            <p:cNvSpPr/>
            <p:nvPr/>
          </p:nvSpPr>
          <p:spPr>
            <a:xfrm>
              <a:off x="6274035" y="888882"/>
              <a:ext cx="576330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07909" y="1630386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fr-F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6"/>
            <a:srcRect l="23628" t="9233" r="9115" b="14055"/>
            <a:stretch/>
          </p:blipFill>
          <p:spPr>
            <a:xfrm>
              <a:off x="6890546" y="2433170"/>
              <a:ext cx="1176766" cy="1213956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7869477" y="168120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fr-F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63" name="Image 62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4751050" y="2204815"/>
              <a:ext cx="1591577" cy="1407794"/>
            </a:xfrm>
            <a:prstGeom prst="rect">
              <a:avLst/>
            </a:prstGeom>
          </p:spPr>
        </p:pic>
        <p:sp>
          <p:nvSpPr>
            <p:cNvPr id="64" name="Flèche droite 63"/>
            <p:cNvSpPr/>
            <p:nvPr/>
          </p:nvSpPr>
          <p:spPr>
            <a:xfrm>
              <a:off x="6277354" y="1826011"/>
              <a:ext cx="573011" cy="224940"/>
            </a:xfrm>
            <a:prstGeom prst="rightArrow">
              <a:avLst/>
            </a:prstGeom>
            <a:solidFill>
              <a:srgbClr val="5B9BD5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5" name="Flèche droite 64"/>
            <p:cNvSpPr/>
            <p:nvPr/>
          </p:nvSpPr>
          <p:spPr>
            <a:xfrm>
              <a:off x="6274035" y="2707323"/>
              <a:ext cx="576330" cy="224940"/>
            </a:xfrm>
            <a:prstGeom prst="rightArrow">
              <a:avLst>
                <a:gd name="adj1" fmla="val 43225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8078344" y="1236338"/>
              <a:ext cx="1298561" cy="1526148"/>
              <a:chOff x="1108315" y="3451141"/>
              <a:chExt cx="1298561" cy="1526148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1394607" y="4515624"/>
                <a:ext cx="826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Inventory</a:t>
                </a:r>
              </a:p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(I)</a:t>
                </a:r>
                <a:endParaRPr lang="fr-FR" sz="12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8"/>
              <a:srcRect l="-587" t="26635" r="587" b="28046"/>
              <a:stretch/>
            </p:blipFill>
            <p:spPr>
              <a:xfrm>
                <a:off x="1108315" y="3451141"/>
                <a:ext cx="1298561" cy="1196340"/>
              </a:xfrm>
              <a:prstGeom prst="rect">
                <a:avLst/>
              </a:prstGeom>
            </p:spPr>
          </p:pic>
        </p:grpSp>
        <p:grpSp>
          <p:nvGrpSpPr>
            <p:cNvPr id="83" name="Groupe 82"/>
            <p:cNvGrpSpPr/>
            <p:nvPr/>
          </p:nvGrpSpPr>
          <p:grpSpPr>
            <a:xfrm>
              <a:off x="8067315" y="1016705"/>
              <a:ext cx="1058282" cy="465501"/>
              <a:chOff x="8748506" y="1019655"/>
              <a:chExt cx="1269280" cy="455483"/>
            </a:xfrm>
          </p:grpSpPr>
          <p:cxnSp>
            <p:nvCxnSpPr>
              <p:cNvPr id="77" name="Connecteur droit 76"/>
              <p:cNvCxnSpPr>
                <a:stCxn id="46" idx="3"/>
              </p:cNvCxnSpPr>
              <p:nvPr/>
            </p:nvCxnSpPr>
            <p:spPr>
              <a:xfrm>
                <a:off x="8748506" y="1019655"/>
                <a:ext cx="422041" cy="45548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>
                <a:off x="9183778" y="1452263"/>
                <a:ext cx="834008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e 83"/>
            <p:cNvGrpSpPr/>
            <p:nvPr/>
          </p:nvGrpSpPr>
          <p:grpSpPr>
            <a:xfrm>
              <a:off x="8067314" y="2204815"/>
              <a:ext cx="1035021" cy="835333"/>
              <a:chOff x="8341760" y="1482664"/>
              <a:chExt cx="1354747" cy="835333"/>
            </a:xfrm>
          </p:grpSpPr>
          <p:cxnSp>
            <p:nvCxnSpPr>
              <p:cNvPr id="85" name="Connecteur droit 84"/>
              <p:cNvCxnSpPr>
                <a:stCxn id="61" idx="3"/>
              </p:cNvCxnSpPr>
              <p:nvPr/>
            </p:nvCxnSpPr>
            <p:spPr>
              <a:xfrm flipV="1">
                <a:off x="8341760" y="1482664"/>
                <a:ext cx="409481" cy="8353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>
                <a:off x="8772733" y="1482664"/>
                <a:ext cx="9237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Image 90"/>
            <p:cNvPicPr>
              <a:picLocks noChangeAspect="1"/>
            </p:cNvPicPr>
            <p:nvPr/>
          </p:nvPicPr>
          <p:blipFill rotWithShape="1">
            <a:blip r:embed="rId9"/>
            <a:srcRect l="13072" t="23874" r="9594" b="18431"/>
            <a:stretch/>
          </p:blipFill>
          <p:spPr>
            <a:xfrm>
              <a:off x="9150008" y="1303128"/>
              <a:ext cx="1617355" cy="1186433"/>
            </a:xfrm>
            <a:prstGeom prst="rect">
              <a:avLst/>
            </a:prstGeom>
          </p:spPr>
        </p:pic>
        <p:sp>
          <p:nvSpPr>
            <p:cNvPr id="92" name="ZoneTexte 91"/>
            <p:cNvSpPr txBox="1"/>
            <p:nvPr/>
          </p:nvSpPr>
          <p:spPr>
            <a:xfrm>
              <a:off x="8324713" y="571095"/>
              <a:ext cx="11416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Weighted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sum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for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inventoried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species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3" name="Flèche droite 92"/>
            <p:cNvSpPr/>
            <p:nvPr/>
          </p:nvSpPr>
          <p:spPr>
            <a:xfrm>
              <a:off x="8483399" y="1040222"/>
              <a:ext cx="683491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978664" y="1035635"/>
              <a:ext cx="218694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Inventory TDP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10756964" y="1212863"/>
              <a:ext cx="7573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Sum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across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space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2" name="Flèche droite 101"/>
            <p:cNvSpPr/>
            <p:nvPr/>
          </p:nvSpPr>
          <p:spPr>
            <a:xfrm>
              <a:off x="10795287" y="1708500"/>
              <a:ext cx="601772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1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1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1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blipFill>
                  <a:blip r:embed="rId10"/>
                  <a:stretch>
                    <a:fillRect l="-91765" t="-147143" r="-116471" b="-19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100" b="1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Flèche droite 110"/>
            <p:cNvSpPr/>
            <p:nvPr/>
          </p:nvSpPr>
          <p:spPr>
            <a:xfrm>
              <a:off x="4070582" y="1606070"/>
              <a:ext cx="512754" cy="10243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12" name="Flèche droite 111"/>
            <p:cNvSpPr/>
            <p:nvPr/>
          </p:nvSpPr>
          <p:spPr>
            <a:xfrm rot="1993422">
              <a:off x="3990110" y="1944377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17" name="Accolade ouvrante 116"/>
            <p:cNvSpPr/>
            <p:nvPr/>
          </p:nvSpPr>
          <p:spPr>
            <a:xfrm rot="5400000">
              <a:off x="6454582" y="1885103"/>
              <a:ext cx="318128" cy="3725192"/>
            </a:xfrm>
            <a:prstGeom prst="leftBrace">
              <a:avLst>
                <a:gd name="adj1" fmla="val 140777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599521" y="3938035"/>
              <a:ext cx="41295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 err="1" smtClean="0"/>
                <a:t>Species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several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samples</a:t>
              </a:r>
              <a:r>
                <a:rPr lang="fr-FR" sz="1100" dirty="0" smtClean="0"/>
                <a:t>:  kde2d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1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 err="1" smtClean="0"/>
                <a:t>Species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only</a:t>
              </a:r>
              <a:r>
                <a:rPr lang="fr-FR" sz="1100" dirty="0" smtClean="0"/>
                <a:t> 1 </a:t>
              </a:r>
              <a:r>
                <a:rPr lang="fr-FR" sz="1100" dirty="0" err="1" smtClean="0"/>
                <a:t>sample</a:t>
              </a:r>
              <a:r>
                <a:rPr lang="fr-FR" sz="1100" dirty="0" smtClean="0"/>
                <a:t>: </a:t>
              </a:r>
              <a:r>
                <a:rPr lang="fr-FR" sz="1100" dirty="0" err="1" smtClean="0"/>
                <a:t>dnorm</a:t>
              </a:r>
              <a:r>
                <a:rPr lang="fr-FR" sz="1100" dirty="0" smtClean="0"/>
                <a:t>(),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species</a:t>
              </a:r>
              <a:r>
                <a:rPr lang="fr-FR" sz="1100" dirty="0" smtClean="0"/>
                <a:t> location in the </a:t>
              </a:r>
              <a:r>
                <a:rPr lang="fr-FR" sz="1100" dirty="0" err="1" smtClean="0"/>
                <a:t>space</a:t>
              </a:r>
              <a:r>
                <a:rPr lang="fr-FR" sz="1100" dirty="0" smtClean="0"/>
                <a:t> as </a:t>
              </a:r>
              <a:r>
                <a:rPr lang="fr-FR" sz="1100" dirty="0" err="1" smtClean="0"/>
                <a:t>mean</a:t>
              </a:r>
              <a:r>
                <a:rPr lang="fr-FR" sz="1100" dirty="0" smtClean="0"/>
                <a:t> value</a:t>
              </a:r>
            </a:p>
            <a:p>
              <a:r>
                <a:rPr lang="fr-FR" sz="1100" i="1" dirty="0">
                  <a:solidFill>
                    <a:srgbClr val="FF0000"/>
                  </a:solidFill>
                </a:rPr>
                <a:t>But </a:t>
              </a:r>
              <a:r>
                <a:rPr lang="fr-FR" sz="1100" i="1" dirty="0" err="1">
                  <a:solidFill>
                    <a:srgbClr val="FF0000"/>
                  </a:solidFill>
                </a:rPr>
                <a:t>what</a:t>
              </a:r>
              <a:r>
                <a:rPr lang="fr-FR" sz="1100" i="1" dirty="0">
                  <a:solidFill>
                    <a:srgbClr val="FF0000"/>
                  </a:solidFill>
                </a:rPr>
                <a:t> standard </a:t>
              </a:r>
              <a:r>
                <a:rPr lang="fr-FR" sz="1100" i="1" dirty="0" err="1">
                  <a:solidFill>
                    <a:srgbClr val="FF0000"/>
                  </a:solidFill>
                </a:rPr>
                <a:t>deviation</a:t>
              </a:r>
              <a:r>
                <a:rPr lang="fr-FR" sz="1100" i="1" dirty="0">
                  <a:solidFill>
                    <a:srgbClr val="FF0000"/>
                  </a:solidFill>
                </a:rPr>
                <a:t>? </a:t>
              </a:r>
              <a:endParaRPr lang="fr-FR" sz="1100" i="1" dirty="0" smtClean="0">
                <a:solidFill>
                  <a:srgbClr val="FF0000"/>
                </a:solidFill>
              </a:endParaRPr>
            </a:p>
            <a:p>
              <a:r>
                <a:rPr lang="fr-FR" sz="1100" dirty="0" smtClean="0"/>
                <a:t>The </a:t>
              </a:r>
              <a:r>
                <a:rPr lang="fr-FR" sz="1100" dirty="0" err="1" smtClean="0"/>
                <a:t>lower</a:t>
              </a:r>
              <a:r>
                <a:rPr lang="fr-FR" sz="1100" dirty="0" smtClean="0"/>
                <a:t> the </a:t>
              </a:r>
              <a:r>
                <a:rPr lang="fr-FR" sz="1100" dirty="0" err="1" smtClean="0"/>
                <a:t>sd</a:t>
              </a:r>
              <a:r>
                <a:rPr lang="fr-FR" sz="1100" dirty="0" smtClean="0"/>
                <a:t>, the </a:t>
              </a:r>
              <a:r>
                <a:rPr lang="fr-FR" sz="1100" dirty="0" err="1" smtClean="0"/>
                <a:t>higher</a:t>
              </a:r>
              <a:r>
                <a:rPr lang="fr-FR" sz="1100" dirty="0" smtClean="0"/>
                <a:t> the </a:t>
              </a:r>
              <a:r>
                <a:rPr lang="fr-FR" sz="1100" dirty="0" err="1" smtClean="0"/>
                <a:t>redundancy</a:t>
              </a:r>
              <a:r>
                <a:rPr lang="fr-FR" sz="1100" dirty="0" smtClean="0"/>
                <a:t> (</a:t>
              </a:r>
              <a:r>
                <a:rPr lang="fr-FR" sz="1100" dirty="0" err="1" smtClean="0"/>
                <a:t>density</a:t>
              </a:r>
              <a:r>
                <a:rPr lang="fr-FR" sz="1100" dirty="0" smtClean="0"/>
                <a:t> values are </a:t>
              </a:r>
              <a:r>
                <a:rPr lang="fr-FR" sz="1100" dirty="0" err="1" smtClean="0"/>
                <a:t>higher</a:t>
              </a:r>
              <a:r>
                <a:rPr lang="fr-FR" sz="1100" dirty="0" smtClean="0"/>
                <a:t>) </a:t>
              </a:r>
            </a:p>
            <a:p>
              <a:r>
                <a:rPr lang="fr-FR" sz="1100" u="sng" dirty="0" smtClean="0"/>
                <a:t>For </a:t>
              </a:r>
              <a:r>
                <a:rPr lang="fr-FR" sz="1100" u="sng" dirty="0" err="1" smtClean="0"/>
                <a:t>now</a:t>
              </a:r>
              <a:r>
                <a:rPr lang="fr-FR" sz="1100" u="sng" dirty="0" smtClean="0"/>
                <a:t> I </a:t>
              </a:r>
              <a:r>
                <a:rPr lang="fr-FR" sz="1100" u="sng" dirty="0" err="1" smtClean="0"/>
                <a:t>used</a:t>
              </a:r>
              <a:r>
                <a:rPr lang="fr-FR" sz="1100" u="sng" dirty="0" smtClean="0"/>
                <a:t> the </a:t>
              </a:r>
              <a:r>
                <a:rPr lang="fr-FR" sz="1100" u="sng" dirty="0" err="1" smtClean="0"/>
                <a:t>mean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intraspecific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sd</a:t>
              </a:r>
              <a:r>
                <a:rPr lang="fr-FR" sz="1100" u="sng" dirty="0"/>
                <a:t> </a:t>
              </a:r>
              <a:r>
                <a:rPr lang="fr-FR" sz="1100" u="sng" dirty="0" err="1" smtClean="0"/>
                <a:t>from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several-sample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species</a:t>
              </a:r>
              <a:endParaRPr lang="fr-FR" sz="1100" u="sng" dirty="0" smtClean="0"/>
            </a:p>
          </p:txBody>
        </p:sp>
      </p:grpSp>
      <p:sp>
        <p:nvSpPr>
          <p:cNvPr id="120" name="ZoneTexte 119"/>
          <p:cNvSpPr txBox="1"/>
          <p:nvPr/>
        </p:nvSpPr>
        <p:spPr>
          <a:xfrm>
            <a:off x="17829" y="36021"/>
            <a:ext cx="12174171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The functional redundancy </a:t>
            </a:r>
            <a:r>
              <a:rPr lang="en-US" sz="1100" dirty="0" smtClean="0"/>
              <a:t>is </a:t>
            </a:r>
            <a:r>
              <a:rPr lang="en-US" sz="1100" dirty="0"/>
              <a:t>measured as the overlap among species </a:t>
            </a:r>
            <a:r>
              <a:rPr lang="en-US" sz="1100" dirty="0" smtClean="0"/>
              <a:t>i</a:t>
            </a:r>
            <a:r>
              <a:rPr lang="en-US" sz="1100" dirty="0" smtClean="0"/>
              <a:t>n</a:t>
            </a:r>
            <a:r>
              <a:rPr lang="en-US" sz="1100" dirty="0" smtClean="0"/>
              <a:t> communities</a:t>
            </a:r>
            <a:r>
              <a:rPr lang="en-US" sz="1100" dirty="0"/>
              <a:t>' functional space </a:t>
            </a:r>
            <a:r>
              <a:rPr lang="en-US" sz="1100" dirty="0" smtClean="0"/>
              <a:t>[Carmona et al., 2016]. First, the samples of </a:t>
            </a:r>
            <a:r>
              <a:rPr lang="en-US" sz="1100" dirty="0"/>
              <a:t>the trait database </a:t>
            </a:r>
            <a:r>
              <a:rPr lang="en-US" sz="1100" dirty="0" smtClean="0"/>
              <a:t>are mapped in a 2-dimensional plan with a PCA analysis. Then</a:t>
            </a:r>
            <a:r>
              <a:rPr lang="en-US" sz="1100" dirty="0"/>
              <a:t>, multivariate kernel density estimator associated with individual trees were </a:t>
            </a:r>
            <a:r>
              <a:rPr lang="en-US" sz="1100" dirty="0" smtClean="0"/>
              <a:t>give species traits probability </a:t>
            </a:r>
            <a:r>
              <a:rPr lang="en-US" sz="1100" dirty="0" smtClean="0"/>
              <a:t>distribution (TDP)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dirty="0" smtClean="0"/>
              <a:t>TDP, weighted </a:t>
            </a:r>
            <a:r>
              <a:rPr lang="en-US" sz="1100" dirty="0" smtClean="0"/>
              <a:t>by species abundance, </a:t>
            </a:r>
            <a:r>
              <a:rPr lang="en-US" sz="1100" dirty="0" smtClean="0"/>
              <a:t>are summed to give communities TDP: the functional redundancy is the </a:t>
            </a:r>
            <a:r>
              <a:rPr lang="en-US" sz="1100" dirty="0"/>
              <a:t>sum of </a:t>
            </a:r>
            <a:r>
              <a:rPr lang="en-US" sz="1100" dirty="0" smtClean="0"/>
              <a:t>TDP overlaps,  corresponding to </a:t>
            </a:r>
            <a:r>
              <a:rPr lang="en-US" sz="1100" dirty="0"/>
              <a:t>the average number of species that could be removed from </a:t>
            </a:r>
            <a:r>
              <a:rPr lang="en-US" sz="1100" dirty="0" smtClean="0"/>
              <a:t>without </a:t>
            </a:r>
            <a:r>
              <a:rPr lang="en-US" sz="1100" dirty="0"/>
              <a:t>reducing the functional space.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23169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220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Thème Office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Mirabel</dc:creator>
  <cp:lastModifiedBy>Ariane Mirabel</cp:lastModifiedBy>
  <cp:revision>13</cp:revision>
  <dcterms:created xsi:type="dcterms:W3CDTF">2018-05-17T11:27:18Z</dcterms:created>
  <dcterms:modified xsi:type="dcterms:W3CDTF">2018-05-17T19:48:20Z</dcterms:modified>
</cp:coreProperties>
</file>