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71" r:id="rId7"/>
    <p:sldId id="272" r:id="rId8"/>
    <p:sldId id="263" r:id="rId9"/>
    <p:sldId id="261" r:id="rId10"/>
    <p:sldId id="262" r:id="rId11"/>
    <p:sldId id="264" r:id="rId12"/>
    <p:sldId id="265" r:id="rId13"/>
    <p:sldId id="266" r:id="rId14"/>
    <p:sldId id="267" r:id="rId15"/>
    <p:sldId id="268"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4" d="100"/>
          <a:sy n="104" d="100"/>
        </p:scale>
        <p:origin x="-112" y="-11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406801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7ed0fd9dc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7ed0fd9d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7ed0fd9dc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7ed0fd9dc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7ed0fd9dc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7ed0fd9d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ed0fd9dc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7ed0fd9d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5b38b9a71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5b38b9a71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5b38b9a71_0_1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5b38b9a71_0_1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7ed0fd9d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7ed0fd9d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7ed0fd9d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7ed0fd9d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7ed0fd9dc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7ed0fd9d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7ed0fd9d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7ed0fd9d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7ed0fd9dc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7ed0fd9dc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7ed0fd9dc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7ed0fd9d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1600"/>
              </a:spcBef>
              <a:spcAft>
                <a:spcPts val="0"/>
              </a:spcAft>
              <a:buClr>
                <a:schemeClr val="accent1"/>
              </a:buClr>
              <a:buSzPts val="1400"/>
              <a:buChar char="○"/>
              <a:defRPr>
                <a:solidFill>
                  <a:schemeClr val="accent1"/>
                </a:solidFill>
                <a:highlight>
                  <a:schemeClr val="lt1"/>
                </a:highlight>
              </a:defRPr>
            </a:lvl2pPr>
            <a:lvl3pPr marL="1371600" lvl="2" indent="-317500">
              <a:spcBef>
                <a:spcPts val="1600"/>
              </a:spcBef>
              <a:spcAft>
                <a:spcPts val="0"/>
              </a:spcAft>
              <a:buClr>
                <a:schemeClr val="accent1"/>
              </a:buClr>
              <a:buSzPts val="1400"/>
              <a:buChar char="■"/>
              <a:defRPr>
                <a:solidFill>
                  <a:schemeClr val="accent1"/>
                </a:solidFill>
                <a:highlight>
                  <a:schemeClr val="lt1"/>
                </a:highlight>
              </a:defRPr>
            </a:lvl3pPr>
            <a:lvl4pPr marL="1828800" lvl="3" indent="-317500">
              <a:spcBef>
                <a:spcPts val="1600"/>
              </a:spcBef>
              <a:spcAft>
                <a:spcPts val="0"/>
              </a:spcAft>
              <a:buClr>
                <a:schemeClr val="accent1"/>
              </a:buClr>
              <a:buSzPts val="1400"/>
              <a:buChar char="●"/>
              <a:defRPr>
                <a:solidFill>
                  <a:schemeClr val="accent1"/>
                </a:solidFill>
                <a:highlight>
                  <a:schemeClr val="lt1"/>
                </a:highlight>
              </a:defRPr>
            </a:lvl4pPr>
            <a:lvl5pPr marL="2286000" lvl="4" indent="-317500">
              <a:spcBef>
                <a:spcPts val="1600"/>
              </a:spcBef>
              <a:spcAft>
                <a:spcPts val="0"/>
              </a:spcAft>
              <a:buClr>
                <a:schemeClr val="accent1"/>
              </a:buClr>
              <a:buSzPts val="1400"/>
              <a:buChar char="○"/>
              <a:defRPr>
                <a:solidFill>
                  <a:schemeClr val="accent1"/>
                </a:solidFill>
                <a:highlight>
                  <a:schemeClr val="lt1"/>
                </a:highlight>
              </a:defRPr>
            </a:lvl5pPr>
            <a:lvl6pPr marL="2743200" lvl="5" indent="-317500">
              <a:spcBef>
                <a:spcPts val="1600"/>
              </a:spcBef>
              <a:spcAft>
                <a:spcPts val="0"/>
              </a:spcAft>
              <a:buClr>
                <a:schemeClr val="accent1"/>
              </a:buClr>
              <a:buSzPts val="1400"/>
              <a:buChar char="■"/>
              <a:defRPr>
                <a:solidFill>
                  <a:schemeClr val="accent1"/>
                </a:solidFill>
                <a:highlight>
                  <a:schemeClr val="lt1"/>
                </a:highlight>
              </a:defRPr>
            </a:lvl6pPr>
            <a:lvl7pPr marL="3200400" lvl="6" indent="-317500">
              <a:spcBef>
                <a:spcPts val="1600"/>
              </a:spcBef>
              <a:spcAft>
                <a:spcPts val="0"/>
              </a:spcAft>
              <a:buClr>
                <a:schemeClr val="accent1"/>
              </a:buClr>
              <a:buSzPts val="1400"/>
              <a:buChar char="●"/>
              <a:defRPr>
                <a:solidFill>
                  <a:schemeClr val="accent1"/>
                </a:solidFill>
                <a:highlight>
                  <a:schemeClr val="lt1"/>
                </a:highlight>
              </a:defRPr>
            </a:lvl7pPr>
            <a:lvl8pPr marL="3657600" lvl="7" indent="-317500">
              <a:spcBef>
                <a:spcPts val="1600"/>
              </a:spcBef>
              <a:spcAft>
                <a:spcPts val="0"/>
              </a:spcAft>
              <a:buClr>
                <a:schemeClr val="accent1"/>
              </a:buClr>
              <a:buSzPts val="1400"/>
              <a:buChar char="○"/>
              <a:defRPr>
                <a:solidFill>
                  <a:schemeClr val="accent1"/>
                </a:solidFill>
                <a:highlight>
                  <a:schemeClr val="lt1"/>
                </a:highlight>
              </a:defRPr>
            </a:lvl8pPr>
            <a:lvl9pPr marL="4114800" lvl="8" indent="-317500">
              <a:spcBef>
                <a:spcPts val="1600"/>
              </a:spcBef>
              <a:spcAft>
                <a:spcPts val="160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160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160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160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160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160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160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160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1600"/>
              </a:spcBef>
              <a:spcAft>
                <a:spcPts val="160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rive.google.com/drive/folders/0B9LT-Kub48vmTFlHMG5DU0RON0k"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xml/" TargetMode="External"/><Relationship Id="rId4" Type="http://schemas.openxmlformats.org/officeDocument/2006/relationships/hyperlink" Target="https://www.xml.com/axml/axml.html" TargetMode="External"/><Relationship Id="rId5" Type="http://schemas.openxmlformats.org/officeDocument/2006/relationships/hyperlink" Target="http://www.tei-c.org/Guidelines/"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407700" y="962550"/>
            <a:ext cx="8328600" cy="22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1100" dirty="0"/>
              <a:t>	 	 	 	 	</a:t>
            </a:r>
            <a:endParaRPr sz="1100" b="1" dirty="0"/>
          </a:p>
          <a:p>
            <a:pPr marL="0" lvl="0" indent="0" algn="ctr" rtl="0">
              <a:spcBef>
                <a:spcPts val="0"/>
              </a:spcBef>
              <a:spcAft>
                <a:spcPts val="0"/>
              </a:spcAft>
              <a:buNone/>
            </a:pPr>
            <a:r>
              <a:rPr lang="en-GB" dirty="0"/>
              <a:t>Atelier </a:t>
            </a:r>
            <a:r>
              <a:rPr lang="en-GB" dirty="0" err="1"/>
              <a:t>d’initiation</a:t>
            </a:r>
            <a:r>
              <a:rPr lang="en-GB" dirty="0"/>
              <a:t> </a:t>
            </a:r>
            <a:r>
              <a:rPr lang="en-GB" dirty="0" err="1"/>
              <a:t>à</a:t>
            </a:r>
            <a:r>
              <a:rPr lang="en-GB" dirty="0"/>
              <a:t> XML et XML-TEI</a:t>
            </a:r>
            <a:endParaRPr dirty="0"/>
          </a:p>
        </p:txBody>
      </p:sp>
      <p:sp>
        <p:nvSpPr>
          <p:cNvPr id="57" name="Google Shape;57;p13"/>
          <p:cNvSpPr txBox="1">
            <a:spLocks noGrp="1"/>
          </p:cNvSpPr>
          <p:nvPr>
            <p:ph type="subTitle" idx="1"/>
          </p:nvPr>
        </p:nvSpPr>
        <p:spPr>
          <a:xfrm>
            <a:off x="311700" y="4006525"/>
            <a:ext cx="8520600" cy="79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Ariane</a:t>
            </a:r>
            <a:r>
              <a:rPr lang="en-GB" dirty="0"/>
              <a:t> </a:t>
            </a:r>
            <a:r>
              <a:rPr lang="en-GB" dirty="0" smtClean="0"/>
              <a:t>Pinche et Sarah </a:t>
            </a:r>
            <a:r>
              <a:rPr lang="en-GB" dirty="0" err="1" smtClean="0"/>
              <a:t>Orsini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body" idx="1"/>
          </p:nvPr>
        </p:nvSpPr>
        <p:spPr>
          <a:xfrm>
            <a:off x="340650" y="353325"/>
            <a:ext cx="8520600" cy="43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u="sng">
                <a:solidFill>
                  <a:srgbClr val="000000"/>
                </a:solidFill>
                <a:latin typeface="Arial"/>
                <a:ea typeface="Arial"/>
                <a:cs typeface="Arial"/>
                <a:sym typeface="Arial"/>
              </a:rPr>
              <a:t>Corrigé : </a:t>
            </a:r>
            <a:endParaRPr sz="1400" u="sng">
              <a:solidFill>
                <a:srgbClr val="000000"/>
              </a:solidFill>
              <a:latin typeface="Arial"/>
              <a:ea typeface="Arial"/>
              <a:cs typeface="Arial"/>
              <a:sym typeface="Arial"/>
            </a:endParaRPr>
          </a:p>
          <a:p>
            <a:pPr marL="0" lvl="0" indent="0" algn="just" rtl="0">
              <a:lnSpc>
                <a:spcPct val="100000"/>
              </a:lnSpc>
              <a:spcBef>
                <a:spcPts val="1600"/>
              </a:spcBef>
              <a:spcAft>
                <a:spcPts val="0"/>
              </a:spcAft>
              <a:buNone/>
            </a:pPr>
            <a:r>
              <a:rPr lang="en-GB" sz="1200" b="1">
                <a:solidFill>
                  <a:srgbClr val="000099"/>
                </a:solidFill>
                <a:latin typeface="Arial"/>
                <a:ea typeface="Arial"/>
                <a:cs typeface="Arial"/>
                <a:sym typeface="Arial"/>
              </a:rPr>
              <a:t>&lt;texte&gt;</a:t>
            </a:r>
            <a:endParaRPr sz="1200" b="1">
              <a:solidFill>
                <a:srgbClr val="000099"/>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00"/>
                </a:solidFill>
                <a:latin typeface="Arial"/>
                <a:ea typeface="Arial"/>
                <a:cs typeface="Arial"/>
                <a:sym typeface="Arial"/>
              </a:rPr>
              <a:t>	</a:t>
            </a:r>
            <a:r>
              <a:rPr lang="en-GB" sz="1200" b="1">
                <a:solidFill>
                  <a:srgbClr val="FF3333"/>
                </a:solidFill>
                <a:latin typeface="Arial"/>
                <a:ea typeface="Arial"/>
                <a:cs typeface="Arial"/>
                <a:sym typeface="Arial"/>
              </a:rPr>
              <a:t>&lt;chapitre&gt;</a:t>
            </a:r>
            <a:endParaRPr sz="1200" b="1">
              <a:solidFill>
                <a:srgbClr val="FF3333"/>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00"/>
                </a:solidFill>
                <a:latin typeface="Arial"/>
                <a:ea typeface="Arial"/>
                <a:cs typeface="Arial"/>
                <a:sym typeface="Arial"/>
              </a:rPr>
              <a:t>		</a:t>
            </a:r>
            <a:r>
              <a:rPr lang="en-GB" sz="1200" b="1">
                <a:solidFill>
                  <a:srgbClr val="999999"/>
                </a:solidFill>
                <a:latin typeface="Arial"/>
                <a:ea typeface="Arial"/>
                <a:cs typeface="Arial"/>
                <a:sym typeface="Arial"/>
              </a:rPr>
              <a:t>&lt;titreChapitre&gt;</a:t>
            </a:r>
            <a:r>
              <a:rPr lang="en-GB" sz="1200">
                <a:solidFill>
                  <a:srgbClr val="000000"/>
                </a:solidFill>
                <a:latin typeface="Arial"/>
                <a:ea typeface="Arial"/>
                <a:cs typeface="Arial"/>
                <a:sym typeface="Arial"/>
              </a:rPr>
              <a:t>Blanche-Neige mange la pomme empoisonnée</a:t>
            </a:r>
            <a:r>
              <a:rPr lang="en-GB" sz="1200" b="1">
                <a:solidFill>
                  <a:srgbClr val="999999"/>
                </a:solidFill>
                <a:latin typeface="Arial"/>
                <a:ea typeface="Arial"/>
                <a:cs typeface="Arial"/>
                <a:sym typeface="Arial"/>
              </a:rPr>
              <a:t>&lt;/titreChapitre&gt;</a:t>
            </a:r>
            <a:endParaRPr sz="1200" b="1">
              <a:solidFill>
                <a:srgbClr val="999999"/>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00"/>
                </a:solidFill>
                <a:latin typeface="Arial"/>
                <a:ea typeface="Arial"/>
                <a:cs typeface="Arial"/>
                <a:sym typeface="Arial"/>
              </a:rPr>
              <a:t>		&lt;</a:t>
            </a:r>
            <a:r>
              <a:rPr lang="en-GB" sz="1200" b="1">
                <a:solidFill>
                  <a:srgbClr val="990099"/>
                </a:solidFill>
                <a:latin typeface="Arial"/>
                <a:ea typeface="Arial"/>
                <a:cs typeface="Arial"/>
                <a:sym typeface="Arial"/>
              </a:rPr>
              <a:t>paragraphe&gt;</a:t>
            </a:r>
            <a:endParaRPr sz="1200" b="1">
              <a:solidFill>
                <a:srgbClr val="990099"/>
              </a:solidFill>
              <a:latin typeface="Arial"/>
              <a:ea typeface="Arial"/>
              <a:cs typeface="Arial"/>
              <a:sym typeface="Arial"/>
            </a:endParaRPr>
          </a:p>
          <a:p>
            <a:pPr marL="0" lvl="0" indent="0" algn="l" rtl="0">
              <a:lnSpc>
                <a:spcPct val="100000"/>
              </a:lnSpc>
              <a:spcBef>
                <a:spcPts val="0"/>
              </a:spcBef>
              <a:spcAft>
                <a:spcPts val="0"/>
              </a:spcAft>
              <a:buNone/>
            </a:pPr>
            <a:r>
              <a:rPr lang="en-GB" sz="1200">
                <a:solidFill>
                  <a:srgbClr val="000000"/>
                </a:solidFill>
                <a:latin typeface="Arial"/>
                <a:ea typeface="Arial"/>
                <a:cs typeface="Arial"/>
                <a:sym typeface="Arial"/>
              </a:rPr>
              <a:t>Il était une fois</a:t>
            </a:r>
            <a:endParaRPr sz="120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GB" sz="1200" b="1">
                <a:solidFill>
                  <a:srgbClr val="007826"/>
                </a:solidFill>
                <a:latin typeface="Arial"/>
                <a:ea typeface="Arial"/>
                <a:cs typeface="Arial"/>
                <a:sym typeface="Arial"/>
              </a:rPr>
              <a:t>&lt;nomPersonnage&gt;</a:t>
            </a:r>
            <a:r>
              <a:rPr lang="en-GB" sz="1200">
                <a:solidFill>
                  <a:srgbClr val="000000"/>
                </a:solidFill>
                <a:latin typeface="Arial"/>
                <a:ea typeface="Arial"/>
                <a:cs typeface="Arial"/>
                <a:sym typeface="Arial"/>
              </a:rPr>
              <a:t>Blanche-Neige</a:t>
            </a:r>
            <a:r>
              <a:rPr lang="en-GB" sz="1200" b="1">
                <a:solidFill>
                  <a:srgbClr val="007826"/>
                </a:solidFill>
                <a:latin typeface="Arial"/>
                <a:ea typeface="Arial"/>
                <a:cs typeface="Arial"/>
                <a:sym typeface="Arial"/>
              </a:rPr>
              <a:t>&lt;/nomPersonnage&gt;</a:t>
            </a:r>
            <a:endParaRPr sz="1200" b="1">
              <a:solidFill>
                <a:srgbClr val="007826"/>
              </a:solidFill>
              <a:latin typeface="Arial"/>
              <a:ea typeface="Arial"/>
              <a:cs typeface="Arial"/>
              <a:sym typeface="Arial"/>
            </a:endParaRPr>
          </a:p>
          <a:p>
            <a:pPr marL="0" lvl="0" indent="0" algn="l" rtl="0">
              <a:lnSpc>
                <a:spcPct val="100000"/>
              </a:lnSpc>
              <a:spcBef>
                <a:spcPts val="0"/>
              </a:spcBef>
              <a:spcAft>
                <a:spcPts val="0"/>
              </a:spcAft>
              <a:buNone/>
            </a:pPr>
            <a:r>
              <a:rPr lang="en-GB" sz="1200" b="1">
                <a:solidFill>
                  <a:srgbClr val="9999FF"/>
                </a:solidFill>
                <a:latin typeface="Arial"/>
                <a:ea typeface="Arial"/>
                <a:cs typeface="Arial"/>
                <a:sym typeface="Arial"/>
              </a:rPr>
              <a:t>&lt;noteDeBasDePage&gt;</a:t>
            </a:r>
            <a:r>
              <a:rPr lang="en-GB" sz="1200">
                <a:solidFill>
                  <a:srgbClr val="000000"/>
                </a:solidFill>
                <a:latin typeface="Arial"/>
                <a:ea typeface="Arial"/>
                <a:cs typeface="Arial"/>
                <a:sym typeface="Arial"/>
              </a:rPr>
              <a:t>Elle porte ce nom, car son visage est blanc comme la neige</a:t>
            </a:r>
            <a:r>
              <a:rPr lang="en-GB" sz="1200" b="1">
                <a:solidFill>
                  <a:srgbClr val="9999FF"/>
                </a:solidFill>
                <a:latin typeface="Arial"/>
                <a:ea typeface="Arial"/>
                <a:cs typeface="Arial"/>
                <a:sym typeface="Arial"/>
              </a:rPr>
              <a:t>&lt;/noteDeBasDePage&gt;</a:t>
            </a:r>
            <a:endParaRPr sz="1200" b="1">
              <a:solidFill>
                <a:srgbClr val="9999FF"/>
              </a:solidFill>
              <a:latin typeface="Arial"/>
              <a:ea typeface="Arial"/>
              <a:cs typeface="Arial"/>
              <a:sym typeface="Arial"/>
            </a:endParaRPr>
          </a:p>
          <a:p>
            <a:pPr marL="0" lvl="0" indent="0" algn="l" rtl="0">
              <a:lnSpc>
                <a:spcPct val="100000"/>
              </a:lnSpc>
              <a:spcBef>
                <a:spcPts val="0"/>
              </a:spcBef>
              <a:spcAft>
                <a:spcPts val="0"/>
              </a:spcAft>
              <a:buNone/>
            </a:pPr>
            <a:r>
              <a:rPr lang="en-GB" sz="1200">
                <a:solidFill>
                  <a:srgbClr val="000000"/>
                </a:solidFill>
                <a:latin typeface="Arial"/>
                <a:ea typeface="Arial"/>
                <a:cs typeface="Arial"/>
                <a:sym typeface="Arial"/>
              </a:rPr>
              <a:t>que sa belle-mère détestait</a:t>
            </a:r>
            <a:endParaRPr sz="1200">
              <a:solidFill>
                <a:srgbClr val="000000"/>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00"/>
                </a:solidFill>
                <a:latin typeface="Arial"/>
                <a:ea typeface="Arial"/>
                <a:cs typeface="Arial"/>
                <a:sym typeface="Arial"/>
              </a:rPr>
              <a:t>		</a:t>
            </a:r>
            <a:r>
              <a:rPr lang="en-GB" sz="1200" b="1">
                <a:solidFill>
                  <a:srgbClr val="990099"/>
                </a:solidFill>
                <a:latin typeface="Arial"/>
                <a:ea typeface="Arial"/>
                <a:cs typeface="Arial"/>
                <a:sym typeface="Arial"/>
              </a:rPr>
              <a:t>&lt;/paragraphe&gt;</a:t>
            </a:r>
            <a:endParaRPr sz="1200" b="1">
              <a:solidFill>
                <a:srgbClr val="990099"/>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00"/>
                </a:solidFill>
                <a:latin typeface="Arial"/>
                <a:ea typeface="Arial"/>
                <a:cs typeface="Arial"/>
                <a:sym typeface="Arial"/>
              </a:rPr>
              <a:t>	</a:t>
            </a:r>
            <a:r>
              <a:rPr lang="en-GB" sz="1200" b="1">
                <a:solidFill>
                  <a:srgbClr val="FF3333"/>
                </a:solidFill>
                <a:latin typeface="Arial"/>
                <a:ea typeface="Arial"/>
                <a:cs typeface="Arial"/>
                <a:sym typeface="Arial"/>
              </a:rPr>
              <a:t>&lt;/chapitre&gt;</a:t>
            </a:r>
            <a:endParaRPr sz="1200" b="1">
              <a:solidFill>
                <a:srgbClr val="FF3333"/>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FF3333"/>
                </a:solidFill>
                <a:latin typeface="Arial"/>
                <a:ea typeface="Arial"/>
                <a:cs typeface="Arial"/>
                <a:sym typeface="Arial"/>
              </a:rPr>
              <a:t>	&lt;chapitre&gt;</a:t>
            </a:r>
            <a:endParaRPr sz="1200" b="1">
              <a:solidFill>
                <a:srgbClr val="FF3333"/>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00"/>
                </a:solidFill>
                <a:latin typeface="Arial"/>
                <a:ea typeface="Arial"/>
                <a:cs typeface="Arial"/>
                <a:sym typeface="Arial"/>
              </a:rPr>
              <a:t>		</a:t>
            </a:r>
            <a:r>
              <a:rPr lang="en-GB" sz="1200" b="1">
                <a:solidFill>
                  <a:srgbClr val="808080"/>
                </a:solidFill>
                <a:latin typeface="Arial"/>
                <a:ea typeface="Arial"/>
                <a:cs typeface="Arial"/>
                <a:sym typeface="Arial"/>
              </a:rPr>
              <a:t>&lt;titreChapitre&gt;</a:t>
            </a:r>
            <a:r>
              <a:rPr lang="en-GB" sz="1200">
                <a:solidFill>
                  <a:srgbClr val="000000"/>
                </a:solidFill>
                <a:latin typeface="Arial"/>
                <a:ea typeface="Arial"/>
                <a:cs typeface="Arial"/>
                <a:sym typeface="Arial"/>
              </a:rPr>
              <a:t>Blanche-Neige attend le nain Charmant</a:t>
            </a:r>
            <a:r>
              <a:rPr lang="en-GB" sz="1200" b="1">
                <a:solidFill>
                  <a:srgbClr val="808080"/>
                </a:solidFill>
                <a:latin typeface="Arial"/>
                <a:ea typeface="Arial"/>
                <a:cs typeface="Arial"/>
                <a:sym typeface="Arial"/>
              </a:rPr>
              <a:t>&lt;/titreChapitre&gt;</a:t>
            </a:r>
            <a:endParaRPr sz="1200" b="1">
              <a:solidFill>
                <a:srgbClr val="808080"/>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00"/>
                </a:solidFill>
                <a:latin typeface="Arial"/>
                <a:ea typeface="Arial"/>
                <a:cs typeface="Arial"/>
                <a:sym typeface="Arial"/>
              </a:rPr>
              <a:t>		</a:t>
            </a:r>
            <a:r>
              <a:rPr lang="en-GB" sz="1200" b="1">
                <a:solidFill>
                  <a:srgbClr val="990099"/>
                </a:solidFill>
                <a:latin typeface="Arial"/>
                <a:ea typeface="Arial"/>
                <a:cs typeface="Arial"/>
                <a:sym typeface="Arial"/>
              </a:rPr>
              <a:t>&lt;paragraphe&gt;</a:t>
            </a:r>
            <a:endParaRPr sz="1200" b="1">
              <a:solidFill>
                <a:srgbClr val="990099"/>
              </a:solidFill>
              <a:latin typeface="Arial"/>
              <a:ea typeface="Arial"/>
              <a:cs typeface="Arial"/>
              <a:sym typeface="Arial"/>
            </a:endParaRPr>
          </a:p>
          <a:p>
            <a:pPr marL="0" lvl="0" indent="0" algn="l" rtl="0">
              <a:lnSpc>
                <a:spcPct val="100000"/>
              </a:lnSpc>
              <a:spcBef>
                <a:spcPts val="0"/>
              </a:spcBef>
              <a:spcAft>
                <a:spcPts val="0"/>
              </a:spcAft>
              <a:buNone/>
            </a:pPr>
            <a:r>
              <a:rPr lang="en-GB" sz="1200">
                <a:solidFill>
                  <a:srgbClr val="000000"/>
                </a:solidFill>
                <a:latin typeface="Arial"/>
                <a:ea typeface="Arial"/>
                <a:cs typeface="Arial"/>
                <a:sym typeface="Arial"/>
              </a:rPr>
              <a:t>Un jour,</a:t>
            </a:r>
            <a:r>
              <a:rPr lang="en-GB" sz="1200" b="1">
                <a:solidFill>
                  <a:srgbClr val="000000"/>
                </a:solidFill>
                <a:latin typeface="Arial"/>
                <a:ea typeface="Arial"/>
                <a:cs typeface="Arial"/>
                <a:sym typeface="Arial"/>
              </a:rPr>
              <a:t> </a:t>
            </a:r>
            <a:r>
              <a:rPr lang="en-GB" sz="1200" b="1">
                <a:solidFill>
                  <a:srgbClr val="007826"/>
                </a:solidFill>
                <a:latin typeface="Arial"/>
                <a:ea typeface="Arial"/>
                <a:cs typeface="Arial"/>
                <a:sym typeface="Arial"/>
              </a:rPr>
              <a:t>&lt;nomPersonnage&gt;</a:t>
            </a:r>
            <a:r>
              <a:rPr lang="en-GB" sz="1200">
                <a:solidFill>
                  <a:srgbClr val="000000"/>
                </a:solidFill>
                <a:latin typeface="Arial"/>
                <a:ea typeface="Arial"/>
                <a:cs typeface="Arial"/>
                <a:sym typeface="Arial"/>
              </a:rPr>
              <a:t>Charmant</a:t>
            </a:r>
            <a:r>
              <a:rPr lang="en-GB" sz="1200" b="1">
                <a:solidFill>
                  <a:srgbClr val="007826"/>
                </a:solidFill>
                <a:latin typeface="Arial"/>
                <a:ea typeface="Arial"/>
                <a:cs typeface="Arial"/>
                <a:sym typeface="Arial"/>
              </a:rPr>
              <a:t>&lt;/nomPersonnage&gt;</a:t>
            </a:r>
            <a:endParaRPr sz="1200" b="1">
              <a:solidFill>
                <a:srgbClr val="007826"/>
              </a:solidFill>
              <a:latin typeface="Arial"/>
              <a:ea typeface="Arial"/>
              <a:cs typeface="Arial"/>
              <a:sym typeface="Arial"/>
            </a:endParaRPr>
          </a:p>
          <a:p>
            <a:pPr marL="0" lvl="0" indent="0" algn="l" rtl="0">
              <a:lnSpc>
                <a:spcPct val="100000"/>
              </a:lnSpc>
              <a:spcBef>
                <a:spcPts val="0"/>
              </a:spcBef>
              <a:spcAft>
                <a:spcPts val="0"/>
              </a:spcAft>
              <a:buNone/>
            </a:pPr>
            <a:r>
              <a:rPr lang="en-GB" sz="1200" b="1">
                <a:solidFill>
                  <a:srgbClr val="9999FF"/>
                </a:solidFill>
                <a:latin typeface="Arial"/>
                <a:ea typeface="Arial"/>
                <a:cs typeface="Arial"/>
                <a:sym typeface="Arial"/>
              </a:rPr>
              <a:t>&lt;noteDeBasDePage&gt;</a:t>
            </a:r>
            <a:r>
              <a:rPr lang="en-GB" sz="1200">
                <a:solidFill>
                  <a:srgbClr val="000000"/>
                </a:solidFill>
                <a:latin typeface="Arial"/>
                <a:ea typeface="Arial"/>
                <a:cs typeface="Arial"/>
                <a:sym typeface="Arial"/>
              </a:rPr>
              <a:t>Nain qui sauve Blanche-Neige, il est rare que les variantes du conte mentionne sa petite taille.</a:t>
            </a:r>
            <a:r>
              <a:rPr lang="en-GB" sz="1200" b="1">
                <a:solidFill>
                  <a:srgbClr val="9999FF"/>
                </a:solidFill>
                <a:latin typeface="Arial"/>
                <a:ea typeface="Arial"/>
                <a:cs typeface="Arial"/>
                <a:sym typeface="Arial"/>
              </a:rPr>
              <a:t>&lt;/noteDeBasDePage&gt;</a:t>
            </a:r>
            <a:endParaRPr sz="1200" b="1">
              <a:solidFill>
                <a:srgbClr val="9999FF"/>
              </a:solidFill>
              <a:latin typeface="Arial"/>
              <a:ea typeface="Arial"/>
              <a:cs typeface="Arial"/>
              <a:sym typeface="Arial"/>
            </a:endParaRPr>
          </a:p>
          <a:p>
            <a:pPr marL="0" lvl="0" indent="0" algn="l" rtl="0">
              <a:lnSpc>
                <a:spcPct val="100000"/>
              </a:lnSpc>
              <a:spcBef>
                <a:spcPts val="0"/>
              </a:spcBef>
              <a:spcAft>
                <a:spcPts val="0"/>
              </a:spcAft>
              <a:buNone/>
            </a:pPr>
            <a:r>
              <a:rPr lang="en-GB" sz="1200">
                <a:solidFill>
                  <a:srgbClr val="000000"/>
                </a:solidFill>
                <a:latin typeface="Arial"/>
                <a:ea typeface="Arial"/>
                <a:cs typeface="Arial"/>
                <a:sym typeface="Arial"/>
              </a:rPr>
              <a:t>arriva sur son cheval blanc et la sauva.</a:t>
            </a:r>
            <a:endParaRPr sz="1200">
              <a:solidFill>
                <a:srgbClr val="000000"/>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990099"/>
                </a:solidFill>
                <a:latin typeface="Arial"/>
                <a:ea typeface="Arial"/>
                <a:cs typeface="Arial"/>
                <a:sym typeface="Arial"/>
              </a:rPr>
              <a:t>		&lt;/paragraphe&gt;</a:t>
            </a:r>
            <a:endParaRPr sz="1200" b="1">
              <a:solidFill>
                <a:srgbClr val="990099"/>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00"/>
                </a:solidFill>
                <a:latin typeface="Arial"/>
                <a:ea typeface="Arial"/>
                <a:cs typeface="Arial"/>
                <a:sym typeface="Arial"/>
              </a:rPr>
              <a:t>	</a:t>
            </a:r>
            <a:r>
              <a:rPr lang="en-GB" sz="1200" b="1">
                <a:solidFill>
                  <a:srgbClr val="FF3333"/>
                </a:solidFill>
                <a:latin typeface="Arial"/>
                <a:ea typeface="Arial"/>
                <a:cs typeface="Arial"/>
                <a:sym typeface="Arial"/>
              </a:rPr>
              <a:t>&lt;/chapitre&gt;</a:t>
            </a:r>
            <a:endParaRPr sz="1200" b="1">
              <a:solidFill>
                <a:srgbClr val="FF3333"/>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99"/>
                </a:solidFill>
                <a:latin typeface="Arial"/>
                <a:ea typeface="Arial"/>
                <a:cs typeface="Arial"/>
                <a:sym typeface="Arial"/>
              </a:rPr>
              <a:t>&lt;/texte&gt;</a:t>
            </a:r>
            <a:endParaRPr sz="1200" b="1">
              <a:solidFill>
                <a:srgbClr val="000099"/>
              </a:solidFill>
              <a:latin typeface="Arial"/>
              <a:ea typeface="Arial"/>
              <a:cs typeface="Arial"/>
              <a:sym typeface="Arial"/>
            </a:endParaRPr>
          </a:p>
          <a:p>
            <a:pPr marL="0" lvl="0" indent="0" algn="just" rtl="0">
              <a:lnSpc>
                <a:spcPct val="100000"/>
              </a:lnSpc>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3) XML-TEI</a:t>
            </a:r>
            <a:endParaRPr/>
          </a:p>
        </p:txBody>
      </p:sp>
      <p:sp>
        <p:nvSpPr>
          <p:cNvPr id="118" name="Google Shape;118;p21"/>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solidFill>
                  <a:srgbClr val="000000"/>
                </a:solidFill>
                <a:latin typeface="Arial"/>
                <a:ea typeface="Arial"/>
                <a:cs typeface="Arial"/>
                <a:sym typeface="Arial"/>
              </a:rPr>
              <a:t>TEI = Text Encoding Initiative. </a:t>
            </a:r>
            <a:endParaRPr sz="1400">
              <a:solidFill>
                <a:srgbClr val="000000"/>
              </a:solidFill>
              <a:latin typeface="Arial"/>
              <a:ea typeface="Arial"/>
              <a:cs typeface="Arial"/>
              <a:sym typeface="Arial"/>
            </a:endParaRPr>
          </a:p>
          <a:p>
            <a:pPr marL="0" lvl="0" indent="0" algn="l" rtl="0">
              <a:spcBef>
                <a:spcPts val="1600"/>
              </a:spcBef>
              <a:spcAft>
                <a:spcPts val="0"/>
              </a:spcAft>
              <a:buNone/>
            </a:pPr>
            <a:r>
              <a:rPr lang="en-GB" sz="1400">
                <a:solidFill>
                  <a:srgbClr val="000000"/>
                </a:solidFill>
                <a:latin typeface="Arial"/>
                <a:ea typeface="Arial"/>
                <a:cs typeface="Arial"/>
                <a:sym typeface="Arial"/>
              </a:rPr>
              <a:t>C’est une communauté qui a fixé des standards pour l’édition numérique. La version actuelle date de 2007, on l’appelle TEI-P5. </a:t>
            </a:r>
            <a:endParaRPr sz="1400">
              <a:solidFill>
                <a:srgbClr val="000000"/>
              </a:solidFill>
              <a:latin typeface="Arial"/>
              <a:ea typeface="Arial"/>
              <a:cs typeface="Arial"/>
              <a:sym typeface="Arial"/>
            </a:endParaRPr>
          </a:p>
          <a:p>
            <a:pPr marL="0" lvl="0" indent="0" algn="l" rtl="0">
              <a:spcBef>
                <a:spcPts val="1600"/>
              </a:spcBef>
              <a:spcAft>
                <a:spcPts val="0"/>
              </a:spcAft>
              <a:buNone/>
            </a:pPr>
            <a:r>
              <a:rPr lang="en-GB" sz="1400">
                <a:solidFill>
                  <a:srgbClr val="000000"/>
                </a:solidFill>
                <a:latin typeface="Arial"/>
                <a:ea typeface="Arial"/>
                <a:cs typeface="Arial"/>
                <a:sym typeface="Arial"/>
              </a:rPr>
              <a:t>Pour que notre document soit compréhensible et échangeable au sein de la communauté des éditeurs, il doit être </a:t>
            </a:r>
            <a:r>
              <a:rPr lang="en-GB" sz="1400" b="1">
                <a:solidFill>
                  <a:srgbClr val="000000"/>
                </a:solidFill>
                <a:latin typeface="Arial"/>
                <a:ea typeface="Arial"/>
                <a:cs typeface="Arial"/>
                <a:sym typeface="Arial"/>
              </a:rPr>
              <a:t>valide, </a:t>
            </a:r>
            <a:r>
              <a:rPr lang="en-GB" sz="1400">
                <a:solidFill>
                  <a:srgbClr val="000000"/>
                </a:solidFill>
                <a:latin typeface="Arial"/>
                <a:ea typeface="Arial"/>
                <a:cs typeface="Arial"/>
                <a:sym typeface="Arial"/>
              </a:rPr>
              <a:t>c’est-à-dire respecter une </a:t>
            </a:r>
            <a:r>
              <a:rPr lang="en-GB" sz="1400" b="1">
                <a:solidFill>
                  <a:srgbClr val="000000"/>
                </a:solidFill>
                <a:latin typeface="Arial"/>
                <a:ea typeface="Arial"/>
                <a:cs typeface="Arial"/>
                <a:sym typeface="Arial"/>
              </a:rPr>
              <a:t>grammaire et un jeu de balises défini par la TEI. </a:t>
            </a:r>
            <a:endParaRPr sz="1400">
              <a:solidFill>
                <a:srgbClr val="000000"/>
              </a:solidFill>
              <a:latin typeface="Arial"/>
              <a:ea typeface="Arial"/>
              <a:cs typeface="Arial"/>
              <a:sym typeface="Arial"/>
            </a:endParaRPr>
          </a:p>
          <a:p>
            <a:pPr marL="0" lvl="0" indent="0" algn="l" rtl="0">
              <a:spcBef>
                <a:spcPts val="1600"/>
              </a:spcBef>
              <a:spcAft>
                <a:spcPts val="1600"/>
              </a:spcAft>
              <a:buNone/>
            </a:pPr>
            <a:r>
              <a:rPr lang="en-GB" sz="1400">
                <a:solidFill>
                  <a:srgbClr val="000000"/>
                </a:solidFill>
                <a:latin typeface="Arial"/>
                <a:ea typeface="Arial"/>
                <a:cs typeface="Arial"/>
                <a:sym typeface="Arial"/>
              </a:rPr>
              <a:t>Cette grammaire s’appelle les </a:t>
            </a:r>
            <a:r>
              <a:rPr lang="en-GB" sz="1400" b="1">
                <a:solidFill>
                  <a:srgbClr val="000000"/>
                </a:solidFill>
                <a:latin typeface="Arial"/>
                <a:ea typeface="Arial"/>
                <a:cs typeface="Arial"/>
                <a:sym typeface="Arial"/>
              </a:rPr>
              <a:t>TEI Guidelines, </a:t>
            </a:r>
            <a:r>
              <a:rPr lang="en-GB" sz="1400">
                <a:solidFill>
                  <a:srgbClr val="000000"/>
                </a:solidFill>
                <a:latin typeface="Arial"/>
                <a:ea typeface="Arial"/>
                <a:cs typeface="Arial"/>
                <a:sym typeface="Arial"/>
              </a:rPr>
              <a:t>qui définissent les balises les unes par rapport aux autres. </a:t>
            </a:r>
            <a:endParaRPr sz="14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body" idx="1"/>
          </p:nvPr>
        </p:nvSpPr>
        <p:spPr>
          <a:xfrm>
            <a:off x="311700" y="929850"/>
            <a:ext cx="8520600" cy="328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u="sng">
                <a:solidFill>
                  <a:srgbClr val="000000"/>
                </a:solidFill>
                <a:latin typeface="Arial"/>
                <a:ea typeface="Arial"/>
                <a:cs typeface="Arial"/>
                <a:sym typeface="Arial"/>
              </a:rPr>
              <a:t>Exercice 3 : </a:t>
            </a:r>
            <a:endParaRPr sz="1400" b="1" u="sng">
              <a:solidFill>
                <a:srgbClr val="000000"/>
              </a:solidFill>
              <a:latin typeface="Arial"/>
              <a:ea typeface="Arial"/>
              <a:cs typeface="Arial"/>
              <a:sym typeface="Arial"/>
            </a:endParaRPr>
          </a:p>
          <a:p>
            <a:pPr marL="0" lvl="0" indent="0" algn="l" rtl="0">
              <a:spcBef>
                <a:spcPts val="1600"/>
              </a:spcBef>
              <a:spcAft>
                <a:spcPts val="0"/>
              </a:spcAft>
              <a:buNone/>
            </a:pPr>
            <a:r>
              <a:rPr lang="en-GB" sz="1400">
                <a:solidFill>
                  <a:srgbClr val="000000"/>
                </a:solidFill>
                <a:latin typeface="Arial"/>
                <a:ea typeface="Arial"/>
                <a:cs typeface="Arial"/>
                <a:sym typeface="Arial"/>
              </a:rPr>
              <a:t>Encoder le corrigé de l’exercice 2 en remplaçant les balises par celles qui suivent les prescriptions de la TEI. </a:t>
            </a:r>
            <a:endParaRPr sz="1400">
              <a:solidFill>
                <a:srgbClr val="000000"/>
              </a:solidFill>
              <a:latin typeface="Arial"/>
              <a:ea typeface="Arial"/>
              <a:cs typeface="Arial"/>
              <a:sym typeface="Arial"/>
            </a:endParaRPr>
          </a:p>
          <a:p>
            <a:pPr marL="0" lvl="0" indent="0" algn="l" rtl="0">
              <a:spcBef>
                <a:spcPts val="1600"/>
              </a:spcBef>
              <a:spcAft>
                <a:spcPts val="0"/>
              </a:spcAft>
              <a:buNone/>
            </a:pPr>
            <a:r>
              <a:rPr lang="en-GB" sz="1400">
                <a:solidFill>
                  <a:srgbClr val="000000"/>
                </a:solidFill>
                <a:latin typeface="Arial"/>
                <a:ea typeface="Arial"/>
                <a:cs typeface="Arial"/>
                <a:sym typeface="Arial"/>
              </a:rPr>
              <a:t>Jeu de balises : </a:t>
            </a:r>
            <a:endParaRPr sz="1400">
              <a:solidFill>
                <a:srgbClr val="000000"/>
              </a:solidFill>
              <a:latin typeface="Arial"/>
              <a:ea typeface="Arial"/>
              <a:cs typeface="Arial"/>
              <a:sym typeface="Arial"/>
            </a:endParaRPr>
          </a:p>
          <a:p>
            <a:pPr marL="0" lvl="0" indent="0" algn="l" rtl="0">
              <a:lnSpc>
                <a:spcPct val="100000"/>
              </a:lnSpc>
              <a:spcBef>
                <a:spcPts val="1600"/>
              </a:spcBef>
              <a:spcAft>
                <a:spcPts val="0"/>
              </a:spcAft>
              <a:buNone/>
            </a:pPr>
            <a:r>
              <a:rPr lang="en-GB" sz="1400" i="1">
                <a:solidFill>
                  <a:srgbClr val="000000"/>
                </a:solidFill>
                <a:latin typeface="Arial"/>
                <a:ea typeface="Arial"/>
                <a:cs typeface="Arial"/>
                <a:sym typeface="Arial"/>
              </a:rPr>
              <a:t>&lt;text&gt;</a:t>
            </a:r>
            <a:endParaRPr sz="1400" i="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GB" sz="1400" i="1">
                <a:solidFill>
                  <a:srgbClr val="000000"/>
                </a:solidFill>
                <a:latin typeface="Arial"/>
                <a:ea typeface="Arial"/>
                <a:cs typeface="Arial"/>
                <a:sym typeface="Arial"/>
              </a:rPr>
              <a:t>&lt;body&gt;</a:t>
            </a:r>
            <a:endParaRPr sz="1400" i="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GB" sz="1400" i="1">
                <a:solidFill>
                  <a:srgbClr val="000000"/>
                </a:solidFill>
                <a:latin typeface="Arial"/>
                <a:ea typeface="Arial"/>
                <a:cs typeface="Arial"/>
                <a:sym typeface="Arial"/>
              </a:rPr>
              <a:t>&lt;div&gt;</a:t>
            </a:r>
            <a:endParaRPr sz="1400" i="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GB" sz="1400" i="1">
                <a:solidFill>
                  <a:srgbClr val="000000"/>
                </a:solidFill>
                <a:latin typeface="Arial"/>
                <a:ea typeface="Arial"/>
                <a:cs typeface="Arial"/>
                <a:sym typeface="Arial"/>
              </a:rPr>
              <a:t>&lt;p&gt;</a:t>
            </a:r>
            <a:endParaRPr sz="1400" i="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GB" sz="1400" i="1">
                <a:solidFill>
                  <a:srgbClr val="000000"/>
                </a:solidFill>
                <a:latin typeface="Arial"/>
                <a:ea typeface="Arial"/>
                <a:cs typeface="Arial"/>
                <a:sym typeface="Arial"/>
              </a:rPr>
              <a:t>&lt;head&gt;</a:t>
            </a:r>
            <a:endParaRPr sz="1400" i="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GB" sz="1400" i="1">
                <a:solidFill>
                  <a:srgbClr val="000000"/>
                </a:solidFill>
                <a:latin typeface="Arial"/>
                <a:ea typeface="Arial"/>
                <a:cs typeface="Arial"/>
                <a:sym typeface="Arial"/>
              </a:rPr>
              <a:t>&lt;persName&gt;</a:t>
            </a:r>
            <a:endParaRPr sz="1400" i="1">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GB" sz="1400" i="1">
                <a:solidFill>
                  <a:srgbClr val="000000"/>
                </a:solidFill>
                <a:latin typeface="Arial"/>
                <a:ea typeface="Arial"/>
                <a:cs typeface="Arial"/>
                <a:sym typeface="Arial"/>
              </a:rPr>
              <a:t>&lt;note&gt;</a:t>
            </a:r>
            <a:endParaRPr sz="1400" i="1">
              <a:solidFill>
                <a:srgbClr val="000000"/>
              </a:solidFill>
              <a:latin typeface="Arial"/>
              <a:ea typeface="Arial"/>
              <a:cs typeface="Arial"/>
              <a:sym typeface="Arial"/>
            </a:endParaRPr>
          </a:p>
          <a:p>
            <a:pPr marL="0" lvl="0" indent="0" algn="l" rtl="0">
              <a:spcBef>
                <a:spcPts val="0"/>
              </a:spcBef>
              <a:spcAft>
                <a:spcPts val="1600"/>
              </a:spcAft>
              <a:buNone/>
            </a:pPr>
            <a:endParaRPr sz="14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body" idx="1"/>
          </p:nvPr>
        </p:nvSpPr>
        <p:spPr>
          <a:xfrm>
            <a:off x="311700" y="468925"/>
            <a:ext cx="8520600" cy="40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u="sng">
                <a:solidFill>
                  <a:srgbClr val="000000"/>
                </a:solidFill>
                <a:latin typeface="Arial"/>
                <a:ea typeface="Arial"/>
                <a:cs typeface="Arial"/>
                <a:sym typeface="Arial"/>
              </a:rPr>
              <a:t>Corrigé alternatif avec la balise &lt;p&gt;</a:t>
            </a:r>
            <a:endParaRPr sz="1400" b="1" u="sng">
              <a:solidFill>
                <a:srgbClr val="000000"/>
              </a:solidFill>
              <a:latin typeface="Arial"/>
              <a:ea typeface="Arial"/>
              <a:cs typeface="Arial"/>
              <a:sym typeface="Arial"/>
            </a:endParaRPr>
          </a:p>
          <a:p>
            <a:pPr marL="0" lvl="0" indent="0" algn="just" rtl="0">
              <a:lnSpc>
                <a:spcPct val="100000"/>
              </a:lnSpc>
              <a:spcBef>
                <a:spcPts val="1600"/>
              </a:spcBef>
              <a:spcAft>
                <a:spcPts val="0"/>
              </a:spcAft>
              <a:buNone/>
            </a:pPr>
            <a:r>
              <a:rPr lang="en-GB" sz="1200" b="1">
                <a:solidFill>
                  <a:srgbClr val="0000FF"/>
                </a:solidFill>
                <a:latin typeface="Arial"/>
                <a:ea typeface="Arial"/>
                <a:cs typeface="Arial"/>
                <a:sym typeface="Arial"/>
              </a:rPr>
              <a:t>&lt;text&gt;</a:t>
            </a:r>
            <a:endParaRPr sz="1200" b="1">
              <a:solidFill>
                <a:srgbClr val="0000FF"/>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FF"/>
                </a:solidFill>
                <a:latin typeface="Arial"/>
                <a:ea typeface="Arial"/>
                <a:cs typeface="Arial"/>
                <a:sym typeface="Arial"/>
              </a:rPr>
              <a:t>&lt;body&gt;</a:t>
            </a:r>
            <a:endParaRPr sz="1200" b="1">
              <a:solidFill>
                <a:srgbClr val="0000FF"/>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FF"/>
                </a:solidFill>
                <a:latin typeface="Arial"/>
                <a:ea typeface="Arial"/>
                <a:cs typeface="Arial"/>
                <a:sym typeface="Arial"/>
              </a:rPr>
              <a:t>	&lt;div </a:t>
            </a:r>
            <a:r>
              <a:rPr lang="en-GB" sz="1200">
                <a:solidFill>
                  <a:srgbClr val="FF9900"/>
                </a:solidFill>
                <a:latin typeface="Arial"/>
                <a:ea typeface="Arial"/>
                <a:cs typeface="Arial"/>
                <a:sym typeface="Arial"/>
              </a:rPr>
              <a:t>type=</a:t>
            </a:r>
            <a:r>
              <a:rPr lang="en-GB" sz="1200">
                <a:solidFill>
                  <a:srgbClr val="980000"/>
                </a:solidFill>
                <a:latin typeface="Arial"/>
                <a:ea typeface="Arial"/>
                <a:cs typeface="Arial"/>
                <a:sym typeface="Arial"/>
              </a:rPr>
              <a:t>'chapter' </a:t>
            </a:r>
            <a:r>
              <a:rPr lang="en-GB" sz="1200">
                <a:solidFill>
                  <a:srgbClr val="FF9900"/>
                </a:solidFill>
                <a:latin typeface="Arial"/>
                <a:ea typeface="Arial"/>
                <a:cs typeface="Arial"/>
                <a:sym typeface="Arial"/>
              </a:rPr>
              <a:t>n=</a:t>
            </a:r>
            <a:r>
              <a:rPr lang="en-GB" sz="1200">
                <a:solidFill>
                  <a:srgbClr val="980000"/>
                </a:solidFill>
                <a:latin typeface="Arial"/>
                <a:ea typeface="Arial"/>
                <a:cs typeface="Arial"/>
                <a:sym typeface="Arial"/>
              </a:rPr>
              <a:t>'1'</a:t>
            </a:r>
            <a:r>
              <a:rPr lang="en-GB" sz="1200" b="1">
                <a:solidFill>
                  <a:srgbClr val="0000FF"/>
                </a:solidFill>
                <a:latin typeface="Arial"/>
                <a:ea typeface="Arial"/>
                <a:cs typeface="Arial"/>
                <a:sym typeface="Arial"/>
              </a:rPr>
              <a:t>&gt;</a:t>
            </a:r>
            <a:endParaRPr sz="1200" b="1">
              <a:solidFill>
                <a:srgbClr val="0000FF"/>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FF"/>
                </a:solidFill>
                <a:latin typeface="Arial"/>
                <a:ea typeface="Arial"/>
                <a:cs typeface="Arial"/>
                <a:sym typeface="Arial"/>
              </a:rPr>
              <a:t>		&lt;head&gt;</a:t>
            </a:r>
            <a:r>
              <a:rPr lang="en-GB" sz="1200">
                <a:solidFill>
                  <a:srgbClr val="000000"/>
                </a:solidFill>
                <a:latin typeface="Arial"/>
                <a:ea typeface="Arial"/>
                <a:cs typeface="Arial"/>
                <a:sym typeface="Arial"/>
              </a:rPr>
              <a:t>Blanche-Neige mange la pomme empoisonnée</a:t>
            </a:r>
            <a:r>
              <a:rPr lang="en-GB" sz="1200" b="1">
                <a:solidFill>
                  <a:srgbClr val="0000FF"/>
                </a:solidFill>
                <a:latin typeface="Arial"/>
                <a:ea typeface="Arial"/>
                <a:cs typeface="Arial"/>
                <a:sym typeface="Arial"/>
              </a:rPr>
              <a:t>&lt;/head&gt;</a:t>
            </a:r>
            <a:endParaRPr sz="1200" b="1">
              <a:solidFill>
                <a:srgbClr val="0000FF"/>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FF"/>
                </a:solidFill>
                <a:latin typeface="Arial"/>
                <a:ea typeface="Arial"/>
                <a:cs typeface="Arial"/>
                <a:sym typeface="Arial"/>
              </a:rPr>
              <a:t>			&lt;p&gt;</a:t>
            </a:r>
            <a:endParaRPr sz="1200" b="1">
              <a:solidFill>
                <a:srgbClr val="0000FF"/>
              </a:solidFill>
              <a:latin typeface="Arial"/>
              <a:ea typeface="Arial"/>
              <a:cs typeface="Arial"/>
              <a:sym typeface="Arial"/>
            </a:endParaRPr>
          </a:p>
          <a:p>
            <a:pPr marL="1828800" lvl="0" indent="0" algn="just" rtl="0">
              <a:lnSpc>
                <a:spcPct val="100000"/>
              </a:lnSpc>
              <a:spcBef>
                <a:spcPts val="0"/>
              </a:spcBef>
              <a:spcAft>
                <a:spcPts val="0"/>
              </a:spcAft>
              <a:buNone/>
            </a:pPr>
            <a:r>
              <a:rPr lang="en-GB" sz="1200">
                <a:solidFill>
                  <a:srgbClr val="000000"/>
                </a:solidFill>
                <a:latin typeface="Arial"/>
                <a:ea typeface="Arial"/>
                <a:cs typeface="Arial"/>
                <a:sym typeface="Arial"/>
              </a:rPr>
              <a:t>Il était une fois, </a:t>
            </a:r>
            <a:r>
              <a:rPr lang="en-GB" sz="1200" b="1">
                <a:solidFill>
                  <a:srgbClr val="0000FF"/>
                </a:solidFill>
                <a:latin typeface="Arial"/>
                <a:ea typeface="Arial"/>
                <a:cs typeface="Arial"/>
                <a:sym typeface="Arial"/>
              </a:rPr>
              <a:t>&lt;persName&gt;</a:t>
            </a:r>
            <a:r>
              <a:rPr lang="en-GB" sz="1200">
                <a:solidFill>
                  <a:srgbClr val="000000"/>
                </a:solidFill>
                <a:latin typeface="Arial"/>
                <a:ea typeface="Arial"/>
                <a:cs typeface="Arial"/>
                <a:sym typeface="Arial"/>
              </a:rPr>
              <a:t>Blanche-Neige</a:t>
            </a:r>
            <a:r>
              <a:rPr lang="en-GB" sz="1200" b="1">
                <a:solidFill>
                  <a:srgbClr val="0000FF"/>
                </a:solidFill>
                <a:latin typeface="Arial"/>
                <a:ea typeface="Arial"/>
                <a:cs typeface="Arial"/>
                <a:sym typeface="Arial"/>
              </a:rPr>
              <a:t>&lt;/persName&gt;&lt;note&gt;</a:t>
            </a:r>
            <a:r>
              <a:rPr lang="en-GB" sz="1200">
                <a:solidFill>
                  <a:srgbClr val="000000"/>
                </a:solidFill>
                <a:latin typeface="Arial"/>
                <a:ea typeface="Arial"/>
                <a:cs typeface="Arial"/>
                <a:sym typeface="Arial"/>
              </a:rPr>
              <a:t>Elle porte ce nom, car son visage est blanc comme la neige</a:t>
            </a:r>
            <a:r>
              <a:rPr lang="en-GB" sz="1200" b="1">
                <a:solidFill>
                  <a:srgbClr val="0000FF"/>
                </a:solidFill>
                <a:latin typeface="Arial"/>
                <a:ea typeface="Arial"/>
                <a:cs typeface="Arial"/>
                <a:sym typeface="Arial"/>
              </a:rPr>
              <a:t>&lt;/note&gt;</a:t>
            </a:r>
            <a:r>
              <a:rPr lang="en-GB" sz="1200">
                <a:solidFill>
                  <a:srgbClr val="000000"/>
                </a:solidFill>
                <a:latin typeface="Arial"/>
                <a:ea typeface="Arial"/>
                <a:cs typeface="Arial"/>
                <a:sym typeface="Arial"/>
              </a:rPr>
              <a:t>que sa belle-mère détestait</a:t>
            </a:r>
            <a:endParaRPr sz="1200">
              <a:solidFill>
                <a:srgbClr val="000000"/>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00"/>
                </a:solidFill>
                <a:latin typeface="Arial"/>
                <a:ea typeface="Arial"/>
                <a:cs typeface="Arial"/>
                <a:sym typeface="Arial"/>
              </a:rPr>
              <a:t>			</a:t>
            </a:r>
            <a:r>
              <a:rPr lang="en-GB" sz="1200" b="1">
                <a:solidFill>
                  <a:srgbClr val="0000FF"/>
                </a:solidFill>
                <a:latin typeface="Arial"/>
                <a:ea typeface="Arial"/>
                <a:cs typeface="Arial"/>
                <a:sym typeface="Arial"/>
              </a:rPr>
              <a:t>&lt;/p&gt;</a:t>
            </a:r>
            <a:endParaRPr sz="1200" b="1">
              <a:solidFill>
                <a:srgbClr val="0000FF"/>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FF"/>
                </a:solidFill>
                <a:latin typeface="Arial"/>
                <a:ea typeface="Arial"/>
                <a:cs typeface="Arial"/>
                <a:sym typeface="Arial"/>
              </a:rPr>
              <a:t>	&lt;/div&gt;</a:t>
            </a:r>
            <a:endParaRPr sz="1200" b="1">
              <a:solidFill>
                <a:srgbClr val="0000FF"/>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FF"/>
                </a:solidFill>
                <a:latin typeface="Arial"/>
                <a:ea typeface="Arial"/>
                <a:cs typeface="Arial"/>
                <a:sym typeface="Arial"/>
              </a:rPr>
              <a:t>	&lt;div</a:t>
            </a:r>
            <a:r>
              <a:rPr lang="en-GB" sz="1200" b="1">
                <a:solidFill>
                  <a:srgbClr val="FF9900"/>
                </a:solidFill>
                <a:latin typeface="Arial"/>
                <a:ea typeface="Arial"/>
                <a:cs typeface="Arial"/>
                <a:sym typeface="Arial"/>
              </a:rPr>
              <a:t> </a:t>
            </a:r>
            <a:r>
              <a:rPr lang="en-GB" sz="1200">
                <a:solidFill>
                  <a:srgbClr val="FF9900"/>
                </a:solidFill>
                <a:latin typeface="Arial"/>
                <a:ea typeface="Arial"/>
                <a:cs typeface="Arial"/>
                <a:sym typeface="Arial"/>
              </a:rPr>
              <a:t>type=</a:t>
            </a:r>
            <a:r>
              <a:rPr lang="en-GB" sz="1200">
                <a:solidFill>
                  <a:srgbClr val="980000"/>
                </a:solidFill>
                <a:latin typeface="Arial"/>
                <a:ea typeface="Arial"/>
                <a:cs typeface="Arial"/>
                <a:sym typeface="Arial"/>
              </a:rPr>
              <a:t>'chapter'</a:t>
            </a:r>
            <a:r>
              <a:rPr lang="en-GB" sz="1200">
                <a:solidFill>
                  <a:srgbClr val="FF9900"/>
                </a:solidFill>
                <a:latin typeface="Arial"/>
                <a:ea typeface="Arial"/>
                <a:cs typeface="Arial"/>
                <a:sym typeface="Arial"/>
              </a:rPr>
              <a:t> n=</a:t>
            </a:r>
            <a:r>
              <a:rPr lang="en-GB" sz="1200">
                <a:solidFill>
                  <a:srgbClr val="980000"/>
                </a:solidFill>
                <a:latin typeface="Arial"/>
                <a:ea typeface="Arial"/>
                <a:cs typeface="Arial"/>
                <a:sym typeface="Arial"/>
              </a:rPr>
              <a:t>'2'</a:t>
            </a:r>
            <a:r>
              <a:rPr lang="en-GB" sz="1200" b="1">
                <a:solidFill>
                  <a:srgbClr val="0000FF"/>
                </a:solidFill>
                <a:latin typeface="Arial"/>
                <a:ea typeface="Arial"/>
                <a:cs typeface="Arial"/>
                <a:sym typeface="Arial"/>
              </a:rPr>
              <a:t>&gt;</a:t>
            </a:r>
            <a:endParaRPr sz="1200" b="1">
              <a:solidFill>
                <a:srgbClr val="0000FF"/>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FF"/>
                </a:solidFill>
                <a:latin typeface="Arial"/>
                <a:ea typeface="Arial"/>
                <a:cs typeface="Arial"/>
                <a:sym typeface="Arial"/>
              </a:rPr>
              <a:t>		&lt;head&gt;</a:t>
            </a:r>
            <a:r>
              <a:rPr lang="en-GB" sz="1200">
                <a:solidFill>
                  <a:srgbClr val="000000"/>
                </a:solidFill>
                <a:latin typeface="Arial"/>
                <a:ea typeface="Arial"/>
                <a:cs typeface="Arial"/>
                <a:sym typeface="Arial"/>
              </a:rPr>
              <a:t>Blanche-Neige attend le nain Charmant</a:t>
            </a:r>
            <a:r>
              <a:rPr lang="en-GB" sz="1200" b="1">
                <a:solidFill>
                  <a:srgbClr val="0000FF"/>
                </a:solidFill>
                <a:latin typeface="Arial"/>
                <a:ea typeface="Arial"/>
                <a:cs typeface="Arial"/>
                <a:sym typeface="Arial"/>
              </a:rPr>
              <a:t>&lt;/head&gt;</a:t>
            </a:r>
            <a:endParaRPr sz="1200" b="1">
              <a:solidFill>
                <a:srgbClr val="0000FF"/>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FF"/>
                </a:solidFill>
                <a:latin typeface="Arial"/>
                <a:ea typeface="Arial"/>
                <a:cs typeface="Arial"/>
                <a:sym typeface="Arial"/>
              </a:rPr>
              <a:t>			&lt;p&gt;</a:t>
            </a:r>
            <a:endParaRPr sz="1200" b="1">
              <a:solidFill>
                <a:srgbClr val="0000FF"/>
              </a:solidFill>
              <a:latin typeface="Arial"/>
              <a:ea typeface="Arial"/>
              <a:cs typeface="Arial"/>
              <a:sym typeface="Arial"/>
            </a:endParaRPr>
          </a:p>
          <a:p>
            <a:pPr marL="1828800" lvl="0" indent="0" algn="just" rtl="0">
              <a:lnSpc>
                <a:spcPct val="100000"/>
              </a:lnSpc>
              <a:spcBef>
                <a:spcPts val="0"/>
              </a:spcBef>
              <a:spcAft>
                <a:spcPts val="0"/>
              </a:spcAft>
              <a:buNone/>
            </a:pPr>
            <a:r>
              <a:rPr lang="en-GB" sz="1200">
                <a:solidFill>
                  <a:srgbClr val="000000"/>
                </a:solidFill>
                <a:latin typeface="Arial"/>
                <a:ea typeface="Arial"/>
                <a:cs typeface="Arial"/>
                <a:sym typeface="Arial"/>
              </a:rPr>
              <a:t>Un jour </a:t>
            </a:r>
            <a:r>
              <a:rPr lang="en-GB" sz="1200" b="1">
                <a:solidFill>
                  <a:srgbClr val="0000FF"/>
                </a:solidFill>
                <a:latin typeface="Arial"/>
                <a:ea typeface="Arial"/>
                <a:cs typeface="Arial"/>
                <a:sym typeface="Arial"/>
              </a:rPr>
              <a:t>&lt;persName&gt;</a:t>
            </a:r>
            <a:r>
              <a:rPr lang="en-GB" sz="1200">
                <a:solidFill>
                  <a:srgbClr val="000000"/>
                </a:solidFill>
                <a:latin typeface="Arial"/>
                <a:ea typeface="Arial"/>
                <a:cs typeface="Arial"/>
                <a:sym typeface="Arial"/>
              </a:rPr>
              <a:t>Charmant</a:t>
            </a:r>
            <a:r>
              <a:rPr lang="en-GB" sz="1200" b="1">
                <a:solidFill>
                  <a:srgbClr val="0000FF"/>
                </a:solidFill>
                <a:latin typeface="Arial"/>
                <a:ea typeface="Arial"/>
                <a:cs typeface="Arial"/>
                <a:sym typeface="Arial"/>
              </a:rPr>
              <a:t>&lt;/persName&gt;&lt;note&gt;</a:t>
            </a:r>
            <a:r>
              <a:rPr lang="en-GB" sz="1200">
                <a:solidFill>
                  <a:srgbClr val="000000"/>
                </a:solidFill>
                <a:latin typeface="Arial"/>
                <a:ea typeface="Arial"/>
                <a:cs typeface="Arial"/>
                <a:sym typeface="Arial"/>
              </a:rPr>
              <a:t>Nain qui sauve Blanche-Neige, il est rare que les variantes du conte mentionnent sa petite taille.</a:t>
            </a:r>
            <a:r>
              <a:rPr lang="en-GB" sz="1200" b="1">
                <a:solidFill>
                  <a:srgbClr val="0000FF"/>
                </a:solidFill>
                <a:latin typeface="Arial"/>
                <a:ea typeface="Arial"/>
                <a:cs typeface="Arial"/>
                <a:sym typeface="Arial"/>
              </a:rPr>
              <a:t>&lt;/note&gt;</a:t>
            </a:r>
            <a:r>
              <a:rPr lang="en-GB" sz="1200" b="1">
                <a:solidFill>
                  <a:srgbClr val="000000"/>
                </a:solidFill>
                <a:latin typeface="Arial"/>
                <a:ea typeface="Arial"/>
                <a:cs typeface="Arial"/>
                <a:sym typeface="Arial"/>
              </a:rPr>
              <a:t> </a:t>
            </a:r>
            <a:r>
              <a:rPr lang="en-GB" sz="1200">
                <a:solidFill>
                  <a:srgbClr val="000000"/>
                </a:solidFill>
                <a:latin typeface="Arial"/>
                <a:ea typeface="Arial"/>
                <a:cs typeface="Arial"/>
                <a:sym typeface="Arial"/>
              </a:rPr>
              <a:t>arriva sur son cheval blanc et la sauva.</a:t>
            </a:r>
            <a:endParaRPr sz="1200">
              <a:solidFill>
                <a:srgbClr val="000000"/>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00"/>
                </a:solidFill>
                <a:latin typeface="Arial"/>
                <a:ea typeface="Arial"/>
                <a:cs typeface="Arial"/>
                <a:sym typeface="Arial"/>
              </a:rPr>
              <a:t>			</a:t>
            </a:r>
            <a:r>
              <a:rPr lang="en-GB" sz="1200" b="1">
                <a:solidFill>
                  <a:srgbClr val="0000FF"/>
                </a:solidFill>
                <a:latin typeface="Arial"/>
                <a:ea typeface="Arial"/>
                <a:cs typeface="Arial"/>
                <a:sym typeface="Arial"/>
              </a:rPr>
              <a:t>&lt;/p&gt;</a:t>
            </a:r>
            <a:endParaRPr sz="1200" b="1">
              <a:solidFill>
                <a:srgbClr val="0000FF"/>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FF"/>
                </a:solidFill>
                <a:latin typeface="Arial"/>
                <a:ea typeface="Arial"/>
                <a:cs typeface="Arial"/>
                <a:sym typeface="Arial"/>
              </a:rPr>
              <a:t>	&lt;/div&gt;</a:t>
            </a:r>
            <a:endParaRPr sz="1200" b="1">
              <a:solidFill>
                <a:srgbClr val="0000FF"/>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FF"/>
                </a:solidFill>
                <a:latin typeface="Arial"/>
                <a:ea typeface="Arial"/>
                <a:cs typeface="Arial"/>
                <a:sym typeface="Arial"/>
              </a:rPr>
              <a:t>&lt;/body&gt;</a:t>
            </a:r>
            <a:endParaRPr sz="1200" b="1">
              <a:solidFill>
                <a:srgbClr val="0000FF"/>
              </a:solidFill>
              <a:latin typeface="Arial"/>
              <a:ea typeface="Arial"/>
              <a:cs typeface="Arial"/>
              <a:sym typeface="Arial"/>
            </a:endParaRPr>
          </a:p>
          <a:p>
            <a:pPr marL="0" lvl="0" indent="0" algn="just" rtl="0">
              <a:lnSpc>
                <a:spcPct val="100000"/>
              </a:lnSpc>
              <a:spcBef>
                <a:spcPts val="0"/>
              </a:spcBef>
              <a:spcAft>
                <a:spcPts val="0"/>
              </a:spcAft>
              <a:buNone/>
            </a:pPr>
            <a:r>
              <a:rPr lang="en-GB" sz="1200" b="1">
                <a:solidFill>
                  <a:srgbClr val="0000FF"/>
                </a:solidFill>
                <a:latin typeface="Arial"/>
                <a:ea typeface="Arial"/>
                <a:cs typeface="Arial"/>
                <a:sym typeface="Arial"/>
              </a:rPr>
              <a:t>&lt;/text&gt;</a:t>
            </a:r>
            <a:endParaRPr sz="1200" b="1">
              <a:solidFill>
                <a:srgbClr val="0000FF"/>
              </a:solidFill>
              <a:latin typeface="Arial"/>
              <a:ea typeface="Arial"/>
              <a:cs typeface="Arial"/>
              <a:sym typeface="Arial"/>
            </a:endParaRPr>
          </a:p>
          <a:p>
            <a:pPr marL="0" lvl="0" indent="0" algn="l" rtl="0">
              <a:spcBef>
                <a:spcPts val="0"/>
              </a:spcBef>
              <a:spcAft>
                <a:spcPts val="0"/>
              </a:spcAft>
              <a:buNone/>
            </a:pPr>
            <a:endParaRPr sz="1400" b="1" u="sng">
              <a:solidFill>
                <a:srgbClr val="000000"/>
              </a:solidFill>
              <a:latin typeface="Arial"/>
              <a:ea typeface="Arial"/>
              <a:cs typeface="Arial"/>
              <a:sym typeface="Arial"/>
            </a:endParaRPr>
          </a:p>
          <a:p>
            <a:pPr marL="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body" idx="1"/>
          </p:nvPr>
        </p:nvSpPr>
        <p:spPr>
          <a:xfrm>
            <a:off x="311700" y="494975"/>
            <a:ext cx="8520600" cy="40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u="sng" dirty="0">
                <a:solidFill>
                  <a:srgbClr val="000000"/>
                </a:solidFill>
                <a:latin typeface="Arial"/>
                <a:ea typeface="Arial"/>
                <a:cs typeface="Arial"/>
                <a:sym typeface="Arial"/>
              </a:rPr>
              <a:t>Structure d’un document XML-TEI : </a:t>
            </a:r>
            <a:r>
              <a:rPr lang="en-GB" sz="1400" b="1" u="sng" dirty="0" err="1">
                <a:solidFill>
                  <a:srgbClr val="000000"/>
                </a:solidFill>
                <a:latin typeface="Arial"/>
                <a:ea typeface="Arial"/>
                <a:cs typeface="Arial"/>
                <a:sym typeface="Arial"/>
              </a:rPr>
              <a:t>deux</a:t>
            </a:r>
            <a:r>
              <a:rPr lang="en-GB" sz="1400" b="1" u="sng" dirty="0">
                <a:solidFill>
                  <a:srgbClr val="000000"/>
                </a:solidFill>
                <a:latin typeface="Arial"/>
                <a:ea typeface="Arial"/>
                <a:cs typeface="Arial"/>
                <a:sym typeface="Arial"/>
              </a:rPr>
              <a:t> parties </a:t>
            </a:r>
            <a:r>
              <a:rPr lang="en-GB" sz="1400" b="1" u="sng" dirty="0" err="1">
                <a:solidFill>
                  <a:srgbClr val="000000"/>
                </a:solidFill>
                <a:latin typeface="Arial"/>
                <a:ea typeface="Arial"/>
                <a:cs typeface="Arial"/>
                <a:sym typeface="Arial"/>
              </a:rPr>
              <a:t>principales</a:t>
            </a:r>
            <a:endParaRPr sz="1400" b="1" u="sng" dirty="0">
              <a:solidFill>
                <a:srgbClr val="000000"/>
              </a:solidFill>
              <a:latin typeface="Arial"/>
              <a:ea typeface="Arial"/>
              <a:cs typeface="Arial"/>
              <a:sym typeface="Arial"/>
            </a:endParaRPr>
          </a:p>
          <a:p>
            <a:pPr marL="457200" lvl="0" indent="-317500" algn="l" rtl="0">
              <a:spcBef>
                <a:spcPts val="1600"/>
              </a:spcBef>
              <a:spcAft>
                <a:spcPts val="0"/>
              </a:spcAft>
              <a:buClr>
                <a:srgbClr val="000000"/>
              </a:buClr>
              <a:buSzPts val="1400"/>
              <a:buFont typeface="Arial"/>
              <a:buAutoNum type="arabicPeriod"/>
            </a:pPr>
            <a:r>
              <a:rPr lang="en-GB" sz="1400" b="1" dirty="0">
                <a:solidFill>
                  <a:srgbClr val="000000"/>
                </a:solidFill>
                <a:latin typeface="Arial"/>
                <a:ea typeface="Arial"/>
                <a:cs typeface="Arial"/>
                <a:sym typeface="Arial"/>
              </a:rPr>
              <a:t>Un </a:t>
            </a:r>
            <a:r>
              <a:rPr lang="en-GB" sz="1400" b="1" dirty="0" err="1">
                <a:solidFill>
                  <a:srgbClr val="000000"/>
                </a:solidFill>
                <a:latin typeface="Arial"/>
                <a:ea typeface="Arial"/>
                <a:cs typeface="Arial"/>
                <a:sym typeface="Arial"/>
              </a:rPr>
              <a:t>TeiHeader</a:t>
            </a:r>
            <a:r>
              <a:rPr lang="en-GB" sz="1400" b="1" dirty="0">
                <a:solidFill>
                  <a:srgbClr val="000000"/>
                </a:solidFill>
                <a:latin typeface="Arial"/>
                <a:ea typeface="Arial"/>
                <a:cs typeface="Arial"/>
                <a:sym typeface="Arial"/>
              </a:rPr>
              <a:t> : </a:t>
            </a:r>
            <a:endParaRPr sz="1400" b="1" dirty="0">
              <a:solidFill>
                <a:srgbClr val="000000"/>
              </a:solidFill>
              <a:latin typeface="Arial"/>
              <a:ea typeface="Arial"/>
              <a:cs typeface="Arial"/>
              <a:sym typeface="Arial"/>
            </a:endParaRPr>
          </a:p>
          <a:p>
            <a:pPr marL="1371600" lvl="0" indent="-317500" algn="l" rtl="0">
              <a:spcBef>
                <a:spcPts val="0"/>
              </a:spcBef>
              <a:spcAft>
                <a:spcPts val="0"/>
              </a:spcAft>
              <a:buClr>
                <a:srgbClr val="000000"/>
              </a:buClr>
              <a:buSzPts val="1400"/>
              <a:buFont typeface="Arial"/>
              <a:buChar char="●"/>
            </a:pPr>
            <a:r>
              <a:rPr lang="en-GB" sz="1400" dirty="0">
                <a:solidFill>
                  <a:srgbClr val="000000"/>
                </a:solidFill>
                <a:latin typeface="Arial"/>
                <a:ea typeface="Arial"/>
                <a:cs typeface="Arial"/>
                <a:sym typeface="Arial"/>
              </a:rPr>
              <a:t>les </a:t>
            </a:r>
            <a:r>
              <a:rPr lang="en-GB" sz="1400" dirty="0" err="1">
                <a:solidFill>
                  <a:srgbClr val="000000"/>
                </a:solidFill>
                <a:latin typeface="Arial"/>
                <a:ea typeface="Arial"/>
                <a:cs typeface="Arial"/>
                <a:sym typeface="Arial"/>
              </a:rPr>
              <a:t>métadonnées</a:t>
            </a:r>
            <a:r>
              <a:rPr lang="en-GB" sz="1400" dirty="0">
                <a:solidFill>
                  <a:srgbClr val="000000"/>
                </a:solidFill>
                <a:latin typeface="Arial"/>
                <a:ea typeface="Arial"/>
                <a:cs typeface="Arial"/>
                <a:sym typeface="Arial"/>
              </a:rPr>
              <a:t> (</a:t>
            </a:r>
            <a:r>
              <a:rPr lang="en-GB" sz="1400" dirty="0" err="1">
                <a:solidFill>
                  <a:srgbClr val="000000"/>
                </a:solidFill>
                <a:latin typeface="Arial"/>
                <a:ea typeface="Arial"/>
                <a:cs typeface="Arial"/>
                <a:sym typeface="Arial"/>
              </a:rPr>
              <a:t>informations</a:t>
            </a:r>
            <a:r>
              <a:rPr lang="en-GB" sz="1400" dirty="0">
                <a:solidFill>
                  <a:srgbClr val="000000"/>
                </a:solidFill>
                <a:latin typeface="Arial"/>
                <a:ea typeface="Arial"/>
                <a:cs typeface="Arial"/>
                <a:sym typeface="Arial"/>
              </a:rPr>
              <a:t> de publication, auteur, localisation </a:t>
            </a:r>
            <a:r>
              <a:rPr lang="en-GB" sz="1400" dirty="0" err="1">
                <a:solidFill>
                  <a:srgbClr val="000000"/>
                </a:solidFill>
                <a:latin typeface="Arial"/>
                <a:ea typeface="Arial"/>
                <a:cs typeface="Arial"/>
                <a:sym typeface="Arial"/>
              </a:rPr>
              <a:t>dans</a:t>
            </a:r>
            <a:r>
              <a:rPr lang="en-GB" sz="1400" dirty="0">
                <a:solidFill>
                  <a:srgbClr val="000000"/>
                </a:solidFill>
                <a:latin typeface="Arial"/>
                <a:ea typeface="Arial"/>
                <a:cs typeface="Arial"/>
                <a:sym typeface="Arial"/>
              </a:rPr>
              <a:t> </a:t>
            </a:r>
            <a:r>
              <a:rPr lang="en-GB" sz="1400" dirty="0" err="1">
                <a:solidFill>
                  <a:srgbClr val="000000"/>
                </a:solidFill>
                <a:latin typeface="Arial"/>
                <a:ea typeface="Arial"/>
                <a:cs typeface="Arial"/>
                <a:sym typeface="Arial"/>
              </a:rPr>
              <a:t>l’archive</a:t>
            </a:r>
            <a:r>
              <a:rPr lang="en-GB" sz="1400" dirty="0">
                <a:solidFill>
                  <a:srgbClr val="000000"/>
                </a:solidFill>
                <a:latin typeface="Arial"/>
                <a:ea typeface="Arial"/>
                <a:cs typeface="Arial"/>
                <a:sym typeface="Arial"/>
              </a:rPr>
              <a:t>, description du document </a:t>
            </a:r>
            <a:r>
              <a:rPr lang="en-GB" sz="1400" dirty="0" err="1">
                <a:solidFill>
                  <a:srgbClr val="000000"/>
                </a:solidFill>
                <a:latin typeface="Arial"/>
                <a:ea typeface="Arial"/>
                <a:cs typeface="Arial"/>
                <a:sym typeface="Arial"/>
              </a:rPr>
              <a:t>encodé</a:t>
            </a:r>
            <a:r>
              <a:rPr lang="en-GB" sz="1400" dirty="0">
                <a:solidFill>
                  <a:srgbClr val="000000"/>
                </a:solidFill>
                <a:latin typeface="Arial"/>
                <a:ea typeface="Arial"/>
                <a:cs typeface="Arial"/>
                <a:sym typeface="Arial"/>
              </a:rPr>
              <a:t>…). </a:t>
            </a:r>
            <a:r>
              <a:rPr lang="en-GB" sz="1400" dirty="0" smtClean="0">
                <a:solidFill>
                  <a:srgbClr val="000000"/>
                </a:solidFill>
                <a:latin typeface="Arial"/>
                <a:ea typeface="Arial"/>
                <a:cs typeface="Arial"/>
                <a:sym typeface="Arial"/>
              </a:rPr>
              <a:t>=&gt; </a:t>
            </a:r>
            <a:r>
              <a:rPr lang="en-GB" sz="1400" b="1" dirty="0" smtClean="0">
                <a:solidFill>
                  <a:srgbClr val="000000"/>
                </a:solidFill>
                <a:latin typeface="Arial"/>
                <a:ea typeface="Arial"/>
                <a:cs typeface="Arial"/>
                <a:sym typeface="Arial"/>
              </a:rPr>
              <a:t>&lt;</a:t>
            </a:r>
            <a:r>
              <a:rPr lang="en-GB" sz="1400" b="1" dirty="0" err="1">
                <a:solidFill>
                  <a:srgbClr val="000000"/>
                </a:solidFill>
                <a:latin typeface="Arial"/>
                <a:ea typeface="Arial"/>
                <a:cs typeface="Arial"/>
                <a:sym typeface="Arial"/>
              </a:rPr>
              <a:t>f</a:t>
            </a:r>
            <a:r>
              <a:rPr lang="en-GB" sz="1400" b="1" dirty="0" err="1" smtClean="0">
                <a:solidFill>
                  <a:srgbClr val="000000"/>
                </a:solidFill>
                <a:latin typeface="Arial"/>
                <a:ea typeface="Arial"/>
                <a:cs typeface="Arial"/>
                <a:sym typeface="Arial"/>
              </a:rPr>
              <a:t>ileDesc</a:t>
            </a:r>
            <a:r>
              <a:rPr lang="en-GB" sz="1400" b="1" dirty="0" smtClean="0">
                <a:solidFill>
                  <a:srgbClr val="000000"/>
                </a:solidFill>
                <a:latin typeface="Arial"/>
                <a:ea typeface="Arial"/>
                <a:cs typeface="Arial"/>
                <a:sym typeface="Arial"/>
              </a:rPr>
              <a:t>&gt;</a:t>
            </a:r>
            <a:endParaRPr sz="1400" b="1" dirty="0">
              <a:solidFill>
                <a:srgbClr val="000000"/>
              </a:solidFill>
              <a:latin typeface="Arial"/>
              <a:ea typeface="Arial"/>
              <a:cs typeface="Arial"/>
              <a:sym typeface="Arial"/>
            </a:endParaRPr>
          </a:p>
          <a:p>
            <a:pPr marL="1371600" lvl="0" indent="-317500" algn="l" rtl="0">
              <a:spcBef>
                <a:spcPts val="0"/>
              </a:spcBef>
              <a:spcAft>
                <a:spcPts val="0"/>
              </a:spcAft>
              <a:buClr>
                <a:srgbClr val="000000"/>
              </a:buClr>
              <a:buSzPts val="1400"/>
              <a:buFont typeface="Arial"/>
              <a:buChar char="●"/>
            </a:pPr>
            <a:r>
              <a:rPr lang="en-GB" sz="1400" dirty="0">
                <a:solidFill>
                  <a:srgbClr val="000000"/>
                </a:solidFill>
                <a:latin typeface="Arial"/>
                <a:ea typeface="Arial"/>
                <a:cs typeface="Arial"/>
                <a:sym typeface="Arial"/>
              </a:rPr>
              <a:t>Entrées de </a:t>
            </a:r>
            <a:r>
              <a:rPr lang="en-GB" sz="1400" dirty="0" err="1">
                <a:solidFill>
                  <a:srgbClr val="000000"/>
                </a:solidFill>
                <a:latin typeface="Arial"/>
                <a:ea typeface="Arial"/>
                <a:cs typeface="Arial"/>
                <a:sym typeface="Arial"/>
              </a:rPr>
              <a:t>glossaire</a:t>
            </a:r>
            <a:r>
              <a:rPr lang="en-GB" sz="1400" dirty="0">
                <a:solidFill>
                  <a:srgbClr val="000000"/>
                </a:solidFill>
                <a:latin typeface="Arial"/>
                <a:ea typeface="Arial"/>
                <a:cs typeface="Arial"/>
                <a:sym typeface="Arial"/>
              </a:rPr>
              <a:t>, </a:t>
            </a:r>
            <a:r>
              <a:rPr lang="en-GB" sz="1400" dirty="0" err="1">
                <a:solidFill>
                  <a:srgbClr val="000000"/>
                </a:solidFill>
                <a:latin typeface="Arial"/>
                <a:ea typeface="Arial"/>
                <a:cs typeface="Arial"/>
                <a:sym typeface="Arial"/>
              </a:rPr>
              <a:t>listes</a:t>
            </a:r>
            <a:r>
              <a:rPr lang="en-GB" sz="1400" dirty="0">
                <a:solidFill>
                  <a:srgbClr val="000000"/>
                </a:solidFill>
                <a:latin typeface="Arial"/>
                <a:ea typeface="Arial"/>
                <a:cs typeface="Arial"/>
                <a:sym typeface="Arial"/>
              </a:rPr>
              <a:t> de </a:t>
            </a:r>
            <a:r>
              <a:rPr lang="en-GB" sz="1400" dirty="0" err="1">
                <a:solidFill>
                  <a:srgbClr val="000000"/>
                </a:solidFill>
                <a:latin typeface="Arial"/>
                <a:ea typeface="Arial"/>
                <a:cs typeface="Arial"/>
                <a:sym typeface="Arial"/>
              </a:rPr>
              <a:t>personnages</a:t>
            </a:r>
            <a:r>
              <a:rPr lang="en-GB" sz="1400" dirty="0">
                <a:solidFill>
                  <a:srgbClr val="000000"/>
                </a:solidFill>
                <a:latin typeface="Arial"/>
                <a:ea typeface="Arial"/>
                <a:cs typeface="Arial"/>
                <a:sym typeface="Arial"/>
              </a:rPr>
              <a:t>, des mains qui </a:t>
            </a:r>
            <a:r>
              <a:rPr lang="en-GB" sz="1400" dirty="0" err="1">
                <a:solidFill>
                  <a:srgbClr val="000000"/>
                </a:solidFill>
                <a:latin typeface="Arial"/>
                <a:ea typeface="Arial"/>
                <a:cs typeface="Arial"/>
                <a:sym typeface="Arial"/>
              </a:rPr>
              <a:t>ont</a:t>
            </a:r>
            <a:r>
              <a:rPr lang="en-GB" sz="1400" dirty="0">
                <a:solidFill>
                  <a:srgbClr val="000000"/>
                </a:solidFill>
                <a:latin typeface="Arial"/>
                <a:ea typeface="Arial"/>
                <a:cs typeface="Arial"/>
                <a:sym typeface="Arial"/>
              </a:rPr>
              <a:t> </a:t>
            </a:r>
            <a:r>
              <a:rPr lang="en-GB" sz="1400" dirty="0" err="1">
                <a:solidFill>
                  <a:srgbClr val="000000"/>
                </a:solidFill>
                <a:latin typeface="Arial"/>
                <a:ea typeface="Arial"/>
                <a:cs typeface="Arial"/>
                <a:sym typeface="Arial"/>
              </a:rPr>
              <a:t>écrit</a:t>
            </a:r>
            <a:r>
              <a:rPr lang="en-GB" sz="1400" dirty="0">
                <a:solidFill>
                  <a:srgbClr val="000000"/>
                </a:solidFill>
                <a:latin typeface="Arial"/>
                <a:ea typeface="Arial"/>
                <a:cs typeface="Arial"/>
                <a:sym typeface="Arial"/>
              </a:rPr>
              <a:t> le </a:t>
            </a:r>
            <a:r>
              <a:rPr lang="en-GB" sz="1400" dirty="0" smtClean="0">
                <a:solidFill>
                  <a:srgbClr val="000000"/>
                </a:solidFill>
                <a:latin typeface="Arial"/>
                <a:ea typeface="Arial"/>
                <a:cs typeface="Arial"/>
                <a:sym typeface="Arial"/>
              </a:rPr>
              <a:t>document =&gt; </a:t>
            </a:r>
            <a:r>
              <a:rPr lang="en-GB" sz="1400" b="1" dirty="0" smtClean="0">
                <a:solidFill>
                  <a:srgbClr val="000000"/>
                </a:solidFill>
                <a:latin typeface="Arial"/>
                <a:ea typeface="Arial"/>
                <a:cs typeface="Arial"/>
                <a:sym typeface="Arial"/>
              </a:rPr>
              <a:t>&lt;</a:t>
            </a:r>
            <a:r>
              <a:rPr lang="en-GB" sz="1400" b="1" dirty="0" err="1" smtClean="0">
                <a:solidFill>
                  <a:srgbClr val="000000"/>
                </a:solidFill>
                <a:latin typeface="Arial"/>
                <a:ea typeface="Arial"/>
                <a:cs typeface="Arial"/>
                <a:sym typeface="Arial"/>
              </a:rPr>
              <a:t>profileDesc</a:t>
            </a:r>
            <a:r>
              <a:rPr lang="en-GB" sz="1400" b="1" dirty="0" smtClean="0">
                <a:solidFill>
                  <a:srgbClr val="000000"/>
                </a:solidFill>
                <a:latin typeface="Arial"/>
                <a:ea typeface="Arial"/>
                <a:cs typeface="Arial"/>
                <a:sym typeface="Arial"/>
              </a:rPr>
              <a:t>&gt;</a:t>
            </a:r>
            <a:endParaRPr sz="1400" b="1" dirty="0">
              <a:solidFill>
                <a:srgbClr val="000000"/>
              </a:solidFill>
              <a:latin typeface="Arial"/>
              <a:ea typeface="Arial"/>
              <a:cs typeface="Arial"/>
              <a:sym typeface="Arial"/>
            </a:endParaRPr>
          </a:p>
          <a:p>
            <a:pPr marL="457200" lvl="0" indent="-317500" algn="l" rtl="0">
              <a:spcBef>
                <a:spcPts val="1600"/>
              </a:spcBef>
              <a:spcAft>
                <a:spcPts val="0"/>
              </a:spcAft>
              <a:buClr>
                <a:srgbClr val="000000"/>
              </a:buClr>
              <a:buSzPts val="1400"/>
              <a:buFont typeface="Arial"/>
              <a:buAutoNum type="arabicPeriod"/>
            </a:pPr>
            <a:r>
              <a:rPr lang="en-GB" sz="1400" b="1" dirty="0" err="1">
                <a:solidFill>
                  <a:srgbClr val="000000"/>
                </a:solidFill>
                <a:latin typeface="Arial"/>
                <a:ea typeface="Arial"/>
                <a:cs typeface="Arial"/>
                <a:sym typeface="Arial"/>
              </a:rPr>
              <a:t>Une</a:t>
            </a:r>
            <a:r>
              <a:rPr lang="en-GB" sz="1400" b="1" dirty="0">
                <a:solidFill>
                  <a:srgbClr val="000000"/>
                </a:solidFill>
                <a:latin typeface="Arial"/>
                <a:ea typeface="Arial"/>
                <a:cs typeface="Arial"/>
                <a:sym typeface="Arial"/>
              </a:rPr>
              <a:t> section </a:t>
            </a:r>
            <a:r>
              <a:rPr lang="en-GB" sz="1400" b="1" dirty="0" smtClean="0">
                <a:solidFill>
                  <a:srgbClr val="000000"/>
                </a:solidFill>
                <a:latin typeface="Arial"/>
                <a:ea typeface="Arial"/>
                <a:cs typeface="Arial"/>
                <a:sym typeface="Arial"/>
              </a:rPr>
              <a:t>Text </a:t>
            </a:r>
            <a:r>
              <a:rPr lang="en-GB" sz="1400" b="1" dirty="0">
                <a:solidFill>
                  <a:srgbClr val="000000"/>
                </a:solidFill>
                <a:latin typeface="Arial"/>
                <a:ea typeface="Arial"/>
                <a:cs typeface="Arial"/>
                <a:sym typeface="Arial"/>
              </a:rPr>
              <a:t>: </a:t>
            </a:r>
            <a:endParaRPr sz="1400" b="1" dirty="0">
              <a:solidFill>
                <a:srgbClr val="000000"/>
              </a:solidFill>
              <a:latin typeface="Arial"/>
              <a:ea typeface="Arial"/>
              <a:cs typeface="Arial"/>
              <a:sym typeface="Arial"/>
            </a:endParaRPr>
          </a:p>
          <a:p>
            <a:pPr marL="1371600" lvl="0" indent="-317500" algn="l" rtl="0">
              <a:spcBef>
                <a:spcPts val="0"/>
              </a:spcBef>
              <a:spcAft>
                <a:spcPts val="0"/>
              </a:spcAft>
              <a:buClr>
                <a:srgbClr val="000000"/>
              </a:buClr>
              <a:buSzPts val="1400"/>
              <a:buFont typeface="Arial"/>
              <a:buChar char="●"/>
            </a:pPr>
            <a:r>
              <a:rPr lang="en-GB" sz="1400" dirty="0" err="1" smtClean="0">
                <a:solidFill>
                  <a:srgbClr val="000000"/>
                </a:solidFill>
                <a:latin typeface="Arial"/>
                <a:ea typeface="Arial"/>
                <a:cs typeface="Arial"/>
                <a:sym typeface="Arial"/>
              </a:rPr>
              <a:t>Préface</a:t>
            </a:r>
            <a:r>
              <a:rPr lang="en-GB" sz="1400" dirty="0" smtClean="0">
                <a:solidFill>
                  <a:srgbClr val="000000"/>
                </a:solidFill>
                <a:latin typeface="Arial"/>
                <a:ea typeface="Arial"/>
                <a:cs typeface="Arial"/>
                <a:sym typeface="Arial"/>
              </a:rPr>
              <a:t> </a:t>
            </a:r>
            <a:r>
              <a:rPr lang="en-GB" sz="1400" b="1" dirty="0" smtClean="0">
                <a:solidFill>
                  <a:srgbClr val="000000"/>
                </a:solidFill>
                <a:latin typeface="Arial"/>
                <a:ea typeface="Arial"/>
                <a:cs typeface="Arial"/>
                <a:sym typeface="Arial"/>
              </a:rPr>
              <a:t>=&gt; &lt;front&gt;</a:t>
            </a:r>
          </a:p>
          <a:p>
            <a:pPr marL="1371600" lvl="0" indent="-317500" algn="l" rtl="0">
              <a:spcBef>
                <a:spcPts val="0"/>
              </a:spcBef>
              <a:spcAft>
                <a:spcPts val="0"/>
              </a:spcAft>
              <a:buClr>
                <a:srgbClr val="000000"/>
              </a:buClr>
              <a:buSzPts val="1400"/>
              <a:buFont typeface="Arial"/>
              <a:buChar char="●"/>
            </a:pPr>
            <a:r>
              <a:rPr lang="en-GB" sz="1400" dirty="0" smtClean="0">
                <a:solidFill>
                  <a:srgbClr val="000000"/>
                </a:solidFill>
                <a:latin typeface="Arial"/>
                <a:ea typeface="Arial"/>
                <a:cs typeface="Arial"/>
                <a:sym typeface="Arial"/>
              </a:rPr>
              <a:t>Le </a:t>
            </a:r>
            <a:r>
              <a:rPr lang="en-GB" sz="1400" dirty="0" err="1">
                <a:solidFill>
                  <a:srgbClr val="000000"/>
                </a:solidFill>
                <a:latin typeface="Arial"/>
                <a:ea typeface="Arial"/>
                <a:cs typeface="Arial"/>
                <a:sym typeface="Arial"/>
              </a:rPr>
              <a:t>texte</a:t>
            </a:r>
            <a:r>
              <a:rPr lang="en-GB" sz="1400" dirty="0">
                <a:solidFill>
                  <a:srgbClr val="000000"/>
                </a:solidFill>
                <a:latin typeface="Arial"/>
                <a:ea typeface="Arial"/>
                <a:cs typeface="Arial"/>
                <a:sym typeface="Arial"/>
              </a:rPr>
              <a:t> </a:t>
            </a:r>
            <a:r>
              <a:rPr lang="en-GB" sz="1400" dirty="0" smtClean="0">
                <a:solidFill>
                  <a:srgbClr val="000000"/>
                </a:solidFill>
                <a:latin typeface="Arial"/>
                <a:ea typeface="Arial"/>
                <a:cs typeface="Arial"/>
                <a:sym typeface="Arial"/>
              </a:rPr>
              <a:t> </a:t>
            </a:r>
            <a:r>
              <a:rPr lang="en-GB" sz="1400" b="1" dirty="0" smtClean="0">
                <a:solidFill>
                  <a:srgbClr val="000000"/>
                </a:solidFill>
                <a:latin typeface="Arial"/>
                <a:ea typeface="Arial"/>
                <a:cs typeface="Arial"/>
                <a:sym typeface="Arial"/>
              </a:rPr>
              <a:t>=&gt; &lt;text&gt;</a:t>
            </a:r>
            <a:endParaRPr sz="1400" b="1" dirty="0">
              <a:solidFill>
                <a:srgbClr val="000000"/>
              </a:solidFill>
              <a:latin typeface="Arial"/>
              <a:ea typeface="Arial"/>
              <a:cs typeface="Arial"/>
              <a:sym typeface="Arial"/>
            </a:endParaRPr>
          </a:p>
          <a:p>
            <a:pPr marL="1371600" lvl="0" indent="-317500" algn="l" rtl="0">
              <a:spcBef>
                <a:spcPts val="0"/>
              </a:spcBef>
              <a:spcAft>
                <a:spcPts val="0"/>
              </a:spcAft>
              <a:buClr>
                <a:srgbClr val="000000"/>
              </a:buClr>
              <a:buSzPts val="1400"/>
              <a:buFont typeface="Arial"/>
              <a:buChar char="●"/>
            </a:pPr>
            <a:r>
              <a:rPr lang="en-GB" sz="1400" dirty="0">
                <a:solidFill>
                  <a:srgbClr val="000000"/>
                </a:solidFill>
                <a:latin typeface="Arial"/>
                <a:ea typeface="Arial"/>
                <a:cs typeface="Arial"/>
                <a:sym typeface="Arial"/>
              </a:rPr>
              <a:t>Les </a:t>
            </a:r>
            <a:r>
              <a:rPr lang="en-GB" sz="1400" dirty="0" err="1">
                <a:solidFill>
                  <a:srgbClr val="000000"/>
                </a:solidFill>
                <a:latin typeface="Arial"/>
                <a:ea typeface="Arial"/>
                <a:cs typeface="Arial"/>
                <a:sym typeface="Arial"/>
              </a:rPr>
              <a:t>éléments</a:t>
            </a:r>
            <a:r>
              <a:rPr lang="en-GB" sz="1400" dirty="0">
                <a:solidFill>
                  <a:srgbClr val="000000"/>
                </a:solidFill>
                <a:latin typeface="Arial"/>
                <a:ea typeface="Arial"/>
                <a:cs typeface="Arial"/>
                <a:sym typeface="Arial"/>
              </a:rPr>
              <a:t> de structure, </a:t>
            </a:r>
            <a:r>
              <a:rPr lang="en-GB" sz="1400" dirty="0" err="1">
                <a:solidFill>
                  <a:srgbClr val="000000"/>
                </a:solidFill>
                <a:latin typeface="Arial"/>
                <a:ea typeface="Arial"/>
                <a:cs typeface="Arial"/>
                <a:sym typeface="Arial"/>
              </a:rPr>
              <a:t>d’analyse</a:t>
            </a:r>
            <a:r>
              <a:rPr lang="en-GB" sz="1400" dirty="0">
                <a:solidFill>
                  <a:srgbClr val="000000"/>
                </a:solidFill>
                <a:latin typeface="Arial"/>
                <a:ea typeface="Arial"/>
                <a:cs typeface="Arial"/>
                <a:sym typeface="Arial"/>
              </a:rPr>
              <a:t> (</a:t>
            </a:r>
            <a:r>
              <a:rPr lang="en-GB" sz="1400" dirty="0" err="1">
                <a:solidFill>
                  <a:srgbClr val="000000"/>
                </a:solidFill>
                <a:latin typeface="Arial"/>
                <a:ea typeface="Arial"/>
                <a:cs typeface="Arial"/>
                <a:sym typeface="Arial"/>
              </a:rPr>
              <a:t>apparats</a:t>
            </a:r>
            <a:r>
              <a:rPr lang="en-GB" sz="1400" dirty="0">
                <a:solidFill>
                  <a:srgbClr val="000000"/>
                </a:solidFill>
                <a:latin typeface="Arial"/>
                <a:ea typeface="Arial"/>
                <a:cs typeface="Arial"/>
                <a:sym typeface="Arial"/>
              </a:rPr>
              <a:t>, notes) et </a:t>
            </a:r>
            <a:r>
              <a:rPr lang="en-GB" sz="1400" dirty="0" err="1">
                <a:solidFill>
                  <a:srgbClr val="000000"/>
                </a:solidFill>
                <a:latin typeface="Arial"/>
                <a:ea typeface="Arial"/>
                <a:cs typeface="Arial"/>
                <a:sym typeface="Arial"/>
              </a:rPr>
              <a:t>d’enrichissement</a:t>
            </a:r>
            <a:r>
              <a:rPr lang="en-GB" sz="1400" dirty="0">
                <a:solidFill>
                  <a:srgbClr val="000000"/>
                </a:solidFill>
                <a:latin typeface="Arial"/>
                <a:ea typeface="Arial"/>
                <a:cs typeface="Arial"/>
                <a:sym typeface="Arial"/>
              </a:rPr>
              <a:t> (liens </a:t>
            </a:r>
            <a:r>
              <a:rPr lang="en-GB" sz="1400" dirty="0" err="1">
                <a:solidFill>
                  <a:srgbClr val="000000"/>
                </a:solidFill>
                <a:latin typeface="Arial"/>
                <a:ea typeface="Arial"/>
                <a:cs typeface="Arial"/>
                <a:sym typeface="Arial"/>
              </a:rPr>
              <a:t>vers</a:t>
            </a:r>
            <a:r>
              <a:rPr lang="en-GB" sz="1400" dirty="0">
                <a:solidFill>
                  <a:srgbClr val="000000"/>
                </a:solidFill>
                <a:latin typeface="Arial"/>
                <a:ea typeface="Arial"/>
                <a:cs typeface="Arial"/>
                <a:sym typeface="Arial"/>
              </a:rPr>
              <a:t> </a:t>
            </a:r>
            <a:r>
              <a:rPr lang="en-GB" sz="1400" dirty="0" err="1">
                <a:solidFill>
                  <a:srgbClr val="000000"/>
                </a:solidFill>
                <a:latin typeface="Arial"/>
                <a:ea typeface="Arial"/>
                <a:cs typeface="Arial"/>
                <a:sym typeface="Arial"/>
              </a:rPr>
              <a:t>d’autres</a:t>
            </a:r>
            <a:r>
              <a:rPr lang="en-GB" sz="1400" dirty="0">
                <a:solidFill>
                  <a:srgbClr val="000000"/>
                </a:solidFill>
                <a:latin typeface="Arial"/>
                <a:ea typeface="Arial"/>
                <a:cs typeface="Arial"/>
                <a:sym typeface="Arial"/>
              </a:rPr>
              <a:t> </a:t>
            </a:r>
            <a:r>
              <a:rPr lang="en-GB" sz="1400" dirty="0" err="1">
                <a:solidFill>
                  <a:srgbClr val="000000"/>
                </a:solidFill>
                <a:latin typeface="Arial"/>
                <a:ea typeface="Arial"/>
                <a:cs typeface="Arial"/>
                <a:sym typeface="Arial"/>
              </a:rPr>
              <a:t>textes</a:t>
            </a:r>
            <a:r>
              <a:rPr lang="en-GB" sz="1400" dirty="0" smtClean="0">
                <a:solidFill>
                  <a:srgbClr val="000000"/>
                </a:solidFill>
                <a:latin typeface="Arial"/>
                <a:ea typeface="Arial"/>
                <a:cs typeface="Arial"/>
                <a:sym typeface="Arial"/>
              </a:rPr>
              <a:t>)</a:t>
            </a:r>
          </a:p>
          <a:p>
            <a:pPr marL="1371600" lvl="0" indent="-317500" algn="l" rtl="0">
              <a:spcBef>
                <a:spcPts val="0"/>
              </a:spcBef>
              <a:spcAft>
                <a:spcPts val="0"/>
              </a:spcAft>
              <a:buClr>
                <a:srgbClr val="000000"/>
              </a:buClr>
              <a:buSzPts val="1400"/>
              <a:buFont typeface="Arial"/>
              <a:buChar char="●"/>
            </a:pPr>
            <a:r>
              <a:rPr lang="en-GB" sz="1400" dirty="0" err="1" smtClean="0">
                <a:solidFill>
                  <a:srgbClr val="000000"/>
                </a:solidFill>
                <a:latin typeface="Arial"/>
                <a:ea typeface="Arial"/>
                <a:cs typeface="Arial"/>
                <a:sym typeface="Arial"/>
              </a:rPr>
              <a:t>Épilogue</a:t>
            </a:r>
            <a:r>
              <a:rPr lang="en-GB" sz="1400" dirty="0" smtClean="0">
                <a:solidFill>
                  <a:srgbClr val="000000"/>
                </a:solidFill>
                <a:latin typeface="Arial"/>
                <a:ea typeface="Arial"/>
                <a:cs typeface="Arial"/>
                <a:sym typeface="Arial"/>
              </a:rPr>
              <a:t> </a:t>
            </a:r>
            <a:r>
              <a:rPr lang="en-GB" sz="1400" b="1" dirty="0" smtClean="0">
                <a:solidFill>
                  <a:srgbClr val="000000"/>
                </a:solidFill>
                <a:latin typeface="Arial"/>
                <a:ea typeface="Arial"/>
                <a:cs typeface="Arial"/>
                <a:sym typeface="Arial"/>
              </a:rPr>
              <a:t>=&gt; &lt;back&gt;</a:t>
            </a:r>
            <a:endParaRPr sz="1400" b="1" dirty="0">
              <a:solidFill>
                <a:srgbClr val="000000"/>
              </a:solidFill>
              <a:latin typeface="Arial"/>
              <a:ea typeface="Arial"/>
              <a:cs typeface="Arial"/>
              <a:sym typeface="Arial"/>
            </a:endParaRPr>
          </a:p>
          <a:p>
            <a:pPr marL="0" lvl="0" indent="0" algn="l" rtl="0">
              <a:spcBef>
                <a:spcPts val="1600"/>
              </a:spcBef>
              <a:spcAft>
                <a:spcPts val="0"/>
              </a:spcAft>
              <a:buNone/>
            </a:pPr>
            <a:r>
              <a:rPr lang="en-GB" sz="1400" dirty="0" err="1">
                <a:solidFill>
                  <a:srgbClr val="000000"/>
                </a:solidFill>
                <a:latin typeface="Arial"/>
                <a:ea typeface="Arial"/>
                <a:cs typeface="Arial"/>
                <a:sym typeface="Arial"/>
              </a:rPr>
              <a:t>Exemple</a:t>
            </a:r>
            <a:r>
              <a:rPr lang="en-GB" sz="1400" dirty="0">
                <a:solidFill>
                  <a:srgbClr val="000000"/>
                </a:solidFill>
                <a:latin typeface="Arial"/>
                <a:ea typeface="Arial"/>
                <a:cs typeface="Arial"/>
                <a:sym typeface="Arial"/>
              </a:rPr>
              <a:t> </a:t>
            </a:r>
            <a:r>
              <a:rPr lang="en-GB" sz="1400" dirty="0" err="1">
                <a:solidFill>
                  <a:srgbClr val="000000"/>
                </a:solidFill>
                <a:latin typeface="Arial"/>
                <a:ea typeface="Arial"/>
                <a:cs typeface="Arial"/>
                <a:sym typeface="Arial"/>
              </a:rPr>
              <a:t>à</a:t>
            </a:r>
            <a:r>
              <a:rPr lang="en-GB" sz="1400" dirty="0">
                <a:solidFill>
                  <a:srgbClr val="000000"/>
                </a:solidFill>
                <a:latin typeface="Arial"/>
                <a:ea typeface="Arial"/>
                <a:cs typeface="Arial"/>
                <a:sym typeface="Arial"/>
              </a:rPr>
              <a:t> </a:t>
            </a:r>
            <a:r>
              <a:rPr lang="en-GB" sz="1400" dirty="0" err="1">
                <a:solidFill>
                  <a:srgbClr val="000000"/>
                </a:solidFill>
                <a:latin typeface="Arial"/>
                <a:ea typeface="Arial"/>
                <a:cs typeface="Arial"/>
                <a:sym typeface="Arial"/>
              </a:rPr>
              <a:t>ouvrir</a:t>
            </a:r>
            <a:r>
              <a:rPr lang="en-GB" sz="1400" dirty="0">
                <a:solidFill>
                  <a:srgbClr val="000000"/>
                </a:solidFill>
                <a:latin typeface="Arial"/>
                <a:ea typeface="Arial"/>
                <a:cs typeface="Arial"/>
                <a:sym typeface="Arial"/>
              </a:rPr>
              <a:t> avec Oxygen : </a:t>
            </a:r>
            <a:r>
              <a:rPr lang="en-GB" sz="1400" u="sng" dirty="0">
                <a:solidFill>
                  <a:schemeClr val="hlink"/>
                </a:solidFill>
                <a:latin typeface="Arial"/>
                <a:ea typeface="Arial"/>
                <a:cs typeface="Arial"/>
                <a:sym typeface="Arial"/>
                <a:hlinkClick r:id="rId3"/>
              </a:rPr>
              <a:t>document xml.base</a:t>
            </a:r>
            <a:endParaRPr sz="1400" dirty="0">
              <a:solidFill>
                <a:srgbClr val="000000"/>
              </a:solidFill>
              <a:latin typeface="Arial"/>
              <a:ea typeface="Arial"/>
              <a:cs typeface="Arial"/>
              <a:sym typeface="Arial"/>
            </a:endParaRPr>
          </a:p>
          <a:p>
            <a:pPr marL="0" lvl="0" indent="0" algn="l" rtl="0">
              <a:spcBef>
                <a:spcPts val="1600"/>
              </a:spcBef>
              <a:spcAft>
                <a:spcPts val="1600"/>
              </a:spcAft>
              <a:buNone/>
            </a:pPr>
            <a:endParaRPr sz="1400" b="1"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smtClean="0"/>
              <a:t>Liens </a:t>
            </a:r>
            <a:r>
              <a:rPr lang="en-GB" dirty="0" err="1"/>
              <a:t>Utiles</a:t>
            </a:r>
            <a:endParaRPr dirty="0"/>
          </a:p>
        </p:txBody>
      </p:sp>
      <p:sp>
        <p:nvSpPr>
          <p:cNvPr id="139" name="Google Shape;139;p2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400" dirty="0" err="1">
                <a:solidFill>
                  <a:srgbClr val="000000"/>
                </a:solidFill>
                <a:latin typeface="Arial"/>
                <a:ea typeface="Arial"/>
                <a:cs typeface="Arial"/>
                <a:sym typeface="Arial"/>
              </a:rPr>
              <a:t>Tutorats</a:t>
            </a:r>
            <a:r>
              <a:rPr lang="en-GB" sz="1400" dirty="0">
                <a:solidFill>
                  <a:srgbClr val="000000"/>
                </a:solidFill>
                <a:latin typeface="Arial"/>
                <a:ea typeface="Arial"/>
                <a:cs typeface="Arial"/>
                <a:sym typeface="Arial"/>
              </a:rPr>
              <a:t> et </a:t>
            </a:r>
            <a:r>
              <a:rPr lang="en-GB" sz="1400" dirty="0" err="1">
                <a:solidFill>
                  <a:srgbClr val="000000"/>
                </a:solidFill>
                <a:latin typeface="Arial"/>
                <a:ea typeface="Arial"/>
                <a:cs typeface="Arial"/>
                <a:sym typeface="Arial"/>
              </a:rPr>
              <a:t>exercices</a:t>
            </a:r>
            <a:r>
              <a:rPr lang="en-GB" sz="1400" dirty="0">
                <a:solidFill>
                  <a:srgbClr val="000000"/>
                </a:solidFill>
                <a:latin typeface="Arial"/>
                <a:ea typeface="Arial"/>
                <a:cs typeface="Arial"/>
                <a:sym typeface="Arial"/>
              </a:rPr>
              <a:t> :</a:t>
            </a:r>
            <a:endParaRPr sz="1400" dirty="0">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FF"/>
              </a:buClr>
              <a:buSzPts val="1400"/>
              <a:buFont typeface="Arial"/>
              <a:buChar char="●"/>
            </a:pPr>
            <a:r>
              <a:rPr lang="en-GB" sz="1400" u="sng" dirty="0">
                <a:solidFill>
                  <a:srgbClr val="0000FF"/>
                </a:solidFill>
                <a:latin typeface="Arial"/>
                <a:ea typeface="Arial"/>
                <a:cs typeface="Arial"/>
                <a:sym typeface="Arial"/>
                <a:hlinkClick r:id="rId3"/>
              </a:rPr>
              <a:t>https://www.w3schools.com/xml/</a:t>
            </a:r>
            <a:endParaRPr dirty="0">
              <a:solidFill>
                <a:srgbClr val="0000FF"/>
              </a:solidFill>
            </a:endParaRPr>
          </a:p>
          <a:p>
            <a:pPr marL="457200" lvl="0" indent="-317500" algn="l" rtl="0">
              <a:lnSpc>
                <a:spcPct val="100000"/>
              </a:lnSpc>
              <a:spcBef>
                <a:spcPts val="0"/>
              </a:spcBef>
              <a:spcAft>
                <a:spcPts val="0"/>
              </a:spcAft>
              <a:buClr>
                <a:srgbClr val="0000FF"/>
              </a:buClr>
              <a:buSzPts val="1400"/>
              <a:buFont typeface="Arial"/>
              <a:buChar char="●"/>
            </a:pPr>
            <a:r>
              <a:rPr lang="en-GB" sz="1400" u="sng" dirty="0">
                <a:solidFill>
                  <a:srgbClr val="0000FF"/>
                </a:solidFill>
                <a:latin typeface="Arial"/>
                <a:ea typeface="Arial"/>
                <a:cs typeface="Arial"/>
                <a:sym typeface="Arial"/>
              </a:rPr>
              <a:t>http://</a:t>
            </a:r>
            <a:r>
              <a:rPr lang="en-GB" sz="1400" u="sng" dirty="0" err="1">
                <a:solidFill>
                  <a:srgbClr val="0000FF"/>
                </a:solidFill>
                <a:latin typeface="Arial"/>
                <a:ea typeface="Arial"/>
                <a:cs typeface="Arial"/>
                <a:sym typeface="Arial"/>
              </a:rPr>
              <a:t>teibyexample.org</a:t>
            </a:r>
            <a:r>
              <a:rPr lang="en-GB" sz="1400" u="sng" dirty="0">
                <a:solidFill>
                  <a:srgbClr val="0000FF"/>
                </a:solidFill>
                <a:latin typeface="Arial"/>
                <a:ea typeface="Arial"/>
                <a:cs typeface="Arial"/>
                <a:sym typeface="Arial"/>
              </a:rPr>
              <a:t>/</a:t>
            </a:r>
            <a:r>
              <a:rPr lang="en-GB" sz="1400" dirty="0">
                <a:solidFill>
                  <a:srgbClr val="0000FF"/>
                </a:solidFill>
                <a:latin typeface="Arial"/>
                <a:ea typeface="Arial"/>
                <a:cs typeface="Arial"/>
                <a:sym typeface="Arial"/>
              </a:rPr>
              <a:t> </a:t>
            </a:r>
            <a:endParaRPr sz="1400" dirty="0">
              <a:solidFill>
                <a:srgbClr val="0000FF"/>
              </a:solidFill>
              <a:latin typeface="Arial"/>
              <a:ea typeface="Arial"/>
              <a:cs typeface="Arial"/>
              <a:sym typeface="Arial"/>
            </a:endParaRPr>
          </a:p>
          <a:p>
            <a:pPr marL="0" lvl="0" indent="0" algn="l" rtl="0">
              <a:lnSpc>
                <a:spcPct val="100000"/>
              </a:lnSpc>
              <a:spcBef>
                <a:spcPts val="0"/>
              </a:spcBef>
              <a:spcAft>
                <a:spcPts val="0"/>
              </a:spcAft>
              <a:buNone/>
            </a:pPr>
            <a:endParaRPr sz="1400" dirty="0">
              <a:solidFill>
                <a:srgbClr val="0000FF"/>
              </a:solidFill>
              <a:latin typeface="Arial"/>
              <a:ea typeface="Arial"/>
              <a:cs typeface="Arial"/>
              <a:sym typeface="Arial"/>
            </a:endParaRPr>
          </a:p>
          <a:p>
            <a:pPr marL="0" lvl="0" indent="0" algn="l" rtl="0">
              <a:lnSpc>
                <a:spcPct val="100000"/>
              </a:lnSpc>
              <a:spcBef>
                <a:spcPts val="0"/>
              </a:spcBef>
              <a:spcAft>
                <a:spcPts val="0"/>
              </a:spcAft>
              <a:buNone/>
            </a:pPr>
            <a:endParaRPr sz="1400" dirty="0">
              <a:solidFill>
                <a:srgbClr val="0000FF"/>
              </a:solidFill>
              <a:latin typeface="Arial"/>
              <a:ea typeface="Arial"/>
              <a:cs typeface="Arial"/>
              <a:sym typeface="Arial"/>
            </a:endParaRPr>
          </a:p>
          <a:p>
            <a:pPr marL="0" lvl="0" indent="0" algn="l" rtl="0">
              <a:lnSpc>
                <a:spcPct val="100000"/>
              </a:lnSpc>
              <a:spcBef>
                <a:spcPts val="0"/>
              </a:spcBef>
              <a:spcAft>
                <a:spcPts val="0"/>
              </a:spcAft>
              <a:buNone/>
            </a:pPr>
            <a:endParaRPr sz="1400" dirty="0">
              <a:solidFill>
                <a:srgbClr val="0000FF"/>
              </a:solidFill>
              <a:latin typeface="Arial"/>
              <a:ea typeface="Arial"/>
              <a:cs typeface="Arial"/>
              <a:sym typeface="Arial"/>
            </a:endParaRPr>
          </a:p>
          <a:p>
            <a:pPr marL="0" lvl="0" indent="0" algn="l" rtl="0">
              <a:lnSpc>
                <a:spcPct val="100000"/>
              </a:lnSpc>
              <a:spcBef>
                <a:spcPts val="0"/>
              </a:spcBef>
              <a:spcAft>
                <a:spcPts val="0"/>
              </a:spcAft>
              <a:buNone/>
            </a:pPr>
            <a:r>
              <a:rPr lang="en-GB" sz="1400" dirty="0">
                <a:solidFill>
                  <a:srgbClr val="000000"/>
                </a:solidFill>
                <a:latin typeface="Arial"/>
                <a:ea typeface="Arial"/>
                <a:cs typeface="Arial"/>
                <a:sym typeface="Arial"/>
              </a:rPr>
              <a:t>Guides :</a:t>
            </a:r>
            <a:endParaRPr sz="1400" dirty="0">
              <a:solidFill>
                <a:srgbClr val="000000"/>
              </a:solidFill>
              <a:latin typeface="Arial"/>
              <a:ea typeface="Arial"/>
              <a:cs typeface="Arial"/>
              <a:sym typeface="Arial"/>
            </a:endParaRPr>
          </a:p>
          <a:p>
            <a:pPr marL="457200" lvl="0" indent="-317500" algn="l" rtl="0">
              <a:lnSpc>
                <a:spcPct val="100000"/>
              </a:lnSpc>
              <a:spcBef>
                <a:spcPts val="0"/>
              </a:spcBef>
              <a:spcAft>
                <a:spcPts val="0"/>
              </a:spcAft>
              <a:buClr>
                <a:srgbClr val="0000FF"/>
              </a:buClr>
              <a:buSzPts val="1400"/>
              <a:buFont typeface="Arial"/>
              <a:buChar char="●"/>
            </a:pPr>
            <a:r>
              <a:rPr lang="en-GB" sz="1400" u="sng" dirty="0">
                <a:solidFill>
                  <a:srgbClr val="0000FF"/>
                </a:solidFill>
                <a:latin typeface="Arial"/>
                <a:ea typeface="Arial"/>
                <a:cs typeface="Arial"/>
                <a:sym typeface="Arial"/>
                <a:hlinkClick r:id="rId4"/>
              </a:rPr>
              <a:t>https://www.xml.com/axml/axml.html</a:t>
            </a:r>
            <a:endParaRPr dirty="0"/>
          </a:p>
          <a:p>
            <a:pPr marL="457200" lvl="0" indent="-317500" algn="l" rtl="0">
              <a:lnSpc>
                <a:spcPct val="100000"/>
              </a:lnSpc>
              <a:spcBef>
                <a:spcPts val="0"/>
              </a:spcBef>
              <a:spcAft>
                <a:spcPts val="0"/>
              </a:spcAft>
              <a:buClr>
                <a:srgbClr val="0000FF"/>
              </a:buClr>
              <a:buSzPts val="1400"/>
              <a:buFont typeface="Arial"/>
              <a:buChar char="●"/>
            </a:pPr>
            <a:r>
              <a:rPr lang="en-GB" sz="1400" u="sng" dirty="0">
                <a:solidFill>
                  <a:srgbClr val="0000FF"/>
                </a:solidFill>
                <a:latin typeface="Arial"/>
                <a:ea typeface="Arial"/>
                <a:cs typeface="Arial"/>
                <a:sym typeface="Arial"/>
                <a:hlinkClick r:id="rId5"/>
              </a:rPr>
              <a:t>http://www.tei-c.org/Guidelines/</a:t>
            </a:r>
            <a:endParaRPr dirty="0">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 peu de vocabulaire...</a:t>
            </a:r>
            <a:endParaRPr/>
          </a:p>
        </p:txBody>
      </p:sp>
      <p:cxnSp>
        <p:nvCxnSpPr>
          <p:cNvPr id="63" name="Google Shape;63;p14"/>
          <p:cNvCxnSpPr/>
          <p:nvPr/>
        </p:nvCxnSpPr>
        <p:spPr>
          <a:xfrm flipH="1">
            <a:off x="2693100" y="2225050"/>
            <a:ext cx="1456800" cy="1225800"/>
          </a:xfrm>
          <a:prstGeom prst="straightConnector1">
            <a:avLst/>
          </a:prstGeom>
          <a:noFill/>
          <a:ln w="76200" cap="flat" cmpd="sng">
            <a:solidFill>
              <a:schemeClr val="dk2"/>
            </a:solidFill>
            <a:prstDash val="solid"/>
            <a:round/>
            <a:headEnd type="none" w="med" len="med"/>
            <a:tailEnd type="triangle" w="med" len="med"/>
          </a:ln>
        </p:spPr>
      </p:cxnSp>
      <p:cxnSp>
        <p:nvCxnSpPr>
          <p:cNvPr id="64" name="Google Shape;64;p14"/>
          <p:cNvCxnSpPr/>
          <p:nvPr/>
        </p:nvCxnSpPr>
        <p:spPr>
          <a:xfrm>
            <a:off x="4249625" y="2228500"/>
            <a:ext cx="1602000" cy="1218900"/>
          </a:xfrm>
          <a:prstGeom prst="straightConnector1">
            <a:avLst/>
          </a:prstGeom>
          <a:noFill/>
          <a:ln w="76200" cap="flat" cmpd="sng">
            <a:solidFill>
              <a:schemeClr val="dk2"/>
            </a:solidFill>
            <a:prstDash val="solid"/>
            <a:round/>
            <a:headEnd type="none" w="med" len="med"/>
            <a:tailEnd type="triangle" w="med" len="med"/>
          </a:ln>
        </p:spPr>
      </p:cxnSp>
      <p:sp>
        <p:nvSpPr>
          <p:cNvPr id="65" name="Google Shape;65;p14"/>
          <p:cNvSpPr txBox="1"/>
          <p:nvPr/>
        </p:nvSpPr>
        <p:spPr>
          <a:xfrm>
            <a:off x="798900" y="3690350"/>
            <a:ext cx="3450600" cy="12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dirty="0"/>
              <a:t>XML : </a:t>
            </a:r>
            <a:r>
              <a:rPr lang="en-GB" dirty="0" err="1"/>
              <a:t>eXtensible</a:t>
            </a:r>
            <a:r>
              <a:rPr lang="en-GB" dirty="0"/>
              <a:t> </a:t>
            </a:r>
            <a:r>
              <a:rPr lang="en-GB" dirty="0" err="1"/>
              <a:t>Markup</a:t>
            </a:r>
            <a:r>
              <a:rPr lang="en-GB" dirty="0"/>
              <a:t> </a:t>
            </a:r>
            <a:r>
              <a:rPr lang="en-GB" dirty="0" smtClean="0"/>
              <a:t>Language</a:t>
            </a:r>
            <a:endParaRPr dirty="0"/>
          </a:p>
          <a:p>
            <a:pPr marL="457200" lvl="0" indent="-317500" algn="l" rtl="0">
              <a:spcBef>
                <a:spcPts val="0"/>
              </a:spcBef>
              <a:spcAft>
                <a:spcPts val="0"/>
              </a:spcAft>
              <a:buSzPts val="1400"/>
              <a:buChar char="-"/>
            </a:pPr>
            <a:r>
              <a:rPr lang="en-GB" b="1" dirty="0" err="1"/>
              <a:t>Contient</a:t>
            </a:r>
            <a:r>
              <a:rPr lang="en-GB" b="1" dirty="0"/>
              <a:t> et structure des </a:t>
            </a:r>
            <a:r>
              <a:rPr lang="en-GB" b="1" dirty="0" err="1"/>
              <a:t>données</a:t>
            </a:r>
            <a:endParaRPr b="1" dirty="0"/>
          </a:p>
          <a:p>
            <a:pPr marL="457200" lvl="0" indent="-317500" algn="l" rtl="0">
              <a:spcBef>
                <a:spcPts val="0"/>
              </a:spcBef>
              <a:spcAft>
                <a:spcPts val="0"/>
              </a:spcAft>
              <a:buSzPts val="1400"/>
              <a:buChar char="-"/>
            </a:pPr>
            <a:r>
              <a:rPr lang="en-GB" dirty="0" err="1"/>
              <a:t>Facilite</a:t>
            </a:r>
            <a:r>
              <a:rPr lang="en-GB" dirty="0"/>
              <a:t> la conservation et </a:t>
            </a:r>
            <a:r>
              <a:rPr lang="en-GB" dirty="0" err="1"/>
              <a:t>l’échange</a:t>
            </a:r>
            <a:r>
              <a:rPr lang="en-GB" dirty="0"/>
              <a:t> des </a:t>
            </a:r>
            <a:r>
              <a:rPr lang="en-GB" dirty="0" err="1"/>
              <a:t>données</a:t>
            </a:r>
            <a:r>
              <a:rPr lang="en-GB" dirty="0"/>
              <a:t>. </a:t>
            </a:r>
            <a:endParaRPr dirty="0"/>
          </a:p>
        </p:txBody>
      </p:sp>
      <p:sp>
        <p:nvSpPr>
          <p:cNvPr id="66" name="Google Shape;66;p14"/>
          <p:cNvSpPr txBox="1"/>
          <p:nvPr/>
        </p:nvSpPr>
        <p:spPr>
          <a:xfrm>
            <a:off x="5384250" y="3789500"/>
            <a:ext cx="3351000" cy="9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HTML : </a:t>
            </a:r>
            <a:r>
              <a:rPr lang="en-GB"/>
              <a:t>HyperText Markup Language</a:t>
            </a:r>
            <a:endParaRPr/>
          </a:p>
          <a:p>
            <a:pPr marL="457200" lvl="0" indent="-317500" algn="l" rtl="0">
              <a:spcBef>
                <a:spcPts val="0"/>
              </a:spcBef>
              <a:spcAft>
                <a:spcPts val="0"/>
              </a:spcAft>
              <a:buSzPts val="1400"/>
              <a:buChar char="-"/>
            </a:pPr>
            <a:r>
              <a:rPr lang="en-GB" b="1"/>
              <a:t>Affiche des données</a:t>
            </a:r>
            <a:r>
              <a:rPr lang="en-GB"/>
              <a:t> notamment sur le Web.</a:t>
            </a:r>
            <a:endParaRPr/>
          </a:p>
        </p:txBody>
      </p:sp>
      <p:sp>
        <p:nvSpPr>
          <p:cNvPr id="67" name="Google Shape;67;p14"/>
          <p:cNvSpPr txBox="1"/>
          <p:nvPr/>
        </p:nvSpPr>
        <p:spPr>
          <a:xfrm>
            <a:off x="2476650" y="1184575"/>
            <a:ext cx="4219500" cy="8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t>SGML : </a:t>
            </a:r>
            <a:r>
              <a:rPr lang="en-GB"/>
              <a:t>Standard Generalized Markup Language </a:t>
            </a:r>
            <a:endParaRPr/>
          </a:p>
          <a:p>
            <a:pPr marL="0" lvl="0" indent="0" algn="l" rtl="0">
              <a:spcBef>
                <a:spcPts val="0"/>
              </a:spcBef>
              <a:spcAft>
                <a:spcPts val="0"/>
              </a:spcAft>
              <a:buNone/>
            </a:pPr>
            <a:r>
              <a:rPr lang="en-GB"/>
              <a:t>- Langage descriptif reposant sur l’usage  de balises.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Le XML est un Standard </a:t>
            </a:r>
            <a:endParaRPr/>
          </a:p>
        </p:txBody>
      </p:sp>
      <p:sp>
        <p:nvSpPr>
          <p:cNvPr id="73" name="Google Shape;73;p15"/>
          <p:cNvSpPr txBox="1"/>
          <p:nvPr/>
        </p:nvSpPr>
        <p:spPr>
          <a:xfrm>
            <a:off x="495300" y="1401450"/>
            <a:ext cx="7772400" cy="3276600"/>
          </a:xfrm>
          <a:prstGeom prst="rect">
            <a:avLst/>
          </a:prstGeom>
          <a:noFill/>
          <a:ln>
            <a:noFill/>
          </a:ln>
        </p:spPr>
        <p:txBody>
          <a:bodyPr spcFirstLastPara="1" wrap="square" lIns="91425" tIns="91425" rIns="91425" bIns="91425" anchor="t" anchorCtr="0">
            <a:noAutofit/>
          </a:bodyPr>
          <a:lstStyle/>
          <a:p>
            <a:pPr lvl="0"/>
            <a:r>
              <a:rPr lang="en-GB" dirty="0" err="1"/>
              <a:t>Depuis</a:t>
            </a:r>
            <a:r>
              <a:rPr lang="en-GB" dirty="0"/>
              <a:t> 1998, XML </a:t>
            </a:r>
            <a:r>
              <a:rPr lang="en-GB" dirty="0" err="1"/>
              <a:t>est</a:t>
            </a:r>
            <a:r>
              <a:rPr lang="en-GB" dirty="0"/>
              <a:t> un </a:t>
            </a:r>
            <a:r>
              <a:rPr lang="en-GB" dirty="0" err="1"/>
              <a:t>langage</a:t>
            </a:r>
            <a:r>
              <a:rPr lang="en-GB" dirty="0"/>
              <a:t> </a:t>
            </a:r>
            <a:r>
              <a:rPr lang="en-GB" dirty="0" err="1"/>
              <a:t>libre</a:t>
            </a:r>
            <a:r>
              <a:rPr lang="en-GB" dirty="0"/>
              <a:t> et </a:t>
            </a:r>
            <a:r>
              <a:rPr lang="en-GB" dirty="0" err="1"/>
              <a:t>documenté</a:t>
            </a:r>
            <a:r>
              <a:rPr lang="en-GB" dirty="0"/>
              <a:t>. XML </a:t>
            </a:r>
            <a:r>
              <a:rPr lang="en-GB" dirty="0" err="1"/>
              <a:t>est</a:t>
            </a:r>
            <a:r>
              <a:rPr lang="en-GB" dirty="0"/>
              <a:t> </a:t>
            </a:r>
            <a:r>
              <a:rPr lang="en-GB" dirty="0" err="1"/>
              <a:t>également</a:t>
            </a:r>
            <a:r>
              <a:rPr lang="en-GB" dirty="0"/>
              <a:t> un </a:t>
            </a:r>
            <a:r>
              <a:rPr lang="en-GB" i="1" dirty="0" err="1" smtClean="0"/>
              <a:t>langage</a:t>
            </a:r>
            <a:r>
              <a:rPr lang="en-GB" i="1" dirty="0" smtClean="0"/>
              <a:t> standard</a:t>
            </a:r>
            <a:r>
              <a:rPr lang="en-GB" dirty="0" smtClean="0"/>
              <a:t> </a:t>
            </a:r>
            <a:r>
              <a:rPr lang="en-GB" dirty="0" err="1"/>
              <a:t>respectant</a:t>
            </a:r>
            <a:r>
              <a:rPr lang="en-GB" dirty="0"/>
              <a:t> les </a:t>
            </a:r>
            <a:r>
              <a:rPr lang="en-GB" dirty="0" err="1"/>
              <a:t>recommandations</a:t>
            </a:r>
            <a:r>
              <a:rPr lang="en-GB" dirty="0"/>
              <a:t> du </a:t>
            </a:r>
            <a:r>
              <a:rPr lang="en-GB" i="1" dirty="0" smtClean="0"/>
              <a:t>W3C</a:t>
            </a:r>
            <a:r>
              <a:rPr lang="en-GB" dirty="0" smtClean="0"/>
              <a:t> </a:t>
            </a:r>
            <a:r>
              <a:rPr lang="en-GB" dirty="0"/>
              <a:t>(World Wide Web Consortium), </a:t>
            </a:r>
            <a:r>
              <a:rPr lang="en-GB" dirty="0" err="1"/>
              <a:t>il</a:t>
            </a:r>
            <a:r>
              <a:rPr lang="en-GB" dirty="0"/>
              <a:t> </a:t>
            </a:r>
            <a:r>
              <a:rPr lang="en-GB" dirty="0" err="1"/>
              <a:t>facilite</a:t>
            </a:r>
            <a:r>
              <a:rPr lang="en-GB" dirty="0"/>
              <a:t> </a:t>
            </a:r>
            <a:r>
              <a:rPr lang="en-GB" dirty="0" smtClean="0"/>
              <a:t>:</a:t>
            </a:r>
          </a:p>
          <a:p>
            <a:pPr lvl="0"/>
            <a:endParaRPr lang="en-GB" sz="1800" b="1" dirty="0"/>
          </a:p>
          <a:p>
            <a:pPr lvl="0"/>
            <a:r>
              <a:rPr lang="en-GB" sz="1800" b="1" dirty="0" err="1" smtClean="0"/>
              <a:t>Pourquoi</a:t>
            </a:r>
            <a:r>
              <a:rPr lang="en-GB" sz="1800" b="1" dirty="0" smtClean="0"/>
              <a:t> </a:t>
            </a:r>
            <a:r>
              <a:rPr lang="en-GB" sz="1800" b="1" dirty="0"/>
              <a:t>un standard international ?</a:t>
            </a:r>
            <a:endParaRPr sz="1800" b="1" dirty="0"/>
          </a:p>
          <a:p>
            <a:pPr marL="0" lvl="0" indent="0" algn="l" rtl="0">
              <a:spcBef>
                <a:spcPts val="0"/>
              </a:spcBef>
              <a:spcAft>
                <a:spcPts val="0"/>
              </a:spcAft>
              <a:buNone/>
            </a:pPr>
            <a:endParaRPr sz="1800" b="1" dirty="0"/>
          </a:p>
          <a:p>
            <a:pPr marL="457200" lvl="0" indent="-317500" algn="l" rtl="0">
              <a:spcBef>
                <a:spcPts val="0"/>
              </a:spcBef>
              <a:spcAft>
                <a:spcPts val="0"/>
              </a:spcAft>
              <a:buSzPts val="1400"/>
              <a:buChar char="-"/>
            </a:pPr>
            <a:r>
              <a:rPr lang="en-GB" dirty="0" err="1"/>
              <a:t>Facilite</a:t>
            </a:r>
            <a:r>
              <a:rPr lang="en-GB" dirty="0"/>
              <a:t> la </a:t>
            </a:r>
            <a:r>
              <a:rPr lang="en-GB" dirty="0" err="1"/>
              <a:t>lisibilité</a:t>
            </a:r>
            <a:r>
              <a:rPr lang="en-GB" dirty="0"/>
              <a:t>, par machine </a:t>
            </a:r>
            <a:r>
              <a:rPr lang="en-GB" dirty="0" err="1"/>
              <a:t>ou</a:t>
            </a:r>
            <a:r>
              <a:rPr lang="en-GB" dirty="0"/>
              <a:t> par l’oeil </a:t>
            </a:r>
            <a:r>
              <a:rPr lang="en-GB" dirty="0" err="1"/>
              <a:t>humain</a:t>
            </a:r>
            <a:endParaRPr dirty="0"/>
          </a:p>
          <a:p>
            <a:pPr marL="457200" lvl="0" indent="-317500" algn="l" rtl="0">
              <a:spcBef>
                <a:spcPts val="0"/>
              </a:spcBef>
              <a:spcAft>
                <a:spcPts val="0"/>
              </a:spcAft>
              <a:buSzPts val="1400"/>
              <a:buChar char="-"/>
            </a:pPr>
            <a:r>
              <a:rPr lang="en-GB" dirty="0" err="1"/>
              <a:t>Facilite</a:t>
            </a:r>
            <a:r>
              <a:rPr lang="en-GB" dirty="0"/>
              <a:t> </a:t>
            </a:r>
            <a:r>
              <a:rPr lang="en-GB" dirty="0" err="1"/>
              <a:t>l’échange</a:t>
            </a:r>
            <a:r>
              <a:rPr lang="en-GB" dirty="0"/>
              <a:t> de </a:t>
            </a:r>
            <a:r>
              <a:rPr lang="en-GB" dirty="0" err="1"/>
              <a:t>données</a:t>
            </a:r>
            <a:r>
              <a:rPr lang="en-GB" dirty="0"/>
              <a:t> (</a:t>
            </a:r>
            <a:r>
              <a:rPr lang="en-GB" dirty="0" err="1"/>
              <a:t>compatibilité</a:t>
            </a:r>
            <a:r>
              <a:rPr lang="en-GB" dirty="0"/>
              <a:t>)</a:t>
            </a:r>
            <a:endParaRPr dirty="0"/>
          </a:p>
          <a:p>
            <a:pPr marL="457200" lvl="0" indent="-317500" algn="l" rtl="0">
              <a:lnSpc>
                <a:spcPct val="115000"/>
              </a:lnSpc>
              <a:spcBef>
                <a:spcPts val="0"/>
              </a:spcBef>
              <a:spcAft>
                <a:spcPts val="0"/>
              </a:spcAft>
              <a:buSzPts val="1400"/>
              <a:buChar char="-"/>
            </a:pPr>
            <a:r>
              <a:rPr lang="en-GB" dirty="0" err="1"/>
              <a:t>Facilite</a:t>
            </a:r>
            <a:r>
              <a:rPr lang="en-GB" dirty="0"/>
              <a:t> la migration </a:t>
            </a:r>
            <a:r>
              <a:rPr lang="en-GB" dirty="0" err="1"/>
              <a:t>vers</a:t>
            </a:r>
            <a:r>
              <a:rPr lang="en-GB" dirty="0"/>
              <a:t> </a:t>
            </a:r>
            <a:r>
              <a:rPr lang="en-GB" dirty="0" err="1"/>
              <a:t>d’autres</a:t>
            </a:r>
            <a:r>
              <a:rPr lang="en-GB" dirty="0"/>
              <a:t> plates-</a:t>
            </a:r>
            <a:r>
              <a:rPr lang="en-GB" dirty="0" err="1"/>
              <a:t>formes</a:t>
            </a:r>
            <a:r>
              <a:rPr lang="en-GB" dirty="0"/>
              <a:t>, </a:t>
            </a:r>
            <a:r>
              <a:rPr lang="en-GB" dirty="0" err="1"/>
              <a:t>d’autres</a:t>
            </a:r>
            <a:r>
              <a:rPr lang="en-GB" dirty="0"/>
              <a:t> </a:t>
            </a:r>
            <a:r>
              <a:rPr lang="en-GB" dirty="0" err="1"/>
              <a:t>logiciels</a:t>
            </a:r>
            <a:r>
              <a:rPr lang="en-GB" dirty="0"/>
              <a:t>, </a:t>
            </a:r>
            <a:r>
              <a:rPr lang="en-GB" dirty="0" err="1"/>
              <a:t>d’autres</a:t>
            </a:r>
            <a:r>
              <a:rPr lang="en-GB" dirty="0"/>
              <a:t> formats sans </a:t>
            </a:r>
            <a:r>
              <a:rPr lang="en-GB" dirty="0" err="1"/>
              <a:t>perdre</a:t>
            </a:r>
            <a:r>
              <a:rPr lang="en-GB" dirty="0"/>
              <a:t> </a:t>
            </a:r>
            <a:r>
              <a:rPr lang="en-GB" dirty="0" smtClean="0"/>
              <a:t>de </a:t>
            </a:r>
            <a:r>
              <a:rPr lang="en-GB" dirty="0" err="1"/>
              <a:t>données</a:t>
            </a:r>
            <a:endParaRPr dirty="0"/>
          </a:p>
          <a:p>
            <a:pPr marL="457200" lvl="0" indent="-317500" algn="l" rtl="0">
              <a:lnSpc>
                <a:spcPct val="115000"/>
              </a:lnSpc>
              <a:spcBef>
                <a:spcPts val="0"/>
              </a:spcBef>
              <a:spcAft>
                <a:spcPts val="0"/>
              </a:spcAft>
              <a:buSzPts val="1400"/>
              <a:buChar char="-"/>
            </a:pPr>
            <a:r>
              <a:rPr lang="en-GB" dirty="0" err="1"/>
              <a:t>Langage</a:t>
            </a:r>
            <a:r>
              <a:rPr lang="en-GB" dirty="0"/>
              <a:t> </a:t>
            </a:r>
            <a:r>
              <a:rPr lang="en-GB" dirty="0" err="1"/>
              <a:t>libre</a:t>
            </a:r>
            <a:r>
              <a:rPr lang="en-GB" dirty="0"/>
              <a:t>, </a:t>
            </a:r>
            <a:r>
              <a:rPr lang="en-GB" dirty="0" err="1"/>
              <a:t>documenté</a:t>
            </a:r>
            <a:r>
              <a:rPr lang="en-GB" dirty="0"/>
              <a:t> par </a:t>
            </a:r>
            <a:r>
              <a:rPr lang="en-GB" dirty="0" err="1"/>
              <a:t>ses</a:t>
            </a:r>
            <a:r>
              <a:rPr lang="en-GB" dirty="0"/>
              <a:t> </a:t>
            </a:r>
            <a:r>
              <a:rPr lang="en-GB" dirty="0" err="1"/>
              <a:t>créateurs</a:t>
            </a:r>
            <a:r>
              <a:rPr lang="en-GB" dirty="0"/>
              <a:t> et </a:t>
            </a:r>
            <a:r>
              <a:rPr lang="en-GB" dirty="0" err="1"/>
              <a:t>utilisateurs</a:t>
            </a:r>
            <a:r>
              <a:rPr lang="en-GB" dirty="0"/>
              <a:t> (</a:t>
            </a:r>
            <a:r>
              <a:rPr lang="en-GB" dirty="0" err="1"/>
              <a:t>communauté</a:t>
            </a:r>
            <a:r>
              <a:rPr lang="en-GB" dirty="0"/>
              <a: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246550" y="427675"/>
            <a:ext cx="8520600" cy="801000"/>
          </a:xfrm>
          <a:prstGeom prst="rect">
            <a:avLst/>
          </a:prstGeom>
        </p:spPr>
        <p:txBody>
          <a:bodyPr spcFirstLastPara="1" wrap="square" lIns="91425" tIns="91425" rIns="91425" bIns="91425" anchor="t" anchorCtr="0">
            <a:noAutofit/>
          </a:bodyPr>
          <a:lstStyle/>
          <a:p>
            <a:pPr marL="457200" lvl="0" indent="-495300" algn="l" rtl="0">
              <a:spcBef>
                <a:spcPts val="0"/>
              </a:spcBef>
              <a:spcAft>
                <a:spcPts val="0"/>
              </a:spcAft>
              <a:buSzPts val="4200"/>
              <a:buAutoNum type="arabicParenR"/>
            </a:pPr>
            <a:r>
              <a:rPr lang="en-GB"/>
              <a:t>Généralités</a:t>
            </a:r>
            <a:endParaRPr/>
          </a:p>
        </p:txBody>
      </p:sp>
      <p:sp>
        <p:nvSpPr>
          <p:cNvPr id="79" name="Google Shape;79;p16"/>
          <p:cNvSpPr txBox="1">
            <a:spLocks noGrp="1"/>
          </p:cNvSpPr>
          <p:nvPr>
            <p:ph type="body" idx="1"/>
          </p:nvPr>
        </p:nvSpPr>
        <p:spPr>
          <a:xfrm>
            <a:off x="1647250" y="2684650"/>
            <a:ext cx="5719200" cy="1415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dirty="0">
                <a:solidFill>
                  <a:srgbClr val="111111"/>
                </a:solidFill>
                <a:latin typeface="Arial"/>
                <a:ea typeface="Arial"/>
                <a:cs typeface="Arial"/>
                <a:sym typeface="Arial"/>
              </a:rPr>
              <a:t>  </a:t>
            </a:r>
            <a:r>
              <a:rPr lang="en-GB" dirty="0">
                <a:solidFill>
                  <a:srgbClr val="111111"/>
                </a:solidFill>
                <a:latin typeface="Courier New"/>
                <a:ea typeface="Courier New"/>
                <a:cs typeface="Courier New"/>
                <a:sym typeface="Courier New"/>
              </a:rPr>
              <a:t>&lt;de</a:t>
            </a:r>
            <a:r>
              <a:rPr lang="en-GB" dirty="0" smtClean="0">
                <a:solidFill>
                  <a:srgbClr val="111111"/>
                </a:solidFill>
                <a:latin typeface="Courier New"/>
                <a:ea typeface="Courier New"/>
                <a:cs typeface="Courier New"/>
                <a:sym typeface="Courier New"/>
              </a:rPr>
              <a:t>&gt;Paul&lt;</a:t>
            </a:r>
            <a:r>
              <a:rPr lang="en-GB" dirty="0">
                <a:solidFill>
                  <a:srgbClr val="111111"/>
                </a:solidFill>
                <a:latin typeface="Courier New"/>
                <a:ea typeface="Courier New"/>
                <a:cs typeface="Courier New"/>
                <a:sym typeface="Courier New"/>
              </a:rPr>
              <a:t>/de&gt;</a:t>
            </a:r>
            <a:endParaRPr dirty="0">
              <a:solidFill>
                <a:srgbClr val="11111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GB" dirty="0">
                <a:solidFill>
                  <a:srgbClr val="111111"/>
                </a:solidFill>
                <a:latin typeface="Arial"/>
                <a:ea typeface="Arial"/>
                <a:cs typeface="Arial"/>
                <a:sym typeface="Arial"/>
              </a:rPr>
              <a:t>  </a:t>
            </a:r>
            <a:r>
              <a:rPr lang="en-GB" dirty="0">
                <a:solidFill>
                  <a:srgbClr val="111111"/>
                </a:solidFill>
                <a:latin typeface="Courier New"/>
                <a:ea typeface="Courier New"/>
                <a:cs typeface="Courier New"/>
                <a:sym typeface="Courier New"/>
              </a:rPr>
              <a:t>&lt;a</a:t>
            </a:r>
            <a:r>
              <a:rPr lang="en-GB" dirty="0" smtClean="0">
                <a:solidFill>
                  <a:srgbClr val="111111"/>
                </a:solidFill>
                <a:latin typeface="Courier New"/>
                <a:ea typeface="Courier New"/>
                <a:cs typeface="Courier New"/>
                <a:sym typeface="Courier New"/>
              </a:rPr>
              <a:t>&gt;</a:t>
            </a:r>
            <a:r>
              <a:rPr lang="en-GB" dirty="0" smtClean="0">
                <a:solidFill>
                  <a:srgbClr val="111111"/>
                </a:solidFill>
                <a:latin typeface="Courier New"/>
                <a:ea typeface="Courier New"/>
                <a:cs typeface="Courier New"/>
                <a:sym typeface="Courier New"/>
              </a:rPr>
              <a:t>Jacques</a:t>
            </a:r>
            <a:r>
              <a:rPr lang="en-GB" dirty="0" smtClean="0">
                <a:solidFill>
                  <a:srgbClr val="111111"/>
                </a:solidFill>
                <a:latin typeface="Courier New"/>
                <a:ea typeface="Courier New"/>
                <a:cs typeface="Courier New"/>
                <a:sym typeface="Courier New"/>
              </a:rPr>
              <a:t>&lt;</a:t>
            </a:r>
            <a:r>
              <a:rPr lang="en-GB" dirty="0">
                <a:solidFill>
                  <a:srgbClr val="111111"/>
                </a:solidFill>
                <a:latin typeface="Courier New"/>
                <a:ea typeface="Courier New"/>
                <a:cs typeface="Courier New"/>
                <a:sym typeface="Courier New"/>
              </a:rPr>
              <a:t>/a&gt;</a:t>
            </a:r>
            <a:endParaRPr dirty="0">
              <a:solidFill>
                <a:srgbClr val="11111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GB" dirty="0">
                <a:solidFill>
                  <a:srgbClr val="111111"/>
                </a:solidFill>
                <a:latin typeface="Arial"/>
                <a:ea typeface="Arial"/>
                <a:cs typeface="Arial"/>
                <a:sym typeface="Arial"/>
              </a:rPr>
              <a:t>  </a:t>
            </a:r>
            <a:r>
              <a:rPr lang="en-GB" dirty="0">
                <a:solidFill>
                  <a:srgbClr val="111111"/>
                </a:solidFill>
                <a:latin typeface="Courier New"/>
                <a:ea typeface="Courier New"/>
                <a:cs typeface="Courier New"/>
                <a:sym typeface="Courier New"/>
              </a:rPr>
              <a:t>&lt;titre&gt;</a:t>
            </a:r>
            <a:r>
              <a:rPr lang="en-GB" dirty="0" err="1" smtClean="0">
                <a:solidFill>
                  <a:srgbClr val="111111"/>
                </a:solidFill>
                <a:latin typeface="Courier New"/>
                <a:ea typeface="Courier New"/>
                <a:cs typeface="Courier New"/>
                <a:sym typeface="Courier New"/>
              </a:rPr>
              <a:t>Pense</a:t>
            </a:r>
            <a:r>
              <a:rPr lang="en-GB" dirty="0" smtClean="0">
                <a:solidFill>
                  <a:srgbClr val="111111"/>
                </a:solidFill>
                <a:latin typeface="Courier New"/>
                <a:ea typeface="Courier New"/>
                <a:cs typeface="Courier New"/>
                <a:sym typeface="Courier New"/>
              </a:rPr>
              <a:t>-b</a:t>
            </a:r>
            <a:r>
              <a:rPr lang="en-GB" dirty="0" smtClean="0">
                <a:solidFill>
                  <a:srgbClr val="111111"/>
                </a:solidFill>
                <a:latin typeface="Courier New"/>
                <a:ea typeface="Courier New"/>
                <a:cs typeface="Courier New"/>
                <a:sym typeface="Courier New"/>
              </a:rPr>
              <a:t>ête</a:t>
            </a:r>
            <a:r>
              <a:rPr lang="en-GB" dirty="0" smtClean="0">
                <a:solidFill>
                  <a:srgbClr val="111111"/>
                </a:solidFill>
                <a:latin typeface="Courier New"/>
                <a:ea typeface="Courier New"/>
                <a:cs typeface="Courier New"/>
                <a:sym typeface="Courier New"/>
              </a:rPr>
              <a:t>&lt;</a:t>
            </a:r>
            <a:r>
              <a:rPr lang="en-GB" dirty="0">
                <a:solidFill>
                  <a:srgbClr val="111111"/>
                </a:solidFill>
                <a:latin typeface="Courier New"/>
                <a:ea typeface="Courier New"/>
                <a:cs typeface="Courier New"/>
                <a:sym typeface="Courier New"/>
              </a:rPr>
              <a:t>/titre&gt;</a:t>
            </a:r>
            <a:endParaRPr dirty="0">
              <a:solidFill>
                <a:srgbClr val="11111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GB" dirty="0">
                <a:solidFill>
                  <a:srgbClr val="111111"/>
                </a:solidFill>
                <a:latin typeface="Arial"/>
                <a:ea typeface="Arial"/>
                <a:cs typeface="Arial"/>
                <a:sym typeface="Arial"/>
              </a:rPr>
              <a:t>  </a:t>
            </a:r>
            <a:r>
              <a:rPr lang="en-GB" dirty="0">
                <a:solidFill>
                  <a:srgbClr val="111111"/>
                </a:solidFill>
                <a:latin typeface="Courier New"/>
                <a:ea typeface="Courier New"/>
                <a:cs typeface="Courier New"/>
                <a:sym typeface="Courier New"/>
              </a:rPr>
              <a:t>&lt;</a:t>
            </a:r>
            <a:r>
              <a:rPr lang="en-GB" dirty="0" err="1">
                <a:solidFill>
                  <a:srgbClr val="111111"/>
                </a:solidFill>
                <a:latin typeface="Courier New"/>
                <a:ea typeface="Courier New"/>
                <a:cs typeface="Courier New"/>
                <a:sym typeface="Courier New"/>
              </a:rPr>
              <a:t>texte</a:t>
            </a:r>
            <a:r>
              <a:rPr lang="en-GB" dirty="0" smtClean="0">
                <a:solidFill>
                  <a:srgbClr val="111111"/>
                </a:solidFill>
                <a:latin typeface="Courier New"/>
                <a:ea typeface="Courier New"/>
                <a:cs typeface="Courier New"/>
                <a:sym typeface="Courier New"/>
              </a:rPr>
              <a:t>&gt;</a:t>
            </a:r>
            <a:r>
              <a:rPr lang="en-GB" dirty="0" err="1" smtClean="0">
                <a:solidFill>
                  <a:srgbClr val="111111"/>
                </a:solidFill>
                <a:latin typeface="Courier New"/>
                <a:ea typeface="Courier New"/>
                <a:cs typeface="Courier New"/>
                <a:sym typeface="Courier New"/>
              </a:rPr>
              <a:t>Prendre</a:t>
            </a:r>
            <a:r>
              <a:rPr lang="en-GB" dirty="0" smtClean="0">
                <a:solidFill>
                  <a:srgbClr val="111111"/>
                </a:solidFill>
                <a:latin typeface="Courier New"/>
                <a:ea typeface="Courier New"/>
                <a:cs typeface="Courier New"/>
                <a:sym typeface="Courier New"/>
              </a:rPr>
              <a:t> le dossier </a:t>
            </a:r>
            <a:r>
              <a:rPr lang="en-GB" dirty="0" err="1" smtClean="0">
                <a:solidFill>
                  <a:srgbClr val="111111"/>
                </a:solidFill>
                <a:latin typeface="Courier New"/>
                <a:ea typeface="Courier New"/>
                <a:cs typeface="Courier New"/>
                <a:sym typeface="Courier New"/>
              </a:rPr>
              <a:t>sur</a:t>
            </a:r>
            <a:r>
              <a:rPr lang="en-GB" dirty="0" smtClean="0">
                <a:solidFill>
                  <a:srgbClr val="111111"/>
                </a:solidFill>
                <a:latin typeface="Courier New"/>
                <a:ea typeface="Courier New"/>
                <a:cs typeface="Courier New"/>
                <a:sym typeface="Courier New"/>
              </a:rPr>
              <a:t> le bureau</a:t>
            </a:r>
            <a:r>
              <a:rPr lang="en-GB" dirty="0" smtClean="0">
                <a:solidFill>
                  <a:srgbClr val="111111"/>
                </a:solidFill>
                <a:latin typeface="Courier New"/>
                <a:ea typeface="Courier New"/>
                <a:cs typeface="Courier New"/>
                <a:sym typeface="Courier New"/>
              </a:rPr>
              <a:t>&lt;</a:t>
            </a:r>
            <a:r>
              <a:rPr lang="en-GB" dirty="0">
                <a:solidFill>
                  <a:srgbClr val="111111"/>
                </a:solidFill>
                <a:latin typeface="Courier New"/>
                <a:ea typeface="Courier New"/>
                <a:cs typeface="Courier New"/>
                <a:sym typeface="Courier New"/>
              </a:rPr>
              <a:t>/</a:t>
            </a:r>
            <a:r>
              <a:rPr lang="en-GB" dirty="0" err="1">
                <a:solidFill>
                  <a:srgbClr val="111111"/>
                </a:solidFill>
                <a:latin typeface="Courier New"/>
                <a:ea typeface="Courier New"/>
                <a:cs typeface="Courier New"/>
                <a:sym typeface="Courier New"/>
              </a:rPr>
              <a:t>texte</a:t>
            </a:r>
            <a:r>
              <a:rPr lang="en-GB" dirty="0">
                <a:solidFill>
                  <a:srgbClr val="111111"/>
                </a:solidFill>
                <a:latin typeface="Courier New"/>
                <a:ea typeface="Courier New"/>
                <a:cs typeface="Courier New"/>
                <a:sym typeface="Courier New"/>
              </a:rPr>
              <a:t>&gt;</a:t>
            </a:r>
            <a:endParaRPr dirty="0">
              <a:solidFill>
                <a:srgbClr val="111111"/>
              </a:solidFill>
              <a:latin typeface="Courier New"/>
              <a:ea typeface="Courier New"/>
              <a:cs typeface="Courier New"/>
              <a:sym typeface="Courier New"/>
            </a:endParaRPr>
          </a:p>
          <a:p>
            <a:pPr marL="0" marR="0" lvl="0" indent="0" algn="l" rtl="0">
              <a:lnSpc>
                <a:spcPct val="100000"/>
              </a:lnSpc>
              <a:spcBef>
                <a:spcPts val="0"/>
              </a:spcBef>
              <a:spcAft>
                <a:spcPts val="0"/>
              </a:spcAft>
              <a:buNone/>
            </a:pPr>
            <a:endParaRPr sz="1400" dirty="0">
              <a:solidFill>
                <a:srgbClr val="000000"/>
              </a:solidFill>
              <a:latin typeface="Arial"/>
              <a:ea typeface="Arial"/>
              <a:cs typeface="Arial"/>
              <a:sym typeface="Arial"/>
            </a:endParaRPr>
          </a:p>
        </p:txBody>
      </p:sp>
      <p:sp>
        <p:nvSpPr>
          <p:cNvPr id="80" name="Google Shape;80;p16"/>
          <p:cNvSpPr txBox="1"/>
          <p:nvPr/>
        </p:nvSpPr>
        <p:spPr>
          <a:xfrm>
            <a:off x="879300" y="1289550"/>
            <a:ext cx="7385400" cy="690300"/>
          </a:xfrm>
          <a:prstGeom prst="rect">
            <a:avLst/>
          </a:prstGeom>
          <a:noFill/>
          <a:ln>
            <a:noFill/>
          </a:ln>
        </p:spPr>
        <p:txBody>
          <a:bodyPr spcFirstLastPara="1" wrap="square" lIns="91425" tIns="91425" rIns="91425" bIns="91425" anchor="t" anchorCtr="0">
            <a:noAutofit/>
          </a:bodyPr>
          <a:lstStyle/>
          <a:p>
            <a:pPr lvl="0"/>
            <a:r>
              <a:rPr lang="en-GB" dirty="0"/>
              <a:t>XML </a:t>
            </a:r>
            <a:r>
              <a:rPr lang="en-GB" dirty="0" err="1"/>
              <a:t>est</a:t>
            </a:r>
            <a:r>
              <a:rPr lang="en-GB" dirty="0"/>
              <a:t> un format de </a:t>
            </a:r>
            <a:r>
              <a:rPr lang="en-GB" dirty="0" err="1"/>
              <a:t>données</a:t>
            </a:r>
            <a:r>
              <a:rPr lang="en-GB" dirty="0"/>
              <a:t> </a:t>
            </a:r>
            <a:r>
              <a:rPr lang="en-GB" dirty="0" err="1"/>
              <a:t>pur</a:t>
            </a:r>
            <a:r>
              <a:rPr lang="en-GB" dirty="0"/>
              <a:t>, </a:t>
            </a:r>
            <a:r>
              <a:rPr lang="en-GB" dirty="0" err="1"/>
              <a:t>très</a:t>
            </a:r>
            <a:r>
              <a:rPr lang="en-GB" dirty="0"/>
              <a:t> simple et </a:t>
            </a:r>
            <a:r>
              <a:rPr lang="en-GB" dirty="0" err="1"/>
              <a:t>documenté</a:t>
            </a:r>
            <a:r>
              <a:rPr lang="en-GB" dirty="0"/>
              <a:t>, </a:t>
            </a:r>
            <a:r>
              <a:rPr lang="en-GB" dirty="0" err="1"/>
              <a:t>conçu</a:t>
            </a:r>
            <a:r>
              <a:rPr lang="en-GB" dirty="0"/>
              <a:t> pour la *description* des documents </a:t>
            </a:r>
            <a:r>
              <a:rPr lang="en-GB" dirty="0" err="1"/>
              <a:t>textuels</a:t>
            </a:r>
            <a:r>
              <a:rPr lang="en-GB" dirty="0"/>
              <a:t>. XML ne </a:t>
            </a:r>
            <a:r>
              <a:rPr lang="en-GB" dirty="0" err="1"/>
              <a:t>possède</a:t>
            </a:r>
            <a:r>
              <a:rPr lang="en-GB" dirty="0"/>
              <a:t> pas de </a:t>
            </a:r>
            <a:r>
              <a:rPr lang="en-GB" dirty="0" err="1"/>
              <a:t>jeu</a:t>
            </a:r>
            <a:r>
              <a:rPr lang="en-GB" dirty="0"/>
              <a:t> de </a:t>
            </a:r>
            <a:r>
              <a:rPr lang="en-GB" dirty="0" err="1"/>
              <a:t>balises</a:t>
            </a:r>
            <a:r>
              <a:rPr lang="en-GB" dirty="0"/>
              <a:t> </a:t>
            </a:r>
            <a:r>
              <a:rPr lang="en-GB" dirty="0" err="1"/>
              <a:t>prédéfini</a:t>
            </a:r>
            <a:r>
              <a:rPr lang="en-GB" dirty="0"/>
              <a:t>.</a:t>
            </a:r>
            <a:endParaRPr dirty="0"/>
          </a:p>
        </p:txBody>
      </p:sp>
      <p:sp>
        <p:nvSpPr>
          <p:cNvPr id="81" name="Google Shape;81;p16"/>
          <p:cNvSpPr txBox="1"/>
          <p:nvPr/>
        </p:nvSpPr>
        <p:spPr>
          <a:xfrm>
            <a:off x="1250450" y="2279350"/>
            <a:ext cx="4702200" cy="4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u="sng" dirty="0"/>
              <a:t>EXEMPLE </a:t>
            </a:r>
            <a:r>
              <a:rPr lang="en-GB" b="1" u="sng" dirty="0" smtClean="0"/>
              <a:t>:</a:t>
            </a:r>
            <a:r>
              <a:rPr lang="en-GB" b="1" dirty="0" smtClean="0"/>
              <a:t> </a:t>
            </a:r>
            <a:r>
              <a:rPr lang="en-GB" b="1" dirty="0"/>
              <a:t>Un post-it, version XML. </a:t>
            </a:r>
            <a:endParaRPr b="1" dirty="0"/>
          </a:p>
        </p:txBody>
      </p:sp>
      <p:sp>
        <p:nvSpPr>
          <p:cNvPr id="82" name="Google Shape;82;p16"/>
          <p:cNvSpPr txBox="1"/>
          <p:nvPr/>
        </p:nvSpPr>
        <p:spPr>
          <a:xfrm>
            <a:off x="1250450" y="-1784525"/>
            <a:ext cx="73359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2) Le principe d’imbrication</a:t>
            </a:r>
            <a:endParaRPr/>
          </a:p>
        </p:txBody>
      </p:sp>
      <p:sp>
        <p:nvSpPr>
          <p:cNvPr id="88" name="Google Shape;88;p17"/>
          <p:cNvSpPr txBox="1">
            <a:spLocks noGrp="1"/>
          </p:cNvSpPr>
          <p:nvPr>
            <p:ph type="body" idx="1"/>
          </p:nvPr>
        </p:nvSpPr>
        <p:spPr>
          <a:xfrm>
            <a:off x="311700" y="1228675"/>
            <a:ext cx="8520600" cy="334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a:solidFill>
                  <a:srgbClr val="000000"/>
                </a:solidFill>
                <a:highlight>
                  <a:srgbClr val="FFFFFF"/>
                </a:highlight>
                <a:latin typeface="Arial"/>
                <a:ea typeface="Arial"/>
                <a:cs typeface="Arial"/>
                <a:sym typeface="Arial"/>
              </a:rPr>
              <a:t>Un </a:t>
            </a:r>
            <a:r>
              <a:rPr lang="en-GB" sz="1400" b="1" dirty="0" err="1">
                <a:solidFill>
                  <a:srgbClr val="000000"/>
                </a:solidFill>
                <a:highlight>
                  <a:srgbClr val="FFFFFF"/>
                </a:highlight>
                <a:latin typeface="Arial"/>
                <a:ea typeface="Arial"/>
                <a:cs typeface="Arial"/>
                <a:sym typeface="Arial"/>
              </a:rPr>
              <a:t>élément</a:t>
            </a:r>
            <a:r>
              <a:rPr lang="en-GB" sz="1400" b="1" dirty="0">
                <a:solidFill>
                  <a:srgbClr val="000000"/>
                </a:solidFill>
                <a:highlight>
                  <a:srgbClr val="FFFFFF"/>
                </a:highlight>
                <a:latin typeface="Arial"/>
                <a:ea typeface="Arial"/>
                <a:cs typeface="Arial"/>
                <a:sym typeface="Arial"/>
              </a:rPr>
              <a:t> </a:t>
            </a:r>
            <a:r>
              <a:rPr lang="en-GB" sz="1400" dirty="0">
                <a:solidFill>
                  <a:srgbClr val="000000"/>
                </a:solidFill>
                <a:highlight>
                  <a:srgbClr val="FFFFFF"/>
                </a:highlight>
                <a:latin typeface="Arial"/>
                <a:ea typeface="Arial"/>
                <a:cs typeface="Arial"/>
                <a:sym typeface="Arial"/>
              </a:rPr>
              <a:t>“tutu” </a:t>
            </a:r>
            <a:r>
              <a:rPr lang="en-GB" sz="1400" dirty="0" err="1">
                <a:solidFill>
                  <a:srgbClr val="000000"/>
                </a:solidFill>
                <a:highlight>
                  <a:srgbClr val="FFFFFF"/>
                </a:highlight>
                <a:latin typeface="Arial"/>
                <a:ea typeface="Arial"/>
                <a:cs typeface="Arial"/>
                <a:sym typeface="Arial"/>
              </a:rPr>
              <a:t>est</a:t>
            </a:r>
            <a:r>
              <a:rPr lang="en-GB" sz="1400" dirty="0">
                <a:solidFill>
                  <a:srgbClr val="000000"/>
                </a:solidFill>
                <a:highlight>
                  <a:srgbClr val="FFFFFF"/>
                </a:highlight>
                <a:latin typeface="Arial"/>
                <a:ea typeface="Arial"/>
                <a:cs typeface="Arial"/>
                <a:sym typeface="Arial"/>
              </a:rPr>
              <a:t> </a:t>
            </a:r>
            <a:r>
              <a:rPr lang="en-GB" sz="1400" dirty="0" err="1">
                <a:solidFill>
                  <a:srgbClr val="000000"/>
                </a:solidFill>
                <a:highlight>
                  <a:srgbClr val="FFFFFF"/>
                </a:highlight>
                <a:latin typeface="Arial"/>
                <a:ea typeface="Arial"/>
                <a:cs typeface="Arial"/>
                <a:sym typeface="Arial"/>
              </a:rPr>
              <a:t>composé</a:t>
            </a:r>
            <a:r>
              <a:rPr lang="en-GB" sz="1400" dirty="0">
                <a:solidFill>
                  <a:srgbClr val="000000"/>
                </a:solidFill>
                <a:highlight>
                  <a:srgbClr val="FFFFFF"/>
                </a:highlight>
                <a:latin typeface="Arial"/>
                <a:ea typeface="Arial"/>
                <a:cs typeface="Arial"/>
                <a:sym typeface="Arial"/>
              </a:rPr>
              <a:t> </a:t>
            </a:r>
            <a:endParaRPr sz="1400" dirty="0">
              <a:solidFill>
                <a:srgbClr val="000000"/>
              </a:solidFill>
              <a:highlight>
                <a:srgbClr val="FFFFFF"/>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GB" sz="1400" dirty="0" err="1">
                <a:solidFill>
                  <a:srgbClr val="000000"/>
                </a:solidFill>
                <a:highlight>
                  <a:srgbClr val="FFFFFF"/>
                </a:highlight>
                <a:latin typeface="Arial"/>
                <a:ea typeface="Arial"/>
                <a:cs typeface="Arial"/>
                <a:sym typeface="Arial"/>
              </a:rPr>
              <a:t>D’une</a:t>
            </a:r>
            <a:r>
              <a:rPr lang="en-GB" sz="1400" dirty="0">
                <a:solidFill>
                  <a:srgbClr val="000000"/>
                </a:solidFill>
                <a:highlight>
                  <a:srgbClr val="FFFFFF"/>
                </a:highlight>
                <a:latin typeface="Arial"/>
                <a:ea typeface="Arial"/>
                <a:cs typeface="Arial"/>
                <a:sym typeface="Arial"/>
              </a:rPr>
              <a:t> </a:t>
            </a:r>
            <a:r>
              <a:rPr lang="en-GB" sz="1400" b="1" dirty="0" err="1">
                <a:solidFill>
                  <a:srgbClr val="000000"/>
                </a:solidFill>
                <a:highlight>
                  <a:srgbClr val="FFFFFF"/>
                </a:highlight>
                <a:latin typeface="Arial"/>
                <a:ea typeface="Arial"/>
                <a:cs typeface="Arial"/>
                <a:sym typeface="Arial"/>
              </a:rPr>
              <a:t>balise</a:t>
            </a:r>
            <a:r>
              <a:rPr lang="en-GB" sz="1400" b="1" dirty="0">
                <a:solidFill>
                  <a:srgbClr val="000000"/>
                </a:solidFill>
                <a:highlight>
                  <a:srgbClr val="FFFFFF"/>
                </a:highlight>
                <a:latin typeface="Arial"/>
                <a:ea typeface="Arial"/>
                <a:cs typeface="Arial"/>
                <a:sym typeface="Arial"/>
              </a:rPr>
              <a:t> </a:t>
            </a:r>
            <a:r>
              <a:rPr lang="en-GB" sz="1400" b="1" dirty="0" err="1">
                <a:solidFill>
                  <a:srgbClr val="000000"/>
                </a:solidFill>
                <a:highlight>
                  <a:srgbClr val="FFFFFF"/>
                </a:highlight>
                <a:latin typeface="Arial"/>
                <a:ea typeface="Arial"/>
                <a:cs typeface="Arial"/>
                <a:sym typeface="Arial"/>
              </a:rPr>
              <a:t>ouvrante</a:t>
            </a:r>
            <a:r>
              <a:rPr lang="en-GB" sz="1400" dirty="0">
                <a:solidFill>
                  <a:srgbClr val="000000"/>
                </a:solidFill>
                <a:highlight>
                  <a:srgbClr val="FFFFFF"/>
                </a:highlight>
                <a:latin typeface="Arial"/>
                <a:ea typeface="Arial"/>
                <a:cs typeface="Arial"/>
                <a:sym typeface="Arial"/>
              </a:rPr>
              <a:t> &lt;tutu&gt;</a:t>
            </a:r>
            <a:endParaRPr sz="1400" dirty="0">
              <a:solidFill>
                <a:srgbClr val="000000"/>
              </a:solidFill>
              <a:highlight>
                <a:srgbClr val="FFFFFF"/>
              </a:highlight>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GB" sz="1400" dirty="0" err="1">
                <a:solidFill>
                  <a:srgbClr val="000000"/>
                </a:solidFill>
                <a:highlight>
                  <a:srgbClr val="FFFFFF"/>
                </a:highlight>
                <a:latin typeface="Arial"/>
                <a:ea typeface="Arial"/>
                <a:cs typeface="Arial"/>
                <a:sym typeface="Arial"/>
              </a:rPr>
              <a:t>D’une</a:t>
            </a:r>
            <a:r>
              <a:rPr lang="en-GB" sz="1400" dirty="0">
                <a:solidFill>
                  <a:srgbClr val="000000"/>
                </a:solidFill>
                <a:highlight>
                  <a:srgbClr val="FFFFFF"/>
                </a:highlight>
                <a:latin typeface="Arial"/>
                <a:ea typeface="Arial"/>
                <a:cs typeface="Arial"/>
                <a:sym typeface="Arial"/>
              </a:rPr>
              <a:t> </a:t>
            </a:r>
            <a:r>
              <a:rPr lang="en-GB" sz="1400" b="1" dirty="0" err="1">
                <a:solidFill>
                  <a:srgbClr val="000000"/>
                </a:solidFill>
                <a:highlight>
                  <a:srgbClr val="FFFFFF"/>
                </a:highlight>
                <a:latin typeface="Arial"/>
                <a:ea typeface="Arial"/>
                <a:cs typeface="Arial"/>
                <a:sym typeface="Arial"/>
              </a:rPr>
              <a:t>balise</a:t>
            </a:r>
            <a:r>
              <a:rPr lang="en-GB" sz="1400" b="1" dirty="0">
                <a:solidFill>
                  <a:srgbClr val="000000"/>
                </a:solidFill>
                <a:highlight>
                  <a:srgbClr val="FFFFFF"/>
                </a:highlight>
                <a:latin typeface="Arial"/>
                <a:ea typeface="Arial"/>
                <a:cs typeface="Arial"/>
                <a:sym typeface="Arial"/>
              </a:rPr>
              <a:t> </a:t>
            </a:r>
            <a:r>
              <a:rPr lang="en-GB" sz="1400" b="1" dirty="0" err="1">
                <a:solidFill>
                  <a:srgbClr val="000000"/>
                </a:solidFill>
                <a:highlight>
                  <a:srgbClr val="FFFFFF"/>
                </a:highlight>
                <a:latin typeface="Arial"/>
                <a:ea typeface="Arial"/>
                <a:cs typeface="Arial"/>
                <a:sym typeface="Arial"/>
              </a:rPr>
              <a:t>fermante</a:t>
            </a:r>
            <a:r>
              <a:rPr lang="en-GB" sz="1400" dirty="0">
                <a:solidFill>
                  <a:srgbClr val="000000"/>
                </a:solidFill>
                <a:highlight>
                  <a:srgbClr val="FFFFFF"/>
                </a:highlight>
                <a:latin typeface="Arial"/>
                <a:ea typeface="Arial"/>
                <a:cs typeface="Arial"/>
                <a:sym typeface="Arial"/>
              </a:rPr>
              <a:t> &lt;/tutu</a:t>
            </a:r>
            <a:r>
              <a:rPr lang="en-GB" sz="1400" dirty="0" smtClean="0">
                <a:solidFill>
                  <a:srgbClr val="000000"/>
                </a:solidFill>
                <a:highlight>
                  <a:srgbClr val="FFFFFF"/>
                </a:highlight>
                <a:latin typeface="Arial"/>
                <a:ea typeface="Arial"/>
                <a:cs typeface="Arial"/>
                <a:sym typeface="Arial"/>
              </a:rPr>
              <a:t>&gt;</a:t>
            </a:r>
            <a:endParaRPr sz="1400" dirty="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sz="1400" dirty="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GB" sz="1400" dirty="0">
                <a:solidFill>
                  <a:srgbClr val="000000"/>
                </a:solidFill>
                <a:highlight>
                  <a:srgbClr val="FFFFFF"/>
                </a:highlight>
                <a:latin typeface="Arial"/>
                <a:ea typeface="Arial"/>
                <a:cs typeface="Arial"/>
                <a:sym typeface="Arial"/>
              </a:rPr>
              <a:t>Les </a:t>
            </a:r>
            <a:r>
              <a:rPr lang="en-GB" sz="1400" dirty="0" err="1">
                <a:solidFill>
                  <a:srgbClr val="000000"/>
                </a:solidFill>
                <a:highlight>
                  <a:srgbClr val="FFFFFF"/>
                </a:highlight>
                <a:latin typeface="Arial"/>
                <a:ea typeface="Arial"/>
                <a:cs typeface="Arial"/>
                <a:sym typeface="Arial"/>
              </a:rPr>
              <a:t>éléments</a:t>
            </a:r>
            <a:r>
              <a:rPr lang="en-GB" sz="1400" dirty="0">
                <a:solidFill>
                  <a:srgbClr val="000000"/>
                </a:solidFill>
                <a:highlight>
                  <a:srgbClr val="FFFFFF"/>
                </a:highlight>
                <a:latin typeface="Arial"/>
                <a:ea typeface="Arial"/>
                <a:cs typeface="Arial"/>
                <a:sym typeface="Arial"/>
              </a:rPr>
              <a:t> </a:t>
            </a:r>
            <a:r>
              <a:rPr lang="en-GB" sz="1400" dirty="0" err="1">
                <a:solidFill>
                  <a:srgbClr val="000000"/>
                </a:solidFill>
                <a:highlight>
                  <a:srgbClr val="FFFFFF"/>
                </a:highlight>
                <a:latin typeface="Arial"/>
                <a:ea typeface="Arial"/>
                <a:cs typeface="Arial"/>
                <a:sym typeface="Arial"/>
              </a:rPr>
              <a:t>s’imbriquent</a:t>
            </a:r>
            <a:r>
              <a:rPr lang="en-GB" sz="1400" dirty="0">
                <a:solidFill>
                  <a:srgbClr val="000000"/>
                </a:solidFill>
                <a:highlight>
                  <a:srgbClr val="FFFFFF"/>
                </a:highlight>
                <a:latin typeface="Arial"/>
                <a:ea typeface="Arial"/>
                <a:cs typeface="Arial"/>
                <a:sym typeface="Arial"/>
              </a:rPr>
              <a:t> </a:t>
            </a:r>
            <a:r>
              <a:rPr lang="en-GB" sz="1400" dirty="0" err="1">
                <a:solidFill>
                  <a:srgbClr val="000000"/>
                </a:solidFill>
                <a:highlight>
                  <a:srgbClr val="FFFFFF"/>
                </a:highlight>
                <a:latin typeface="Arial"/>
                <a:ea typeface="Arial"/>
                <a:cs typeface="Arial"/>
                <a:sym typeface="Arial"/>
              </a:rPr>
              <a:t>comme</a:t>
            </a:r>
            <a:r>
              <a:rPr lang="en-GB" sz="1400" dirty="0">
                <a:solidFill>
                  <a:srgbClr val="000000"/>
                </a:solidFill>
                <a:highlight>
                  <a:srgbClr val="FFFFFF"/>
                </a:highlight>
                <a:latin typeface="Arial"/>
                <a:ea typeface="Arial"/>
                <a:cs typeface="Arial"/>
                <a:sym typeface="Arial"/>
              </a:rPr>
              <a:t> des </a:t>
            </a:r>
            <a:r>
              <a:rPr lang="en-GB" sz="1400" dirty="0" err="1">
                <a:solidFill>
                  <a:srgbClr val="000000"/>
                </a:solidFill>
                <a:highlight>
                  <a:srgbClr val="FFFFFF"/>
                </a:highlight>
                <a:latin typeface="Arial"/>
                <a:ea typeface="Arial"/>
                <a:cs typeface="Arial"/>
                <a:sym typeface="Arial"/>
              </a:rPr>
              <a:t>poupées-russes</a:t>
            </a:r>
            <a:r>
              <a:rPr lang="en-GB" sz="1400" dirty="0">
                <a:solidFill>
                  <a:srgbClr val="000000"/>
                </a:solidFill>
                <a:highlight>
                  <a:srgbClr val="FFFFFF"/>
                </a:highlight>
                <a:latin typeface="Arial"/>
                <a:ea typeface="Arial"/>
                <a:cs typeface="Arial"/>
                <a:sym typeface="Arial"/>
              </a:rPr>
              <a:t> : </a:t>
            </a:r>
            <a:r>
              <a:rPr lang="en-GB" sz="1400" dirty="0">
                <a:solidFill>
                  <a:srgbClr val="000000"/>
                </a:solidFill>
                <a:latin typeface="Arial"/>
                <a:ea typeface="Arial"/>
                <a:cs typeface="Arial"/>
                <a:sym typeface="Arial"/>
              </a:rPr>
              <a:t>les </a:t>
            </a:r>
            <a:r>
              <a:rPr lang="en-GB" sz="1400" dirty="0" err="1">
                <a:solidFill>
                  <a:srgbClr val="000000"/>
                </a:solidFill>
                <a:latin typeface="Arial"/>
                <a:ea typeface="Arial"/>
                <a:cs typeface="Arial"/>
                <a:sym typeface="Arial"/>
              </a:rPr>
              <a:t>éléments</a:t>
            </a:r>
            <a:r>
              <a:rPr lang="en-GB" sz="1400" dirty="0">
                <a:solidFill>
                  <a:srgbClr val="000000"/>
                </a:solidFill>
                <a:latin typeface="Arial"/>
                <a:ea typeface="Arial"/>
                <a:cs typeface="Arial"/>
                <a:sym typeface="Arial"/>
              </a:rPr>
              <a:t> </a:t>
            </a:r>
            <a:r>
              <a:rPr lang="en-GB" sz="1400" b="1" dirty="0" err="1">
                <a:solidFill>
                  <a:srgbClr val="000000"/>
                </a:solidFill>
                <a:latin typeface="Arial"/>
                <a:ea typeface="Arial"/>
                <a:cs typeface="Arial"/>
                <a:sym typeface="Arial"/>
              </a:rPr>
              <a:t>enfants</a:t>
            </a:r>
            <a:r>
              <a:rPr lang="en-GB" sz="1400" dirty="0">
                <a:solidFill>
                  <a:srgbClr val="000000"/>
                </a:solidFill>
                <a:latin typeface="Arial"/>
                <a:ea typeface="Arial"/>
                <a:cs typeface="Arial"/>
                <a:sym typeface="Arial"/>
              </a:rPr>
              <a:t> </a:t>
            </a:r>
            <a:r>
              <a:rPr lang="en-GB" sz="1400" dirty="0" err="1">
                <a:solidFill>
                  <a:srgbClr val="000000"/>
                </a:solidFill>
                <a:latin typeface="Arial"/>
                <a:ea typeface="Arial"/>
                <a:cs typeface="Arial"/>
                <a:sym typeface="Arial"/>
              </a:rPr>
              <a:t>héritent</a:t>
            </a:r>
            <a:r>
              <a:rPr lang="en-GB" sz="1400" dirty="0">
                <a:solidFill>
                  <a:srgbClr val="000000"/>
                </a:solidFill>
                <a:latin typeface="Arial"/>
                <a:ea typeface="Arial"/>
                <a:cs typeface="Arial"/>
                <a:sym typeface="Arial"/>
              </a:rPr>
              <a:t> des </a:t>
            </a:r>
            <a:r>
              <a:rPr lang="en-GB" sz="1400" dirty="0" err="1">
                <a:solidFill>
                  <a:srgbClr val="000000"/>
                </a:solidFill>
                <a:latin typeface="Arial"/>
                <a:ea typeface="Arial"/>
                <a:cs typeface="Arial"/>
                <a:sym typeface="Arial"/>
              </a:rPr>
              <a:t>propriétés</a:t>
            </a:r>
            <a:r>
              <a:rPr lang="en-GB" sz="1400" dirty="0">
                <a:solidFill>
                  <a:srgbClr val="000000"/>
                </a:solidFill>
                <a:latin typeface="Arial"/>
                <a:ea typeface="Arial"/>
                <a:cs typeface="Arial"/>
                <a:sym typeface="Arial"/>
              </a:rPr>
              <a:t> des </a:t>
            </a:r>
            <a:r>
              <a:rPr lang="en-GB" sz="1400" dirty="0" err="1">
                <a:solidFill>
                  <a:srgbClr val="000000"/>
                </a:solidFill>
                <a:latin typeface="Arial"/>
                <a:ea typeface="Arial"/>
                <a:cs typeface="Arial"/>
                <a:sym typeface="Arial"/>
              </a:rPr>
              <a:t>éléments</a:t>
            </a:r>
            <a:r>
              <a:rPr lang="en-GB" sz="1400" dirty="0">
                <a:solidFill>
                  <a:srgbClr val="000000"/>
                </a:solidFill>
                <a:latin typeface="Arial"/>
                <a:ea typeface="Arial"/>
                <a:cs typeface="Arial"/>
                <a:sym typeface="Arial"/>
              </a:rPr>
              <a:t> </a:t>
            </a:r>
            <a:r>
              <a:rPr lang="en-GB" sz="1400" b="1" dirty="0">
                <a:solidFill>
                  <a:srgbClr val="000000"/>
                </a:solidFill>
                <a:latin typeface="Arial"/>
                <a:ea typeface="Arial"/>
                <a:cs typeface="Arial"/>
                <a:sym typeface="Arial"/>
              </a:rPr>
              <a:t>parents</a:t>
            </a:r>
            <a:r>
              <a:rPr lang="en-GB" sz="1400" dirty="0">
                <a:solidFill>
                  <a:srgbClr val="000000"/>
                </a:solidFill>
                <a:latin typeface="Arial"/>
                <a:ea typeface="Arial"/>
                <a:cs typeface="Arial"/>
                <a:sym typeface="Arial"/>
              </a:rPr>
              <a:t>.</a:t>
            </a:r>
            <a:endParaRPr sz="1400" dirty="0">
              <a:solidFill>
                <a:srgbClr val="000000"/>
              </a:solidFill>
              <a:latin typeface="Arial"/>
              <a:ea typeface="Arial"/>
              <a:cs typeface="Arial"/>
              <a:sym typeface="Arial"/>
            </a:endParaRPr>
          </a:p>
          <a:p>
            <a:pPr marL="0" lvl="0" indent="0" algn="l" rtl="0">
              <a:spcBef>
                <a:spcPts val="0"/>
              </a:spcBef>
              <a:spcAft>
                <a:spcPts val="0"/>
              </a:spcAft>
              <a:buNone/>
            </a:pPr>
            <a:endParaRPr sz="1400" dirty="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dirty="0"/>
          </a:p>
          <a:p>
            <a:pPr marL="0" lvl="0" indent="0" algn="l" rtl="0">
              <a:spcBef>
                <a:spcPts val="1600"/>
              </a:spcBef>
              <a:spcAft>
                <a:spcPts val="1600"/>
              </a:spcAft>
              <a:buNone/>
            </a:pPr>
            <a:r>
              <a:rPr lang="en-GB" dirty="0"/>
              <a:t> </a:t>
            </a:r>
            <a:endParaRPr dirty="0"/>
          </a:p>
        </p:txBody>
      </p:sp>
      <p:sp>
        <p:nvSpPr>
          <p:cNvPr id="89" name="Google Shape;89;p17"/>
          <p:cNvSpPr/>
          <p:nvPr/>
        </p:nvSpPr>
        <p:spPr>
          <a:xfrm>
            <a:off x="730650" y="3060050"/>
            <a:ext cx="2589900" cy="1200900"/>
          </a:xfrm>
          <a:prstGeom prst="rect">
            <a:avLst/>
          </a:prstGeom>
          <a:solidFill>
            <a:schemeClr val="lt2"/>
          </a:solidFill>
          <a:ln w="381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p:nvPr/>
        </p:nvSpPr>
        <p:spPr>
          <a:xfrm>
            <a:off x="976625" y="3248150"/>
            <a:ext cx="2040000" cy="853500"/>
          </a:xfrm>
          <a:prstGeom prst="rect">
            <a:avLst/>
          </a:prstGeom>
          <a:solidFill>
            <a:schemeClr val="lt2"/>
          </a:solidFill>
          <a:ln w="381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p:nvPr/>
        </p:nvSpPr>
        <p:spPr>
          <a:xfrm>
            <a:off x="1085125" y="3363900"/>
            <a:ext cx="1765200" cy="441300"/>
          </a:xfrm>
          <a:prstGeom prst="rect">
            <a:avLst/>
          </a:prstGeom>
          <a:solidFill>
            <a:schemeClr val="lt2"/>
          </a:solidFill>
          <a:ln w="381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a:off x="1280450" y="3450700"/>
            <a:ext cx="477600" cy="224100"/>
          </a:xfrm>
          <a:prstGeom prst="rect">
            <a:avLst/>
          </a:prstGeom>
          <a:solidFill>
            <a:schemeClr val="lt2"/>
          </a:solidFill>
          <a:ln w="381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a:off x="4615400" y="3081750"/>
            <a:ext cx="2199300" cy="889800"/>
          </a:xfrm>
          <a:prstGeom prst="ellipse">
            <a:avLst/>
          </a:prstGeom>
          <a:solidFill>
            <a:schemeClr val="lt2"/>
          </a:solidFill>
          <a:ln w="381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p:nvPr/>
        </p:nvSpPr>
        <p:spPr>
          <a:xfrm>
            <a:off x="5780100" y="3378350"/>
            <a:ext cx="2720100" cy="882600"/>
          </a:xfrm>
          <a:prstGeom prst="ellipse">
            <a:avLst/>
          </a:prstGeom>
          <a:noFill/>
          <a:ln w="381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95;p17"/>
          <p:cNvCxnSpPr/>
          <p:nvPr/>
        </p:nvCxnSpPr>
        <p:spPr>
          <a:xfrm>
            <a:off x="5346050" y="2864725"/>
            <a:ext cx="3016500" cy="1519200"/>
          </a:xfrm>
          <a:prstGeom prst="straightConnector1">
            <a:avLst/>
          </a:prstGeom>
          <a:noFill/>
          <a:ln w="38100" cap="flat" cmpd="sng">
            <a:solidFill>
              <a:srgbClr val="FF0000"/>
            </a:solidFill>
            <a:prstDash val="solid"/>
            <a:round/>
            <a:headEnd type="none" w="med" len="med"/>
            <a:tailEnd type="none" w="med" len="med"/>
          </a:ln>
        </p:spPr>
      </p:cxnSp>
      <p:cxnSp>
        <p:nvCxnSpPr>
          <p:cNvPr id="96" name="Google Shape;96;p17"/>
          <p:cNvCxnSpPr/>
          <p:nvPr/>
        </p:nvCxnSpPr>
        <p:spPr>
          <a:xfrm flipH="1">
            <a:off x="5158075" y="2770700"/>
            <a:ext cx="3009300" cy="1569900"/>
          </a:xfrm>
          <a:prstGeom prst="straightConnector1">
            <a:avLst/>
          </a:prstGeom>
          <a:noFill/>
          <a:ln w="38100" cap="flat" cmpd="sng">
            <a:solidFill>
              <a:srgbClr val="FF0000"/>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Structure générale du XML</a:t>
            </a:r>
          </a:p>
        </p:txBody>
      </p:sp>
      <p:sp>
        <p:nvSpPr>
          <p:cNvPr id="3" name="Espace réservé du texte 2"/>
          <p:cNvSpPr>
            <a:spLocks noGrp="1"/>
          </p:cNvSpPr>
          <p:nvPr>
            <p:ph type="body" idx="1"/>
          </p:nvPr>
        </p:nvSpPr>
        <p:spPr>
          <a:xfrm>
            <a:off x="311700" y="1228674"/>
            <a:ext cx="8520600" cy="3667571"/>
          </a:xfrm>
        </p:spPr>
        <p:txBody>
          <a:bodyPr/>
          <a:lstStyle/>
          <a:p>
            <a:pPr marL="114300" indent="0">
              <a:buNone/>
            </a:pPr>
            <a:r>
              <a:rPr lang="fr-FR" dirty="0">
                <a:solidFill>
                  <a:schemeClr val="accent1"/>
                </a:solidFill>
              </a:rPr>
              <a:t>Les données sont incluses dans le document XML sous forme de chaînes de caractères délimitées par un balisage les décrivant. L’unité de base qui comprend données et balisage est appelée élément.</a:t>
            </a:r>
          </a:p>
          <a:p>
            <a:pPr marL="114300" indent="0">
              <a:buNone/>
            </a:pPr>
            <a:r>
              <a:rPr lang="fr-FR" i="1" dirty="0" smtClean="0">
                <a:solidFill>
                  <a:schemeClr val="accent1"/>
                </a:solidFill>
              </a:rPr>
              <a:t>Exemple : &lt;</a:t>
            </a:r>
            <a:r>
              <a:rPr lang="fr-FR" i="1" dirty="0" err="1">
                <a:solidFill>
                  <a:schemeClr val="accent1"/>
                </a:solidFill>
              </a:rPr>
              <a:t>nomElement</a:t>
            </a:r>
            <a:r>
              <a:rPr lang="fr-FR" i="1" dirty="0">
                <a:solidFill>
                  <a:schemeClr val="accent1"/>
                </a:solidFill>
              </a:rPr>
              <a:t>&gt;</a:t>
            </a:r>
            <a:r>
              <a:rPr lang="fr-FR" i="1" dirty="0" err="1">
                <a:solidFill>
                  <a:schemeClr val="accent1"/>
                </a:solidFill>
              </a:rPr>
              <a:t>chaineCaracteres</a:t>
            </a:r>
            <a:r>
              <a:rPr lang="fr-FR" i="1" dirty="0">
                <a:solidFill>
                  <a:schemeClr val="accent1"/>
                </a:solidFill>
              </a:rPr>
              <a:t>&lt;/</a:t>
            </a:r>
            <a:r>
              <a:rPr lang="fr-FR" i="1" dirty="0" err="1">
                <a:solidFill>
                  <a:schemeClr val="accent1"/>
                </a:solidFill>
              </a:rPr>
              <a:t>nomElement</a:t>
            </a:r>
            <a:r>
              <a:rPr lang="fr-FR" i="1" dirty="0" smtClean="0">
                <a:solidFill>
                  <a:schemeClr val="accent1"/>
                </a:solidFill>
              </a:rPr>
              <a:t>&gt;</a:t>
            </a:r>
          </a:p>
          <a:p>
            <a:pPr marL="114300" indent="0">
              <a:buNone/>
            </a:pPr>
            <a:endParaRPr lang="fr-FR" dirty="0">
              <a:solidFill>
                <a:schemeClr val="accent1"/>
              </a:solidFill>
            </a:endParaRPr>
          </a:p>
          <a:p>
            <a:pPr marL="114300" indent="0">
              <a:buNone/>
            </a:pPr>
            <a:r>
              <a:rPr lang="fr-FR" dirty="0" smtClean="0">
                <a:solidFill>
                  <a:schemeClr val="accent1"/>
                </a:solidFill>
              </a:rPr>
              <a:t>Un élément XML peut </a:t>
            </a:r>
            <a:r>
              <a:rPr lang="fr-FR" dirty="0" smtClean="0">
                <a:solidFill>
                  <a:schemeClr val="accent1"/>
                </a:solidFill>
              </a:rPr>
              <a:t>être un élément vide</a:t>
            </a:r>
          </a:p>
          <a:p>
            <a:pPr marL="114300" indent="0">
              <a:buNone/>
            </a:pPr>
            <a:r>
              <a:rPr lang="fr-FR" i="1" dirty="0" smtClean="0">
                <a:solidFill>
                  <a:schemeClr val="accent1"/>
                </a:solidFill>
              </a:rPr>
              <a:t>Exemple : &lt;</a:t>
            </a:r>
            <a:r>
              <a:rPr lang="fr-FR" i="1" dirty="0" err="1">
                <a:solidFill>
                  <a:schemeClr val="accent1"/>
                </a:solidFill>
              </a:rPr>
              <a:t>elementVide</a:t>
            </a:r>
            <a:r>
              <a:rPr lang="fr-FR" i="1" dirty="0">
                <a:solidFill>
                  <a:schemeClr val="accent1"/>
                </a:solidFill>
              </a:rPr>
              <a:t>/</a:t>
            </a:r>
            <a:r>
              <a:rPr lang="fr-FR" i="1" dirty="0" smtClean="0">
                <a:solidFill>
                  <a:schemeClr val="accent1"/>
                </a:solidFill>
              </a:rPr>
              <a:t>&gt;</a:t>
            </a:r>
          </a:p>
          <a:p>
            <a:pPr marL="114300" indent="0">
              <a:buNone/>
            </a:pPr>
            <a:endParaRPr lang="fr-FR" i="1" dirty="0">
              <a:solidFill>
                <a:schemeClr val="accent1"/>
              </a:solidFill>
            </a:endParaRPr>
          </a:p>
          <a:p>
            <a:pPr marL="114300" indent="0">
              <a:buNone/>
            </a:pPr>
            <a:r>
              <a:rPr lang="fr-FR" dirty="0" smtClean="0">
                <a:solidFill>
                  <a:schemeClr val="accent1"/>
                </a:solidFill>
              </a:rPr>
              <a:t>Un élément XML peut avoir des attributs</a:t>
            </a:r>
          </a:p>
          <a:p>
            <a:pPr marL="114300" indent="0">
              <a:buNone/>
            </a:pPr>
            <a:r>
              <a:rPr lang="fr-FR" i="1" dirty="0">
                <a:solidFill>
                  <a:schemeClr val="accent1"/>
                </a:solidFill>
              </a:rPr>
              <a:t>Exemple : &lt;</a:t>
            </a:r>
            <a:r>
              <a:rPr lang="fr-FR" i="1" dirty="0" err="1">
                <a:solidFill>
                  <a:schemeClr val="accent1"/>
                </a:solidFill>
              </a:rPr>
              <a:t>MiseEnValeur</a:t>
            </a:r>
            <a:r>
              <a:rPr lang="fr-FR" i="1" dirty="0">
                <a:solidFill>
                  <a:schemeClr val="accent1"/>
                </a:solidFill>
              </a:rPr>
              <a:t> rendu=" rouge italique" position=" </a:t>
            </a:r>
            <a:r>
              <a:rPr lang="fr-FR" i="1" dirty="0" err="1">
                <a:solidFill>
                  <a:schemeClr val="accent1"/>
                </a:solidFill>
              </a:rPr>
              <a:t>centrePage</a:t>
            </a:r>
            <a:r>
              <a:rPr lang="fr-FR" i="1" dirty="0">
                <a:solidFill>
                  <a:schemeClr val="accent1"/>
                </a:solidFill>
              </a:rPr>
              <a:t>"&gt;texte&lt;/</a:t>
            </a:r>
            <a:r>
              <a:rPr lang="fr-FR" i="1" dirty="0" err="1">
                <a:solidFill>
                  <a:schemeClr val="accent1"/>
                </a:solidFill>
              </a:rPr>
              <a:t>MiseEnValeur</a:t>
            </a:r>
            <a:r>
              <a:rPr lang="fr-FR" i="1" dirty="0">
                <a:solidFill>
                  <a:schemeClr val="accent1"/>
                </a:solidFill>
              </a:rPr>
              <a:t>&gt;</a:t>
            </a:r>
            <a:endParaRPr lang="fr-FR" i="1" dirty="0" smtClean="0">
              <a:solidFill>
                <a:schemeClr val="accent1"/>
              </a:solidFill>
            </a:endParaRPr>
          </a:p>
          <a:p>
            <a:pPr marL="114300" indent="0">
              <a:buNone/>
            </a:pPr>
            <a:endParaRPr lang="fr-FR" dirty="0">
              <a:solidFill>
                <a:schemeClr val="accent1"/>
              </a:solidFill>
            </a:endParaRPr>
          </a:p>
          <a:p>
            <a:pPr marL="114300" indent="0">
              <a:buNone/>
            </a:pPr>
            <a:endParaRPr lang="fr-FR" dirty="0">
              <a:solidFill>
                <a:schemeClr val="accent1"/>
              </a:solidFill>
            </a:endParaRPr>
          </a:p>
        </p:txBody>
      </p:sp>
    </p:spTree>
    <p:extLst>
      <p:ext uri="{BB962C8B-B14F-4D97-AF65-F5344CB8AC3E}">
        <p14:creationId xmlns:p14="http://schemas.microsoft.com/office/powerpoint/2010/main" val="4100453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règles importantes</a:t>
            </a:r>
          </a:p>
        </p:txBody>
      </p:sp>
      <p:sp>
        <p:nvSpPr>
          <p:cNvPr id="3" name="Espace réservé du texte 2"/>
          <p:cNvSpPr>
            <a:spLocks noGrp="1"/>
          </p:cNvSpPr>
          <p:nvPr>
            <p:ph type="body" idx="1"/>
          </p:nvPr>
        </p:nvSpPr>
        <p:spPr>
          <a:xfrm>
            <a:off x="311700" y="1228674"/>
            <a:ext cx="8520600" cy="3704201"/>
          </a:xfrm>
        </p:spPr>
        <p:txBody>
          <a:bodyPr/>
          <a:lstStyle/>
          <a:p>
            <a:pPr marL="114300" indent="0">
              <a:buNone/>
            </a:pPr>
            <a:r>
              <a:rPr lang="fr-FR" sz="2100" dirty="0">
                <a:solidFill>
                  <a:srgbClr val="212121"/>
                </a:solidFill>
              </a:rPr>
              <a:t>- </a:t>
            </a:r>
            <a:r>
              <a:rPr lang="fr-FR" sz="2100" dirty="0" smtClean="0">
                <a:solidFill>
                  <a:srgbClr val="212121"/>
                </a:solidFill>
              </a:rPr>
              <a:t>À </a:t>
            </a:r>
            <a:r>
              <a:rPr lang="fr-FR" sz="2100" dirty="0">
                <a:solidFill>
                  <a:srgbClr val="212121"/>
                </a:solidFill>
              </a:rPr>
              <a:t>chaque balise de début doit correspondre une fin de balise;</a:t>
            </a:r>
          </a:p>
          <a:p>
            <a:pPr marL="114300" indent="0">
              <a:buNone/>
            </a:pPr>
            <a:r>
              <a:rPr lang="fr-FR" sz="2100" dirty="0">
                <a:solidFill>
                  <a:srgbClr val="212121"/>
                </a:solidFill>
              </a:rPr>
              <a:t>- </a:t>
            </a:r>
            <a:r>
              <a:rPr lang="fr-FR" sz="2100" dirty="0" smtClean="0">
                <a:solidFill>
                  <a:srgbClr val="212121"/>
                </a:solidFill>
              </a:rPr>
              <a:t>Les </a:t>
            </a:r>
            <a:r>
              <a:rPr lang="fr-FR" sz="2100" dirty="0">
                <a:solidFill>
                  <a:srgbClr val="212121"/>
                </a:solidFill>
              </a:rPr>
              <a:t>éléments peuvent être imbriqués, mais ils ne doivent pas se recouvrir;</a:t>
            </a:r>
          </a:p>
          <a:p>
            <a:pPr marL="114300" indent="0">
              <a:buNone/>
            </a:pPr>
            <a:r>
              <a:rPr lang="fr-FR" sz="2100" dirty="0" smtClean="0">
                <a:solidFill>
                  <a:srgbClr val="212121"/>
                </a:solidFill>
              </a:rPr>
              <a:t>- Il </a:t>
            </a:r>
            <a:r>
              <a:rPr lang="fr-FR" sz="2100" dirty="0">
                <a:solidFill>
                  <a:srgbClr val="212121"/>
                </a:solidFill>
              </a:rPr>
              <a:t>ne doit y avoir qu’un seul élément racine</a:t>
            </a:r>
            <a:r>
              <a:rPr lang="fr-FR" sz="2100" dirty="0" smtClean="0">
                <a:solidFill>
                  <a:srgbClr val="212121"/>
                </a:solidFill>
              </a:rPr>
              <a:t>;</a:t>
            </a:r>
          </a:p>
          <a:p>
            <a:pPr marL="114300" indent="0">
              <a:buNone/>
            </a:pPr>
            <a:r>
              <a:rPr lang="fr-FR" sz="2100" dirty="0" smtClean="0">
                <a:solidFill>
                  <a:srgbClr val="212121"/>
                </a:solidFill>
              </a:rPr>
              <a:t>- Un </a:t>
            </a:r>
            <a:r>
              <a:rPr lang="fr-FR" sz="2100" dirty="0">
                <a:solidFill>
                  <a:srgbClr val="212121"/>
                </a:solidFill>
              </a:rPr>
              <a:t>élément ne doit pas avoir deux attributs avec le même nom</a:t>
            </a:r>
            <a:r>
              <a:rPr lang="fr-FR" sz="2100" dirty="0" smtClean="0">
                <a:solidFill>
                  <a:srgbClr val="212121"/>
                </a:solidFill>
              </a:rPr>
              <a:t>.</a:t>
            </a:r>
          </a:p>
          <a:p>
            <a:pPr>
              <a:buFontTx/>
              <a:buChar char="-"/>
            </a:pPr>
            <a:endParaRPr lang="fr-FR" sz="2400" dirty="0" smtClean="0">
              <a:solidFill>
                <a:srgbClr val="212121"/>
              </a:solidFill>
            </a:endParaRPr>
          </a:p>
          <a:p>
            <a:pPr marL="114300" indent="0">
              <a:buNone/>
            </a:pPr>
            <a:r>
              <a:rPr lang="fr-FR" sz="2400" b="1" dirty="0" smtClean="0">
                <a:solidFill>
                  <a:srgbClr val="212121"/>
                </a:solidFill>
              </a:rPr>
              <a:t>Un document XML qui suit ces grands principes est dit bien formé.</a:t>
            </a:r>
          </a:p>
          <a:p>
            <a:pPr>
              <a:buFontTx/>
              <a:buChar char="-"/>
            </a:pPr>
            <a:endParaRPr lang="fr-FR" sz="2400" dirty="0" smtClean="0">
              <a:solidFill>
                <a:srgbClr val="212121"/>
              </a:solidFill>
            </a:endParaRPr>
          </a:p>
          <a:p>
            <a:pPr marL="114300" indent="0">
              <a:buNone/>
            </a:pPr>
            <a:endParaRPr lang="fr-FR" sz="2400" dirty="0">
              <a:solidFill>
                <a:srgbClr val="212121"/>
              </a:solidFill>
            </a:endParaRPr>
          </a:p>
        </p:txBody>
      </p:sp>
    </p:spTree>
    <p:extLst>
      <p:ext uri="{BB962C8B-B14F-4D97-AF65-F5344CB8AC3E}">
        <p14:creationId xmlns:p14="http://schemas.microsoft.com/office/powerpoint/2010/main" val="2719826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body" idx="1"/>
          </p:nvPr>
        </p:nvSpPr>
        <p:spPr>
          <a:xfrm>
            <a:off x="253825" y="364800"/>
            <a:ext cx="8520600" cy="44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u="sng" dirty="0" err="1" smtClean="0">
                <a:solidFill>
                  <a:srgbClr val="000000"/>
                </a:solidFill>
                <a:latin typeface="Arial"/>
                <a:ea typeface="Arial"/>
                <a:cs typeface="Arial"/>
                <a:sym typeface="Arial"/>
              </a:rPr>
              <a:t>Exercice</a:t>
            </a:r>
            <a:endParaRPr sz="1400" b="1" dirty="0">
              <a:solidFill>
                <a:srgbClr val="000000"/>
              </a:solidFill>
              <a:latin typeface="Arial"/>
              <a:ea typeface="Arial"/>
              <a:cs typeface="Arial"/>
              <a:sym typeface="Arial"/>
            </a:endParaRPr>
          </a:p>
          <a:p>
            <a:pPr marL="0" lvl="0" indent="0" algn="l" rtl="0">
              <a:lnSpc>
                <a:spcPct val="100000"/>
              </a:lnSpc>
              <a:spcBef>
                <a:spcPts val="1600"/>
              </a:spcBef>
              <a:spcAft>
                <a:spcPts val="0"/>
              </a:spcAft>
              <a:buNone/>
            </a:pPr>
            <a:r>
              <a:rPr lang="en-GB" sz="1400" i="1" dirty="0">
                <a:solidFill>
                  <a:srgbClr val="000000"/>
                </a:solidFill>
                <a:latin typeface="Arial"/>
                <a:ea typeface="Arial"/>
                <a:cs typeface="Arial"/>
                <a:sym typeface="Arial"/>
              </a:rPr>
              <a:t>Bien </a:t>
            </a:r>
            <a:r>
              <a:rPr lang="en-GB" sz="1400" i="1" dirty="0" err="1">
                <a:solidFill>
                  <a:srgbClr val="000000"/>
                </a:solidFill>
                <a:latin typeface="Arial"/>
                <a:ea typeface="Arial"/>
                <a:cs typeface="Arial"/>
                <a:sym typeface="Arial"/>
              </a:rPr>
              <a:t>formé</a:t>
            </a:r>
            <a:r>
              <a:rPr lang="en-GB" sz="1400" i="1" dirty="0">
                <a:solidFill>
                  <a:srgbClr val="000000"/>
                </a:solidFill>
                <a:latin typeface="Arial"/>
                <a:ea typeface="Arial"/>
                <a:cs typeface="Arial"/>
                <a:sym typeface="Arial"/>
              </a:rPr>
              <a:t> </a:t>
            </a:r>
            <a:r>
              <a:rPr lang="en-GB" sz="1400" i="1" dirty="0" err="1">
                <a:solidFill>
                  <a:srgbClr val="000000"/>
                </a:solidFill>
                <a:latin typeface="Arial"/>
                <a:ea typeface="Arial"/>
                <a:cs typeface="Arial"/>
                <a:sym typeface="Arial"/>
              </a:rPr>
              <a:t>ou</a:t>
            </a:r>
            <a:r>
              <a:rPr lang="en-GB" sz="1400" i="1" dirty="0">
                <a:solidFill>
                  <a:srgbClr val="000000"/>
                </a:solidFill>
                <a:latin typeface="Arial"/>
                <a:ea typeface="Arial"/>
                <a:cs typeface="Arial"/>
                <a:sym typeface="Arial"/>
              </a:rPr>
              <a:t> pas ?</a:t>
            </a:r>
            <a:endParaRPr sz="1400" i="1" dirty="0">
              <a:solidFill>
                <a:srgbClr val="000000"/>
              </a:solidFill>
              <a:latin typeface="Arial"/>
              <a:ea typeface="Arial"/>
              <a:cs typeface="Arial"/>
              <a:sym typeface="Arial"/>
            </a:endParaRPr>
          </a:p>
          <a:p>
            <a:pPr marL="0" lvl="0" indent="0" algn="l" rtl="0">
              <a:lnSpc>
                <a:spcPct val="100000"/>
              </a:lnSpc>
              <a:spcBef>
                <a:spcPts val="0"/>
              </a:spcBef>
              <a:spcAft>
                <a:spcPts val="0"/>
              </a:spcAft>
              <a:buNone/>
            </a:pPr>
            <a:endParaRPr sz="1400" i="1" dirty="0">
              <a:solidFill>
                <a:srgbClr val="000000"/>
              </a:solidFill>
              <a:latin typeface="Arial"/>
              <a:ea typeface="Arial"/>
              <a:cs typeface="Arial"/>
              <a:sym typeface="Arial"/>
            </a:endParaRPr>
          </a:p>
          <a:p>
            <a:pPr marL="0" lvl="0" indent="0" algn="l" rtl="0">
              <a:lnSpc>
                <a:spcPct val="100000"/>
              </a:lnSpc>
              <a:spcBef>
                <a:spcPts val="0"/>
              </a:spcBef>
              <a:spcAft>
                <a:spcPts val="0"/>
              </a:spcAft>
              <a:buNone/>
            </a:pPr>
            <a:r>
              <a:rPr lang="en-GB" sz="1400" dirty="0">
                <a:solidFill>
                  <a:srgbClr val="000000"/>
                </a:solidFill>
                <a:latin typeface="Arial"/>
                <a:ea typeface="Arial"/>
                <a:cs typeface="Arial"/>
                <a:sym typeface="Arial"/>
              </a:rPr>
              <a:t>● </a:t>
            </a:r>
            <a:r>
              <a:rPr lang="en-GB" sz="1400" b="1" dirty="0">
                <a:solidFill>
                  <a:srgbClr val="0000FF"/>
                </a:solidFill>
                <a:latin typeface="Arial"/>
                <a:ea typeface="Arial"/>
                <a:cs typeface="Arial"/>
                <a:sym typeface="Arial"/>
              </a:rPr>
              <a:t>&lt;</a:t>
            </a:r>
            <a:r>
              <a:rPr lang="en-GB" sz="1400" b="1" dirty="0" err="1">
                <a:solidFill>
                  <a:srgbClr val="0000FF"/>
                </a:solidFill>
                <a:latin typeface="Arial"/>
                <a:ea typeface="Arial"/>
                <a:cs typeface="Arial"/>
                <a:sym typeface="Arial"/>
              </a:rPr>
              <a:t>paragraphe</a:t>
            </a:r>
            <a:r>
              <a:rPr lang="en-GB" sz="1400" b="1" dirty="0">
                <a:solidFill>
                  <a:srgbClr val="0000FF"/>
                </a:solidFill>
                <a:latin typeface="Arial"/>
                <a:ea typeface="Arial"/>
                <a:cs typeface="Arial"/>
                <a:sym typeface="Arial"/>
              </a:rPr>
              <a:t>&gt;</a:t>
            </a:r>
            <a:r>
              <a:rPr lang="en-GB" sz="1400" dirty="0">
                <a:solidFill>
                  <a:srgbClr val="000000"/>
                </a:solidFill>
                <a:latin typeface="Arial"/>
                <a:ea typeface="Arial"/>
                <a:cs typeface="Arial"/>
                <a:sym typeface="Arial"/>
              </a:rPr>
              <a:t>du </a:t>
            </a:r>
            <a:r>
              <a:rPr lang="en-GB" sz="1400" dirty="0" err="1">
                <a:solidFill>
                  <a:srgbClr val="000000"/>
                </a:solidFill>
                <a:latin typeface="Arial"/>
                <a:ea typeface="Arial"/>
                <a:cs typeface="Arial"/>
                <a:sym typeface="Arial"/>
              </a:rPr>
              <a:t>texte</a:t>
            </a:r>
            <a:r>
              <a:rPr lang="en-GB" sz="1400" b="1" dirty="0">
                <a:solidFill>
                  <a:srgbClr val="0000FF"/>
                </a:solidFill>
                <a:latin typeface="Arial"/>
                <a:ea typeface="Arial"/>
                <a:cs typeface="Arial"/>
                <a:sym typeface="Arial"/>
              </a:rPr>
              <a:t>&lt;/</a:t>
            </a:r>
            <a:r>
              <a:rPr lang="en-GB" sz="1400" b="1" dirty="0" err="1">
                <a:solidFill>
                  <a:srgbClr val="0000FF"/>
                </a:solidFill>
                <a:latin typeface="Arial"/>
                <a:ea typeface="Arial"/>
                <a:cs typeface="Arial"/>
                <a:sym typeface="Arial"/>
              </a:rPr>
              <a:t>paragraphe</a:t>
            </a:r>
            <a:r>
              <a:rPr lang="en-GB" sz="1400" b="1" dirty="0">
                <a:solidFill>
                  <a:srgbClr val="0000FF"/>
                </a:solidFill>
                <a:latin typeface="Arial"/>
                <a:ea typeface="Arial"/>
                <a:cs typeface="Arial"/>
                <a:sym typeface="Arial"/>
              </a:rPr>
              <a:t>&gt;</a:t>
            </a:r>
            <a:endParaRPr sz="1400" b="1" dirty="0">
              <a:solidFill>
                <a:srgbClr val="0000FF"/>
              </a:solidFill>
              <a:latin typeface="Arial"/>
              <a:ea typeface="Arial"/>
              <a:cs typeface="Arial"/>
              <a:sym typeface="Arial"/>
            </a:endParaRPr>
          </a:p>
          <a:p>
            <a:pPr marL="0" lvl="0" indent="0" algn="l" rtl="0">
              <a:lnSpc>
                <a:spcPct val="100000"/>
              </a:lnSpc>
              <a:spcBef>
                <a:spcPts val="0"/>
              </a:spcBef>
              <a:spcAft>
                <a:spcPts val="0"/>
              </a:spcAft>
              <a:buNone/>
            </a:pPr>
            <a:r>
              <a:rPr lang="en-GB" sz="1400" dirty="0">
                <a:solidFill>
                  <a:srgbClr val="000000"/>
                </a:solidFill>
                <a:latin typeface="Arial"/>
                <a:ea typeface="Arial"/>
                <a:cs typeface="Arial"/>
                <a:sym typeface="Arial"/>
              </a:rPr>
              <a:t>● </a:t>
            </a:r>
            <a:r>
              <a:rPr lang="en-GB" sz="1400" b="1" dirty="0">
                <a:solidFill>
                  <a:srgbClr val="0000FF"/>
                </a:solidFill>
                <a:latin typeface="Arial"/>
                <a:ea typeface="Arial"/>
                <a:cs typeface="Arial"/>
                <a:sym typeface="Arial"/>
              </a:rPr>
              <a:t>&lt;</a:t>
            </a:r>
            <a:r>
              <a:rPr lang="en-GB" sz="1400" b="1" dirty="0" err="1">
                <a:solidFill>
                  <a:srgbClr val="0000FF"/>
                </a:solidFill>
                <a:latin typeface="Arial"/>
                <a:ea typeface="Arial"/>
                <a:cs typeface="Arial"/>
                <a:sym typeface="Arial"/>
              </a:rPr>
              <a:t>paragraphe</a:t>
            </a:r>
            <a:r>
              <a:rPr lang="en-GB" sz="1400" b="1" dirty="0">
                <a:solidFill>
                  <a:srgbClr val="0000FF"/>
                </a:solidFill>
                <a:latin typeface="Arial"/>
                <a:ea typeface="Arial"/>
                <a:cs typeface="Arial"/>
                <a:sym typeface="Arial"/>
              </a:rPr>
              <a:t>&gt;&lt;article&gt;</a:t>
            </a:r>
            <a:r>
              <a:rPr lang="en-GB" sz="1400" dirty="0">
                <a:solidFill>
                  <a:srgbClr val="000000"/>
                </a:solidFill>
                <a:latin typeface="Arial"/>
                <a:ea typeface="Arial"/>
                <a:cs typeface="Arial"/>
                <a:sym typeface="Arial"/>
              </a:rPr>
              <a:t>du</a:t>
            </a:r>
            <a:r>
              <a:rPr lang="en-GB" sz="1400" b="1" dirty="0">
                <a:solidFill>
                  <a:srgbClr val="0000FF"/>
                </a:solidFill>
                <a:latin typeface="Arial"/>
                <a:ea typeface="Arial"/>
                <a:cs typeface="Arial"/>
                <a:sym typeface="Arial"/>
              </a:rPr>
              <a:t>&lt;/article&gt;&lt;nom&gt;</a:t>
            </a:r>
            <a:r>
              <a:rPr lang="en-GB" sz="1400" dirty="0" err="1">
                <a:solidFill>
                  <a:srgbClr val="000000"/>
                </a:solidFill>
                <a:latin typeface="Arial"/>
                <a:ea typeface="Arial"/>
                <a:cs typeface="Arial"/>
                <a:sym typeface="Arial"/>
              </a:rPr>
              <a:t>texte</a:t>
            </a:r>
            <a:r>
              <a:rPr lang="en-GB" sz="1400" b="1" dirty="0">
                <a:solidFill>
                  <a:srgbClr val="0000FF"/>
                </a:solidFill>
                <a:latin typeface="Arial"/>
                <a:ea typeface="Arial"/>
                <a:cs typeface="Arial"/>
                <a:sym typeface="Arial"/>
              </a:rPr>
              <a:t>&lt;/nom&gt;&lt;/</a:t>
            </a:r>
            <a:r>
              <a:rPr lang="en-GB" sz="1400" b="1" dirty="0" err="1">
                <a:solidFill>
                  <a:srgbClr val="0000FF"/>
                </a:solidFill>
                <a:latin typeface="Arial"/>
                <a:ea typeface="Arial"/>
                <a:cs typeface="Arial"/>
                <a:sym typeface="Arial"/>
              </a:rPr>
              <a:t>paragraphe</a:t>
            </a:r>
            <a:r>
              <a:rPr lang="en-GB" sz="1400" b="1" dirty="0">
                <a:solidFill>
                  <a:srgbClr val="0000FF"/>
                </a:solidFill>
                <a:latin typeface="Arial"/>
                <a:ea typeface="Arial"/>
                <a:cs typeface="Arial"/>
                <a:sym typeface="Arial"/>
              </a:rPr>
              <a:t>&gt;</a:t>
            </a:r>
            <a:endParaRPr sz="1400" b="1" dirty="0">
              <a:solidFill>
                <a:srgbClr val="0000FF"/>
              </a:solidFill>
              <a:latin typeface="Arial"/>
              <a:ea typeface="Arial"/>
              <a:cs typeface="Arial"/>
              <a:sym typeface="Arial"/>
            </a:endParaRPr>
          </a:p>
          <a:p>
            <a:pPr marL="0" lvl="0" indent="0" algn="l" rtl="0">
              <a:lnSpc>
                <a:spcPct val="100000"/>
              </a:lnSpc>
              <a:spcBef>
                <a:spcPts val="0"/>
              </a:spcBef>
              <a:spcAft>
                <a:spcPts val="0"/>
              </a:spcAft>
              <a:buNone/>
            </a:pPr>
            <a:r>
              <a:rPr lang="en-GB" sz="1400" dirty="0">
                <a:solidFill>
                  <a:srgbClr val="000000"/>
                </a:solidFill>
                <a:latin typeface="Arial"/>
                <a:ea typeface="Arial"/>
                <a:cs typeface="Arial"/>
                <a:sym typeface="Arial"/>
              </a:rPr>
              <a:t>●</a:t>
            </a:r>
            <a:r>
              <a:rPr lang="en-GB" sz="1400" b="1" dirty="0">
                <a:solidFill>
                  <a:srgbClr val="0000FF"/>
                </a:solidFill>
                <a:latin typeface="Arial"/>
                <a:ea typeface="Arial"/>
                <a:cs typeface="Arial"/>
                <a:sym typeface="Arial"/>
              </a:rPr>
              <a:t>&lt;</a:t>
            </a:r>
            <a:r>
              <a:rPr lang="en-GB" sz="1400" b="1" dirty="0" err="1">
                <a:solidFill>
                  <a:srgbClr val="0000FF"/>
                </a:solidFill>
                <a:latin typeface="Arial"/>
                <a:ea typeface="Arial"/>
                <a:cs typeface="Arial"/>
                <a:sym typeface="Arial"/>
              </a:rPr>
              <a:t>paragraphe</a:t>
            </a:r>
            <a:r>
              <a:rPr lang="en-GB" sz="1400" b="1" dirty="0">
                <a:solidFill>
                  <a:srgbClr val="0000FF"/>
                </a:solidFill>
                <a:latin typeface="Arial"/>
                <a:ea typeface="Arial"/>
                <a:cs typeface="Arial"/>
                <a:sym typeface="Arial"/>
              </a:rPr>
              <a:t>&gt;&lt;article&gt;</a:t>
            </a:r>
            <a:r>
              <a:rPr lang="en-GB" sz="1400" dirty="0">
                <a:solidFill>
                  <a:srgbClr val="000000"/>
                </a:solidFill>
                <a:latin typeface="Arial"/>
                <a:ea typeface="Arial"/>
                <a:cs typeface="Arial"/>
                <a:sym typeface="Arial"/>
              </a:rPr>
              <a:t>du</a:t>
            </a:r>
            <a:r>
              <a:rPr lang="en-GB" sz="1400" b="1" dirty="0">
                <a:solidFill>
                  <a:srgbClr val="0000FF"/>
                </a:solidFill>
                <a:latin typeface="Arial"/>
                <a:ea typeface="Arial"/>
                <a:cs typeface="Arial"/>
                <a:sym typeface="Arial"/>
              </a:rPr>
              <a:t> &lt;nom&gt;&lt;/article&gt;</a:t>
            </a:r>
            <a:r>
              <a:rPr lang="en-GB" sz="1400" b="1" dirty="0">
                <a:solidFill>
                  <a:srgbClr val="000000"/>
                </a:solidFill>
                <a:latin typeface="Arial"/>
                <a:ea typeface="Arial"/>
                <a:cs typeface="Arial"/>
                <a:sym typeface="Arial"/>
              </a:rPr>
              <a:t> </a:t>
            </a:r>
            <a:r>
              <a:rPr lang="en-GB" sz="1400" dirty="0" err="1">
                <a:solidFill>
                  <a:srgbClr val="000000"/>
                </a:solidFill>
                <a:latin typeface="Arial"/>
                <a:ea typeface="Arial"/>
                <a:cs typeface="Arial"/>
                <a:sym typeface="Arial"/>
              </a:rPr>
              <a:t>texte</a:t>
            </a:r>
            <a:r>
              <a:rPr lang="en-GB" sz="1400" b="1" dirty="0">
                <a:solidFill>
                  <a:srgbClr val="0000FF"/>
                </a:solidFill>
                <a:latin typeface="Arial"/>
                <a:ea typeface="Arial"/>
                <a:cs typeface="Arial"/>
                <a:sym typeface="Arial"/>
              </a:rPr>
              <a:t>&lt;/nom&gt;&lt;/</a:t>
            </a:r>
            <a:r>
              <a:rPr lang="en-GB" sz="1400" b="1" dirty="0" err="1">
                <a:solidFill>
                  <a:srgbClr val="0000FF"/>
                </a:solidFill>
                <a:latin typeface="Arial"/>
                <a:ea typeface="Arial"/>
                <a:cs typeface="Arial"/>
                <a:sym typeface="Arial"/>
              </a:rPr>
              <a:t>paragraphe</a:t>
            </a:r>
            <a:r>
              <a:rPr lang="en-GB" sz="1400" b="1" dirty="0">
                <a:solidFill>
                  <a:srgbClr val="0000FF"/>
                </a:solidFill>
                <a:latin typeface="Arial"/>
                <a:ea typeface="Arial"/>
                <a:cs typeface="Arial"/>
                <a:sym typeface="Arial"/>
              </a:rPr>
              <a:t>&gt;</a:t>
            </a:r>
            <a:endParaRPr sz="1400" b="1" dirty="0">
              <a:solidFill>
                <a:srgbClr val="0000FF"/>
              </a:solidFill>
              <a:latin typeface="Arial"/>
              <a:ea typeface="Arial"/>
              <a:cs typeface="Arial"/>
              <a:sym typeface="Arial"/>
            </a:endParaRPr>
          </a:p>
          <a:p>
            <a:pPr marL="0" lvl="0" indent="0" algn="l" rtl="0">
              <a:lnSpc>
                <a:spcPct val="100000"/>
              </a:lnSpc>
              <a:spcBef>
                <a:spcPts val="0"/>
              </a:spcBef>
              <a:spcAft>
                <a:spcPts val="0"/>
              </a:spcAft>
              <a:buNone/>
            </a:pPr>
            <a:r>
              <a:rPr lang="en-GB" sz="1400" dirty="0">
                <a:solidFill>
                  <a:srgbClr val="000000"/>
                </a:solidFill>
                <a:latin typeface="Arial"/>
                <a:ea typeface="Arial"/>
                <a:cs typeface="Arial"/>
                <a:sym typeface="Arial"/>
              </a:rPr>
              <a:t>●</a:t>
            </a:r>
            <a:r>
              <a:rPr lang="en-GB" sz="1400" dirty="0">
                <a:solidFill>
                  <a:srgbClr val="0000FF"/>
                </a:solidFill>
                <a:latin typeface="Arial"/>
                <a:ea typeface="Arial"/>
                <a:cs typeface="Arial"/>
                <a:sym typeface="Arial"/>
              </a:rPr>
              <a:t> </a:t>
            </a:r>
            <a:r>
              <a:rPr lang="en-GB" sz="1400" b="1" dirty="0">
                <a:solidFill>
                  <a:srgbClr val="0000FF"/>
                </a:solidFill>
                <a:latin typeface="Arial"/>
                <a:ea typeface="Arial"/>
                <a:cs typeface="Arial"/>
                <a:sym typeface="Arial"/>
              </a:rPr>
              <a:t>&lt;</a:t>
            </a:r>
            <a:r>
              <a:rPr lang="en-GB" sz="1400" b="1" dirty="0" err="1">
                <a:solidFill>
                  <a:srgbClr val="0000FF"/>
                </a:solidFill>
                <a:latin typeface="Arial"/>
                <a:ea typeface="Arial"/>
                <a:cs typeface="Arial"/>
                <a:sym typeface="Arial"/>
              </a:rPr>
              <a:t>paragraphe</a:t>
            </a:r>
            <a:r>
              <a:rPr lang="en-GB" sz="1400" dirty="0">
                <a:solidFill>
                  <a:srgbClr val="0000FF"/>
                </a:solidFill>
                <a:latin typeface="Arial"/>
                <a:ea typeface="Arial"/>
                <a:cs typeface="Arial"/>
                <a:sym typeface="Arial"/>
              </a:rPr>
              <a:t> </a:t>
            </a:r>
            <a:r>
              <a:rPr lang="en-GB" sz="1400" b="1" dirty="0">
                <a:solidFill>
                  <a:srgbClr val="FF9900"/>
                </a:solidFill>
                <a:latin typeface="Arial"/>
                <a:ea typeface="Arial"/>
                <a:cs typeface="Arial"/>
                <a:sym typeface="Arial"/>
              </a:rPr>
              <a:t>type=</a:t>
            </a:r>
            <a:r>
              <a:rPr lang="en-GB" sz="1400" dirty="0">
                <a:solidFill>
                  <a:srgbClr val="980000"/>
                </a:solidFill>
                <a:latin typeface="Arial"/>
                <a:ea typeface="Arial"/>
                <a:cs typeface="Arial"/>
                <a:sym typeface="Arial"/>
              </a:rPr>
              <a:t>"</a:t>
            </a:r>
            <a:r>
              <a:rPr lang="en-GB" sz="1400" dirty="0" err="1">
                <a:solidFill>
                  <a:srgbClr val="980000"/>
                </a:solidFill>
                <a:latin typeface="Arial"/>
                <a:ea typeface="Arial"/>
                <a:cs typeface="Arial"/>
                <a:sym typeface="Arial"/>
              </a:rPr>
              <a:t>texte</a:t>
            </a:r>
            <a:r>
              <a:rPr lang="en-GB" sz="1400" dirty="0">
                <a:solidFill>
                  <a:srgbClr val="980000"/>
                </a:solidFill>
                <a:latin typeface="Arial"/>
                <a:ea typeface="Arial"/>
                <a:cs typeface="Arial"/>
                <a:sym typeface="Arial"/>
              </a:rPr>
              <a:t>"</a:t>
            </a:r>
            <a:r>
              <a:rPr lang="en-GB" sz="1400" b="1" dirty="0">
                <a:solidFill>
                  <a:srgbClr val="0000FF"/>
                </a:solidFill>
                <a:latin typeface="Arial"/>
                <a:ea typeface="Arial"/>
                <a:cs typeface="Arial"/>
                <a:sym typeface="Arial"/>
              </a:rPr>
              <a:t>&gt;</a:t>
            </a:r>
            <a:r>
              <a:rPr lang="en-GB" sz="1400" dirty="0">
                <a:solidFill>
                  <a:srgbClr val="000000"/>
                </a:solidFill>
                <a:latin typeface="Arial"/>
                <a:ea typeface="Arial"/>
                <a:cs typeface="Arial"/>
                <a:sym typeface="Arial"/>
              </a:rPr>
              <a:t>du </a:t>
            </a:r>
            <a:r>
              <a:rPr lang="en-GB" sz="1400" dirty="0" err="1">
                <a:solidFill>
                  <a:srgbClr val="000000"/>
                </a:solidFill>
                <a:latin typeface="Arial"/>
                <a:ea typeface="Arial"/>
                <a:cs typeface="Arial"/>
                <a:sym typeface="Arial"/>
              </a:rPr>
              <a:t>texte</a:t>
            </a:r>
            <a:r>
              <a:rPr lang="en-GB" sz="1400" b="1" dirty="0">
                <a:solidFill>
                  <a:srgbClr val="0000FF"/>
                </a:solidFill>
                <a:latin typeface="Arial"/>
                <a:ea typeface="Arial"/>
                <a:cs typeface="Arial"/>
                <a:sym typeface="Arial"/>
              </a:rPr>
              <a:t>&lt;/</a:t>
            </a:r>
            <a:r>
              <a:rPr lang="en-GB" sz="1400" b="1" dirty="0" err="1">
                <a:solidFill>
                  <a:srgbClr val="0000FF"/>
                </a:solidFill>
                <a:latin typeface="Arial"/>
                <a:ea typeface="Arial"/>
                <a:cs typeface="Arial"/>
                <a:sym typeface="Arial"/>
              </a:rPr>
              <a:t>paragraphe</a:t>
            </a:r>
            <a:r>
              <a:rPr lang="en-GB" sz="1400" b="1" dirty="0">
                <a:solidFill>
                  <a:srgbClr val="0000FF"/>
                </a:solidFill>
                <a:latin typeface="Arial"/>
                <a:ea typeface="Arial"/>
                <a:cs typeface="Arial"/>
                <a:sym typeface="Arial"/>
              </a:rPr>
              <a:t>&gt;</a:t>
            </a:r>
            <a:endParaRPr sz="1400" b="1" dirty="0">
              <a:solidFill>
                <a:srgbClr val="0000FF"/>
              </a:solidFill>
              <a:latin typeface="Arial"/>
              <a:ea typeface="Arial"/>
              <a:cs typeface="Arial"/>
              <a:sym typeface="Arial"/>
            </a:endParaRPr>
          </a:p>
          <a:p>
            <a:pPr marL="0" lvl="0" indent="0" algn="l" rtl="0">
              <a:lnSpc>
                <a:spcPct val="100000"/>
              </a:lnSpc>
              <a:spcBef>
                <a:spcPts val="0"/>
              </a:spcBef>
              <a:spcAft>
                <a:spcPts val="0"/>
              </a:spcAft>
              <a:buNone/>
            </a:pPr>
            <a:r>
              <a:rPr lang="en-GB" sz="1400" dirty="0">
                <a:solidFill>
                  <a:srgbClr val="000000"/>
                </a:solidFill>
                <a:latin typeface="Arial"/>
                <a:ea typeface="Arial"/>
                <a:cs typeface="Arial"/>
                <a:sym typeface="Arial"/>
              </a:rPr>
              <a:t>● </a:t>
            </a:r>
            <a:r>
              <a:rPr lang="en-GB" sz="1400" b="1" dirty="0">
                <a:solidFill>
                  <a:srgbClr val="0000FF"/>
                </a:solidFill>
                <a:latin typeface="Arial"/>
                <a:ea typeface="Arial"/>
                <a:cs typeface="Arial"/>
                <a:sym typeface="Arial"/>
              </a:rPr>
              <a:t>&lt;</a:t>
            </a:r>
            <a:r>
              <a:rPr lang="en-GB" sz="1400" b="1" dirty="0" err="1">
                <a:solidFill>
                  <a:srgbClr val="0000FF"/>
                </a:solidFill>
                <a:latin typeface="Arial"/>
                <a:ea typeface="Arial"/>
                <a:cs typeface="Arial"/>
                <a:sym typeface="Arial"/>
              </a:rPr>
              <a:t>paragraphe</a:t>
            </a:r>
            <a:r>
              <a:rPr lang="en-GB" sz="1400" b="1" dirty="0">
                <a:solidFill>
                  <a:srgbClr val="000000"/>
                </a:solidFill>
                <a:latin typeface="Arial"/>
                <a:ea typeface="Arial"/>
                <a:cs typeface="Arial"/>
                <a:sym typeface="Arial"/>
              </a:rPr>
              <a:t> </a:t>
            </a:r>
            <a:r>
              <a:rPr lang="en-GB" sz="1400" b="1" dirty="0">
                <a:solidFill>
                  <a:srgbClr val="FF9900"/>
                </a:solidFill>
                <a:latin typeface="Arial"/>
                <a:ea typeface="Arial"/>
                <a:cs typeface="Arial"/>
                <a:sym typeface="Arial"/>
              </a:rPr>
              <a:t>type=</a:t>
            </a:r>
            <a:r>
              <a:rPr lang="en-GB" sz="1400" dirty="0" err="1">
                <a:solidFill>
                  <a:srgbClr val="980000"/>
                </a:solidFill>
                <a:latin typeface="Arial"/>
                <a:ea typeface="Arial"/>
                <a:cs typeface="Arial"/>
                <a:sym typeface="Arial"/>
              </a:rPr>
              <a:t>texte</a:t>
            </a:r>
            <a:r>
              <a:rPr lang="en-GB" sz="1400" b="1" dirty="0">
                <a:solidFill>
                  <a:srgbClr val="0000FF"/>
                </a:solidFill>
                <a:latin typeface="Arial"/>
                <a:ea typeface="Arial"/>
                <a:cs typeface="Arial"/>
                <a:sym typeface="Arial"/>
              </a:rPr>
              <a:t>&gt;</a:t>
            </a:r>
            <a:r>
              <a:rPr lang="en-GB" sz="1400" dirty="0">
                <a:solidFill>
                  <a:srgbClr val="000000"/>
                </a:solidFill>
                <a:latin typeface="Arial"/>
                <a:ea typeface="Arial"/>
                <a:cs typeface="Arial"/>
                <a:sym typeface="Arial"/>
              </a:rPr>
              <a:t>du </a:t>
            </a:r>
            <a:r>
              <a:rPr lang="en-GB" sz="1400" dirty="0" err="1">
                <a:solidFill>
                  <a:srgbClr val="000000"/>
                </a:solidFill>
                <a:latin typeface="Arial"/>
                <a:ea typeface="Arial"/>
                <a:cs typeface="Arial"/>
                <a:sym typeface="Arial"/>
              </a:rPr>
              <a:t>texte</a:t>
            </a:r>
            <a:r>
              <a:rPr lang="en-GB" sz="1400" b="1" dirty="0">
                <a:solidFill>
                  <a:srgbClr val="0000FF"/>
                </a:solidFill>
                <a:latin typeface="Arial"/>
                <a:ea typeface="Arial"/>
                <a:cs typeface="Arial"/>
                <a:sym typeface="Arial"/>
              </a:rPr>
              <a:t>&lt;/</a:t>
            </a:r>
            <a:r>
              <a:rPr lang="en-GB" sz="1400" b="1" dirty="0" err="1">
                <a:solidFill>
                  <a:srgbClr val="0000FF"/>
                </a:solidFill>
                <a:latin typeface="Arial"/>
                <a:ea typeface="Arial"/>
                <a:cs typeface="Arial"/>
                <a:sym typeface="Arial"/>
              </a:rPr>
              <a:t>paragraphe</a:t>
            </a:r>
            <a:r>
              <a:rPr lang="en-GB" sz="1400" b="1" dirty="0">
                <a:solidFill>
                  <a:srgbClr val="0000FF"/>
                </a:solidFill>
                <a:latin typeface="Arial"/>
                <a:ea typeface="Arial"/>
                <a:cs typeface="Arial"/>
                <a:sym typeface="Arial"/>
              </a:rPr>
              <a:t>&gt;</a:t>
            </a:r>
            <a:endParaRPr sz="1400" b="1" dirty="0">
              <a:solidFill>
                <a:srgbClr val="0000FF"/>
              </a:solidFill>
              <a:latin typeface="Arial"/>
              <a:ea typeface="Arial"/>
              <a:cs typeface="Arial"/>
              <a:sym typeface="Arial"/>
            </a:endParaRPr>
          </a:p>
          <a:p>
            <a:pPr marL="0" lvl="0" indent="0" algn="l" rtl="0">
              <a:lnSpc>
                <a:spcPct val="100000"/>
              </a:lnSpc>
              <a:spcBef>
                <a:spcPts val="0"/>
              </a:spcBef>
              <a:spcAft>
                <a:spcPts val="0"/>
              </a:spcAft>
              <a:buNone/>
            </a:pPr>
            <a:r>
              <a:rPr lang="en-GB" sz="1400" dirty="0">
                <a:solidFill>
                  <a:srgbClr val="000000"/>
                </a:solidFill>
                <a:latin typeface="Arial"/>
                <a:ea typeface="Arial"/>
                <a:cs typeface="Arial"/>
                <a:sym typeface="Arial"/>
              </a:rPr>
              <a:t>●</a:t>
            </a:r>
            <a:r>
              <a:rPr lang="en-GB" sz="1400" dirty="0">
                <a:solidFill>
                  <a:srgbClr val="0000FF"/>
                </a:solidFill>
                <a:latin typeface="Arial"/>
                <a:ea typeface="Arial"/>
                <a:cs typeface="Arial"/>
                <a:sym typeface="Arial"/>
              </a:rPr>
              <a:t> </a:t>
            </a:r>
            <a:r>
              <a:rPr lang="en-GB" sz="1400" b="1" dirty="0">
                <a:solidFill>
                  <a:srgbClr val="0000FF"/>
                </a:solidFill>
                <a:latin typeface="Arial"/>
                <a:ea typeface="Arial"/>
                <a:cs typeface="Arial"/>
                <a:sym typeface="Arial"/>
              </a:rPr>
              <a:t>&lt;</a:t>
            </a:r>
            <a:r>
              <a:rPr lang="en-GB" sz="1400" b="1" dirty="0" err="1">
                <a:solidFill>
                  <a:srgbClr val="0000FF"/>
                </a:solidFill>
                <a:latin typeface="Arial"/>
                <a:ea typeface="Arial"/>
                <a:cs typeface="Arial"/>
                <a:sym typeface="Arial"/>
              </a:rPr>
              <a:t>paragraphe</a:t>
            </a:r>
            <a:r>
              <a:rPr lang="en-GB" sz="1400" b="1" dirty="0">
                <a:solidFill>
                  <a:srgbClr val="0000FF"/>
                </a:solidFill>
                <a:latin typeface="Arial"/>
                <a:ea typeface="Arial"/>
                <a:cs typeface="Arial"/>
                <a:sym typeface="Arial"/>
              </a:rPr>
              <a:t> </a:t>
            </a:r>
            <a:r>
              <a:rPr lang="en-GB" sz="1400" b="1" dirty="0">
                <a:solidFill>
                  <a:srgbClr val="FF9900"/>
                </a:solidFill>
                <a:latin typeface="Arial"/>
                <a:ea typeface="Arial"/>
                <a:cs typeface="Arial"/>
                <a:sym typeface="Arial"/>
              </a:rPr>
              <a:t>type=</a:t>
            </a:r>
            <a:r>
              <a:rPr lang="en-GB" sz="1400" dirty="0">
                <a:solidFill>
                  <a:srgbClr val="980000"/>
                </a:solidFill>
                <a:latin typeface="Arial"/>
                <a:ea typeface="Arial"/>
                <a:cs typeface="Arial"/>
                <a:sym typeface="Arial"/>
              </a:rPr>
              <a:t>"</a:t>
            </a:r>
            <a:r>
              <a:rPr lang="en-GB" sz="1400" dirty="0" err="1">
                <a:solidFill>
                  <a:srgbClr val="980000"/>
                </a:solidFill>
                <a:latin typeface="Arial"/>
                <a:ea typeface="Arial"/>
                <a:cs typeface="Arial"/>
                <a:sym typeface="Arial"/>
              </a:rPr>
              <a:t>texte</a:t>
            </a:r>
            <a:r>
              <a:rPr lang="en-GB" sz="1400" dirty="0">
                <a:solidFill>
                  <a:srgbClr val="980000"/>
                </a:solidFill>
                <a:latin typeface="Arial"/>
                <a:ea typeface="Arial"/>
                <a:cs typeface="Arial"/>
                <a:sym typeface="Arial"/>
              </a:rPr>
              <a:t>"</a:t>
            </a:r>
            <a:r>
              <a:rPr lang="en-GB" sz="1400" b="1" dirty="0">
                <a:solidFill>
                  <a:srgbClr val="0000FF"/>
                </a:solidFill>
                <a:latin typeface="Arial"/>
                <a:ea typeface="Arial"/>
                <a:cs typeface="Arial"/>
                <a:sym typeface="Arial"/>
              </a:rPr>
              <a:t>&gt;</a:t>
            </a:r>
            <a:r>
              <a:rPr lang="en-GB" sz="1400" dirty="0">
                <a:solidFill>
                  <a:srgbClr val="000000"/>
                </a:solidFill>
                <a:latin typeface="Arial"/>
                <a:ea typeface="Arial"/>
                <a:cs typeface="Arial"/>
                <a:sym typeface="Arial"/>
              </a:rPr>
              <a:t>du </a:t>
            </a:r>
            <a:r>
              <a:rPr lang="en-GB" sz="1400" dirty="0" err="1">
                <a:solidFill>
                  <a:srgbClr val="000000"/>
                </a:solidFill>
                <a:latin typeface="Arial"/>
                <a:ea typeface="Arial"/>
                <a:cs typeface="Arial"/>
                <a:sym typeface="Arial"/>
              </a:rPr>
              <a:t>texte</a:t>
            </a:r>
            <a:r>
              <a:rPr lang="en-GB" sz="1400" b="1" dirty="0">
                <a:solidFill>
                  <a:srgbClr val="0000FF"/>
                </a:solidFill>
                <a:latin typeface="Arial"/>
                <a:ea typeface="Arial"/>
                <a:cs typeface="Arial"/>
                <a:sym typeface="Arial"/>
              </a:rPr>
              <a:t>&lt;</a:t>
            </a:r>
            <a:r>
              <a:rPr lang="en-GB" sz="1400" b="1" dirty="0" err="1">
                <a:solidFill>
                  <a:srgbClr val="0000FF"/>
                </a:solidFill>
                <a:latin typeface="Arial"/>
                <a:ea typeface="Arial"/>
                <a:cs typeface="Arial"/>
                <a:sym typeface="Arial"/>
              </a:rPr>
              <a:t>paragraphe</a:t>
            </a:r>
            <a:r>
              <a:rPr lang="en-GB" sz="1400" b="1" dirty="0">
                <a:solidFill>
                  <a:srgbClr val="0000FF"/>
                </a:solidFill>
                <a:latin typeface="Arial"/>
                <a:ea typeface="Arial"/>
                <a:cs typeface="Arial"/>
                <a:sym typeface="Arial"/>
              </a:rPr>
              <a:t>/&gt;</a:t>
            </a:r>
            <a:endParaRPr sz="1400" b="1" dirty="0">
              <a:solidFill>
                <a:srgbClr val="0000FF"/>
              </a:solidFill>
              <a:latin typeface="Arial"/>
              <a:ea typeface="Arial"/>
              <a:cs typeface="Arial"/>
              <a:sym typeface="Arial"/>
            </a:endParaRPr>
          </a:p>
          <a:p>
            <a:pPr marL="0" lvl="0" indent="0" algn="l" rtl="0">
              <a:lnSpc>
                <a:spcPct val="100000"/>
              </a:lnSpc>
              <a:spcBef>
                <a:spcPts val="0"/>
              </a:spcBef>
              <a:spcAft>
                <a:spcPts val="0"/>
              </a:spcAft>
              <a:buNone/>
            </a:pPr>
            <a:r>
              <a:rPr lang="en-GB" sz="1400" dirty="0">
                <a:solidFill>
                  <a:srgbClr val="000000"/>
                </a:solidFill>
                <a:latin typeface="Arial"/>
                <a:ea typeface="Arial"/>
                <a:cs typeface="Arial"/>
                <a:sym typeface="Arial"/>
              </a:rPr>
              <a:t>● </a:t>
            </a:r>
            <a:r>
              <a:rPr lang="en-GB" sz="1400" b="1" dirty="0">
                <a:solidFill>
                  <a:srgbClr val="0000FF"/>
                </a:solidFill>
                <a:latin typeface="Arial"/>
                <a:ea typeface="Arial"/>
                <a:cs typeface="Arial"/>
                <a:sym typeface="Arial"/>
              </a:rPr>
              <a:t>&lt;</a:t>
            </a:r>
            <a:r>
              <a:rPr lang="en-GB" sz="1400" b="1" dirty="0" err="1">
                <a:solidFill>
                  <a:srgbClr val="0000FF"/>
                </a:solidFill>
                <a:latin typeface="Arial"/>
                <a:ea typeface="Arial"/>
                <a:cs typeface="Arial"/>
                <a:sym typeface="Arial"/>
              </a:rPr>
              <a:t>paragraphe</a:t>
            </a:r>
            <a:r>
              <a:rPr lang="en-GB" sz="1400" b="1" dirty="0">
                <a:solidFill>
                  <a:srgbClr val="0000FF"/>
                </a:solidFill>
                <a:latin typeface="Arial"/>
                <a:ea typeface="Arial"/>
                <a:cs typeface="Arial"/>
                <a:sym typeface="Arial"/>
              </a:rPr>
              <a:t> </a:t>
            </a:r>
            <a:r>
              <a:rPr lang="en-GB" sz="1400" b="1" dirty="0">
                <a:solidFill>
                  <a:srgbClr val="FF9900"/>
                </a:solidFill>
                <a:latin typeface="Arial"/>
                <a:ea typeface="Arial"/>
                <a:cs typeface="Arial"/>
                <a:sym typeface="Arial"/>
              </a:rPr>
              <a:t>type=</a:t>
            </a:r>
            <a:r>
              <a:rPr lang="en-GB" sz="1400" dirty="0">
                <a:solidFill>
                  <a:srgbClr val="980000"/>
                </a:solidFill>
                <a:latin typeface="Arial"/>
                <a:ea typeface="Arial"/>
                <a:cs typeface="Arial"/>
                <a:sym typeface="Arial"/>
              </a:rPr>
              <a:t>"</a:t>
            </a:r>
            <a:r>
              <a:rPr lang="en-GB" sz="1400" dirty="0" err="1">
                <a:solidFill>
                  <a:srgbClr val="980000"/>
                </a:solidFill>
                <a:latin typeface="Arial"/>
                <a:ea typeface="Arial"/>
                <a:cs typeface="Arial"/>
                <a:sym typeface="Arial"/>
              </a:rPr>
              <a:t>texte</a:t>
            </a:r>
            <a:r>
              <a:rPr lang="en-GB" sz="1400" dirty="0">
                <a:solidFill>
                  <a:srgbClr val="980000"/>
                </a:solidFill>
                <a:latin typeface="Arial"/>
                <a:ea typeface="Arial"/>
                <a:cs typeface="Arial"/>
                <a:sym typeface="Arial"/>
              </a:rPr>
              <a:t>"</a:t>
            </a:r>
            <a:r>
              <a:rPr lang="en-GB" sz="1400" b="1" dirty="0">
                <a:solidFill>
                  <a:srgbClr val="0000FF"/>
                </a:solidFill>
                <a:latin typeface="Arial"/>
                <a:ea typeface="Arial"/>
                <a:cs typeface="Arial"/>
                <a:sym typeface="Arial"/>
              </a:rPr>
              <a:t>&gt;</a:t>
            </a:r>
            <a:r>
              <a:rPr lang="en-GB" sz="1400" dirty="0">
                <a:solidFill>
                  <a:srgbClr val="000000"/>
                </a:solidFill>
                <a:latin typeface="Arial"/>
                <a:ea typeface="Arial"/>
                <a:cs typeface="Arial"/>
                <a:sym typeface="Arial"/>
              </a:rPr>
              <a:t>du </a:t>
            </a:r>
            <a:r>
              <a:rPr lang="en-GB" sz="1400" dirty="0" err="1">
                <a:solidFill>
                  <a:srgbClr val="000000"/>
                </a:solidFill>
                <a:latin typeface="Arial"/>
                <a:ea typeface="Arial"/>
                <a:cs typeface="Arial"/>
                <a:sym typeface="Arial"/>
              </a:rPr>
              <a:t>texte</a:t>
            </a:r>
            <a:r>
              <a:rPr lang="en-GB" sz="1400" b="1" dirty="0">
                <a:solidFill>
                  <a:srgbClr val="0000FF"/>
                </a:solidFill>
                <a:latin typeface="Arial"/>
                <a:ea typeface="Arial"/>
                <a:cs typeface="Arial"/>
                <a:sym typeface="Arial"/>
              </a:rPr>
              <a:t>&lt;</a:t>
            </a:r>
            <a:r>
              <a:rPr lang="en-GB" sz="1400" b="1" dirty="0" err="1">
                <a:solidFill>
                  <a:srgbClr val="0000FF"/>
                </a:solidFill>
                <a:latin typeface="Arial"/>
                <a:ea typeface="Arial"/>
                <a:cs typeface="Arial"/>
                <a:sym typeface="Arial"/>
              </a:rPr>
              <a:t>nomPersonnage</a:t>
            </a:r>
            <a:r>
              <a:rPr lang="en-GB" sz="1400" b="1" dirty="0">
                <a:solidFill>
                  <a:srgbClr val="0000FF"/>
                </a:solidFill>
                <a:latin typeface="Arial"/>
                <a:ea typeface="Arial"/>
                <a:cs typeface="Arial"/>
                <a:sym typeface="Arial"/>
              </a:rPr>
              <a:t>&gt;</a:t>
            </a:r>
            <a:r>
              <a:rPr lang="en-GB" sz="1400" dirty="0">
                <a:solidFill>
                  <a:srgbClr val="000000"/>
                </a:solidFill>
                <a:latin typeface="Arial"/>
                <a:ea typeface="Arial"/>
                <a:cs typeface="Arial"/>
                <a:sym typeface="Arial"/>
              </a:rPr>
              <a:t>nom de </a:t>
            </a:r>
            <a:r>
              <a:rPr lang="en-GB" sz="1400" dirty="0" err="1">
                <a:solidFill>
                  <a:srgbClr val="000000"/>
                </a:solidFill>
                <a:latin typeface="Arial"/>
                <a:ea typeface="Arial"/>
                <a:cs typeface="Arial"/>
                <a:sym typeface="Arial"/>
              </a:rPr>
              <a:t>personnage</a:t>
            </a:r>
            <a:r>
              <a:rPr lang="en-GB" sz="1400" b="1" dirty="0">
                <a:solidFill>
                  <a:srgbClr val="0000FF"/>
                </a:solidFill>
                <a:latin typeface="Arial"/>
                <a:ea typeface="Arial"/>
                <a:cs typeface="Arial"/>
                <a:sym typeface="Arial"/>
              </a:rPr>
              <a:t>&lt;/</a:t>
            </a:r>
            <a:r>
              <a:rPr lang="en-GB" sz="1400" b="1" dirty="0" err="1">
                <a:solidFill>
                  <a:srgbClr val="0000FF"/>
                </a:solidFill>
                <a:latin typeface="Arial"/>
                <a:ea typeface="Arial"/>
                <a:cs typeface="Arial"/>
                <a:sym typeface="Arial"/>
              </a:rPr>
              <a:t>paragraphe</a:t>
            </a:r>
            <a:r>
              <a:rPr lang="en-GB" sz="1400" b="1" dirty="0">
                <a:solidFill>
                  <a:srgbClr val="0000FF"/>
                </a:solidFill>
                <a:latin typeface="Arial"/>
                <a:ea typeface="Arial"/>
                <a:cs typeface="Arial"/>
                <a:sym typeface="Arial"/>
              </a:rPr>
              <a:t>&gt;</a:t>
            </a:r>
            <a:endParaRPr sz="1400" b="1" dirty="0">
              <a:solidFill>
                <a:srgbClr val="0000FF"/>
              </a:solidFill>
              <a:latin typeface="Arial"/>
              <a:ea typeface="Arial"/>
              <a:cs typeface="Arial"/>
              <a:sym typeface="Arial"/>
            </a:endParaRPr>
          </a:p>
          <a:p>
            <a:pPr marL="0" lvl="0" indent="0" algn="l" rtl="0">
              <a:lnSpc>
                <a:spcPct val="100000"/>
              </a:lnSpc>
              <a:spcBef>
                <a:spcPts val="0"/>
              </a:spcBef>
              <a:spcAft>
                <a:spcPts val="0"/>
              </a:spcAft>
              <a:buNone/>
            </a:pPr>
            <a:r>
              <a:rPr lang="en-GB" sz="1400" dirty="0">
                <a:solidFill>
                  <a:srgbClr val="000000"/>
                </a:solidFill>
                <a:latin typeface="Arial"/>
                <a:ea typeface="Arial"/>
                <a:cs typeface="Arial"/>
                <a:sym typeface="Arial"/>
              </a:rPr>
              <a:t>● </a:t>
            </a:r>
            <a:r>
              <a:rPr lang="en-GB" sz="1400" b="1" dirty="0">
                <a:solidFill>
                  <a:srgbClr val="0000FF"/>
                </a:solidFill>
                <a:latin typeface="Arial"/>
                <a:ea typeface="Arial"/>
                <a:cs typeface="Arial"/>
                <a:sym typeface="Arial"/>
              </a:rPr>
              <a:t>&lt;</a:t>
            </a:r>
            <a:r>
              <a:rPr lang="en-GB" sz="1400" b="1" dirty="0" err="1">
                <a:solidFill>
                  <a:srgbClr val="0000FF"/>
                </a:solidFill>
                <a:latin typeface="Arial"/>
                <a:ea typeface="Arial"/>
                <a:cs typeface="Arial"/>
                <a:sym typeface="Arial"/>
              </a:rPr>
              <a:t>paragraphe</a:t>
            </a:r>
            <a:r>
              <a:rPr lang="en-GB" sz="1400" b="1" dirty="0">
                <a:solidFill>
                  <a:srgbClr val="0000FF"/>
                </a:solidFill>
                <a:latin typeface="Arial"/>
                <a:ea typeface="Arial"/>
                <a:cs typeface="Arial"/>
                <a:sym typeface="Arial"/>
              </a:rPr>
              <a:t> </a:t>
            </a:r>
            <a:r>
              <a:rPr lang="en-GB" sz="1400" b="1" dirty="0">
                <a:solidFill>
                  <a:srgbClr val="FF9900"/>
                </a:solidFill>
                <a:latin typeface="Arial"/>
                <a:ea typeface="Arial"/>
                <a:cs typeface="Arial"/>
                <a:sym typeface="Arial"/>
              </a:rPr>
              <a:t>type=</a:t>
            </a:r>
            <a:r>
              <a:rPr lang="en-GB" sz="1400" dirty="0">
                <a:solidFill>
                  <a:srgbClr val="980000"/>
                </a:solidFill>
                <a:latin typeface="Arial"/>
                <a:ea typeface="Arial"/>
                <a:cs typeface="Arial"/>
                <a:sym typeface="Arial"/>
              </a:rPr>
              <a:t>"</a:t>
            </a:r>
            <a:r>
              <a:rPr lang="en-GB" sz="1400" dirty="0" err="1">
                <a:solidFill>
                  <a:srgbClr val="980000"/>
                </a:solidFill>
                <a:latin typeface="Arial"/>
                <a:ea typeface="Arial"/>
                <a:cs typeface="Arial"/>
                <a:sym typeface="Arial"/>
              </a:rPr>
              <a:t>texte</a:t>
            </a:r>
            <a:r>
              <a:rPr lang="en-GB" sz="1400" dirty="0">
                <a:solidFill>
                  <a:srgbClr val="980000"/>
                </a:solidFill>
                <a:latin typeface="Arial"/>
                <a:ea typeface="Arial"/>
                <a:cs typeface="Arial"/>
                <a:sym typeface="Arial"/>
              </a:rPr>
              <a:t>"</a:t>
            </a:r>
            <a:r>
              <a:rPr lang="en-GB" sz="1400" b="1" dirty="0">
                <a:solidFill>
                  <a:srgbClr val="0000FF"/>
                </a:solidFill>
                <a:latin typeface="Arial"/>
                <a:ea typeface="Arial"/>
                <a:cs typeface="Arial"/>
                <a:sym typeface="Arial"/>
              </a:rPr>
              <a:t>&gt;</a:t>
            </a:r>
            <a:r>
              <a:rPr lang="en-GB" sz="1400" dirty="0">
                <a:solidFill>
                  <a:srgbClr val="000000"/>
                </a:solidFill>
                <a:latin typeface="Arial"/>
                <a:ea typeface="Arial"/>
                <a:cs typeface="Arial"/>
                <a:sym typeface="Arial"/>
              </a:rPr>
              <a:t>du </a:t>
            </a:r>
            <a:r>
              <a:rPr lang="en-GB" sz="1400" dirty="0" err="1">
                <a:solidFill>
                  <a:srgbClr val="000000"/>
                </a:solidFill>
                <a:latin typeface="Arial"/>
                <a:ea typeface="Arial"/>
                <a:cs typeface="Arial"/>
                <a:sym typeface="Arial"/>
              </a:rPr>
              <a:t>texte</a:t>
            </a:r>
            <a:r>
              <a:rPr lang="en-GB" sz="1400" b="1" dirty="0">
                <a:solidFill>
                  <a:srgbClr val="0000FF"/>
                </a:solidFill>
                <a:latin typeface="Arial"/>
                <a:ea typeface="Arial"/>
                <a:cs typeface="Arial"/>
                <a:sym typeface="Arial"/>
              </a:rPr>
              <a:t>&lt;/</a:t>
            </a:r>
            <a:r>
              <a:rPr lang="en-GB" sz="1400" b="1" dirty="0" err="1">
                <a:solidFill>
                  <a:srgbClr val="0000FF"/>
                </a:solidFill>
                <a:latin typeface="Arial"/>
                <a:ea typeface="Arial"/>
                <a:cs typeface="Arial"/>
                <a:sym typeface="Arial"/>
              </a:rPr>
              <a:t>Paragraphe</a:t>
            </a:r>
            <a:r>
              <a:rPr lang="en-GB" sz="1400" b="1" dirty="0">
                <a:solidFill>
                  <a:srgbClr val="0000FF"/>
                </a:solidFill>
                <a:latin typeface="Arial"/>
                <a:ea typeface="Arial"/>
                <a:cs typeface="Arial"/>
                <a:sym typeface="Arial"/>
              </a:rPr>
              <a:t>&gt;</a:t>
            </a:r>
            <a:endParaRPr sz="1400" b="1" dirty="0">
              <a:solidFill>
                <a:srgbClr val="0000FF"/>
              </a:solidFill>
              <a:latin typeface="Arial"/>
              <a:ea typeface="Arial"/>
              <a:cs typeface="Arial"/>
              <a:sym typeface="Arial"/>
            </a:endParaRPr>
          </a:p>
          <a:p>
            <a:pPr marL="0" lvl="0" indent="0" algn="l" rtl="0">
              <a:lnSpc>
                <a:spcPct val="100000"/>
              </a:lnSpc>
              <a:spcBef>
                <a:spcPts val="0"/>
              </a:spcBef>
              <a:spcAft>
                <a:spcPts val="0"/>
              </a:spcAft>
              <a:buNone/>
            </a:pPr>
            <a:r>
              <a:rPr lang="en-GB" sz="1400" dirty="0">
                <a:solidFill>
                  <a:srgbClr val="000000"/>
                </a:solidFill>
                <a:latin typeface="Arial"/>
                <a:ea typeface="Arial"/>
                <a:cs typeface="Arial"/>
                <a:sym typeface="Arial"/>
              </a:rPr>
              <a:t>● </a:t>
            </a:r>
            <a:r>
              <a:rPr lang="en-GB" sz="1400" b="1" dirty="0">
                <a:solidFill>
                  <a:srgbClr val="0000FF"/>
                </a:solidFill>
                <a:latin typeface="Arial"/>
                <a:ea typeface="Arial"/>
                <a:cs typeface="Arial"/>
                <a:sym typeface="Arial"/>
              </a:rPr>
              <a:t>&lt;segment </a:t>
            </a:r>
            <a:r>
              <a:rPr lang="en-GB" sz="1400" b="1" dirty="0">
                <a:solidFill>
                  <a:srgbClr val="FF9900"/>
                </a:solidFill>
                <a:latin typeface="Arial"/>
                <a:ea typeface="Arial"/>
                <a:cs typeface="Arial"/>
                <a:sym typeface="Arial"/>
              </a:rPr>
              <a:t>type=</a:t>
            </a:r>
            <a:r>
              <a:rPr lang="en-GB" sz="1400" dirty="0">
                <a:solidFill>
                  <a:srgbClr val="980000"/>
                </a:solidFill>
                <a:latin typeface="Arial"/>
                <a:ea typeface="Arial"/>
                <a:cs typeface="Arial"/>
                <a:sym typeface="Arial"/>
              </a:rPr>
              <a:t>"</a:t>
            </a:r>
            <a:r>
              <a:rPr lang="en-GB" sz="1400" dirty="0" err="1">
                <a:solidFill>
                  <a:srgbClr val="980000"/>
                </a:solidFill>
                <a:latin typeface="Arial"/>
                <a:ea typeface="Arial"/>
                <a:cs typeface="Arial"/>
                <a:sym typeface="Arial"/>
              </a:rPr>
              <a:t>texte</a:t>
            </a:r>
            <a:r>
              <a:rPr lang="en-GB" sz="1400" dirty="0">
                <a:solidFill>
                  <a:srgbClr val="980000"/>
                </a:solidFill>
                <a:latin typeface="Arial"/>
                <a:ea typeface="Arial"/>
                <a:cs typeface="Arial"/>
                <a:sym typeface="Arial"/>
              </a:rPr>
              <a:t>"</a:t>
            </a:r>
            <a:r>
              <a:rPr lang="en-GB" sz="1400" b="1" dirty="0">
                <a:solidFill>
                  <a:srgbClr val="0000FF"/>
                </a:solidFill>
                <a:latin typeface="Arial"/>
                <a:ea typeface="Arial"/>
                <a:cs typeface="Arial"/>
                <a:sym typeface="Arial"/>
              </a:rPr>
              <a:t> </a:t>
            </a:r>
            <a:r>
              <a:rPr lang="en-GB" sz="1400" b="1" dirty="0">
                <a:solidFill>
                  <a:srgbClr val="FF9900"/>
                </a:solidFill>
                <a:latin typeface="Arial"/>
                <a:ea typeface="Arial"/>
                <a:cs typeface="Arial"/>
                <a:sym typeface="Arial"/>
              </a:rPr>
              <a:t>type=</a:t>
            </a:r>
            <a:r>
              <a:rPr lang="en-GB" sz="1400" dirty="0">
                <a:solidFill>
                  <a:srgbClr val="980000"/>
                </a:solidFill>
                <a:latin typeface="Arial"/>
                <a:ea typeface="Arial"/>
                <a:cs typeface="Arial"/>
                <a:sym typeface="Arial"/>
              </a:rPr>
              <a:t>"</a:t>
            </a:r>
            <a:r>
              <a:rPr lang="en-GB" sz="1400" dirty="0" err="1">
                <a:solidFill>
                  <a:srgbClr val="980000"/>
                </a:solidFill>
                <a:latin typeface="Arial"/>
                <a:ea typeface="Arial"/>
                <a:cs typeface="Arial"/>
                <a:sym typeface="Arial"/>
              </a:rPr>
              <a:t>nombre</a:t>
            </a:r>
            <a:r>
              <a:rPr lang="en-GB" sz="1400" dirty="0">
                <a:solidFill>
                  <a:srgbClr val="980000"/>
                </a:solidFill>
                <a:latin typeface="Arial"/>
                <a:ea typeface="Arial"/>
                <a:cs typeface="Arial"/>
                <a:sym typeface="Arial"/>
              </a:rPr>
              <a:t>"</a:t>
            </a:r>
            <a:r>
              <a:rPr lang="en-GB" sz="1400" b="1" dirty="0">
                <a:solidFill>
                  <a:srgbClr val="0000FF"/>
                </a:solidFill>
                <a:latin typeface="Arial"/>
                <a:ea typeface="Arial"/>
                <a:cs typeface="Arial"/>
                <a:sym typeface="Arial"/>
              </a:rPr>
              <a:t>&gt;</a:t>
            </a:r>
            <a:r>
              <a:rPr lang="en-GB" sz="1400" dirty="0">
                <a:solidFill>
                  <a:srgbClr val="000000"/>
                </a:solidFill>
                <a:latin typeface="Arial"/>
                <a:ea typeface="Arial"/>
                <a:cs typeface="Arial"/>
                <a:sym typeface="Arial"/>
              </a:rPr>
              <a:t>du </a:t>
            </a:r>
            <a:r>
              <a:rPr lang="en-GB" sz="1400" dirty="0" err="1">
                <a:solidFill>
                  <a:srgbClr val="000000"/>
                </a:solidFill>
                <a:latin typeface="Arial"/>
                <a:ea typeface="Arial"/>
                <a:cs typeface="Arial"/>
                <a:sym typeface="Arial"/>
              </a:rPr>
              <a:t>texte</a:t>
            </a:r>
            <a:r>
              <a:rPr lang="en-GB" sz="1400" b="1" dirty="0">
                <a:solidFill>
                  <a:srgbClr val="0000FF"/>
                </a:solidFill>
                <a:latin typeface="Arial"/>
                <a:ea typeface="Arial"/>
                <a:cs typeface="Arial"/>
                <a:sym typeface="Arial"/>
              </a:rPr>
              <a:t>&lt;/</a:t>
            </a:r>
            <a:r>
              <a:rPr lang="en-GB" sz="1400" b="1" dirty="0" err="1">
                <a:solidFill>
                  <a:srgbClr val="0000FF"/>
                </a:solidFill>
                <a:latin typeface="Arial"/>
                <a:ea typeface="Arial"/>
                <a:cs typeface="Arial"/>
                <a:sym typeface="Arial"/>
              </a:rPr>
              <a:t>paragraphe</a:t>
            </a:r>
            <a:r>
              <a:rPr lang="en-GB" sz="1400" b="1" dirty="0">
                <a:solidFill>
                  <a:srgbClr val="0000FF"/>
                </a:solidFill>
                <a:latin typeface="Arial"/>
                <a:ea typeface="Arial"/>
                <a:cs typeface="Arial"/>
                <a:sym typeface="Arial"/>
              </a:rPr>
              <a:t>&gt;</a:t>
            </a:r>
            <a:endParaRPr sz="1400" b="1" dirty="0">
              <a:solidFill>
                <a:srgbClr val="0000FF"/>
              </a:solidFill>
              <a:latin typeface="Arial"/>
              <a:ea typeface="Arial"/>
              <a:cs typeface="Arial"/>
              <a:sym typeface="Arial"/>
            </a:endParaRPr>
          </a:p>
          <a:p>
            <a:pPr marL="0" lvl="0" indent="0" algn="l" rtl="0">
              <a:spcBef>
                <a:spcPts val="0"/>
              </a:spcBef>
              <a:spcAft>
                <a:spcPts val="16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body" idx="1"/>
          </p:nvPr>
        </p:nvSpPr>
        <p:spPr>
          <a:xfrm>
            <a:off x="311700" y="137700"/>
            <a:ext cx="8520600" cy="25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u="sng" dirty="0" err="1">
                <a:solidFill>
                  <a:srgbClr val="000000"/>
                </a:solidFill>
                <a:latin typeface="Arial"/>
                <a:ea typeface="Arial"/>
                <a:cs typeface="Arial"/>
                <a:sym typeface="Arial"/>
              </a:rPr>
              <a:t>Exercice</a:t>
            </a:r>
            <a:r>
              <a:rPr lang="en-GB" sz="1400" b="1" u="sng" dirty="0">
                <a:solidFill>
                  <a:srgbClr val="000000"/>
                </a:solidFill>
                <a:latin typeface="Arial"/>
                <a:ea typeface="Arial"/>
                <a:cs typeface="Arial"/>
                <a:sym typeface="Arial"/>
              </a:rPr>
              <a:t> </a:t>
            </a:r>
            <a:endParaRPr sz="1400" b="1" u="sng" dirty="0">
              <a:solidFill>
                <a:srgbClr val="000000"/>
              </a:solidFill>
              <a:latin typeface="Arial"/>
              <a:ea typeface="Arial"/>
              <a:cs typeface="Arial"/>
              <a:sym typeface="Arial"/>
            </a:endParaRPr>
          </a:p>
          <a:p>
            <a:pPr marL="0" lvl="0" indent="0" algn="just" rtl="0">
              <a:lnSpc>
                <a:spcPct val="100000"/>
              </a:lnSpc>
              <a:spcBef>
                <a:spcPts val="1600"/>
              </a:spcBef>
              <a:spcAft>
                <a:spcPts val="0"/>
              </a:spcAft>
              <a:buNone/>
            </a:pPr>
            <a:r>
              <a:rPr lang="en-GB" sz="1400" dirty="0" err="1">
                <a:solidFill>
                  <a:srgbClr val="000000"/>
                </a:solidFill>
                <a:latin typeface="Arial"/>
                <a:ea typeface="Arial"/>
                <a:cs typeface="Arial"/>
                <a:sym typeface="Arial"/>
              </a:rPr>
              <a:t>J’ai</a:t>
            </a:r>
            <a:r>
              <a:rPr lang="en-GB" sz="1400" dirty="0">
                <a:solidFill>
                  <a:srgbClr val="000000"/>
                </a:solidFill>
                <a:latin typeface="Arial"/>
                <a:ea typeface="Arial"/>
                <a:cs typeface="Arial"/>
                <a:sym typeface="Arial"/>
              </a:rPr>
              <a:t> un </a:t>
            </a:r>
            <a:r>
              <a:rPr lang="en-GB" sz="1400" dirty="0" err="1">
                <a:solidFill>
                  <a:srgbClr val="000000"/>
                </a:solidFill>
                <a:latin typeface="Arial"/>
                <a:ea typeface="Arial"/>
                <a:cs typeface="Arial"/>
                <a:sym typeface="Arial"/>
              </a:rPr>
              <a:t>texte</a:t>
            </a:r>
            <a:r>
              <a:rPr lang="en-GB" sz="1400" dirty="0">
                <a:solidFill>
                  <a:srgbClr val="000000"/>
                </a:solidFill>
                <a:latin typeface="Arial"/>
                <a:ea typeface="Arial"/>
                <a:cs typeface="Arial"/>
                <a:sym typeface="Arial"/>
              </a:rPr>
              <a:t>, je </a:t>
            </a:r>
            <a:r>
              <a:rPr lang="en-GB" sz="1400" dirty="0" err="1">
                <a:solidFill>
                  <a:srgbClr val="000000"/>
                </a:solidFill>
                <a:latin typeface="Arial"/>
                <a:ea typeface="Arial"/>
                <a:cs typeface="Arial"/>
                <a:sym typeface="Arial"/>
              </a:rPr>
              <a:t>dois</a:t>
            </a:r>
            <a:r>
              <a:rPr lang="en-GB" sz="1400" dirty="0">
                <a:solidFill>
                  <a:srgbClr val="000000"/>
                </a:solidFill>
                <a:latin typeface="Arial"/>
                <a:ea typeface="Arial"/>
                <a:cs typeface="Arial"/>
                <a:sym typeface="Arial"/>
              </a:rPr>
              <a:t> </a:t>
            </a:r>
            <a:r>
              <a:rPr lang="en-GB" sz="1400" dirty="0" err="1">
                <a:solidFill>
                  <a:srgbClr val="000000"/>
                </a:solidFill>
                <a:latin typeface="Arial"/>
                <a:ea typeface="Arial"/>
                <a:cs typeface="Arial"/>
                <a:sym typeface="Arial"/>
              </a:rPr>
              <a:t>signaler</a:t>
            </a:r>
            <a:r>
              <a:rPr lang="en-GB" sz="1400" dirty="0">
                <a:solidFill>
                  <a:srgbClr val="000000"/>
                </a:solidFill>
                <a:latin typeface="Arial"/>
                <a:ea typeface="Arial"/>
                <a:cs typeface="Arial"/>
                <a:sym typeface="Arial"/>
              </a:rPr>
              <a:t> </a:t>
            </a:r>
            <a:r>
              <a:rPr lang="en-GB" sz="1400" dirty="0" err="1">
                <a:solidFill>
                  <a:srgbClr val="000000"/>
                </a:solidFill>
                <a:latin typeface="Arial"/>
                <a:ea typeface="Arial"/>
                <a:cs typeface="Arial"/>
                <a:sym typeface="Arial"/>
              </a:rPr>
              <a:t>l’ensemble</a:t>
            </a:r>
            <a:r>
              <a:rPr lang="en-GB" sz="1400" dirty="0">
                <a:solidFill>
                  <a:srgbClr val="000000"/>
                </a:solidFill>
                <a:latin typeface="Arial"/>
                <a:ea typeface="Arial"/>
                <a:cs typeface="Arial"/>
                <a:sym typeface="Arial"/>
              </a:rPr>
              <a:t> </a:t>
            </a:r>
            <a:r>
              <a:rPr lang="en-GB" sz="1400" dirty="0" err="1">
                <a:solidFill>
                  <a:srgbClr val="000000"/>
                </a:solidFill>
                <a:latin typeface="Arial"/>
                <a:ea typeface="Arial"/>
                <a:cs typeface="Arial"/>
                <a:sym typeface="Arial"/>
              </a:rPr>
              <a:t>texte</a:t>
            </a:r>
            <a:r>
              <a:rPr lang="en-GB" sz="1400" dirty="0">
                <a:solidFill>
                  <a:srgbClr val="000000"/>
                </a:solidFill>
                <a:latin typeface="Arial"/>
                <a:ea typeface="Arial"/>
                <a:cs typeface="Arial"/>
                <a:sym typeface="Arial"/>
              </a:rPr>
              <a:t>, les </a:t>
            </a:r>
            <a:r>
              <a:rPr lang="en-GB" sz="1400" dirty="0" err="1">
                <a:solidFill>
                  <a:srgbClr val="000000"/>
                </a:solidFill>
                <a:latin typeface="Arial"/>
                <a:ea typeface="Arial"/>
                <a:cs typeface="Arial"/>
                <a:sym typeface="Arial"/>
              </a:rPr>
              <a:t>chapitres</a:t>
            </a:r>
            <a:r>
              <a:rPr lang="en-GB" sz="1400" dirty="0">
                <a:solidFill>
                  <a:srgbClr val="000000"/>
                </a:solidFill>
                <a:latin typeface="Arial"/>
                <a:ea typeface="Arial"/>
                <a:cs typeface="Arial"/>
                <a:sym typeface="Arial"/>
              </a:rPr>
              <a:t>, les titres de </a:t>
            </a:r>
            <a:r>
              <a:rPr lang="en-GB" sz="1400" dirty="0" err="1">
                <a:solidFill>
                  <a:srgbClr val="000000"/>
                </a:solidFill>
                <a:latin typeface="Arial"/>
                <a:ea typeface="Arial"/>
                <a:cs typeface="Arial"/>
                <a:sym typeface="Arial"/>
              </a:rPr>
              <a:t>chapitre</a:t>
            </a:r>
            <a:r>
              <a:rPr lang="en-GB" sz="1400" dirty="0">
                <a:solidFill>
                  <a:srgbClr val="000000"/>
                </a:solidFill>
                <a:latin typeface="Arial"/>
                <a:ea typeface="Arial"/>
                <a:cs typeface="Arial"/>
                <a:sym typeface="Arial"/>
              </a:rPr>
              <a:t>, les </a:t>
            </a:r>
            <a:r>
              <a:rPr lang="en-GB" sz="1400" dirty="0" err="1">
                <a:solidFill>
                  <a:srgbClr val="000000"/>
                </a:solidFill>
                <a:latin typeface="Arial"/>
                <a:ea typeface="Arial"/>
                <a:cs typeface="Arial"/>
                <a:sym typeface="Arial"/>
              </a:rPr>
              <a:t>paragraphes</a:t>
            </a:r>
            <a:r>
              <a:rPr lang="en-GB" sz="1400" dirty="0">
                <a:solidFill>
                  <a:srgbClr val="000000"/>
                </a:solidFill>
                <a:latin typeface="Arial"/>
                <a:ea typeface="Arial"/>
                <a:cs typeface="Arial"/>
                <a:sym typeface="Arial"/>
              </a:rPr>
              <a:t> </a:t>
            </a:r>
            <a:r>
              <a:rPr lang="en-GB" sz="1400" dirty="0" err="1">
                <a:solidFill>
                  <a:srgbClr val="000000"/>
                </a:solidFill>
                <a:latin typeface="Arial"/>
                <a:ea typeface="Arial"/>
                <a:cs typeface="Arial"/>
                <a:sym typeface="Arial"/>
              </a:rPr>
              <a:t>contenus</a:t>
            </a:r>
            <a:r>
              <a:rPr lang="en-GB" sz="1400" dirty="0">
                <a:solidFill>
                  <a:srgbClr val="000000"/>
                </a:solidFill>
                <a:latin typeface="Arial"/>
                <a:ea typeface="Arial"/>
                <a:cs typeface="Arial"/>
                <a:sym typeface="Arial"/>
              </a:rPr>
              <a:t> </a:t>
            </a:r>
            <a:r>
              <a:rPr lang="en-GB" sz="1400" dirty="0" err="1">
                <a:solidFill>
                  <a:srgbClr val="000000"/>
                </a:solidFill>
                <a:latin typeface="Arial"/>
                <a:ea typeface="Arial"/>
                <a:cs typeface="Arial"/>
                <a:sym typeface="Arial"/>
              </a:rPr>
              <a:t>dans</a:t>
            </a:r>
            <a:r>
              <a:rPr lang="en-GB" sz="1400" dirty="0">
                <a:solidFill>
                  <a:srgbClr val="000000"/>
                </a:solidFill>
                <a:latin typeface="Arial"/>
                <a:ea typeface="Arial"/>
                <a:cs typeface="Arial"/>
                <a:sym typeface="Arial"/>
              </a:rPr>
              <a:t> les </a:t>
            </a:r>
            <a:r>
              <a:rPr lang="en-GB" sz="1400" dirty="0" err="1">
                <a:solidFill>
                  <a:srgbClr val="000000"/>
                </a:solidFill>
                <a:latin typeface="Arial"/>
                <a:ea typeface="Arial"/>
                <a:cs typeface="Arial"/>
                <a:sym typeface="Arial"/>
              </a:rPr>
              <a:t>chapitres</a:t>
            </a:r>
            <a:r>
              <a:rPr lang="en-GB" sz="1400" dirty="0">
                <a:solidFill>
                  <a:srgbClr val="000000"/>
                </a:solidFill>
                <a:latin typeface="Arial"/>
                <a:ea typeface="Arial"/>
                <a:cs typeface="Arial"/>
                <a:sym typeface="Arial"/>
              </a:rPr>
              <a:t>, les </a:t>
            </a:r>
            <a:r>
              <a:rPr lang="en-GB" sz="1400" dirty="0" err="1">
                <a:solidFill>
                  <a:srgbClr val="000000"/>
                </a:solidFill>
                <a:latin typeface="Arial"/>
                <a:ea typeface="Arial"/>
                <a:cs typeface="Arial"/>
                <a:sym typeface="Arial"/>
              </a:rPr>
              <a:t>noms</a:t>
            </a:r>
            <a:r>
              <a:rPr lang="en-GB" sz="1400" dirty="0">
                <a:solidFill>
                  <a:srgbClr val="000000"/>
                </a:solidFill>
                <a:latin typeface="Arial"/>
                <a:ea typeface="Arial"/>
                <a:cs typeface="Arial"/>
                <a:sym typeface="Arial"/>
              </a:rPr>
              <a:t> de </a:t>
            </a:r>
            <a:r>
              <a:rPr lang="en-GB" sz="1400" dirty="0" err="1">
                <a:solidFill>
                  <a:srgbClr val="000000"/>
                </a:solidFill>
                <a:latin typeface="Arial"/>
                <a:ea typeface="Arial"/>
                <a:cs typeface="Arial"/>
                <a:sym typeface="Arial"/>
              </a:rPr>
              <a:t>personnages</a:t>
            </a:r>
            <a:r>
              <a:rPr lang="en-GB" sz="1400" dirty="0">
                <a:solidFill>
                  <a:srgbClr val="000000"/>
                </a:solidFill>
                <a:latin typeface="Arial"/>
                <a:ea typeface="Arial"/>
                <a:cs typeface="Arial"/>
                <a:sym typeface="Arial"/>
              </a:rPr>
              <a:t> </a:t>
            </a:r>
            <a:r>
              <a:rPr lang="en-GB" sz="1400" dirty="0" err="1">
                <a:solidFill>
                  <a:srgbClr val="000000"/>
                </a:solidFill>
                <a:latin typeface="Arial"/>
                <a:ea typeface="Arial"/>
                <a:cs typeface="Arial"/>
                <a:sym typeface="Arial"/>
              </a:rPr>
              <a:t>trouvés</a:t>
            </a:r>
            <a:r>
              <a:rPr lang="en-GB" sz="1400" dirty="0">
                <a:solidFill>
                  <a:srgbClr val="000000"/>
                </a:solidFill>
                <a:latin typeface="Arial"/>
                <a:ea typeface="Arial"/>
                <a:cs typeface="Arial"/>
                <a:sym typeface="Arial"/>
              </a:rPr>
              <a:t> </a:t>
            </a:r>
            <a:r>
              <a:rPr lang="en-GB" sz="1400" dirty="0" err="1">
                <a:solidFill>
                  <a:srgbClr val="000000"/>
                </a:solidFill>
                <a:latin typeface="Arial"/>
                <a:ea typeface="Arial"/>
                <a:cs typeface="Arial"/>
                <a:sym typeface="Arial"/>
              </a:rPr>
              <a:t>dans</a:t>
            </a:r>
            <a:r>
              <a:rPr lang="en-GB" sz="1400" dirty="0">
                <a:solidFill>
                  <a:srgbClr val="000000"/>
                </a:solidFill>
                <a:latin typeface="Arial"/>
                <a:ea typeface="Arial"/>
                <a:cs typeface="Arial"/>
                <a:sym typeface="Arial"/>
              </a:rPr>
              <a:t> le </a:t>
            </a:r>
            <a:r>
              <a:rPr lang="en-GB" sz="1400" dirty="0" err="1">
                <a:solidFill>
                  <a:srgbClr val="000000"/>
                </a:solidFill>
                <a:latin typeface="Arial"/>
                <a:ea typeface="Arial"/>
                <a:cs typeface="Arial"/>
                <a:sym typeface="Arial"/>
              </a:rPr>
              <a:t>texte</a:t>
            </a:r>
            <a:r>
              <a:rPr lang="en-GB" sz="1400" dirty="0">
                <a:solidFill>
                  <a:srgbClr val="000000"/>
                </a:solidFill>
                <a:latin typeface="Arial"/>
                <a:ea typeface="Arial"/>
                <a:cs typeface="Arial"/>
                <a:sym typeface="Arial"/>
              </a:rPr>
              <a:t>, des notes de bas de page. Comment </a:t>
            </a:r>
            <a:r>
              <a:rPr lang="en-GB" sz="1400" dirty="0" err="1">
                <a:solidFill>
                  <a:srgbClr val="000000"/>
                </a:solidFill>
                <a:latin typeface="Arial"/>
                <a:ea typeface="Arial"/>
                <a:cs typeface="Arial"/>
                <a:sym typeface="Arial"/>
              </a:rPr>
              <a:t>vais</a:t>
            </a:r>
            <a:r>
              <a:rPr lang="en-GB" sz="1400" dirty="0">
                <a:solidFill>
                  <a:srgbClr val="000000"/>
                </a:solidFill>
                <a:latin typeface="Arial"/>
                <a:ea typeface="Arial"/>
                <a:cs typeface="Arial"/>
                <a:sym typeface="Arial"/>
              </a:rPr>
              <a:t>-je </a:t>
            </a:r>
            <a:r>
              <a:rPr lang="en-GB" sz="1400" dirty="0" err="1">
                <a:solidFill>
                  <a:srgbClr val="000000"/>
                </a:solidFill>
                <a:latin typeface="Arial"/>
                <a:ea typeface="Arial"/>
                <a:cs typeface="Arial"/>
                <a:sym typeface="Arial"/>
              </a:rPr>
              <a:t>imbriquer</a:t>
            </a:r>
            <a:r>
              <a:rPr lang="en-GB" sz="1400" dirty="0">
                <a:solidFill>
                  <a:srgbClr val="000000"/>
                </a:solidFill>
                <a:latin typeface="Arial"/>
                <a:ea typeface="Arial"/>
                <a:cs typeface="Arial"/>
                <a:sym typeface="Arial"/>
              </a:rPr>
              <a:t> les </a:t>
            </a:r>
            <a:r>
              <a:rPr lang="en-GB" sz="1400" dirty="0" err="1">
                <a:solidFill>
                  <a:srgbClr val="000000"/>
                </a:solidFill>
                <a:latin typeface="Arial"/>
                <a:ea typeface="Arial"/>
                <a:cs typeface="Arial"/>
                <a:sym typeface="Arial"/>
              </a:rPr>
              <a:t>balises</a:t>
            </a:r>
            <a:r>
              <a:rPr lang="en-GB" sz="1400" dirty="0">
                <a:solidFill>
                  <a:srgbClr val="000000"/>
                </a:solidFill>
                <a:latin typeface="Arial"/>
                <a:ea typeface="Arial"/>
                <a:cs typeface="Arial"/>
                <a:sym typeface="Arial"/>
              </a:rPr>
              <a:t> </a:t>
            </a:r>
            <a:r>
              <a:rPr lang="en-GB" sz="1400" dirty="0" err="1">
                <a:solidFill>
                  <a:srgbClr val="000000"/>
                </a:solidFill>
                <a:latin typeface="Arial"/>
                <a:ea typeface="Arial"/>
                <a:cs typeface="Arial"/>
                <a:sym typeface="Arial"/>
              </a:rPr>
              <a:t>suivantes</a:t>
            </a:r>
            <a:r>
              <a:rPr lang="en-GB" sz="1400" dirty="0">
                <a:solidFill>
                  <a:srgbClr val="000000"/>
                </a:solidFill>
                <a:latin typeface="Arial"/>
                <a:ea typeface="Arial"/>
                <a:cs typeface="Arial"/>
                <a:sym typeface="Arial"/>
              </a:rPr>
              <a:t> ?</a:t>
            </a:r>
            <a:endParaRPr sz="1400" dirty="0">
              <a:solidFill>
                <a:srgbClr val="000000"/>
              </a:solidFill>
              <a:latin typeface="Arial"/>
              <a:ea typeface="Arial"/>
              <a:cs typeface="Arial"/>
              <a:sym typeface="Arial"/>
            </a:endParaRPr>
          </a:p>
          <a:p>
            <a:pPr marL="0" lvl="0" indent="0" algn="just" rtl="0">
              <a:lnSpc>
                <a:spcPct val="100000"/>
              </a:lnSpc>
              <a:spcBef>
                <a:spcPts val="0"/>
              </a:spcBef>
              <a:spcAft>
                <a:spcPts val="0"/>
              </a:spcAft>
              <a:buNone/>
            </a:pPr>
            <a:endParaRPr sz="1400" dirty="0">
              <a:solidFill>
                <a:srgbClr val="000000"/>
              </a:solidFill>
              <a:latin typeface="Arial"/>
              <a:ea typeface="Arial"/>
              <a:cs typeface="Arial"/>
              <a:sym typeface="Arial"/>
            </a:endParaRPr>
          </a:p>
          <a:p>
            <a:pPr marL="0" lvl="0" indent="0" algn="just" rtl="0">
              <a:lnSpc>
                <a:spcPct val="100000"/>
              </a:lnSpc>
              <a:spcBef>
                <a:spcPts val="0"/>
              </a:spcBef>
              <a:spcAft>
                <a:spcPts val="0"/>
              </a:spcAft>
              <a:buNone/>
            </a:pPr>
            <a:r>
              <a:rPr lang="en-GB" sz="1200" b="1" dirty="0">
                <a:solidFill>
                  <a:srgbClr val="000000"/>
                </a:solidFill>
                <a:latin typeface="Arial"/>
                <a:ea typeface="Arial"/>
                <a:cs typeface="Arial"/>
                <a:sym typeface="Arial"/>
              </a:rPr>
              <a:t>&lt;</a:t>
            </a:r>
            <a:r>
              <a:rPr lang="en-GB" sz="1200" b="1" dirty="0" err="1">
                <a:solidFill>
                  <a:srgbClr val="000000"/>
                </a:solidFill>
                <a:latin typeface="Arial"/>
                <a:ea typeface="Arial"/>
                <a:cs typeface="Arial"/>
                <a:sym typeface="Arial"/>
              </a:rPr>
              <a:t>texte</a:t>
            </a:r>
            <a:r>
              <a:rPr lang="en-GB" sz="1200" b="1" dirty="0">
                <a:solidFill>
                  <a:srgbClr val="000000"/>
                </a:solidFill>
                <a:latin typeface="Arial"/>
                <a:ea typeface="Arial"/>
                <a:cs typeface="Arial"/>
                <a:sym typeface="Arial"/>
              </a:rPr>
              <a:t>&gt;</a:t>
            </a:r>
            <a:endParaRPr sz="1200" b="1" dirty="0">
              <a:solidFill>
                <a:srgbClr val="000000"/>
              </a:solidFill>
              <a:latin typeface="Arial"/>
              <a:ea typeface="Arial"/>
              <a:cs typeface="Arial"/>
              <a:sym typeface="Arial"/>
            </a:endParaRPr>
          </a:p>
          <a:p>
            <a:pPr marL="0" lvl="0" indent="0" algn="just" rtl="0">
              <a:lnSpc>
                <a:spcPct val="100000"/>
              </a:lnSpc>
              <a:spcBef>
                <a:spcPts val="0"/>
              </a:spcBef>
              <a:spcAft>
                <a:spcPts val="0"/>
              </a:spcAft>
              <a:buNone/>
            </a:pPr>
            <a:r>
              <a:rPr lang="en-GB" sz="1200" b="1" dirty="0">
                <a:solidFill>
                  <a:srgbClr val="000000"/>
                </a:solidFill>
                <a:latin typeface="Arial"/>
                <a:ea typeface="Arial"/>
                <a:cs typeface="Arial"/>
                <a:sym typeface="Arial"/>
              </a:rPr>
              <a:t>&lt;</a:t>
            </a:r>
            <a:r>
              <a:rPr lang="en-GB" sz="1200" b="1" dirty="0" err="1">
                <a:solidFill>
                  <a:srgbClr val="000000"/>
                </a:solidFill>
                <a:latin typeface="Arial"/>
                <a:ea typeface="Arial"/>
                <a:cs typeface="Arial"/>
                <a:sym typeface="Arial"/>
              </a:rPr>
              <a:t>chapitre</a:t>
            </a:r>
            <a:r>
              <a:rPr lang="en-GB" sz="1200" b="1" dirty="0">
                <a:solidFill>
                  <a:srgbClr val="000000"/>
                </a:solidFill>
                <a:latin typeface="Arial"/>
                <a:ea typeface="Arial"/>
                <a:cs typeface="Arial"/>
                <a:sym typeface="Arial"/>
              </a:rPr>
              <a:t>&gt;</a:t>
            </a:r>
            <a:endParaRPr sz="1200" b="1" dirty="0">
              <a:solidFill>
                <a:srgbClr val="000000"/>
              </a:solidFill>
              <a:latin typeface="Arial"/>
              <a:ea typeface="Arial"/>
              <a:cs typeface="Arial"/>
              <a:sym typeface="Arial"/>
            </a:endParaRPr>
          </a:p>
          <a:p>
            <a:pPr marL="0" lvl="0" indent="0" algn="just" rtl="0">
              <a:lnSpc>
                <a:spcPct val="100000"/>
              </a:lnSpc>
              <a:spcBef>
                <a:spcPts val="0"/>
              </a:spcBef>
              <a:spcAft>
                <a:spcPts val="0"/>
              </a:spcAft>
              <a:buNone/>
            </a:pPr>
            <a:r>
              <a:rPr lang="en-GB" sz="1200" b="1" dirty="0">
                <a:solidFill>
                  <a:srgbClr val="000000"/>
                </a:solidFill>
                <a:latin typeface="Arial"/>
                <a:ea typeface="Arial"/>
                <a:cs typeface="Arial"/>
                <a:sym typeface="Arial"/>
              </a:rPr>
              <a:t>&lt;</a:t>
            </a:r>
            <a:r>
              <a:rPr lang="en-GB" sz="1200" b="1" dirty="0" err="1">
                <a:solidFill>
                  <a:srgbClr val="000000"/>
                </a:solidFill>
                <a:latin typeface="Arial"/>
                <a:ea typeface="Arial"/>
                <a:cs typeface="Arial"/>
                <a:sym typeface="Arial"/>
              </a:rPr>
              <a:t>titreChapitre</a:t>
            </a:r>
            <a:r>
              <a:rPr lang="en-GB" sz="1200" b="1" dirty="0">
                <a:solidFill>
                  <a:srgbClr val="000000"/>
                </a:solidFill>
                <a:latin typeface="Arial"/>
                <a:ea typeface="Arial"/>
                <a:cs typeface="Arial"/>
                <a:sym typeface="Arial"/>
              </a:rPr>
              <a:t>&gt;</a:t>
            </a:r>
            <a:endParaRPr sz="1200" b="1" dirty="0">
              <a:solidFill>
                <a:srgbClr val="000000"/>
              </a:solidFill>
              <a:latin typeface="Arial"/>
              <a:ea typeface="Arial"/>
              <a:cs typeface="Arial"/>
              <a:sym typeface="Arial"/>
            </a:endParaRPr>
          </a:p>
          <a:p>
            <a:pPr marL="0" lvl="0" indent="0" algn="just" rtl="0">
              <a:lnSpc>
                <a:spcPct val="100000"/>
              </a:lnSpc>
              <a:spcBef>
                <a:spcPts val="0"/>
              </a:spcBef>
              <a:spcAft>
                <a:spcPts val="0"/>
              </a:spcAft>
              <a:buNone/>
            </a:pPr>
            <a:r>
              <a:rPr lang="en-GB" sz="1200" b="1" dirty="0">
                <a:solidFill>
                  <a:srgbClr val="111111"/>
                </a:solidFill>
                <a:latin typeface="Arial"/>
                <a:ea typeface="Arial"/>
                <a:cs typeface="Arial"/>
                <a:sym typeface="Arial"/>
              </a:rPr>
              <a:t>&lt;</a:t>
            </a:r>
            <a:r>
              <a:rPr lang="en-GB" sz="1200" b="1" dirty="0" err="1">
                <a:solidFill>
                  <a:srgbClr val="111111"/>
                </a:solidFill>
                <a:latin typeface="Arial"/>
                <a:ea typeface="Arial"/>
                <a:cs typeface="Arial"/>
                <a:sym typeface="Arial"/>
              </a:rPr>
              <a:t>paragraphe</a:t>
            </a:r>
            <a:r>
              <a:rPr lang="en-GB" sz="1200" b="1" dirty="0">
                <a:solidFill>
                  <a:srgbClr val="111111"/>
                </a:solidFill>
                <a:latin typeface="Arial"/>
                <a:ea typeface="Arial"/>
                <a:cs typeface="Arial"/>
                <a:sym typeface="Arial"/>
              </a:rPr>
              <a:t>&gt;</a:t>
            </a:r>
            <a:endParaRPr sz="1200" b="1" dirty="0">
              <a:solidFill>
                <a:srgbClr val="111111"/>
              </a:solidFill>
              <a:latin typeface="Arial"/>
              <a:ea typeface="Arial"/>
              <a:cs typeface="Arial"/>
              <a:sym typeface="Arial"/>
            </a:endParaRPr>
          </a:p>
          <a:p>
            <a:pPr marL="0" lvl="0" indent="0" algn="just" rtl="0">
              <a:lnSpc>
                <a:spcPct val="100000"/>
              </a:lnSpc>
              <a:spcBef>
                <a:spcPts val="0"/>
              </a:spcBef>
              <a:spcAft>
                <a:spcPts val="0"/>
              </a:spcAft>
              <a:buNone/>
            </a:pPr>
            <a:r>
              <a:rPr lang="en-GB" sz="1200" b="1" dirty="0">
                <a:solidFill>
                  <a:srgbClr val="000000"/>
                </a:solidFill>
                <a:latin typeface="Arial"/>
                <a:ea typeface="Arial"/>
                <a:cs typeface="Arial"/>
                <a:sym typeface="Arial"/>
              </a:rPr>
              <a:t>&lt;</a:t>
            </a:r>
            <a:r>
              <a:rPr lang="en-GB" sz="1200" b="1" dirty="0" err="1">
                <a:solidFill>
                  <a:srgbClr val="000000"/>
                </a:solidFill>
                <a:latin typeface="Arial"/>
                <a:ea typeface="Arial"/>
                <a:cs typeface="Arial"/>
                <a:sym typeface="Arial"/>
              </a:rPr>
              <a:t>nomPersonnage</a:t>
            </a:r>
            <a:r>
              <a:rPr lang="en-GB" sz="1200" b="1" dirty="0">
                <a:solidFill>
                  <a:srgbClr val="000000"/>
                </a:solidFill>
                <a:latin typeface="Arial"/>
                <a:ea typeface="Arial"/>
                <a:cs typeface="Arial"/>
                <a:sym typeface="Arial"/>
              </a:rPr>
              <a:t>&gt;</a:t>
            </a:r>
            <a:endParaRPr sz="1200" b="1" dirty="0">
              <a:solidFill>
                <a:srgbClr val="000000"/>
              </a:solidFill>
              <a:latin typeface="Arial"/>
              <a:ea typeface="Arial"/>
              <a:cs typeface="Arial"/>
              <a:sym typeface="Arial"/>
            </a:endParaRPr>
          </a:p>
          <a:p>
            <a:pPr marL="0" lvl="0" indent="0" algn="just" rtl="0">
              <a:lnSpc>
                <a:spcPct val="100000"/>
              </a:lnSpc>
              <a:spcBef>
                <a:spcPts val="0"/>
              </a:spcBef>
              <a:spcAft>
                <a:spcPts val="0"/>
              </a:spcAft>
              <a:buNone/>
            </a:pPr>
            <a:r>
              <a:rPr lang="en-GB" sz="1200" b="1" dirty="0">
                <a:solidFill>
                  <a:srgbClr val="000000"/>
                </a:solidFill>
                <a:latin typeface="Arial"/>
                <a:ea typeface="Arial"/>
                <a:cs typeface="Arial"/>
                <a:sym typeface="Arial"/>
              </a:rPr>
              <a:t>&lt;</a:t>
            </a:r>
            <a:r>
              <a:rPr lang="en-GB" sz="1200" b="1" dirty="0" err="1">
                <a:solidFill>
                  <a:srgbClr val="000000"/>
                </a:solidFill>
                <a:latin typeface="Arial"/>
                <a:ea typeface="Arial"/>
                <a:cs typeface="Arial"/>
                <a:sym typeface="Arial"/>
              </a:rPr>
              <a:t>noteDeBasDePage</a:t>
            </a:r>
            <a:r>
              <a:rPr lang="en-GB" sz="1200" b="1" dirty="0">
                <a:solidFill>
                  <a:srgbClr val="000000"/>
                </a:solidFill>
                <a:latin typeface="Arial"/>
                <a:ea typeface="Arial"/>
                <a:cs typeface="Arial"/>
                <a:sym typeface="Arial"/>
              </a:rPr>
              <a:t> &gt;</a:t>
            </a:r>
            <a:endParaRPr sz="1200" b="1" dirty="0">
              <a:solidFill>
                <a:srgbClr val="000000"/>
              </a:solidFill>
              <a:latin typeface="Arial"/>
              <a:ea typeface="Arial"/>
              <a:cs typeface="Arial"/>
              <a:sym typeface="Arial"/>
            </a:endParaRPr>
          </a:p>
          <a:p>
            <a:pPr marL="0" lvl="0" indent="0" algn="just" rtl="0">
              <a:lnSpc>
                <a:spcPct val="100000"/>
              </a:lnSpc>
              <a:spcBef>
                <a:spcPts val="0"/>
              </a:spcBef>
              <a:spcAft>
                <a:spcPts val="0"/>
              </a:spcAft>
              <a:buNone/>
            </a:pPr>
            <a:endParaRPr sz="1400" b="1" dirty="0">
              <a:solidFill>
                <a:srgbClr val="000000"/>
              </a:solidFill>
              <a:latin typeface="Arial"/>
              <a:ea typeface="Arial"/>
              <a:cs typeface="Arial"/>
              <a:sym typeface="Arial"/>
            </a:endParaRPr>
          </a:p>
          <a:p>
            <a:pPr marL="0" lvl="0" indent="0" algn="just" rtl="0">
              <a:lnSpc>
                <a:spcPct val="100000"/>
              </a:lnSpc>
              <a:spcBef>
                <a:spcPts val="0"/>
              </a:spcBef>
              <a:spcAft>
                <a:spcPts val="0"/>
              </a:spcAft>
              <a:buNone/>
            </a:pPr>
            <a:r>
              <a:rPr lang="en-GB" sz="1100" dirty="0">
                <a:solidFill>
                  <a:srgbClr val="000000"/>
                </a:solidFill>
                <a:latin typeface="Arial"/>
                <a:ea typeface="Arial"/>
                <a:cs typeface="Arial"/>
                <a:sym typeface="Arial"/>
              </a:rPr>
              <a:t>	 	 	 	 	</a:t>
            </a:r>
            <a:endParaRPr sz="1100" dirty="0">
              <a:solidFill>
                <a:srgbClr val="000000"/>
              </a:solidFill>
              <a:latin typeface="Arial"/>
              <a:ea typeface="Arial"/>
              <a:cs typeface="Arial"/>
              <a:sym typeface="Arial"/>
            </a:endParaRPr>
          </a:p>
          <a:p>
            <a:pPr marL="0" lvl="0" indent="0" algn="l" rtl="0">
              <a:spcBef>
                <a:spcPts val="0"/>
              </a:spcBef>
              <a:spcAft>
                <a:spcPts val="1600"/>
              </a:spcAft>
              <a:buNone/>
            </a:pPr>
            <a:endParaRPr sz="1400" u="sng" dirty="0">
              <a:solidFill>
                <a:srgbClr val="000000"/>
              </a:solidFill>
              <a:latin typeface="Arial"/>
              <a:ea typeface="Arial"/>
              <a:cs typeface="Arial"/>
              <a:sym typeface="Arial"/>
            </a:endParaRPr>
          </a:p>
        </p:txBody>
      </p:sp>
      <p:sp>
        <p:nvSpPr>
          <p:cNvPr id="102" name="Google Shape;102;p18"/>
          <p:cNvSpPr txBox="1"/>
          <p:nvPr/>
        </p:nvSpPr>
        <p:spPr>
          <a:xfrm>
            <a:off x="333900" y="2843950"/>
            <a:ext cx="8476200" cy="2010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1100" dirty="0"/>
              <a:t>	 	 	 	 	</a:t>
            </a:r>
            <a:endParaRPr sz="1100" dirty="0"/>
          </a:p>
          <a:p>
            <a:pPr marL="0" lvl="0" indent="0" algn="l" rtl="0">
              <a:spcBef>
                <a:spcPts val="0"/>
              </a:spcBef>
              <a:spcAft>
                <a:spcPts val="0"/>
              </a:spcAft>
              <a:buNone/>
            </a:pPr>
            <a:r>
              <a:rPr lang="en-GB" sz="1100" b="1" dirty="0"/>
              <a:t>Blanche-</a:t>
            </a:r>
            <a:r>
              <a:rPr lang="en-GB" sz="1100" b="1" dirty="0" err="1"/>
              <a:t>Neige</a:t>
            </a:r>
            <a:r>
              <a:rPr lang="en-GB" sz="1100" b="1" dirty="0"/>
              <a:t> mange la </a:t>
            </a:r>
            <a:r>
              <a:rPr lang="en-GB" sz="1100" b="1" dirty="0" err="1"/>
              <a:t>pomme</a:t>
            </a:r>
            <a:r>
              <a:rPr lang="en-GB" sz="1100" b="1" dirty="0"/>
              <a:t> </a:t>
            </a:r>
            <a:r>
              <a:rPr lang="en-GB" sz="1100" b="1" dirty="0" err="1"/>
              <a:t>empoisonnée</a:t>
            </a:r>
            <a:endParaRPr sz="1100" b="1" dirty="0"/>
          </a:p>
          <a:p>
            <a:pPr marL="0" lvl="0" indent="0" algn="l" rtl="0">
              <a:spcBef>
                <a:spcPts val="0"/>
              </a:spcBef>
              <a:spcAft>
                <a:spcPts val="0"/>
              </a:spcAft>
              <a:buNone/>
            </a:pPr>
            <a:endParaRPr sz="1100" b="1" dirty="0"/>
          </a:p>
          <a:p>
            <a:pPr marL="0" lvl="0" indent="0" algn="l" rtl="0">
              <a:spcBef>
                <a:spcPts val="0"/>
              </a:spcBef>
              <a:spcAft>
                <a:spcPts val="0"/>
              </a:spcAft>
              <a:buNone/>
            </a:pPr>
            <a:r>
              <a:rPr lang="en-GB" sz="1100" dirty="0"/>
              <a:t>	Il </a:t>
            </a:r>
            <a:r>
              <a:rPr lang="en-GB" sz="1100" dirty="0" err="1"/>
              <a:t>était</a:t>
            </a:r>
            <a:r>
              <a:rPr lang="en-GB" sz="1100" dirty="0"/>
              <a:t> </a:t>
            </a:r>
            <a:r>
              <a:rPr lang="en-GB" sz="1100" dirty="0" err="1"/>
              <a:t>une</a:t>
            </a:r>
            <a:r>
              <a:rPr lang="en-GB" sz="1100" dirty="0"/>
              <a:t> </a:t>
            </a:r>
            <a:r>
              <a:rPr lang="en-GB" sz="1100" dirty="0" err="1"/>
              <a:t>fois</a:t>
            </a:r>
            <a:r>
              <a:rPr lang="en-GB" sz="1100" dirty="0"/>
              <a:t> Blanche-Neige</a:t>
            </a:r>
            <a:r>
              <a:rPr lang="en-GB" sz="1100" baseline="30000" dirty="0"/>
              <a:t>1</a:t>
            </a:r>
            <a:r>
              <a:rPr lang="en-GB" sz="1100" dirty="0">
                <a:solidFill>
                  <a:srgbClr val="000096"/>
                </a:solidFill>
              </a:rPr>
              <a:t> </a:t>
            </a:r>
            <a:r>
              <a:rPr lang="en-GB" sz="1100" dirty="0" err="1"/>
              <a:t>que</a:t>
            </a:r>
            <a:r>
              <a:rPr lang="en-GB" sz="1100" dirty="0"/>
              <a:t> </a:t>
            </a:r>
            <a:r>
              <a:rPr lang="en-GB" sz="1100" dirty="0" err="1"/>
              <a:t>sa</a:t>
            </a:r>
            <a:r>
              <a:rPr lang="en-GB" sz="1100" dirty="0"/>
              <a:t> belle-</a:t>
            </a:r>
            <a:r>
              <a:rPr lang="en-GB" sz="1100" dirty="0" err="1"/>
              <a:t>mère</a:t>
            </a:r>
            <a:r>
              <a:rPr lang="en-GB" sz="1100" dirty="0"/>
              <a:t> </a:t>
            </a:r>
            <a:r>
              <a:rPr lang="en-GB" sz="1100" dirty="0" err="1"/>
              <a:t>détestait</a:t>
            </a:r>
            <a:r>
              <a:rPr lang="en-GB" sz="1100" dirty="0"/>
              <a:t>.</a:t>
            </a:r>
            <a:endParaRPr sz="1100" dirty="0"/>
          </a:p>
          <a:p>
            <a:pPr marL="0" lvl="0" indent="0" algn="l" rtl="0">
              <a:spcBef>
                <a:spcPts val="0"/>
              </a:spcBef>
              <a:spcAft>
                <a:spcPts val="0"/>
              </a:spcAft>
              <a:buNone/>
            </a:pPr>
            <a:endParaRPr sz="1100" dirty="0"/>
          </a:p>
          <a:p>
            <a:pPr marL="0" lvl="0" indent="0" algn="l" rtl="0">
              <a:spcBef>
                <a:spcPts val="0"/>
              </a:spcBef>
              <a:spcAft>
                <a:spcPts val="0"/>
              </a:spcAft>
              <a:buNone/>
            </a:pPr>
            <a:r>
              <a:rPr lang="en-GB" sz="1100" b="1" dirty="0"/>
              <a:t>Blanche-</a:t>
            </a:r>
            <a:r>
              <a:rPr lang="en-GB" sz="1100" b="1" dirty="0" err="1"/>
              <a:t>Neige</a:t>
            </a:r>
            <a:r>
              <a:rPr lang="en-GB" sz="1100" b="1" dirty="0"/>
              <a:t> attend le </a:t>
            </a:r>
            <a:r>
              <a:rPr lang="en-GB" sz="1100" b="1" dirty="0" err="1" smtClean="0"/>
              <a:t>nain</a:t>
            </a:r>
            <a:r>
              <a:rPr lang="en-GB" sz="1100" b="1" dirty="0" smtClean="0"/>
              <a:t> </a:t>
            </a:r>
            <a:r>
              <a:rPr lang="en-GB" sz="1100" b="1" dirty="0" err="1"/>
              <a:t>Charmant</a:t>
            </a:r>
            <a:endParaRPr sz="1100" b="1" dirty="0"/>
          </a:p>
          <a:p>
            <a:pPr marL="0" lvl="0" indent="0" algn="l" rtl="0">
              <a:spcBef>
                <a:spcPts val="0"/>
              </a:spcBef>
              <a:spcAft>
                <a:spcPts val="0"/>
              </a:spcAft>
              <a:buNone/>
            </a:pPr>
            <a:endParaRPr sz="1100" b="1" dirty="0"/>
          </a:p>
          <a:p>
            <a:pPr marL="0" lvl="0" indent="0" algn="l" rtl="0">
              <a:spcBef>
                <a:spcPts val="0"/>
              </a:spcBef>
              <a:spcAft>
                <a:spcPts val="0"/>
              </a:spcAft>
              <a:buNone/>
            </a:pPr>
            <a:r>
              <a:rPr lang="en-GB" sz="1100" dirty="0"/>
              <a:t>	Un jour Charmant</a:t>
            </a:r>
            <a:r>
              <a:rPr lang="en-GB" sz="1100" baseline="30000" dirty="0">
                <a:solidFill>
                  <a:srgbClr val="000096"/>
                </a:solidFill>
              </a:rPr>
              <a:t>2</a:t>
            </a:r>
            <a:r>
              <a:rPr lang="en-GB" sz="1100" dirty="0"/>
              <a:t> </a:t>
            </a:r>
            <a:r>
              <a:rPr lang="en-GB" sz="1100" dirty="0" err="1"/>
              <a:t>arriva</a:t>
            </a:r>
            <a:r>
              <a:rPr lang="en-GB" sz="1100" dirty="0"/>
              <a:t> </a:t>
            </a:r>
            <a:r>
              <a:rPr lang="en-GB" sz="1100" dirty="0" err="1"/>
              <a:t>sur</a:t>
            </a:r>
            <a:r>
              <a:rPr lang="en-GB" sz="1100" dirty="0"/>
              <a:t> son cheval </a:t>
            </a:r>
            <a:r>
              <a:rPr lang="en-GB" sz="1100" dirty="0" err="1"/>
              <a:t>blanc</a:t>
            </a:r>
            <a:r>
              <a:rPr lang="en-GB" sz="1100" dirty="0"/>
              <a:t> et la </a:t>
            </a:r>
            <a:r>
              <a:rPr lang="en-GB" sz="1100" dirty="0" err="1"/>
              <a:t>sauva</a:t>
            </a:r>
            <a:r>
              <a:rPr lang="en-GB" sz="1100" dirty="0"/>
              <a:t>.</a:t>
            </a:r>
            <a:endParaRPr sz="1100" dirty="0"/>
          </a:p>
          <a:p>
            <a:pPr marL="0" lvl="0" indent="0" algn="l" rtl="0">
              <a:lnSpc>
                <a:spcPct val="115000"/>
              </a:lnSpc>
              <a:spcBef>
                <a:spcPts val="0"/>
              </a:spcBef>
              <a:spcAft>
                <a:spcPts val="0"/>
              </a:spcAft>
              <a:buNone/>
            </a:pPr>
            <a:r>
              <a:rPr lang="en-GB" sz="1100" dirty="0"/>
              <a:t>	</a:t>
            </a:r>
            <a:endParaRPr sz="1100" dirty="0"/>
          </a:p>
          <a:p>
            <a:pPr marL="0" lvl="0" indent="0" algn="l" rtl="0">
              <a:spcBef>
                <a:spcPts val="0"/>
              </a:spcBef>
              <a:spcAft>
                <a:spcPts val="0"/>
              </a:spcAft>
              <a:buNone/>
            </a:pPr>
            <a:r>
              <a:rPr lang="en-GB" sz="800" dirty="0"/>
              <a:t>1 Elle </a:t>
            </a:r>
            <a:r>
              <a:rPr lang="en-GB" sz="800" dirty="0" err="1"/>
              <a:t>porte</a:t>
            </a:r>
            <a:r>
              <a:rPr lang="en-GB" sz="800" dirty="0"/>
              <a:t> </a:t>
            </a:r>
            <a:r>
              <a:rPr lang="en-GB" sz="800" dirty="0" err="1"/>
              <a:t>ce</a:t>
            </a:r>
            <a:r>
              <a:rPr lang="en-GB" sz="800" dirty="0"/>
              <a:t> nom, car son visage </a:t>
            </a:r>
            <a:r>
              <a:rPr lang="en-GB" sz="800" dirty="0" err="1"/>
              <a:t>est</a:t>
            </a:r>
            <a:r>
              <a:rPr lang="en-GB" sz="800" dirty="0"/>
              <a:t> </a:t>
            </a:r>
            <a:r>
              <a:rPr lang="en-GB" sz="800" dirty="0" err="1"/>
              <a:t>blanc</a:t>
            </a:r>
            <a:r>
              <a:rPr lang="en-GB" sz="800" dirty="0"/>
              <a:t> </a:t>
            </a:r>
            <a:r>
              <a:rPr lang="en-GB" sz="800" dirty="0" err="1"/>
              <a:t>comme</a:t>
            </a:r>
            <a:r>
              <a:rPr lang="en-GB" sz="800" dirty="0"/>
              <a:t> la </a:t>
            </a:r>
            <a:r>
              <a:rPr lang="en-GB" sz="800" dirty="0" err="1"/>
              <a:t>neige</a:t>
            </a:r>
            <a:endParaRPr sz="800" dirty="0"/>
          </a:p>
          <a:p>
            <a:pPr marL="0" lvl="0" indent="0" algn="l" rtl="0">
              <a:spcBef>
                <a:spcPts val="0"/>
              </a:spcBef>
              <a:spcAft>
                <a:spcPts val="0"/>
              </a:spcAft>
              <a:buNone/>
            </a:pPr>
            <a:r>
              <a:rPr lang="en-GB" sz="800" dirty="0"/>
              <a:t>2 </a:t>
            </a:r>
            <a:r>
              <a:rPr lang="en-GB" sz="800" dirty="0" smtClean="0"/>
              <a:t>Nain </a:t>
            </a:r>
            <a:r>
              <a:rPr lang="en-GB" sz="800" dirty="0"/>
              <a:t>qui </a:t>
            </a:r>
            <a:r>
              <a:rPr lang="en-GB" sz="800" dirty="0" err="1"/>
              <a:t>sauve</a:t>
            </a:r>
            <a:r>
              <a:rPr lang="en-GB" sz="800" dirty="0"/>
              <a:t> Blanche-</a:t>
            </a:r>
            <a:r>
              <a:rPr lang="en-GB" sz="800" dirty="0" err="1" smtClean="0"/>
              <a:t>Neige</a:t>
            </a:r>
            <a:r>
              <a:rPr lang="en-GB" sz="800" dirty="0" smtClean="0"/>
              <a:t>, </a:t>
            </a:r>
            <a:r>
              <a:rPr lang="en-GB" sz="800" dirty="0" err="1" smtClean="0"/>
              <a:t>il</a:t>
            </a:r>
            <a:r>
              <a:rPr lang="en-GB" sz="800" dirty="0" smtClean="0"/>
              <a:t> </a:t>
            </a:r>
            <a:r>
              <a:rPr lang="en-GB" sz="800" dirty="0" err="1" smtClean="0"/>
              <a:t>est</a:t>
            </a:r>
            <a:r>
              <a:rPr lang="en-GB" sz="800" dirty="0" smtClean="0"/>
              <a:t> rare </a:t>
            </a:r>
            <a:r>
              <a:rPr lang="en-GB" sz="800" dirty="0" err="1" smtClean="0"/>
              <a:t>que</a:t>
            </a:r>
            <a:r>
              <a:rPr lang="en-GB" sz="800" dirty="0" smtClean="0"/>
              <a:t> les </a:t>
            </a:r>
            <a:r>
              <a:rPr lang="en-GB" sz="800" dirty="0" err="1" smtClean="0"/>
              <a:t>variantes</a:t>
            </a:r>
            <a:r>
              <a:rPr lang="en-GB" sz="800" dirty="0" smtClean="0"/>
              <a:t> du </a:t>
            </a:r>
            <a:r>
              <a:rPr lang="en-GB" sz="800" dirty="0" err="1" smtClean="0"/>
              <a:t>conte</a:t>
            </a:r>
            <a:r>
              <a:rPr lang="en-GB" sz="800" dirty="0" smtClean="0"/>
              <a:t> </a:t>
            </a:r>
            <a:r>
              <a:rPr lang="en-GB" sz="800" dirty="0" err="1" smtClean="0"/>
              <a:t>mentionnent</a:t>
            </a:r>
            <a:r>
              <a:rPr lang="en-GB" sz="800" dirty="0" smtClean="0"/>
              <a:t> </a:t>
            </a:r>
            <a:r>
              <a:rPr lang="en-GB" sz="800" dirty="0" err="1" smtClean="0"/>
              <a:t>sa</a:t>
            </a:r>
            <a:r>
              <a:rPr lang="en-GB" sz="800" dirty="0" smtClean="0"/>
              <a:t> petite </a:t>
            </a:r>
            <a:r>
              <a:rPr lang="en-GB" sz="800" dirty="0" err="1" smtClean="0"/>
              <a:t>taille</a:t>
            </a:r>
            <a:r>
              <a:rPr lang="en-GB" sz="800" dirty="0" smtClean="0"/>
              <a:t>.</a:t>
            </a:r>
            <a:endParaRPr sz="800" dirty="0" smtClean="0"/>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925</Words>
  <Application>Microsoft Macintosh PowerPoint</Application>
  <PresentationFormat>Présentation à l'écran (16:9)</PresentationFormat>
  <Paragraphs>158</Paragraphs>
  <Slides>15</Slides>
  <Notes>13</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15</vt:i4>
      </vt:variant>
    </vt:vector>
  </HeadingPairs>
  <TitlesOfParts>
    <vt:vector size="18" baseType="lpstr">
      <vt:lpstr>Amatic SC</vt:lpstr>
      <vt:lpstr>Source Code Pro</vt:lpstr>
      <vt:lpstr>Beach Day</vt:lpstr>
      <vt:lpstr>          Atelier d’initiation à XML et XML-TEI</vt:lpstr>
      <vt:lpstr>Un peu de vocabulaire...</vt:lpstr>
      <vt:lpstr>Le XML est un Standard </vt:lpstr>
      <vt:lpstr>Généralités</vt:lpstr>
      <vt:lpstr>2) Le principe d’imbrication</vt:lpstr>
      <vt:lpstr>Structure générale du XML</vt:lpstr>
      <vt:lpstr>Quelques règles importantes</vt:lpstr>
      <vt:lpstr>Présentation PowerPoint</vt:lpstr>
      <vt:lpstr>Présentation PowerPoint</vt:lpstr>
      <vt:lpstr>Présentation PowerPoint</vt:lpstr>
      <vt:lpstr>3) XML-TEI</vt:lpstr>
      <vt:lpstr>Présentation PowerPoint</vt:lpstr>
      <vt:lpstr>Présentation PowerPoint</vt:lpstr>
      <vt:lpstr>Présentation PowerPoint</vt:lpstr>
      <vt:lpstr>Liens Utiles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Atelier d’initiation à XML et XML-TEI</dc:title>
  <cp:lastModifiedBy>Ariane Pinche</cp:lastModifiedBy>
  <cp:revision>29</cp:revision>
  <dcterms:modified xsi:type="dcterms:W3CDTF">2018-11-13T10:55:49Z</dcterms:modified>
</cp:coreProperties>
</file>