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59" r:id="rId5"/>
    <p:sldId id="286" r:id="rId6"/>
    <p:sldId id="264" r:id="rId7"/>
    <p:sldId id="260" r:id="rId8"/>
    <p:sldId id="261" r:id="rId9"/>
    <p:sldId id="262" r:id="rId10"/>
    <p:sldId id="263"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7" r:id="rId30"/>
    <p:sldId id="283" r:id="rId31"/>
    <p:sldId id="288" r:id="rId32"/>
    <p:sldId id="289" r:id="rId33"/>
    <p:sldId id="290"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8" autoAdjust="0"/>
    <p:restoredTop sz="75232" autoAdjust="0"/>
  </p:normalViewPr>
  <p:slideViewPr>
    <p:cSldViewPr snapToGrid="0">
      <p:cViewPr varScale="1">
        <p:scale>
          <a:sx n="51" d="100"/>
          <a:sy n="51" d="100"/>
        </p:scale>
        <p:origin x="12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7A868-E1ED-4EE2-AFED-B4571756AAEB}" type="datetimeFigureOut">
              <a:rPr lang="en-US" smtClean="0"/>
              <a:t>7/8/2018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F5FAD-C357-4498-A799-4F93BB4BCF32}" type="slidenum">
              <a:rPr lang="en-US" smtClean="0"/>
              <a:t>‹#›</a:t>
            </a:fld>
            <a:endParaRPr lang="en-US"/>
          </a:p>
        </p:txBody>
      </p:sp>
    </p:spTree>
    <p:extLst>
      <p:ext uri="{BB962C8B-B14F-4D97-AF65-F5344CB8AC3E}">
        <p14:creationId xmlns:p14="http://schemas.microsoft.com/office/powerpoint/2010/main" val="257732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automatically generated when an activity is created. </a:t>
            </a:r>
          </a:p>
        </p:txBody>
      </p:sp>
      <p:sp>
        <p:nvSpPr>
          <p:cNvPr id="4" name="Slide Number Placeholder 3"/>
          <p:cNvSpPr>
            <a:spLocks noGrp="1"/>
          </p:cNvSpPr>
          <p:nvPr>
            <p:ph type="sldNum" sz="quarter" idx="10"/>
          </p:nvPr>
        </p:nvSpPr>
        <p:spPr/>
        <p:txBody>
          <a:bodyPr/>
          <a:lstStyle/>
          <a:p>
            <a:fld id="{2B1F5FAD-C357-4498-A799-4F93BB4BCF32}" type="slidenum">
              <a:rPr lang="en-US" smtClean="0"/>
              <a:t>13</a:t>
            </a:fld>
            <a:endParaRPr lang="en-US"/>
          </a:p>
        </p:txBody>
      </p:sp>
    </p:spTree>
    <p:extLst>
      <p:ext uri="{BB962C8B-B14F-4D97-AF65-F5344CB8AC3E}">
        <p14:creationId xmlns:p14="http://schemas.microsoft.com/office/powerpoint/2010/main" val="215266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add the </a:t>
            </a:r>
            <a:r>
              <a:rPr lang="en-US" dirty="0" err="1"/>
              <a:t>ChildEventListener</a:t>
            </a:r>
            <a:r>
              <a:rPr lang="en-US" dirty="0"/>
              <a:t> to the database. You want to be as low down in the hierarchy as possible, as listening to every record from the root can be “expensive” on resources</a:t>
            </a:r>
          </a:p>
        </p:txBody>
      </p:sp>
      <p:sp>
        <p:nvSpPr>
          <p:cNvPr id="4" name="Slide Number Placeholder 3"/>
          <p:cNvSpPr>
            <a:spLocks noGrp="1"/>
          </p:cNvSpPr>
          <p:nvPr>
            <p:ph type="sldNum" sz="quarter" idx="10"/>
          </p:nvPr>
        </p:nvSpPr>
        <p:spPr/>
        <p:txBody>
          <a:bodyPr/>
          <a:lstStyle/>
          <a:p>
            <a:fld id="{2B1F5FAD-C357-4498-A799-4F93BB4BCF32}" type="slidenum">
              <a:rPr lang="en-US" smtClean="0"/>
              <a:t>23</a:t>
            </a:fld>
            <a:endParaRPr lang="en-US"/>
          </a:p>
        </p:txBody>
      </p:sp>
    </p:spTree>
    <p:extLst>
      <p:ext uri="{BB962C8B-B14F-4D97-AF65-F5344CB8AC3E}">
        <p14:creationId xmlns:p14="http://schemas.microsoft.com/office/powerpoint/2010/main" val="33000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associate the </a:t>
            </a:r>
            <a:r>
              <a:rPr lang="en-US" dirty="0" err="1"/>
              <a:t>ArrayAdapter</a:t>
            </a:r>
            <a:r>
              <a:rPr lang="en-US" dirty="0"/>
              <a:t> we previously set up with the </a:t>
            </a:r>
            <a:r>
              <a:rPr lang="en-US" dirty="0" err="1"/>
              <a:t>ListView</a:t>
            </a:r>
            <a:endParaRPr lang="en-US" dirty="0"/>
          </a:p>
        </p:txBody>
      </p:sp>
      <p:sp>
        <p:nvSpPr>
          <p:cNvPr id="4" name="Slide Number Placeholder 3"/>
          <p:cNvSpPr>
            <a:spLocks noGrp="1"/>
          </p:cNvSpPr>
          <p:nvPr>
            <p:ph type="sldNum" sz="quarter" idx="10"/>
          </p:nvPr>
        </p:nvSpPr>
        <p:spPr/>
        <p:txBody>
          <a:bodyPr/>
          <a:lstStyle/>
          <a:p>
            <a:fld id="{2B1F5FAD-C357-4498-A799-4F93BB4BCF32}" type="slidenum">
              <a:rPr lang="en-US" smtClean="0"/>
              <a:t>24</a:t>
            </a:fld>
            <a:endParaRPr lang="en-US"/>
          </a:p>
        </p:txBody>
      </p:sp>
    </p:spTree>
    <p:extLst>
      <p:ext uri="{BB962C8B-B14F-4D97-AF65-F5344CB8AC3E}">
        <p14:creationId xmlns:p14="http://schemas.microsoft.com/office/powerpoint/2010/main" val="53120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program the button “Search”. We will clear the </a:t>
            </a:r>
            <a:r>
              <a:rPr lang="en-US" dirty="0" err="1"/>
              <a:t>listAdapter</a:t>
            </a:r>
            <a:r>
              <a:rPr lang="en-US" dirty="0"/>
              <a:t>, so it will only display the results from the current search. We will iterate through the local data structure to find all children that match the search criteria. If a child matches the search criteria we will add that child to the </a:t>
            </a:r>
            <a:r>
              <a:rPr lang="en-US" dirty="0" err="1"/>
              <a:t>listAdapter</a:t>
            </a:r>
            <a:r>
              <a:rPr lang="en-US" dirty="0"/>
              <a:t>, which is essentially an </a:t>
            </a:r>
            <a:r>
              <a:rPr lang="en-US" dirty="0" err="1"/>
              <a:t>ArrayList</a:t>
            </a:r>
            <a:r>
              <a:rPr lang="en-US" dirty="0"/>
              <a:t> of Strings that will be displayed in the app.</a:t>
            </a:r>
          </a:p>
        </p:txBody>
      </p:sp>
      <p:sp>
        <p:nvSpPr>
          <p:cNvPr id="4" name="Slide Number Placeholder 3"/>
          <p:cNvSpPr>
            <a:spLocks noGrp="1"/>
          </p:cNvSpPr>
          <p:nvPr>
            <p:ph type="sldNum" sz="quarter" idx="10"/>
          </p:nvPr>
        </p:nvSpPr>
        <p:spPr/>
        <p:txBody>
          <a:bodyPr/>
          <a:lstStyle/>
          <a:p>
            <a:fld id="{2B1F5FAD-C357-4498-A799-4F93BB4BCF32}" type="slidenum">
              <a:rPr lang="en-US" smtClean="0"/>
              <a:t>25</a:t>
            </a:fld>
            <a:endParaRPr lang="en-US"/>
          </a:p>
        </p:txBody>
      </p:sp>
    </p:spTree>
    <p:extLst>
      <p:ext uri="{BB962C8B-B14F-4D97-AF65-F5344CB8AC3E}">
        <p14:creationId xmlns:p14="http://schemas.microsoft.com/office/powerpoint/2010/main" val="246550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scenario where the search criteria is not found, we will have a message pop up that tells our user that they had no search results. We will also reset the text after the search.</a:t>
            </a:r>
          </a:p>
        </p:txBody>
      </p:sp>
      <p:sp>
        <p:nvSpPr>
          <p:cNvPr id="4" name="Slide Number Placeholder 3"/>
          <p:cNvSpPr>
            <a:spLocks noGrp="1"/>
          </p:cNvSpPr>
          <p:nvPr>
            <p:ph type="sldNum" sz="quarter" idx="10"/>
          </p:nvPr>
        </p:nvSpPr>
        <p:spPr/>
        <p:txBody>
          <a:bodyPr/>
          <a:lstStyle/>
          <a:p>
            <a:fld id="{2B1F5FAD-C357-4498-A799-4F93BB4BCF32}" type="slidenum">
              <a:rPr lang="en-US" smtClean="0"/>
              <a:t>26</a:t>
            </a:fld>
            <a:endParaRPr lang="en-US"/>
          </a:p>
        </p:txBody>
      </p:sp>
    </p:spTree>
    <p:extLst>
      <p:ext uri="{BB962C8B-B14F-4D97-AF65-F5344CB8AC3E}">
        <p14:creationId xmlns:p14="http://schemas.microsoft.com/office/powerpoint/2010/main" val="3605947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for </a:t>
            </a:r>
            <a:r>
              <a:rPr lang="en-US" dirty="0" err="1"/>
              <a:t>onCreate</a:t>
            </a:r>
            <a:r>
              <a:rPr lang="en-US" dirty="0"/>
              <a:t> is identical to </a:t>
            </a:r>
            <a:r>
              <a:rPr lang="en-US" dirty="0" err="1"/>
              <a:t>SearchActivity</a:t>
            </a:r>
            <a:r>
              <a:rPr lang="en-US" dirty="0"/>
              <a:t>, with the exception of setting up an </a:t>
            </a:r>
            <a:r>
              <a:rPr lang="en-US" dirty="0" err="1"/>
              <a:t>ArrayAdapter</a:t>
            </a:r>
            <a:r>
              <a:rPr lang="en-US" dirty="0"/>
              <a:t>. We will define a remove record which searches the local data structure searching for the name to remove. In this design, all records that match the name will be removed. We will reference the contact by the unique id generated when the contact was added. You can delete individual records, but for the simplicity of this demonstration, we will delete all of them. </a:t>
            </a:r>
          </a:p>
        </p:txBody>
      </p:sp>
      <p:sp>
        <p:nvSpPr>
          <p:cNvPr id="4" name="Slide Number Placeholder 3"/>
          <p:cNvSpPr>
            <a:spLocks noGrp="1"/>
          </p:cNvSpPr>
          <p:nvPr>
            <p:ph type="sldNum" sz="quarter" idx="10"/>
          </p:nvPr>
        </p:nvSpPr>
        <p:spPr/>
        <p:txBody>
          <a:bodyPr/>
          <a:lstStyle/>
          <a:p>
            <a:fld id="{2B1F5FAD-C357-4498-A799-4F93BB4BCF32}" type="slidenum">
              <a:rPr lang="en-US" smtClean="0"/>
              <a:t>28</a:t>
            </a:fld>
            <a:endParaRPr lang="en-US"/>
          </a:p>
        </p:txBody>
      </p:sp>
    </p:spTree>
    <p:extLst>
      <p:ext uri="{BB962C8B-B14F-4D97-AF65-F5344CB8AC3E}">
        <p14:creationId xmlns:p14="http://schemas.microsoft.com/office/powerpoint/2010/main" val="3283028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for </a:t>
            </a:r>
            <a:r>
              <a:rPr lang="en-US" dirty="0" err="1"/>
              <a:t>onCreate</a:t>
            </a:r>
            <a:r>
              <a:rPr lang="en-US" dirty="0"/>
              <a:t> is identical to </a:t>
            </a:r>
            <a:r>
              <a:rPr lang="en-US" dirty="0" err="1"/>
              <a:t>SearchActivity</a:t>
            </a:r>
            <a:r>
              <a:rPr lang="en-US" dirty="0"/>
              <a:t>, with the exception of setting up an </a:t>
            </a:r>
            <a:r>
              <a:rPr lang="en-US" dirty="0" err="1"/>
              <a:t>ArrayAdapter</a:t>
            </a:r>
            <a:r>
              <a:rPr lang="en-US" dirty="0"/>
              <a:t>. We will define a remove record which searches the local data structure searching for the name to remove. In this design, all records that match the name will be removed. We will reference the contact by the unique id generated when the contact was added. You can delete individual records, but for the simplicity of this demonstration, we will delete all of them. </a:t>
            </a:r>
          </a:p>
        </p:txBody>
      </p:sp>
      <p:sp>
        <p:nvSpPr>
          <p:cNvPr id="4" name="Slide Number Placeholder 3"/>
          <p:cNvSpPr>
            <a:spLocks noGrp="1"/>
          </p:cNvSpPr>
          <p:nvPr>
            <p:ph type="sldNum" sz="quarter" idx="10"/>
          </p:nvPr>
        </p:nvSpPr>
        <p:spPr/>
        <p:txBody>
          <a:bodyPr/>
          <a:lstStyle/>
          <a:p>
            <a:fld id="{2B1F5FAD-C357-4498-A799-4F93BB4BCF32}" type="slidenum">
              <a:rPr lang="en-US" smtClean="0"/>
              <a:t>29</a:t>
            </a:fld>
            <a:endParaRPr lang="en-US"/>
          </a:p>
        </p:txBody>
      </p:sp>
    </p:spTree>
    <p:extLst>
      <p:ext uri="{BB962C8B-B14F-4D97-AF65-F5344CB8AC3E}">
        <p14:creationId xmlns:p14="http://schemas.microsoft.com/office/powerpoint/2010/main" val="337087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F5FAD-C357-4498-A799-4F93BB4BCF32}" type="slidenum">
              <a:rPr lang="en-US" smtClean="0"/>
              <a:t>30</a:t>
            </a:fld>
            <a:endParaRPr lang="en-US"/>
          </a:p>
        </p:txBody>
      </p:sp>
    </p:spTree>
    <p:extLst>
      <p:ext uri="{BB962C8B-B14F-4D97-AF65-F5344CB8AC3E}">
        <p14:creationId xmlns:p14="http://schemas.microsoft.com/office/powerpoint/2010/main" val="1972652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update a record, you will need to know the ID of the record, and set the value to the updated version. You will overwrite what is currently there. We need to access the Contact </a:t>
            </a:r>
            <a:r>
              <a:rPr lang="en-US" dirty="0" err="1"/>
              <a:t>uid</a:t>
            </a:r>
            <a:r>
              <a:rPr lang="en-US" dirty="0"/>
              <a:t> which will find the correct record. </a:t>
            </a:r>
          </a:p>
        </p:txBody>
      </p:sp>
      <p:sp>
        <p:nvSpPr>
          <p:cNvPr id="4" name="Slide Number Placeholder 3"/>
          <p:cNvSpPr>
            <a:spLocks noGrp="1"/>
          </p:cNvSpPr>
          <p:nvPr>
            <p:ph type="sldNum" sz="quarter" idx="10"/>
          </p:nvPr>
        </p:nvSpPr>
        <p:spPr/>
        <p:txBody>
          <a:bodyPr/>
          <a:lstStyle/>
          <a:p>
            <a:fld id="{2B1F5FAD-C357-4498-A799-4F93BB4BCF32}" type="slidenum">
              <a:rPr lang="en-US" smtClean="0"/>
              <a:t>31</a:t>
            </a:fld>
            <a:endParaRPr lang="en-US"/>
          </a:p>
        </p:txBody>
      </p:sp>
    </p:spTree>
    <p:extLst>
      <p:ext uri="{BB962C8B-B14F-4D97-AF65-F5344CB8AC3E}">
        <p14:creationId xmlns:p14="http://schemas.microsoft.com/office/powerpoint/2010/main" val="2983784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update a record, you will need to know the ID of the record, and set the value to the updated version. You will overwrite what is currently there. We need to access the Contact </a:t>
            </a:r>
            <a:r>
              <a:rPr lang="en-US" dirty="0" err="1"/>
              <a:t>uid</a:t>
            </a:r>
            <a:r>
              <a:rPr lang="en-US" dirty="0"/>
              <a:t> which will find the correct record. </a:t>
            </a:r>
          </a:p>
        </p:txBody>
      </p:sp>
      <p:sp>
        <p:nvSpPr>
          <p:cNvPr id="4" name="Slide Number Placeholder 3"/>
          <p:cNvSpPr>
            <a:spLocks noGrp="1"/>
          </p:cNvSpPr>
          <p:nvPr>
            <p:ph type="sldNum" sz="quarter" idx="10"/>
          </p:nvPr>
        </p:nvSpPr>
        <p:spPr/>
        <p:txBody>
          <a:bodyPr/>
          <a:lstStyle/>
          <a:p>
            <a:fld id="{2B1F5FAD-C357-4498-A799-4F93BB4BCF32}" type="slidenum">
              <a:rPr lang="en-US" smtClean="0"/>
              <a:t>32</a:t>
            </a:fld>
            <a:endParaRPr lang="en-US"/>
          </a:p>
        </p:txBody>
      </p:sp>
    </p:spTree>
    <p:extLst>
      <p:ext uri="{BB962C8B-B14F-4D97-AF65-F5344CB8AC3E}">
        <p14:creationId xmlns:p14="http://schemas.microsoft.com/office/powerpoint/2010/main" val="341724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update a record, you will need to know the ID of the record, and set the value to the updated version. You will overwrite what is currently there. We need to access the Contact </a:t>
            </a:r>
            <a:r>
              <a:rPr lang="en-US" dirty="0" err="1"/>
              <a:t>uid</a:t>
            </a:r>
            <a:r>
              <a:rPr lang="en-US" dirty="0"/>
              <a:t> which will find the correct record. </a:t>
            </a:r>
          </a:p>
        </p:txBody>
      </p:sp>
      <p:sp>
        <p:nvSpPr>
          <p:cNvPr id="4" name="Slide Number Placeholder 3"/>
          <p:cNvSpPr>
            <a:spLocks noGrp="1"/>
          </p:cNvSpPr>
          <p:nvPr>
            <p:ph type="sldNum" sz="quarter" idx="10"/>
          </p:nvPr>
        </p:nvSpPr>
        <p:spPr/>
        <p:txBody>
          <a:bodyPr/>
          <a:lstStyle/>
          <a:p>
            <a:fld id="{2B1F5FAD-C357-4498-A799-4F93BB4BCF32}" type="slidenum">
              <a:rPr lang="en-US" smtClean="0"/>
              <a:t>33</a:t>
            </a:fld>
            <a:endParaRPr lang="en-US"/>
          </a:p>
        </p:txBody>
      </p:sp>
    </p:spTree>
    <p:extLst>
      <p:ext uri="{BB962C8B-B14F-4D97-AF65-F5344CB8AC3E}">
        <p14:creationId xmlns:p14="http://schemas.microsoft.com/office/powerpoint/2010/main" val="426657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Declare variables that will store an instance and reference to your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Initialize variables to the current instance of the database, with a reference to the children of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B1F5FAD-C357-4498-A799-4F93BB4BCF32}" type="slidenum">
              <a:rPr lang="en-US" smtClean="0"/>
              <a:t>14</a:t>
            </a:fld>
            <a:endParaRPr lang="en-US"/>
          </a:p>
        </p:txBody>
      </p:sp>
    </p:spTree>
    <p:extLst>
      <p:ext uri="{BB962C8B-B14F-4D97-AF65-F5344CB8AC3E}">
        <p14:creationId xmlns:p14="http://schemas.microsoft.com/office/powerpoint/2010/main" val="117253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each child to have a unique key, so multiple entries can be stored that may have the same values. By using the .push().</a:t>
            </a:r>
            <a:r>
              <a:rPr lang="en-US" dirty="0" err="1"/>
              <a:t>getKey</a:t>
            </a:r>
            <a:r>
              <a:rPr lang="en-US" dirty="0"/>
              <a:t>() function, we can generate a unique key to assign our new record. We will then set the value at that key to the new Contact object we have created. </a:t>
            </a:r>
          </a:p>
        </p:txBody>
      </p:sp>
      <p:sp>
        <p:nvSpPr>
          <p:cNvPr id="4" name="Slide Number Placeholder 3"/>
          <p:cNvSpPr>
            <a:spLocks noGrp="1"/>
          </p:cNvSpPr>
          <p:nvPr>
            <p:ph type="sldNum" sz="quarter" idx="10"/>
          </p:nvPr>
        </p:nvSpPr>
        <p:spPr/>
        <p:txBody>
          <a:bodyPr/>
          <a:lstStyle/>
          <a:p>
            <a:fld id="{2B1F5FAD-C357-4498-A799-4F93BB4BCF32}" type="slidenum">
              <a:rPr lang="en-US" smtClean="0"/>
              <a:t>15</a:t>
            </a:fld>
            <a:endParaRPr lang="en-US"/>
          </a:p>
        </p:txBody>
      </p:sp>
    </p:spTree>
    <p:extLst>
      <p:ext uri="{BB962C8B-B14F-4D97-AF65-F5344CB8AC3E}">
        <p14:creationId xmlns:p14="http://schemas.microsoft.com/office/powerpoint/2010/main" val="2180007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program the Home button, so we will load the </a:t>
            </a:r>
            <a:r>
              <a:rPr lang="en-US" dirty="0" err="1"/>
              <a:t>MainActivity</a:t>
            </a:r>
            <a:endParaRPr lang="en-US" dirty="0"/>
          </a:p>
        </p:txBody>
      </p:sp>
      <p:sp>
        <p:nvSpPr>
          <p:cNvPr id="4" name="Slide Number Placeholder 3"/>
          <p:cNvSpPr>
            <a:spLocks noGrp="1"/>
          </p:cNvSpPr>
          <p:nvPr>
            <p:ph type="sldNum" sz="quarter" idx="10"/>
          </p:nvPr>
        </p:nvSpPr>
        <p:spPr/>
        <p:txBody>
          <a:bodyPr/>
          <a:lstStyle/>
          <a:p>
            <a:fld id="{2B1F5FAD-C357-4498-A799-4F93BB4BCF32}" type="slidenum">
              <a:rPr lang="en-US" smtClean="0"/>
              <a:t>16</a:t>
            </a:fld>
            <a:endParaRPr lang="en-US"/>
          </a:p>
        </p:txBody>
      </p:sp>
    </p:spTree>
    <p:extLst>
      <p:ext uri="{BB962C8B-B14F-4D97-AF65-F5344CB8AC3E}">
        <p14:creationId xmlns:p14="http://schemas.microsoft.com/office/powerpoint/2010/main" val="421423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code is automatically generated when an activity is created. </a:t>
            </a:r>
          </a:p>
          <a:p>
            <a:endParaRPr lang="en-US" dirty="0"/>
          </a:p>
        </p:txBody>
      </p:sp>
      <p:sp>
        <p:nvSpPr>
          <p:cNvPr id="4" name="Slide Number Placeholder 3"/>
          <p:cNvSpPr>
            <a:spLocks noGrp="1"/>
          </p:cNvSpPr>
          <p:nvPr>
            <p:ph type="sldNum" sz="quarter" idx="10"/>
          </p:nvPr>
        </p:nvSpPr>
        <p:spPr/>
        <p:txBody>
          <a:bodyPr/>
          <a:lstStyle/>
          <a:p>
            <a:fld id="{2B1F5FAD-C357-4498-A799-4F93BB4BCF32}" type="slidenum">
              <a:rPr lang="en-US" smtClean="0"/>
              <a:t>18</a:t>
            </a:fld>
            <a:endParaRPr lang="en-US"/>
          </a:p>
        </p:txBody>
      </p:sp>
    </p:spTree>
    <p:extLst>
      <p:ext uri="{BB962C8B-B14F-4D97-AF65-F5344CB8AC3E}">
        <p14:creationId xmlns:p14="http://schemas.microsoft.com/office/powerpoint/2010/main" val="341208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having to declare our variable that will allow us to access the database, we will also need to add a </a:t>
            </a:r>
            <a:r>
              <a:rPr lang="en-US" dirty="0" err="1"/>
              <a:t>ChildEventListener</a:t>
            </a:r>
            <a:r>
              <a:rPr lang="en-US" dirty="0"/>
              <a:t> that will allow us to read the database. We will need a local data structure that will store the information that we have read from the database. We will also need an </a:t>
            </a:r>
            <a:r>
              <a:rPr lang="en-US" dirty="0" err="1"/>
              <a:t>ArrayAdapter</a:t>
            </a:r>
            <a:r>
              <a:rPr lang="en-US" dirty="0"/>
              <a:t> that will help us to add content to a list for viewing in the app. Be sure that you have defined an XML file for the </a:t>
            </a:r>
            <a:r>
              <a:rPr lang="en-US" dirty="0" err="1"/>
              <a:t>ArrayAdapter</a:t>
            </a:r>
            <a:endParaRPr lang="en-US" dirty="0"/>
          </a:p>
        </p:txBody>
      </p:sp>
      <p:sp>
        <p:nvSpPr>
          <p:cNvPr id="4" name="Slide Number Placeholder 3"/>
          <p:cNvSpPr>
            <a:spLocks noGrp="1"/>
          </p:cNvSpPr>
          <p:nvPr>
            <p:ph type="sldNum" sz="quarter" idx="10"/>
          </p:nvPr>
        </p:nvSpPr>
        <p:spPr/>
        <p:txBody>
          <a:bodyPr/>
          <a:lstStyle/>
          <a:p>
            <a:fld id="{2B1F5FAD-C357-4498-A799-4F93BB4BCF32}" type="slidenum">
              <a:rPr lang="en-US" smtClean="0"/>
              <a:t>19</a:t>
            </a:fld>
            <a:endParaRPr lang="en-US"/>
          </a:p>
        </p:txBody>
      </p:sp>
    </p:spTree>
    <p:extLst>
      <p:ext uri="{BB962C8B-B14F-4D97-AF65-F5344CB8AC3E}">
        <p14:creationId xmlns:p14="http://schemas.microsoft.com/office/powerpoint/2010/main" val="31254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Initialize the local data structure so we can add to it when we read the data from the database. We will also need to set up an </a:t>
            </a:r>
            <a:r>
              <a:rPr lang="en-US" dirty="0" err="1"/>
              <a:t>ArrayAdapter</a:t>
            </a:r>
            <a:r>
              <a:rPr lang="en-US" dirty="0"/>
              <a:t> to properly display our list of results in the app. To set up the </a:t>
            </a:r>
            <a:r>
              <a:rPr lang="en-US" dirty="0" err="1"/>
              <a:t>ArrayAdapter</a:t>
            </a:r>
            <a:r>
              <a:rPr lang="en-US" dirty="0"/>
              <a:t>, we will need an XML file (mine is called list_view.XML) and an </a:t>
            </a:r>
            <a:r>
              <a:rPr lang="en-US" dirty="0" err="1"/>
              <a:t>ArrayList</a:t>
            </a:r>
            <a:r>
              <a:rPr lang="en-US" dirty="0"/>
              <a:t> of Strings. We will use the XML and the empty </a:t>
            </a:r>
            <a:r>
              <a:rPr lang="en-US" dirty="0" err="1"/>
              <a:t>ArrayList</a:t>
            </a:r>
            <a:r>
              <a:rPr lang="en-US" dirty="0"/>
              <a:t> of strings to set up the </a:t>
            </a:r>
            <a:r>
              <a:rPr lang="en-US" dirty="0" err="1"/>
              <a:t>ArrayAdapter</a:t>
            </a:r>
            <a:r>
              <a:rPr lang="en-US" dirty="0"/>
              <a:t>. We will add to the </a:t>
            </a:r>
            <a:r>
              <a:rPr lang="en-US" dirty="0" err="1"/>
              <a:t>ArrayAdapter</a:t>
            </a:r>
            <a:r>
              <a:rPr lang="en-US" dirty="0"/>
              <a:t> when we have a list of results. </a:t>
            </a:r>
          </a:p>
        </p:txBody>
      </p:sp>
      <p:sp>
        <p:nvSpPr>
          <p:cNvPr id="4" name="Slide Number Placeholder 3"/>
          <p:cNvSpPr>
            <a:spLocks noGrp="1"/>
          </p:cNvSpPr>
          <p:nvPr>
            <p:ph type="sldNum" sz="quarter" idx="10"/>
          </p:nvPr>
        </p:nvSpPr>
        <p:spPr/>
        <p:txBody>
          <a:bodyPr/>
          <a:lstStyle/>
          <a:p>
            <a:fld id="{2B1F5FAD-C357-4498-A799-4F93BB4BCF32}" type="slidenum">
              <a:rPr lang="en-US" smtClean="0"/>
              <a:t>20</a:t>
            </a:fld>
            <a:endParaRPr lang="en-US"/>
          </a:p>
        </p:txBody>
      </p:sp>
    </p:spTree>
    <p:extLst>
      <p:ext uri="{BB962C8B-B14F-4D97-AF65-F5344CB8AC3E}">
        <p14:creationId xmlns:p14="http://schemas.microsoft.com/office/powerpoint/2010/main" val="287564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ChildEventListener</a:t>
            </a:r>
            <a:r>
              <a:rPr lang="en-US" dirty="0"/>
              <a:t> needs to be added to the reference of the database in the </a:t>
            </a:r>
            <a:r>
              <a:rPr lang="en-US" dirty="0" err="1"/>
              <a:t>onCreate</a:t>
            </a:r>
            <a:r>
              <a:rPr lang="en-US" dirty="0"/>
              <a:t> function. You will define your own </a:t>
            </a:r>
            <a:r>
              <a:rPr lang="en-US" dirty="0" err="1"/>
              <a:t>ChildEventListener</a:t>
            </a:r>
            <a:r>
              <a:rPr lang="en-US" dirty="0"/>
              <a:t>, and you must implement 5 methods. The method can be left blank if you do not want anything done. </a:t>
            </a:r>
          </a:p>
        </p:txBody>
      </p:sp>
      <p:sp>
        <p:nvSpPr>
          <p:cNvPr id="4" name="Slide Number Placeholder 3"/>
          <p:cNvSpPr>
            <a:spLocks noGrp="1"/>
          </p:cNvSpPr>
          <p:nvPr>
            <p:ph type="sldNum" sz="quarter" idx="10"/>
          </p:nvPr>
        </p:nvSpPr>
        <p:spPr/>
        <p:txBody>
          <a:bodyPr/>
          <a:lstStyle/>
          <a:p>
            <a:fld id="{2B1F5FAD-C357-4498-A799-4F93BB4BCF32}" type="slidenum">
              <a:rPr lang="en-US" smtClean="0"/>
              <a:t>21</a:t>
            </a:fld>
            <a:endParaRPr lang="en-US"/>
          </a:p>
        </p:txBody>
      </p:sp>
    </p:spTree>
    <p:extLst>
      <p:ext uri="{BB962C8B-B14F-4D97-AF65-F5344CB8AC3E}">
        <p14:creationId xmlns:p14="http://schemas.microsoft.com/office/powerpoint/2010/main" val="270467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define </a:t>
            </a:r>
            <a:r>
              <a:rPr lang="en-US" dirty="0" err="1"/>
              <a:t>onChildAdded</a:t>
            </a:r>
            <a:r>
              <a:rPr lang="en-US" dirty="0"/>
              <a:t> only. Don’t let the name fool you, this will read all the current children when the </a:t>
            </a:r>
            <a:r>
              <a:rPr lang="en-US" dirty="0" err="1"/>
              <a:t>ChildEventListener</a:t>
            </a:r>
            <a:r>
              <a:rPr lang="en-US" dirty="0"/>
              <a:t> is added and any other children added thereafter. </a:t>
            </a:r>
          </a:p>
        </p:txBody>
      </p:sp>
      <p:sp>
        <p:nvSpPr>
          <p:cNvPr id="4" name="Slide Number Placeholder 3"/>
          <p:cNvSpPr>
            <a:spLocks noGrp="1"/>
          </p:cNvSpPr>
          <p:nvPr>
            <p:ph type="sldNum" sz="quarter" idx="10"/>
          </p:nvPr>
        </p:nvSpPr>
        <p:spPr/>
        <p:txBody>
          <a:bodyPr/>
          <a:lstStyle/>
          <a:p>
            <a:fld id="{2B1F5FAD-C357-4498-A799-4F93BB4BCF32}" type="slidenum">
              <a:rPr lang="en-US" smtClean="0"/>
              <a:t>22</a:t>
            </a:fld>
            <a:endParaRPr lang="en-US"/>
          </a:p>
        </p:txBody>
      </p:sp>
    </p:spTree>
    <p:extLst>
      <p:ext uri="{BB962C8B-B14F-4D97-AF65-F5344CB8AC3E}">
        <p14:creationId xmlns:p14="http://schemas.microsoft.com/office/powerpoint/2010/main" val="266059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334797-418A-4D02-9EFA-79A943009E15}" type="datetimeFigureOut">
              <a:rPr lang="en-US" smtClean="0"/>
              <a:t>7/8/2018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FE4AD9A-F64B-42E1-97E0-C15A26D1DC9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111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4797-418A-4D02-9EFA-79A943009E15}"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94490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4797-418A-4D02-9EFA-79A943009E15}"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193209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4797-418A-4D02-9EFA-79A943009E15}"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15681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334797-418A-4D02-9EFA-79A943009E15}" type="datetimeFigureOut">
              <a:rPr lang="en-US" smtClean="0"/>
              <a:t>7/8/2018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FE4AD9A-F64B-42E1-97E0-C15A26D1DC9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930390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334797-418A-4D02-9EFA-79A943009E15}"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1582804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334797-418A-4D02-9EFA-79A943009E15}" type="datetimeFigureOut">
              <a:rPr lang="en-US" smtClean="0"/>
              <a:t>7/8/2018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105664644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334797-418A-4D02-9EFA-79A943009E15}" type="datetimeFigureOut">
              <a:rPr lang="en-US" smtClean="0"/>
              <a:t>7/8/2018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267952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34797-418A-4D02-9EFA-79A943009E15}" type="datetimeFigureOut">
              <a:rPr lang="en-US" smtClean="0"/>
              <a:t>7/8/2018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153862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0334797-418A-4D02-9EFA-79A943009E15}" type="datetimeFigureOut">
              <a:rPr lang="en-US" smtClean="0"/>
              <a:t>7/8/2018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FE4AD9A-F64B-42E1-97E0-C15A26D1DC9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88894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0334797-418A-4D02-9EFA-79A943009E15}" type="datetimeFigureOut">
              <a:rPr lang="en-US" smtClean="0"/>
              <a:t>7/8/2018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FE4AD9A-F64B-42E1-97E0-C15A26D1DC94}" type="slidenum">
              <a:rPr lang="en-US" smtClean="0"/>
              <a:t>‹#›</a:t>
            </a:fld>
            <a:endParaRPr lang="en-US"/>
          </a:p>
        </p:txBody>
      </p:sp>
    </p:spTree>
    <p:extLst>
      <p:ext uri="{BB962C8B-B14F-4D97-AF65-F5344CB8AC3E}">
        <p14:creationId xmlns:p14="http://schemas.microsoft.com/office/powerpoint/2010/main" val="246807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334797-418A-4D02-9EFA-79A943009E15}" type="datetimeFigureOut">
              <a:rPr lang="en-US" smtClean="0"/>
              <a:t>7/8/2018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FE4AD9A-F64B-42E1-97E0-C15A26D1DC9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04274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ahermans/PhoneBookDem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edium.com/mindorks/custom-array-adapters-made-easy-b6c4930560dd" TargetMode="External"/><Relationship Id="rId2" Type="http://schemas.openxmlformats.org/officeDocument/2006/relationships/hyperlink" Target="https://firebase.google.com/docs/androi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AA20-296D-48C9-A540-DAC51F7C7364}"/>
              </a:ext>
            </a:extLst>
          </p:cNvPr>
          <p:cNvSpPr>
            <a:spLocks noGrp="1"/>
          </p:cNvSpPr>
          <p:nvPr>
            <p:ph type="ctrTitle"/>
          </p:nvPr>
        </p:nvSpPr>
        <p:spPr/>
        <p:txBody>
          <a:bodyPr>
            <a:normAutofit/>
          </a:bodyPr>
          <a:lstStyle/>
          <a:p>
            <a:r>
              <a:rPr lang="en-US" sz="7200" dirty="0"/>
              <a:t>Introducing Google Firebase: A Free Database for Your Mobile Apps</a:t>
            </a:r>
          </a:p>
        </p:txBody>
      </p:sp>
      <p:sp>
        <p:nvSpPr>
          <p:cNvPr id="3" name="Subtitle 2">
            <a:extLst>
              <a:ext uri="{FF2B5EF4-FFF2-40B4-BE49-F238E27FC236}">
                <a16:creationId xmlns:a16="http://schemas.microsoft.com/office/drawing/2014/main" id="{E5DA390C-B958-4634-A3CF-160B15128242}"/>
              </a:ext>
            </a:extLst>
          </p:cNvPr>
          <p:cNvSpPr>
            <a:spLocks noGrp="1"/>
          </p:cNvSpPr>
          <p:nvPr>
            <p:ph type="subTitle" idx="1"/>
          </p:nvPr>
        </p:nvSpPr>
        <p:spPr/>
        <p:txBody>
          <a:bodyPr/>
          <a:lstStyle/>
          <a:p>
            <a:r>
              <a:rPr lang="en-US" dirty="0"/>
              <a:t>Presented by Kimberly Hermans</a:t>
            </a:r>
          </a:p>
        </p:txBody>
      </p:sp>
    </p:spTree>
    <p:extLst>
      <p:ext uri="{BB962C8B-B14F-4D97-AF65-F5344CB8AC3E}">
        <p14:creationId xmlns:p14="http://schemas.microsoft.com/office/powerpoint/2010/main" val="3577651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B33-8B03-4C77-A786-052AAF0A3A16}"/>
              </a:ext>
            </a:extLst>
          </p:cNvPr>
          <p:cNvSpPr>
            <a:spLocks noGrp="1"/>
          </p:cNvSpPr>
          <p:nvPr>
            <p:ph type="title"/>
          </p:nvPr>
        </p:nvSpPr>
        <p:spPr/>
        <p:txBody>
          <a:bodyPr/>
          <a:lstStyle/>
          <a:p>
            <a:r>
              <a:rPr lang="en-US" dirty="0"/>
              <a:t>Test Mode</a:t>
            </a:r>
          </a:p>
        </p:txBody>
      </p:sp>
      <p:sp>
        <p:nvSpPr>
          <p:cNvPr id="3" name="Content Placeholder 2">
            <a:extLst>
              <a:ext uri="{FF2B5EF4-FFF2-40B4-BE49-F238E27FC236}">
                <a16:creationId xmlns:a16="http://schemas.microsoft.com/office/drawing/2014/main" id="{389382EC-6E7E-46A8-A361-D883B7D78C6C}"/>
              </a:ext>
            </a:extLst>
          </p:cNvPr>
          <p:cNvSpPr>
            <a:spLocks noGrp="1"/>
          </p:cNvSpPr>
          <p:nvPr>
            <p:ph idx="1"/>
          </p:nvPr>
        </p:nvSpPr>
        <p:spPr>
          <a:xfrm>
            <a:off x="838200" y="1825625"/>
            <a:ext cx="4573772" cy="4585808"/>
          </a:xfrm>
        </p:spPr>
        <p:txBody>
          <a:bodyPr/>
          <a:lstStyle/>
          <a:p>
            <a:r>
              <a:rPr lang="en-US" dirty="0"/>
              <a:t>Database&gt;Realtime Database</a:t>
            </a:r>
          </a:p>
          <a:p>
            <a:r>
              <a:rPr lang="en-US" dirty="0"/>
              <a:t>Select test mode</a:t>
            </a:r>
          </a:p>
          <a:p>
            <a:r>
              <a:rPr lang="en-US" dirty="0"/>
              <a:t>To change permissions, edit under “rules”</a:t>
            </a:r>
          </a:p>
          <a:p>
            <a:pPr marL="0" indent="0">
              <a:buNone/>
            </a:pPr>
            <a:endParaRPr lang="en-US" dirty="0"/>
          </a:p>
          <a:p>
            <a:endParaRPr lang="en-US" dirty="0"/>
          </a:p>
        </p:txBody>
      </p:sp>
      <p:pic>
        <p:nvPicPr>
          <p:cNvPr id="4" name="Picture 3">
            <a:extLst>
              <a:ext uri="{FF2B5EF4-FFF2-40B4-BE49-F238E27FC236}">
                <a16:creationId xmlns:a16="http://schemas.microsoft.com/office/drawing/2014/main" id="{94479959-03B2-4BCD-A77F-33129584ACB6}"/>
              </a:ext>
            </a:extLst>
          </p:cNvPr>
          <p:cNvPicPr>
            <a:picLocks noChangeAspect="1"/>
          </p:cNvPicPr>
          <p:nvPr/>
        </p:nvPicPr>
        <p:blipFill rotWithShape="1">
          <a:blip r:embed="rId2"/>
          <a:srcRect l="23721" t="24652" r="24215" b="18140"/>
          <a:stretch/>
        </p:blipFill>
        <p:spPr>
          <a:xfrm>
            <a:off x="5411972" y="1710566"/>
            <a:ext cx="6347637" cy="3923303"/>
          </a:xfrm>
          <a:prstGeom prst="rect">
            <a:avLst/>
          </a:prstGeom>
        </p:spPr>
      </p:pic>
    </p:spTree>
    <p:extLst>
      <p:ext uri="{BB962C8B-B14F-4D97-AF65-F5344CB8AC3E}">
        <p14:creationId xmlns:p14="http://schemas.microsoft.com/office/powerpoint/2010/main" val="253683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62D7-1BAE-44EA-87F9-81ED886044F1}"/>
              </a:ext>
            </a:extLst>
          </p:cNvPr>
          <p:cNvSpPr>
            <a:spLocks noGrp="1"/>
          </p:cNvSpPr>
          <p:nvPr>
            <p:ph type="title"/>
          </p:nvPr>
        </p:nvSpPr>
        <p:spPr/>
        <p:txBody>
          <a:bodyPr/>
          <a:lstStyle/>
          <a:p>
            <a:r>
              <a:rPr lang="en-US" dirty="0"/>
              <a:t>Example Activity: Developing a Simple Phonebook</a:t>
            </a:r>
          </a:p>
        </p:txBody>
      </p:sp>
      <p:sp>
        <p:nvSpPr>
          <p:cNvPr id="3" name="Content Placeholder 2">
            <a:extLst>
              <a:ext uri="{FF2B5EF4-FFF2-40B4-BE49-F238E27FC236}">
                <a16:creationId xmlns:a16="http://schemas.microsoft.com/office/drawing/2014/main" id="{4CF708EA-524F-40A2-A2A9-6284071A8E62}"/>
              </a:ext>
            </a:extLst>
          </p:cNvPr>
          <p:cNvSpPr>
            <a:spLocks noGrp="1"/>
          </p:cNvSpPr>
          <p:nvPr>
            <p:ph idx="1"/>
          </p:nvPr>
        </p:nvSpPr>
        <p:spPr/>
        <p:txBody>
          <a:bodyPr/>
          <a:lstStyle/>
          <a:p>
            <a:r>
              <a:rPr lang="en-US" dirty="0"/>
              <a:t>.XML and .java files can be found at </a:t>
            </a:r>
            <a:r>
              <a:rPr lang="en-US" dirty="0">
                <a:hlinkClick r:id="rId2"/>
              </a:rPr>
              <a:t>https://github.com/kahermans/PhoneBookDemo.git</a:t>
            </a:r>
            <a:endParaRPr lang="en-US" dirty="0"/>
          </a:p>
          <a:p>
            <a:r>
              <a:rPr lang="en-US" dirty="0"/>
              <a:t>Each operation is a separate activity</a:t>
            </a:r>
          </a:p>
          <a:p>
            <a:r>
              <a:rPr lang="en-US" dirty="0"/>
              <a:t>Contact Object stores the name and number of a Contact (note: you must define a no-</a:t>
            </a:r>
            <a:r>
              <a:rPr lang="en-US" dirty="0" err="1"/>
              <a:t>args</a:t>
            </a:r>
            <a:r>
              <a:rPr lang="en-US" dirty="0"/>
              <a:t> constructor)</a:t>
            </a:r>
          </a:p>
          <a:p>
            <a:r>
              <a:rPr lang="en-US" dirty="0"/>
              <a:t>You will need to include the contact_view.xml for the </a:t>
            </a:r>
            <a:r>
              <a:rPr lang="en-US" dirty="0" err="1"/>
              <a:t>ContactAdapter</a:t>
            </a:r>
            <a:r>
              <a:rPr lang="en-US" dirty="0"/>
              <a:t> to work</a:t>
            </a:r>
          </a:p>
          <a:p>
            <a:r>
              <a:rPr lang="en-US" dirty="0" err="1"/>
              <a:t>ContactAdapter</a:t>
            </a:r>
            <a:r>
              <a:rPr lang="en-US" dirty="0"/>
              <a:t> is a custom adapter that will handle the Contacts in the </a:t>
            </a:r>
            <a:r>
              <a:rPr lang="en-US" dirty="0" err="1"/>
              <a:t>ListViews</a:t>
            </a:r>
            <a:endParaRPr lang="en-US" dirty="0"/>
          </a:p>
          <a:p>
            <a:endParaRPr lang="en-US" dirty="0"/>
          </a:p>
          <a:p>
            <a:endParaRPr lang="en-US" dirty="0"/>
          </a:p>
        </p:txBody>
      </p:sp>
    </p:spTree>
    <p:extLst>
      <p:ext uri="{BB962C8B-B14F-4D97-AF65-F5344CB8AC3E}">
        <p14:creationId xmlns:p14="http://schemas.microsoft.com/office/powerpoint/2010/main" val="329645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0D0E-6AF3-49DB-B853-1A0ED0C855A1}"/>
              </a:ext>
            </a:extLst>
          </p:cNvPr>
          <p:cNvSpPr>
            <a:spLocks noGrp="1"/>
          </p:cNvSpPr>
          <p:nvPr>
            <p:ph type="title"/>
          </p:nvPr>
        </p:nvSpPr>
        <p:spPr/>
        <p:txBody>
          <a:bodyPr/>
          <a:lstStyle/>
          <a:p>
            <a:r>
              <a:rPr lang="en-US" dirty="0"/>
              <a:t>Adding Activity Demonstration</a:t>
            </a:r>
          </a:p>
        </p:txBody>
      </p:sp>
      <p:pic>
        <p:nvPicPr>
          <p:cNvPr id="4" name="Content Placeholder 3">
            <a:extLst>
              <a:ext uri="{FF2B5EF4-FFF2-40B4-BE49-F238E27FC236}">
                <a16:creationId xmlns:a16="http://schemas.microsoft.com/office/drawing/2014/main" id="{B28A3BF0-1210-4EEC-8F1A-00755E810D4D}"/>
              </a:ext>
            </a:extLst>
          </p:cNvPr>
          <p:cNvPicPr>
            <a:picLocks noGrp="1" noChangeAspect="1"/>
          </p:cNvPicPr>
          <p:nvPr>
            <p:ph idx="1"/>
          </p:nvPr>
        </p:nvPicPr>
        <p:blipFill rotWithShape="1">
          <a:blip r:embed="rId2"/>
          <a:srcRect l="38546" t="22309" r="41386" b="18558"/>
          <a:stretch/>
        </p:blipFill>
        <p:spPr>
          <a:xfrm>
            <a:off x="1903228" y="1874517"/>
            <a:ext cx="2628014" cy="4356019"/>
          </a:xfrm>
          <a:prstGeom prst="rect">
            <a:avLst/>
          </a:prstGeom>
        </p:spPr>
      </p:pic>
      <p:cxnSp>
        <p:nvCxnSpPr>
          <p:cNvPr id="6" name="Straight Arrow Connector 5">
            <a:extLst>
              <a:ext uri="{FF2B5EF4-FFF2-40B4-BE49-F238E27FC236}">
                <a16:creationId xmlns:a16="http://schemas.microsoft.com/office/drawing/2014/main" id="{E4E5AE13-AE6D-47C6-A9B6-26708EA4EC3E}"/>
              </a:ext>
            </a:extLst>
          </p:cNvPr>
          <p:cNvCxnSpPr/>
          <p:nvPr/>
        </p:nvCxnSpPr>
        <p:spPr>
          <a:xfrm flipH="1">
            <a:off x="3574311" y="2980303"/>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47EEF4-606D-4478-B2DB-11AD0511858C}"/>
              </a:ext>
            </a:extLst>
          </p:cNvPr>
          <p:cNvCxnSpPr/>
          <p:nvPr/>
        </p:nvCxnSpPr>
        <p:spPr>
          <a:xfrm flipH="1">
            <a:off x="3574311" y="3324089"/>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C4F8D7-BBBE-4903-919F-E7219DB9A119}"/>
              </a:ext>
            </a:extLst>
          </p:cNvPr>
          <p:cNvCxnSpPr/>
          <p:nvPr/>
        </p:nvCxnSpPr>
        <p:spPr>
          <a:xfrm flipH="1">
            <a:off x="3652283" y="3972675"/>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B2218C1-56D9-467D-B39D-00D51F788F19}"/>
              </a:ext>
            </a:extLst>
          </p:cNvPr>
          <p:cNvCxnSpPr/>
          <p:nvPr/>
        </p:nvCxnSpPr>
        <p:spPr>
          <a:xfrm flipH="1">
            <a:off x="3652283" y="4397977"/>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14C1E3-EA45-4AE8-8756-7F11DA37DE03}"/>
              </a:ext>
            </a:extLst>
          </p:cNvPr>
          <p:cNvSpPr txBox="1"/>
          <p:nvPr/>
        </p:nvSpPr>
        <p:spPr>
          <a:xfrm>
            <a:off x="6395483" y="2795637"/>
            <a:ext cx="1491883" cy="369332"/>
          </a:xfrm>
          <a:prstGeom prst="rect">
            <a:avLst/>
          </a:prstGeom>
          <a:noFill/>
        </p:spPr>
        <p:txBody>
          <a:bodyPr wrap="none" rtlCol="0">
            <a:spAutoFit/>
          </a:bodyPr>
          <a:lstStyle/>
          <a:p>
            <a:r>
              <a:rPr lang="en-US" dirty="0" err="1"/>
              <a:t>editTextName</a:t>
            </a:r>
            <a:endParaRPr lang="en-US" dirty="0"/>
          </a:p>
        </p:txBody>
      </p:sp>
      <p:sp>
        <p:nvSpPr>
          <p:cNvPr id="11" name="TextBox 10">
            <a:extLst>
              <a:ext uri="{FF2B5EF4-FFF2-40B4-BE49-F238E27FC236}">
                <a16:creationId xmlns:a16="http://schemas.microsoft.com/office/drawing/2014/main" id="{4EA369DA-C014-4678-BEA3-5912F09A6980}"/>
              </a:ext>
            </a:extLst>
          </p:cNvPr>
          <p:cNvSpPr txBox="1"/>
          <p:nvPr/>
        </p:nvSpPr>
        <p:spPr>
          <a:xfrm>
            <a:off x="6395483" y="3139423"/>
            <a:ext cx="1705082" cy="369332"/>
          </a:xfrm>
          <a:prstGeom prst="rect">
            <a:avLst/>
          </a:prstGeom>
          <a:noFill/>
        </p:spPr>
        <p:txBody>
          <a:bodyPr wrap="none" rtlCol="0">
            <a:spAutoFit/>
          </a:bodyPr>
          <a:lstStyle/>
          <a:p>
            <a:r>
              <a:rPr lang="en-US" dirty="0" err="1"/>
              <a:t>editTextNumber</a:t>
            </a:r>
            <a:endParaRPr lang="en-US" dirty="0"/>
          </a:p>
        </p:txBody>
      </p:sp>
      <p:sp>
        <p:nvSpPr>
          <p:cNvPr id="12" name="TextBox 11">
            <a:extLst>
              <a:ext uri="{FF2B5EF4-FFF2-40B4-BE49-F238E27FC236}">
                <a16:creationId xmlns:a16="http://schemas.microsoft.com/office/drawing/2014/main" id="{48C3B285-A756-4BBE-8CCF-80D7B2918E6F}"/>
              </a:ext>
            </a:extLst>
          </p:cNvPr>
          <p:cNvSpPr txBox="1"/>
          <p:nvPr/>
        </p:nvSpPr>
        <p:spPr>
          <a:xfrm>
            <a:off x="6399030" y="3815995"/>
            <a:ext cx="1197059" cy="369332"/>
          </a:xfrm>
          <a:prstGeom prst="rect">
            <a:avLst/>
          </a:prstGeom>
          <a:noFill/>
        </p:spPr>
        <p:txBody>
          <a:bodyPr wrap="none" rtlCol="0">
            <a:spAutoFit/>
          </a:bodyPr>
          <a:lstStyle/>
          <a:p>
            <a:r>
              <a:rPr lang="en-US" dirty="0" err="1"/>
              <a:t>buttonAdd</a:t>
            </a:r>
            <a:endParaRPr lang="en-US" dirty="0"/>
          </a:p>
        </p:txBody>
      </p:sp>
      <p:sp>
        <p:nvSpPr>
          <p:cNvPr id="13" name="TextBox 12">
            <a:extLst>
              <a:ext uri="{FF2B5EF4-FFF2-40B4-BE49-F238E27FC236}">
                <a16:creationId xmlns:a16="http://schemas.microsoft.com/office/drawing/2014/main" id="{12FBE5EF-8C82-46B7-9A1B-B418194E6EE0}"/>
              </a:ext>
            </a:extLst>
          </p:cNvPr>
          <p:cNvSpPr txBox="1"/>
          <p:nvPr/>
        </p:nvSpPr>
        <p:spPr>
          <a:xfrm>
            <a:off x="6395483" y="4226384"/>
            <a:ext cx="1386213" cy="369332"/>
          </a:xfrm>
          <a:prstGeom prst="rect">
            <a:avLst/>
          </a:prstGeom>
          <a:noFill/>
        </p:spPr>
        <p:txBody>
          <a:bodyPr wrap="none" rtlCol="0">
            <a:spAutoFit/>
          </a:bodyPr>
          <a:lstStyle/>
          <a:p>
            <a:r>
              <a:rPr lang="en-US" dirty="0" err="1"/>
              <a:t>buttonHome</a:t>
            </a:r>
            <a:endParaRPr lang="en-US" dirty="0"/>
          </a:p>
        </p:txBody>
      </p:sp>
      <p:sp>
        <p:nvSpPr>
          <p:cNvPr id="14" name="TextBox 13">
            <a:extLst>
              <a:ext uri="{FF2B5EF4-FFF2-40B4-BE49-F238E27FC236}">
                <a16:creationId xmlns:a16="http://schemas.microsoft.com/office/drawing/2014/main" id="{E27487FB-A316-43BA-82F6-575A40C3CFC6}"/>
              </a:ext>
            </a:extLst>
          </p:cNvPr>
          <p:cNvSpPr txBox="1"/>
          <p:nvPr/>
        </p:nvSpPr>
        <p:spPr>
          <a:xfrm>
            <a:off x="5684874" y="5263127"/>
            <a:ext cx="5518298" cy="954107"/>
          </a:xfrm>
          <a:prstGeom prst="rect">
            <a:avLst/>
          </a:prstGeom>
          <a:noFill/>
        </p:spPr>
        <p:txBody>
          <a:bodyPr wrap="square" rtlCol="0">
            <a:spAutoFit/>
          </a:bodyPr>
          <a:lstStyle/>
          <a:p>
            <a:r>
              <a:rPr lang="en-US" sz="2800" dirty="0"/>
              <a:t>Don’t forget to direct the button to a function in your .java file</a:t>
            </a:r>
          </a:p>
        </p:txBody>
      </p:sp>
    </p:spTree>
    <p:extLst>
      <p:ext uri="{BB962C8B-B14F-4D97-AF65-F5344CB8AC3E}">
        <p14:creationId xmlns:p14="http://schemas.microsoft.com/office/powerpoint/2010/main" val="121027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EAAD-239E-4B7A-93A0-F1B57FADC10E}"/>
              </a:ext>
            </a:extLst>
          </p:cNvPr>
          <p:cNvSpPr>
            <a:spLocks noGrp="1"/>
          </p:cNvSpPr>
          <p:nvPr>
            <p:ph type="title"/>
          </p:nvPr>
        </p:nvSpPr>
        <p:spPr/>
        <p:txBody>
          <a:bodyPr/>
          <a:lstStyle/>
          <a:p>
            <a:r>
              <a:rPr lang="en-US" dirty="0"/>
              <a:t>Adding Activity Demonstration</a:t>
            </a:r>
          </a:p>
        </p:txBody>
      </p:sp>
      <p:sp>
        <p:nvSpPr>
          <p:cNvPr id="4" name="Rectangle 1">
            <a:extLst>
              <a:ext uri="{FF2B5EF4-FFF2-40B4-BE49-F238E27FC236}">
                <a16:creationId xmlns:a16="http://schemas.microsoft.com/office/drawing/2014/main" id="{C32AF53A-4C11-4D8E-9DCE-BC4A28D425DA}"/>
              </a:ext>
            </a:extLst>
          </p:cNvPr>
          <p:cNvSpPr>
            <a:spLocks noGrp="1" noChangeArrowheads="1"/>
          </p:cNvSpPr>
          <p:nvPr>
            <p:ph idx="1"/>
          </p:nvPr>
        </p:nvSpPr>
        <p:spPr bwMode="auto">
          <a:xfrm>
            <a:off x="1086836" y="2151696"/>
            <a:ext cx="1050800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2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activity_add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412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EAAD-239E-4B7A-93A0-F1B57FADC10E}"/>
              </a:ext>
            </a:extLst>
          </p:cNvPr>
          <p:cNvSpPr>
            <a:spLocks noGrp="1"/>
          </p:cNvSpPr>
          <p:nvPr>
            <p:ph type="title"/>
          </p:nvPr>
        </p:nvSpPr>
        <p:spPr/>
        <p:txBody>
          <a:bodyPr>
            <a:normAutofit fontScale="90000"/>
          </a:bodyPr>
          <a:lstStyle/>
          <a:p>
            <a:r>
              <a:rPr lang="en-US" dirty="0"/>
              <a:t>Adding Activity Demonstration – Declaring and Initializing Variables for Database Access</a:t>
            </a:r>
          </a:p>
        </p:txBody>
      </p:sp>
      <p:sp>
        <p:nvSpPr>
          <p:cNvPr id="4" name="Rectangle 1">
            <a:extLst>
              <a:ext uri="{FF2B5EF4-FFF2-40B4-BE49-F238E27FC236}">
                <a16:creationId xmlns:a16="http://schemas.microsoft.com/office/drawing/2014/main" id="{C32AF53A-4C11-4D8E-9DCE-BC4A28D425DA}"/>
              </a:ext>
            </a:extLst>
          </p:cNvPr>
          <p:cNvSpPr>
            <a:spLocks noGrp="1" noChangeArrowheads="1"/>
          </p:cNvSpPr>
          <p:nvPr>
            <p:ph idx="1"/>
          </p:nvPr>
        </p:nvSpPr>
        <p:spPr bwMode="auto">
          <a:xfrm>
            <a:off x="1086836" y="1720506"/>
            <a:ext cx="10508005"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DatabaseReference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FirebaseDatabase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database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2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activity_add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database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FirebaseDatabase.</a:t>
            </a:r>
            <a:r>
              <a:rPr kumimoji="0" lang="en-US" altLang="en-US" sz="2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database</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.getReference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"contacts"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CE41C49-BDFA-4D2F-B262-71CF84BA0C24}"/>
              </a:ext>
            </a:extLst>
          </p:cNvPr>
          <p:cNvSpPr/>
          <p:nvPr/>
        </p:nvSpPr>
        <p:spPr>
          <a:xfrm>
            <a:off x="1499191" y="2126512"/>
            <a:ext cx="6422065" cy="808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9B65009-4275-440C-B5BE-7AB1A905EF3C}"/>
              </a:ext>
            </a:extLst>
          </p:cNvPr>
          <p:cNvSpPr/>
          <p:nvPr/>
        </p:nvSpPr>
        <p:spPr>
          <a:xfrm>
            <a:off x="2140689" y="4671238"/>
            <a:ext cx="8055934" cy="808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87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9F18-C682-4E0E-AD5F-A17C1C3221C5}"/>
              </a:ext>
            </a:extLst>
          </p:cNvPr>
          <p:cNvSpPr>
            <a:spLocks noGrp="1"/>
          </p:cNvSpPr>
          <p:nvPr>
            <p:ph type="title"/>
          </p:nvPr>
        </p:nvSpPr>
        <p:spPr/>
        <p:txBody>
          <a:bodyPr>
            <a:normAutofit fontScale="90000"/>
          </a:bodyPr>
          <a:lstStyle/>
          <a:p>
            <a:r>
              <a:rPr lang="en-US" dirty="0"/>
              <a:t>Adding Activity Demonstration – Adding a New Entry to the Database</a:t>
            </a:r>
          </a:p>
        </p:txBody>
      </p:sp>
      <p:sp>
        <p:nvSpPr>
          <p:cNvPr id="4" name="Rectangle 1">
            <a:extLst>
              <a:ext uri="{FF2B5EF4-FFF2-40B4-BE49-F238E27FC236}">
                <a16:creationId xmlns:a16="http://schemas.microsoft.com/office/drawing/2014/main" id="{97FB2E99-729C-4447-B17C-FF66E9D7803A}"/>
              </a:ext>
            </a:extLst>
          </p:cNvPr>
          <p:cNvSpPr>
            <a:spLocks noGrp="1" noChangeArrowheads="1"/>
          </p:cNvSpPr>
          <p:nvPr>
            <p:ph idx="1"/>
          </p:nvPr>
        </p:nvSpPr>
        <p:spPr bwMode="auto">
          <a:xfrm>
            <a:off x="1176130" y="1750323"/>
            <a:ext cx="10495181"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addContact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view)</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editName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editTextName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name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editName.getText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editNumber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editTextPhone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phone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editNumber.getText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name.length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Contact c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Contact(name, phone);</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.child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.push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getKey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setValue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c.getName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successfully added."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editName.setText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editNumber.setText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C8D8547-55C4-4F39-B9BF-C0349E4C32DE}"/>
              </a:ext>
            </a:extLst>
          </p:cNvPr>
          <p:cNvSpPr/>
          <p:nvPr/>
        </p:nvSpPr>
        <p:spPr>
          <a:xfrm>
            <a:off x="1988288" y="4125436"/>
            <a:ext cx="7304567" cy="411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07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6B77-3AE9-43E1-91C2-65439AB17C1B}"/>
              </a:ext>
            </a:extLst>
          </p:cNvPr>
          <p:cNvSpPr>
            <a:spLocks noGrp="1"/>
          </p:cNvSpPr>
          <p:nvPr>
            <p:ph type="title"/>
          </p:nvPr>
        </p:nvSpPr>
        <p:spPr/>
        <p:txBody>
          <a:bodyPr/>
          <a:lstStyle/>
          <a:p>
            <a:r>
              <a:rPr lang="en-US" dirty="0"/>
              <a:t>Adding Activity Demonstration – Programming the Home Button</a:t>
            </a:r>
          </a:p>
        </p:txBody>
      </p:sp>
      <p:sp>
        <p:nvSpPr>
          <p:cNvPr id="4" name="Rectangle 1">
            <a:extLst>
              <a:ext uri="{FF2B5EF4-FFF2-40B4-BE49-F238E27FC236}">
                <a16:creationId xmlns:a16="http://schemas.microsoft.com/office/drawing/2014/main" id="{8FCD6D7D-47E3-4FE9-8ACD-AAB8EC2CA951}"/>
              </a:ext>
            </a:extLst>
          </p:cNvPr>
          <p:cNvSpPr>
            <a:spLocks noGrp="1" noChangeArrowheads="1"/>
          </p:cNvSpPr>
          <p:nvPr>
            <p:ph idx="1"/>
          </p:nvPr>
        </p:nvSpPr>
        <p:spPr bwMode="auto">
          <a:xfrm>
            <a:off x="1128666" y="2226268"/>
            <a:ext cx="1069235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goHome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View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MainActivity.</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37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F54A-D679-4376-A952-160B9790D9C7}"/>
              </a:ext>
            </a:extLst>
          </p:cNvPr>
          <p:cNvSpPr>
            <a:spLocks noGrp="1"/>
          </p:cNvSpPr>
          <p:nvPr>
            <p:ph type="title"/>
          </p:nvPr>
        </p:nvSpPr>
        <p:spPr/>
        <p:txBody>
          <a:bodyPr/>
          <a:lstStyle/>
          <a:p>
            <a:r>
              <a:rPr lang="en-US" dirty="0"/>
              <a:t>Search Activity Demonstration</a:t>
            </a:r>
          </a:p>
        </p:txBody>
      </p:sp>
      <p:pic>
        <p:nvPicPr>
          <p:cNvPr id="4" name="Picture 3">
            <a:extLst>
              <a:ext uri="{FF2B5EF4-FFF2-40B4-BE49-F238E27FC236}">
                <a16:creationId xmlns:a16="http://schemas.microsoft.com/office/drawing/2014/main" id="{00082A9B-14C5-4B01-949E-8C39057A7C90}"/>
              </a:ext>
            </a:extLst>
          </p:cNvPr>
          <p:cNvPicPr>
            <a:picLocks noChangeAspect="1"/>
          </p:cNvPicPr>
          <p:nvPr/>
        </p:nvPicPr>
        <p:blipFill rotWithShape="1">
          <a:blip r:embed="rId2"/>
          <a:srcRect l="41685" t="28372" r="43663" b="29457"/>
          <a:stretch/>
        </p:blipFill>
        <p:spPr>
          <a:xfrm>
            <a:off x="4822789" y="1764885"/>
            <a:ext cx="2700669" cy="4372511"/>
          </a:xfrm>
          <a:prstGeom prst="rect">
            <a:avLst/>
          </a:prstGeom>
        </p:spPr>
      </p:pic>
      <p:cxnSp>
        <p:nvCxnSpPr>
          <p:cNvPr id="5" name="Straight Arrow Connector 4">
            <a:extLst>
              <a:ext uri="{FF2B5EF4-FFF2-40B4-BE49-F238E27FC236}">
                <a16:creationId xmlns:a16="http://schemas.microsoft.com/office/drawing/2014/main" id="{506A7C92-47EF-4DFA-A7D0-B91069DE8EC4}"/>
              </a:ext>
            </a:extLst>
          </p:cNvPr>
          <p:cNvCxnSpPr>
            <a:cxnSpLocks/>
          </p:cNvCxnSpPr>
          <p:nvPr/>
        </p:nvCxnSpPr>
        <p:spPr>
          <a:xfrm flipH="1">
            <a:off x="6940362" y="2717312"/>
            <a:ext cx="1431699"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ECC64BF-D9A1-4D88-BCF3-ABD84EB78D9C}"/>
              </a:ext>
            </a:extLst>
          </p:cNvPr>
          <p:cNvCxnSpPr>
            <a:cxnSpLocks/>
          </p:cNvCxnSpPr>
          <p:nvPr/>
        </p:nvCxnSpPr>
        <p:spPr>
          <a:xfrm flipH="1">
            <a:off x="6940362" y="3108251"/>
            <a:ext cx="1431699"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5B8E35D-F44A-4850-BD69-5E690020B8C8}"/>
              </a:ext>
            </a:extLst>
          </p:cNvPr>
          <p:cNvCxnSpPr>
            <a:cxnSpLocks/>
          </p:cNvCxnSpPr>
          <p:nvPr/>
        </p:nvCxnSpPr>
        <p:spPr>
          <a:xfrm>
            <a:off x="4229870" y="3081746"/>
            <a:ext cx="1185838" cy="393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C00606-03ED-4D65-AF27-0706748E83A8}"/>
              </a:ext>
            </a:extLst>
          </p:cNvPr>
          <p:cNvCxnSpPr>
            <a:cxnSpLocks/>
          </p:cNvCxnSpPr>
          <p:nvPr/>
        </p:nvCxnSpPr>
        <p:spPr>
          <a:xfrm>
            <a:off x="3636951" y="4475097"/>
            <a:ext cx="1185838" cy="393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A97BCD4-0C75-40A8-AF54-BBE50E53A1B8}"/>
              </a:ext>
            </a:extLst>
          </p:cNvPr>
          <p:cNvSpPr txBox="1"/>
          <p:nvPr/>
        </p:nvSpPr>
        <p:spPr>
          <a:xfrm>
            <a:off x="8382075" y="2532646"/>
            <a:ext cx="1514197" cy="369332"/>
          </a:xfrm>
          <a:prstGeom prst="rect">
            <a:avLst/>
          </a:prstGeom>
          <a:noFill/>
        </p:spPr>
        <p:txBody>
          <a:bodyPr wrap="none" rtlCol="0">
            <a:spAutoFit/>
          </a:bodyPr>
          <a:lstStyle/>
          <a:p>
            <a:r>
              <a:rPr lang="en-US" dirty="0" err="1"/>
              <a:t>editTextName</a:t>
            </a:r>
            <a:endParaRPr lang="en-US" dirty="0"/>
          </a:p>
        </p:txBody>
      </p:sp>
      <p:sp>
        <p:nvSpPr>
          <p:cNvPr id="11" name="TextBox 10">
            <a:extLst>
              <a:ext uri="{FF2B5EF4-FFF2-40B4-BE49-F238E27FC236}">
                <a16:creationId xmlns:a16="http://schemas.microsoft.com/office/drawing/2014/main" id="{C962D9A8-BF9A-4559-9323-D9D33A8BB6D2}"/>
              </a:ext>
            </a:extLst>
          </p:cNvPr>
          <p:cNvSpPr txBox="1"/>
          <p:nvPr/>
        </p:nvSpPr>
        <p:spPr>
          <a:xfrm>
            <a:off x="8382075" y="2923585"/>
            <a:ext cx="1394934" cy="369332"/>
          </a:xfrm>
          <a:prstGeom prst="rect">
            <a:avLst/>
          </a:prstGeom>
          <a:noFill/>
        </p:spPr>
        <p:txBody>
          <a:bodyPr wrap="none" rtlCol="0">
            <a:spAutoFit/>
          </a:bodyPr>
          <a:lstStyle/>
          <a:p>
            <a:r>
              <a:rPr lang="en-US" dirty="0" err="1"/>
              <a:t>buttonHome</a:t>
            </a:r>
            <a:endParaRPr lang="en-US" dirty="0"/>
          </a:p>
        </p:txBody>
      </p:sp>
      <p:sp>
        <p:nvSpPr>
          <p:cNvPr id="12" name="TextBox 11">
            <a:extLst>
              <a:ext uri="{FF2B5EF4-FFF2-40B4-BE49-F238E27FC236}">
                <a16:creationId xmlns:a16="http://schemas.microsoft.com/office/drawing/2014/main" id="{921B56B3-C5ED-4201-A3A9-85FAD3306299}"/>
              </a:ext>
            </a:extLst>
          </p:cNvPr>
          <p:cNvSpPr txBox="1"/>
          <p:nvPr/>
        </p:nvSpPr>
        <p:spPr>
          <a:xfrm>
            <a:off x="2676330" y="2894606"/>
            <a:ext cx="1427635" cy="369332"/>
          </a:xfrm>
          <a:prstGeom prst="rect">
            <a:avLst/>
          </a:prstGeom>
          <a:noFill/>
        </p:spPr>
        <p:txBody>
          <a:bodyPr wrap="none" rtlCol="0">
            <a:spAutoFit/>
          </a:bodyPr>
          <a:lstStyle/>
          <a:p>
            <a:r>
              <a:rPr lang="en-US" dirty="0" err="1"/>
              <a:t>buttonSearch</a:t>
            </a:r>
            <a:endParaRPr lang="en-US" dirty="0"/>
          </a:p>
        </p:txBody>
      </p:sp>
      <p:sp>
        <p:nvSpPr>
          <p:cNvPr id="13" name="TextBox 12">
            <a:extLst>
              <a:ext uri="{FF2B5EF4-FFF2-40B4-BE49-F238E27FC236}">
                <a16:creationId xmlns:a16="http://schemas.microsoft.com/office/drawing/2014/main" id="{596983BA-8A24-4C83-B2B5-7B706EFCE6C6}"/>
              </a:ext>
            </a:extLst>
          </p:cNvPr>
          <p:cNvSpPr txBox="1"/>
          <p:nvPr/>
        </p:nvSpPr>
        <p:spPr>
          <a:xfrm>
            <a:off x="2082820" y="4290431"/>
            <a:ext cx="1587038" cy="369332"/>
          </a:xfrm>
          <a:prstGeom prst="rect">
            <a:avLst/>
          </a:prstGeom>
          <a:noFill/>
        </p:spPr>
        <p:txBody>
          <a:bodyPr wrap="none" rtlCol="0">
            <a:spAutoFit/>
          </a:bodyPr>
          <a:lstStyle/>
          <a:p>
            <a:r>
              <a:rPr lang="en-US" dirty="0" err="1"/>
              <a:t>listViewResults</a:t>
            </a:r>
            <a:endParaRPr lang="en-US" dirty="0"/>
          </a:p>
        </p:txBody>
      </p:sp>
    </p:spTree>
    <p:extLst>
      <p:ext uri="{BB962C8B-B14F-4D97-AF65-F5344CB8AC3E}">
        <p14:creationId xmlns:p14="http://schemas.microsoft.com/office/powerpoint/2010/main" val="3870021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E602-456E-46EA-8BCE-4465EBD40485}"/>
              </a:ext>
            </a:extLst>
          </p:cNvPr>
          <p:cNvSpPr>
            <a:spLocks noGrp="1"/>
          </p:cNvSpPr>
          <p:nvPr>
            <p:ph type="title"/>
          </p:nvPr>
        </p:nvSpPr>
        <p:spPr/>
        <p:txBody>
          <a:bodyPr/>
          <a:lstStyle/>
          <a:p>
            <a:r>
              <a:rPr lang="en-US" dirty="0"/>
              <a:t>Search Activity Demonstration</a:t>
            </a:r>
          </a:p>
        </p:txBody>
      </p:sp>
      <p:sp>
        <p:nvSpPr>
          <p:cNvPr id="4" name="Rectangle 1">
            <a:extLst>
              <a:ext uri="{FF2B5EF4-FFF2-40B4-BE49-F238E27FC236}">
                <a16:creationId xmlns:a16="http://schemas.microsoft.com/office/drawing/2014/main" id="{13EBAC80-D0FE-4EA2-AAA3-EBBFD7DCFAE4}"/>
              </a:ext>
            </a:extLst>
          </p:cNvPr>
          <p:cNvSpPr>
            <a:spLocks noGrp="1" noChangeArrowheads="1"/>
          </p:cNvSpPr>
          <p:nvPr>
            <p:ph idx="1"/>
          </p:nvPr>
        </p:nvSpPr>
        <p:spPr bwMode="auto">
          <a:xfrm>
            <a:off x="1083039" y="1936496"/>
            <a:ext cx="1051559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2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activity_search</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929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9E68-925E-4562-BC4D-738D85B1E327}"/>
              </a:ext>
            </a:extLst>
          </p:cNvPr>
          <p:cNvSpPr>
            <a:spLocks noGrp="1"/>
          </p:cNvSpPr>
          <p:nvPr>
            <p:ph type="title"/>
          </p:nvPr>
        </p:nvSpPr>
        <p:spPr/>
        <p:txBody>
          <a:bodyPr/>
          <a:lstStyle/>
          <a:p>
            <a:r>
              <a:rPr lang="en-US" dirty="0"/>
              <a:t>Search Activity Demonstration – Declare Variables</a:t>
            </a:r>
          </a:p>
        </p:txBody>
      </p:sp>
      <p:sp>
        <p:nvSpPr>
          <p:cNvPr id="4" name="Rectangle 1">
            <a:extLst>
              <a:ext uri="{FF2B5EF4-FFF2-40B4-BE49-F238E27FC236}">
                <a16:creationId xmlns:a16="http://schemas.microsoft.com/office/drawing/2014/main" id="{F0133EF9-758D-44A4-8078-E7E14A4ECD93}"/>
              </a:ext>
            </a:extLst>
          </p:cNvPr>
          <p:cNvSpPr>
            <a:spLocks noGrp="1" noChangeArrowheads="1"/>
          </p:cNvSpPr>
          <p:nvPr>
            <p:ph idx="1"/>
          </p:nvPr>
        </p:nvSpPr>
        <p:spPr bwMode="auto">
          <a:xfrm>
            <a:off x="1044939" y="1806198"/>
            <a:ext cx="105918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FirebaseDatabase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database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DatabaseReference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&lt;Contact&gt;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contactList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ClrTx/>
              <a:buNone/>
            </a:pPr>
            <a:r>
              <a:rPr lang="en-US" altLang="en-US" sz="2400" b="1" dirty="0">
                <a:solidFill>
                  <a:srgbClr val="000080"/>
                </a:solidFill>
                <a:latin typeface="Courier New" panose="02070309020205020404" pitchFamily="49" charset="0"/>
                <a:cs typeface="Courier New" panose="02070309020205020404" pitchFamily="49" charset="0"/>
              </a:rPr>
              <a:t>    private </a:t>
            </a:r>
            <a:r>
              <a:rPr lang="en-US" altLang="en-US" sz="2400" dirty="0" err="1">
                <a:solidFill>
                  <a:srgbClr val="000000"/>
                </a:solidFill>
                <a:latin typeface="Courier New" panose="02070309020205020404" pitchFamily="49" charset="0"/>
                <a:cs typeface="Courier New" panose="02070309020205020404" pitchFamily="49" charset="0"/>
              </a:rPr>
              <a:t>ArrayList</a:t>
            </a:r>
            <a:r>
              <a:rPr lang="en-US" altLang="en-US" sz="2400" dirty="0">
                <a:solidFill>
                  <a:srgbClr val="000000"/>
                </a:solidFill>
                <a:latin typeface="Courier New" panose="02070309020205020404" pitchFamily="49" charset="0"/>
                <a:cs typeface="Courier New" panose="02070309020205020404" pitchFamily="49" charset="0"/>
              </a:rPr>
              <a:t>&lt;Contact&gt; </a:t>
            </a:r>
            <a:r>
              <a:rPr lang="en-US" altLang="en-US" sz="2400" b="1" dirty="0" err="1">
                <a:solidFill>
                  <a:srgbClr val="660E7A"/>
                </a:solidFill>
                <a:latin typeface="Courier New" panose="02070309020205020404" pitchFamily="49" charset="0"/>
                <a:cs typeface="Courier New" panose="02070309020205020404" pitchFamily="49" charset="0"/>
              </a:rPr>
              <a:t>searchResults</a:t>
            </a:r>
            <a:r>
              <a:rPr lang="en-US" altLang="en-US" sz="2400" dirty="0">
                <a:solidFill>
                  <a:srgbClr val="000000"/>
                </a:solidFill>
                <a:latin typeface="Courier New" panose="02070309020205020404" pitchFamily="49" charset="0"/>
                <a:cs typeface="Courier New" panose="02070309020205020404" pitchFamily="49" charset="0"/>
              </a:rPr>
              <a:t>;</a:t>
            </a:r>
            <a:endParaRPr lang="en-US" altLang="en-US" sz="3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ContactAdapter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listAdapter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2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activity_search</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474C653-421A-4022-9003-6078641DD8F0}"/>
              </a:ext>
            </a:extLst>
          </p:cNvPr>
          <p:cNvSpPr/>
          <p:nvPr/>
        </p:nvSpPr>
        <p:spPr>
          <a:xfrm>
            <a:off x="1476539" y="2940721"/>
            <a:ext cx="8999304" cy="1492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62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C8C7-86C4-4C03-9A8F-8A0D9B820335}"/>
              </a:ext>
            </a:extLst>
          </p:cNvPr>
          <p:cNvSpPr>
            <a:spLocks noGrp="1"/>
          </p:cNvSpPr>
          <p:nvPr>
            <p:ph type="title"/>
          </p:nvPr>
        </p:nvSpPr>
        <p:spPr/>
        <p:txBody>
          <a:bodyPr/>
          <a:lstStyle/>
          <a:p>
            <a:r>
              <a:rPr lang="en-US" dirty="0"/>
              <a:t>Prerequisites for this Presentation</a:t>
            </a:r>
          </a:p>
        </p:txBody>
      </p:sp>
      <p:sp>
        <p:nvSpPr>
          <p:cNvPr id="3" name="Content Placeholder 2">
            <a:extLst>
              <a:ext uri="{FF2B5EF4-FFF2-40B4-BE49-F238E27FC236}">
                <a16:creationId xmlns:a16="http://schemas.microsoft.com/office/drawing/2014/main" id="{A88F468E-E58D-418D-B338-2AFB9E943F58}"/>
              </a:ext>
            </a:extLst>
          </p:cNvPr>
          <p:cNvSpPr>
            <a:spLocks noGrp="1"/>
          </p:cNvSpPr>
          <p:nvPr>
            <p:ph idx="1"/>
          </p:nvPr>
        </p:nvSpPr>
        <p:spPr/>
        <p:txBody>
          <a:bodyPr>
            <a:normAutofit lnSpcReduction="10000"/>
          </a:bodyPr>
          <a:lstStyle/>
          <a:p>
            <a:pPr marL="0" indent="0">
              <a:buNone/>
            </a:pPr>
            <a:r>
              <a:rPr lang="en-US" dirty="0"/>
              <a:t>Skills</a:t>
            </a:r>
          </a:p>
          <a:p>
            <a:r>
              <a:rPr lang="en-US" dirty="0"/>
              <a:t>Familiarity with Android Studio</a:t>
            </a:r>
          </a:p>
          <a:p>
            <a:r>
              <a:rPr lang="en-US" dirty="0"/>
              <a:t>Proficiency in Java</a:t>
            </a:r>
          </a:p>
          <a:p>
            <a:endParaRPr lang="en-US" dirty="0"/>
          </a:p>
          <a:p>
            <a:pPr marL="0" indent="0">
              <a:buNone/>
            </a:pPr>
            <a:r>
              <a:rPr lang="en-US" dirty="0"/>
              <a:t>Materials</a:t>
            </a:r>
          </a:p>
          <a:p>
            <a:r>
              <a:rPr lang="en-US" dirty="0"/>
              <a:t>Computer</a:t>
            </a:r>
          </a:p>
          <a:p>
            <a:r>
              <a:rPr lang="en-US" dirty="0"/>
              <a:t>A Google account</a:t>
            </a:r>
          </a:p>
          <a:p>
            <a:r>
              <a:rPr lang="en-US" dirty="0"/>
              <a:t>Android Studio</a:t>
            </a:r>
          </a:p>
          <a:p>
            <a:r>
              <a:rPr lang="en-US" dirty="0"/>
              <a:t>Android device or emulator</a:t>
            </a:r>
          </a:p>
          <a:p>
            <a:endParaRPr lang="en-US" dirty="0"/>
          </a:p>
        </p:txBody>
      </p:sp>
    </p:spTree>
    <p:extLst>
      <p:ext uri="{BB962C8B-B14F-4D97-AF65-F5344CB8AC3E}">
        <p14:creationId xmlns:p14="http://schemas.microsoft.com/office/powerpoint/2010/main" val="40147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8FF4-E966-4685-A10C-0777CA59CAA6}"/>
              </a:ext>
            </a:extLst>
          </p:cNvPr>
          <p:cNvSpPr>
            <a:spLocks noGrp="1"/>
          </p:cNvSpPr>
          <p:nvPr>
            <p:ph type="title"/>
          </p:nvPr>
        </p:nvSpPr>
        <p:spPr/>
        <p:txBody>
          <a:bodyPr/>
          <a:lstStyle/>
          <a:p>
            <a:r>
              <a:rPr lang="en-US" dirty="0"/>
              <a:t>Search Activity Demonstration – Initialize Instance Variables</a:t>
            </a:r>
          </a:p>
        </p:txBody>
      </p:sp>
      <p:sp>
        <p:nvSpPr>
          <p:cNvPr id="4" name="Rectangle 1">
            <a:extLst>
              <a:ext uri="{FF2B5EF4-FFF2-40B4-BE49-F238E27FC236}">
                <a16:creationId xmlns:a16="http://schemas.microsoft.com/office/drawing/2014/main" id="{3947F58D-94C1-4B94-894D-001CBA64E9AA}"/>
              </a:ext>
            </a:extLst>
          </p:cNvPr>
          <p:cNvSpPr>
            <a:spLocks noGrp="1" noChangeArrowheads="1"/>
          </p:cNvSpPr>
          <p:nvPr>
            <p:ph idx="1"/>
          </p:nvPr>
        </p:nvSpPr>
        <p:spPr bwMode="auto">
          <a:xfrm>
            <a:off x="922149" y="2457375"/>
            <a:ext cx="10778181"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activity_search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database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FirebaseDatabase.</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database</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.getReference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"contacts"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contactList</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&lt;Contact&gt;();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b="1" dirty="0" err="1">
                <a:solidFill>
                  <a:srgbClr val="660E7A"/>
                </a:solidFill>
                <a:latin typeface="Courier New" panose="02070309020205020404" pitchFamily="49" charset="0"/>
                <a:cs typeface="Courier New" panose="02070309020205020404" pitchFamily="49" charset="0"/>
              </a:rPr>
              <a:t>searchResults</a:t>
            </a:r>
            <a:r>
              <a:rPr lang="en-US" altLang="en-US" b="1" dirty="0">
                <a:solidFill>
                  <a:srgbClr val="660E7A"/>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err="1">
                <a:solidFill>
                  <a:srgbClr val="000000"/>
                </a:solidFill>
                <a:latin typeface="Courier New" panose="02070309020205020404" pitchFamily="49" charset="0"/>
                <a:cs typeface="Courier New" panose="02070309020205020404" pitchFamily="49" charset="0"/>
              </a:rPr>
              <a:t>ArrayList</a:t>
            </a:r>
            <a:r>
              <a:rPr lang="en-US" altLang="en-US" dirty="0">
                <a:solidFill>
                  <a:srgbClr val="000000"/>
                </a:solidFill>
                <a:latin typeface="Courier New" panose="02070309020205020404" pitchFamily="49" charset="0"/>
                <a:cs typeface="Courier New" panose="02070309020205020404" pitchFamily="49" charset="0"/>
              </a:rPr>
              <a:t>&lt;Contact&gt;();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80A7F75-66AD-4297-869C-34851394CF39}"/>
              </a:ext>
            </a:extLst>
          </p:cNvPr>
          <p:cNvSpPr/>
          <p:nvPr/>
        </p:nvSpPr>
        <p:spPr>
          <a:xfrm>
            <a:off x="922150" y="4025461"/>
            <a:ext cx="10029630" cy="735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514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5C32-1D7B-443A-BDC3-AD0894F0F8A4}"/>
              </a:ext>
            </a:extLst>
          </p:cNvPr>
          <p:cNvSpPr>
            <a:spLocks noGrp="1"/>
          </p:cNvSpPr>
          <p:nvPr>
            <p:ph type="title"/>
          </p:nvPr>
        </p:nvSpPr>
        <p:spPr/>
        <p:txBody>
          <a:bodyPr/>
          <a:lstStyle/>
          <a:p>
            <a:r>
              <a:rPr lang="en-US" dirty="0"/>
              <a:t>Search Activity Demonstration – Set up </a:t>
            </a:r>
            <a:r>
              <a:rPr lang="en-US" dirty="0" err="1"/>
              <a:t>ChildEventListener</a:t>
            </a:r>
            <a:endParaRPr lang="en-US" dirty="0"/>
          </a:p>
        </p:txBody>
      </p:sp>
      <p:sp>
        <p:nvSpPr>
          <p:cNvPr id="4" name="Rectangle 1">
            <a:extLst>
              <a:ext uri="{FF2B5EF4-FFF2-40B4-BE49-F238E27FC236}">
                <a16:creationId xmlns:a16="http://schemas.microsoft.com/office/drawing/2014/main" id="{7C827455-E1FF-432B-B4E1-EBF1B70FF0F7}"/>
              </a:ext>
            </a:extLst>
          </p:cNvPr>
          <p:cNvSpPr>
            <a:spLocks noGrp="1" noChangeArrowheads="1"/>
          </p:cNvSpPr>
          <p:nvPr>
            <p:ph idx="1"/>
          </p:nvPr>
        </p:nvSpPr>
        <p:spPr bwMode="auto">
          <a:xfrm>
            <a:off x="980661" y="2199882"/>
            <a:ext cx="10886661"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ChildEventListener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onChildAdded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onChildChanged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onChildRemoved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onChildMoved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onCancelled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DatabaseError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databaseError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24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5C32-1D7B-443A-BDC3-AD0894F0F8A4}"/>
              </a:ext>
            </a:extLst>
          </p:cNvPr>
          <p:cNvSpPr>
            <a:spLocks noGrp="1"/>
          </p:cNvSpPr>
          <p:nvPr>
            <p:ph type="title"/>
          </p:nvPr>
        </p:nvSpPr>
        <p:spPr/>
        <p:txBody>
          <a:bodyPr>
            <a:normAutofit fontScale="90000"/>
          </a:bodyPr>
          <a:lstStyle/>
          <a:p>
            <a:r>
              <a:rPr lang="en-US" dirty="0"/>
              <a:t>Search Activity Demonstration – Copy Children to a Local Data Structure </a:t>
            </a:r>
          </a:p>
        </p:txBody>
      </p:sp>
      <p:sp>
        <p:nvSpPr>
          <p:cNvPr id="7" name="Rectangle 3">
            <a:extLst>
              <a:ext uri="{FF2B5EF4-FFF2-40B4-BE49-F238E27FC236}">
                <a16:creationId xmlns:a16="http://schemas.microsoft.com/office/drawing/2014/main" id="{3A0184A2-16AC-4AA6-8999-47084E7813B2}"/>
              </a:ext>
            </a:extLst>
          </p:cNvPr>
          <p:cNvSpPr>
            <a:spLocks noChangeArrowheads="1"/>
          </p:cNvSpPr>
          <p:nvPr/>
        </p:nvSpPr>
        <p:spPr bwMode="auto">
          <a:xfrm>
            <a:off x="1105024" y="2445237"/>
            <a:ext cx="1049637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onChildAdded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contactList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dataSnapshot.getValue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Contact.</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D652B2B-B316-42FD-8DDF-7DC10015740D}"/>
              </a:ext>
            </a:extLst>
          </p:cNvPr>
          <p:cNvSpPr/>
          <p:nvPr/>
        </p:nvSpPr>
        <p:spPr>
          <a:xfrm>
            <a:off x="1080279" y="4484422"/>
            <a:ext cx="10496375" cy="7078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26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43F3-6791-4212-9D5C-F86B9EB98A4C}"/>
              </a:ext>
            </a:extLst>
          </p:cNvPr>
          <p:cNvSpPr>
            <a:spLocks noGrp="1"/>
          </p:cNvSpPr>
          <p:nvPr>
            <p:ph type="title"/>
          </p:nvPr>
        </p:nvSpPr>
        <p:spPr>
          <a:xfrm>
            <a:off x="1251677" y="382385"/>
            <a:ext cx="10804487" cy="1492132"/>
          </a:xfrm>
        </p:spPr>
        <p:txBody>
          <a:bodyPr>
            <a:normAutofit fontScale="90000"/>
          </a:bodyPr>
          <a:lstStyle/>
          <a:p>
            <a:r>
              <a:rPr lang="en-US" dirty="0"/>
              <a:t>Search Activity Demonstration – Add </a:t>
            </a:r>
            <a:r>
              <a:rPr lang="en-US" dirty="0" err="1"/>
              <a:t>ChildEventListener</a:t>
            </a:r>
            <a:r>
              <a:rPr lang="en-US" dirty="0"/>
              <a:t> to the Database</a:t>
            </a:r>
          </a:p>
        </p:txBody>
      </p:sp>
      <p:sp>
        <p:nvSpPr>
          <p:cNvPr id="4" name="Rectangle 1">
            <a:extLst>
              <a:ext uri="{FF2B5EF4-FFF2-40B4-BE49-F238E27FC236}">
                <a16:creationId xmlns:a16="http://schemas.microsoft.com/office/drawing/2014/main" id="{7E039149-4BB6-4141-A1BE-5F3F895E8417}"/>
              </a:ext>
            </a:extLst>
          </p:cNvPr>
          <p:cNvSpPr>
            <a:spLocks noGrp="1" noChangeArrowheads="1"/>
          </p:cNvSpPr>
          <p:nvPr>
            <p:ph idx="1"/>
          </p:nvPr>
        </p:nvSpPr>
        <p:spPr bwMode="auto">
          <a:xfrm>
            <a:off x="945932" y="1874517"/>
            <a:ext cx="109364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listAdapter</a:t>
            </a:r>
            <a:r>
              <a:rPr lang="en-US" altLang="en-US" sz="2400" b="1" dirty="0">
                <a:solidFill>
                  <a:srgbClr val="660E7A"/>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new </a:t>
            </a:r>
            <a:r>
              <a:rPr lang="en-US" altLang="en-US" sz="2400" dirty="0" err="1">
                <a:solidFill>
                  <a:srgbClr val="000000"/>
                </a:solidFill>
                <a:latin typeface="Courier New" panose="02070309020205020404" pitchFamily="49" charset="0"/>
                <a:cs typeface="Courier New" panose="02070309020205020404" pitchFamily="49" charset="0"/>
              </a:rPr>
              <a:t>ContactAdapter</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this</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searchResults</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ListView</a:t>
            </a:r>
            <a:r>
              <a:rPr lang="en-US" altLang="en-US" sz="2400" dirty="0">
                <a:solidFill>
                  <a:srgbClr val="000000"/>
                </a:solidFill>
                <a:latin typeface="Courier New" panose="02070309020205020404" pitchFamily="49" charset="0"/>
                <a:cs typeface="Courier New" panose="02070309020205020404" pitchFamily="49" charset="0"/>
              </a:rPr>
              <a:t> results = </a:t>
            </a:r>
            <a:r>
              <a:rPr lang="en-US" altLang="en-US" sz="2400" dirty="0" err="1">
                <a:solidFill>
                  <a:srgbClr val="000000"/>
                </a:solidFill>
                <a:latin typeface="Courier New" panose="02070309020205020404" pitchFamily="49" charset="0"/>
                <a:cs typeface="Courier New" panose="02070309020205020404" pitchFamily="49" charset="0"/>
              </a:rPr>
              <a:t>findViewById</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R.id.</a:t>
            </a:r>
            <a:r>
              <a:rPr lang="en-US" altLang="en-US" sz="2400" b="1" i="1" dirty="0" err="1">
                <a:solidFill>
                  <a:srgbClr val="660E7A"/>
                </a:solidFill>
                <a:latin typeface="Courier New" panose="02070309020205020404" pitchFamily="49" charset="0"/>
                <a:cs typeface="Courier New" panose="02070309020205020404" pitchFamily="49" charset="0"/>
              </a:rPr>
              <a:t>listViewResults</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results.setAdapter</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b="1" dirty="0" err="1">
                <a:solidFill>
                  <a:srgbClr val="660E7A"/>
                </a:solidFill>
                <a:latin typeface="Courier New" panose="02070309020205020404" pitchFamily="49" charset="0"/>
                <a:cs typeface="Courier New" panose="02070309020205020404" pitchFamily="49" charset="0"/>
              </a:rPr>
              <a:t>listAdapter</a:t>
            </a:r>
            <a:r>
              <a:rPr lang="en-US" altLang="en-US" sz="2400" dirty="0">
                <a:solidFill>
                  <a:srgbClr val="000000"/>
                </a:solidFill>
                <a:latin typeface="Courier New" panose="02070309020205020404" pitchFamily="49" charset="0"/>
                <a:cs typeface="Courier New" panose="02070309020205020404" pitchFamily="49" charset="0"/>
              </a:rPr>
              <a:t>);</a:t>
            </a:r>
            <a:endParaRPr lang="en-US" altLang="en-US" sz="3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2C673EF-087D-4A96-A7CD-2AFE45704954}"/>
              </a:ext>
            </a:extLst>
          </p:cNvPr>
          <p:cNvSpPr/>
          <p:nvPr/>
        </p:nvSpPr>
        <p:spPr>
          <a:xfrm>
            <a:off x="945932" y="4358883"/>
            <a:ext cx="10731061" cy="580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029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43F3-6791-4212-9D5C-F86B9EB98A4C}"/>
              </a:ext>
            </a:extLst>
          </p:cNvPr>
          <p:cNvSpPr>
            <a:spLocks noGrp="1"/>
          </p:cNvSpPr>
          <p:nvPr>
            <p:ph type="title"/>
          </p:nvPr>
        </p:nvSpPr>
        <p:spPr/>
        <p:txBody>
          <a:bodyPr>
            <a:normAutofit fontScale="90000"/>
          </a:bodyPr>
          <a:lstStyle/>
          <a:p>
            <a:r>
              <a:rPr lang="en-US" dirty="0"/>
              <a:t>Search Activity Demonstration – Set up </a:t>
            </a:r>
            <a:r>
              <a:rPr lang="en-US" dirty="0" err="1"/>
              <a:t>ContactAdapter</a:t>
            </a:r>
            <a:r>
              <a:rPr lang="en-US" dirty="0"/>
              <a:t> and </a:t>
            </a:r>
            <a:r>
              <a:rPr lang="en-US" dirty="0" err="1"/>
              <a:t>ListView</a:t>
            </a:r>
            <a:endParaRPr lang="en-US" dirty="0"/>
          </a:p>
        </p:txBody>
      </p:sp>
      <p:sp>
        <p:nvSpPr>
          <p:cNvPr id="4" name="Rectangle 1">
            <a:extLst>
              <a:ext uri="{FF2B5EF4-FFF2-40B4-BE49-F238E27FC236}">
                <a16:creationId xmlns:a16="http://schemas.microsoft.com/office/drawing/2014/main" id="{7E039149-4BB6-4141-A1BE-5F3F895E8417}"/>
              </a:ext>
            </a:extLst>
          </p:cNvPr>
          <p:cNvSpPr>
            <a:spLocks noGrp="1" noChangeArrowheads="1"/>
          </p:cNvSpPr>
          <p:nvPr>
            <p:ph idx="1"/>
          </p:nvPr>
        </p:nvSpPr>
        <p:spPr bwMode="auto">
          <a:xfrm>
            <a:off x="1053547" y="1689851"/>
            <a:ext cx="1082371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None/>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myRef</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childEventListener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listAdapter</a:t>
            </a:r>
            <a:r>
              <a:rPr lang="en-US" altLang="en-US" sz="2400" b="1" dirty="0">
                <a:solidFill>
                  <a:srgbClr val="660E7A"/>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new </a:t>
            </a:r>
            <a:r>
              <a:rPr lang="en-US" altLang="en-US" sz="2400" dirty="0" err="1">
                <a:solidFill>
                  <a:srgbClr val="000000"/>
                </a:solidFill>
                <a:latin typeface="Courier New" panose="02070309020205020404" pitchFamily="49" charset="0"/>
                <a:cs typeface="Courier New" panose="02070309020205020404" pitchFamily="49" charset="0"/>
              </a:rPr>
              <a:t>ContactAdapter</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this</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searchResults</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ListView</a:t>
            </a:r>
            <a:r>
              <a:rPr lang="en-US" altLang="en-US" sz="2400" dirty="0">
                <a:solidFill>
                  <a:srgbClr val="000000"/>
                </a:solidFill>
                <a:latin typeface="Courier New" panose="02070309020205020404" pitchFamily="49" charset="0"/>
                <a:cs typeface="Courier New" panose="02070309020205020404" pitchFamily="49" charset="0"/>
              </a:rPr>
              <a:t> results = </a:t>
            </a:r>
            <a:r>
              <a:rPr lang="en-US" altLang="en-US" sz="2400" dirty="0" err="1">
                <a:solidFill>
                  <a:srgbClr val="000000"/>
                </a:solidFill>
                <a:latin typeface="Courier New" panose="02070309020205020404" pitchFamily="49" charset="0"/>
                <a:cs typeface="Courier New" panose="02070309020205020404" pitchFamily="49" charset="0"/>
              </a:rPr>
              <a:t>findViewById</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R.id.</a:t>
            </a:r>
            <a:r>
              <a:rPr lang="en-US" altLang="en-US" sz="2400" b="1" i="1" dirty="0" err="1">
                <a:solidFill>
                  <a:srgbClr val="660E7A"/>
                </a:solidFill>
                <a:latin typeface="Courier New" panose="02070309020205020404" pitchFamily="49" charset="0"/>
                <a:cs typeface="Courier New" panose="02070309020205020404" pitchFamily="49" charset="0"/>
              </a:rPr>
              <a:t>listViewResults</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results.setAdapter</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b="1" dirty="0" err="1">
                <a:solidFill>
                  <a:srgbClr val="660E7A"/>
                </a:solidFill>
                <a:latin typeface="Courier New" panose="02070309020205020404" pitchFamily="49" charset="0"/>
                <a:cs typeface="Courier New" panose="02070309020205020404" pitchFamily="49" charset="0"/>
              </a:rPr>
              <a:t>listAdapter</a:t>
            </a:r>
            <a:r>
              <a:rPr lang="en-US" altLang="en-US" sz="2400" dirty="0">
                <a:solidFill>
                  <a:srgbClr val="000000"/>
                </a:solidFill>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2C673EF-087D-4A96-A7CD-2AFE45704954}"/>
              </a:ext>
            </a:extLst>
          </p:cNvPr>
          <p:cNvSpPr/>
          <p:nvPr/>
        </p:nvSpPr>
        <p:spPr>
          <a:xfrm>
            <a:off x="1053547" y="4656420"/>
            <a:ext cx="10823713" cy="1492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952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ECCD-A04E-47C6-8E6A-61652E7B2719}"/>
              </a:ext>
            </a:extLst>
          </p:cNvPr>
          <p:cNvSpPr>
            <a:spLocks noGrp="1"/>
          </p:cNvSpPr>
          <p:nvPr>
            <p:ph type="title"/>
          </p:nvPr>
        </p:nvSpPr>
        <p:spPr>
          <a:xfrm>
            <a:off x="970721" y="392324"/>
            <a:ext cx="11221279" cy="1595502"/>
          </a:xfrm>
        </p:spPr>
        <p:txBody>
          <a:bodyPr>
            <a:normAutofit/>
          </a:bodyPr>
          <a:lstStyle/>
          <a:p>
            <a:r>
              <a:rPr lang="en-US" dirty="0"/>
              <a:t>Search Activity Demonstration – Search Local Data Structure</a:t>
            </a:r>
          </a:p>
        </p:txBody>
      </p:sp>
      <p:sp>
        <p:nvSpPr>
          <p:cNvPr id="4" name="Rectangle 1">
            <a:extLst>
              <a:ext uri="{FF2B5EF4-FFF2-40B4-BE49-F238E27FC236}">
                <a16:creationId xmlns:a16="http://schemas.microsoft.com/office/drawing/2014/main" id="{586E5503-1D9A-4870-BDB3-27439ED87084}"/>
              </a:ext>
            </a:extLst>
          </p:cNvPr>
          <p:cNvSpPr>
            <a:spLocks noGrp="1" noChangeArrowheads="1"/>
          </p:cNvSpPr>
          <p:nvPr>
            <p:ph idx="1"/>
          </p:nvPr>
        </p:nvSpPr>
        <p:spPr bwMode="auto">
          <a:xfrm>
            <a:off x="1148342" y="2067080"/>
            <a:ext cx="10341293"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search(View 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listAdapter</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.clear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found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Contact c: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contactList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text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EditText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editTextName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search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text.getText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c.getName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equalsIgnoreCase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listAdapter</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found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837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0646-23AD-4992-A8D5-3557A9962748}"/>
              </a:ext>
            </a:extLst>
          </p:cNvPr>
          <p:cNvSpPr>
            <a:spLocks noGrp="1"/>
          </p:cNvSpPr>
          <p:nvPr>
            <p:ph type="title"/>
          </p:nvPr>
        </p:nvSpPr>
        <p:spPr/>
        <p:txBody>
          <a:bodyPr>
            <a:normAutofit fontScale="90000"/>
          </a:bodyPr>
          <a:lstStyle/>
          <a:p>
            <a:r>
              <a:rPr lang="en-US" dirty="0"/>
              <a:t>Search Activity Demonstration – Search the Local Data Structure for Results</a:t>
            </a:r>
          </a:p>
        </p:txBody>
      </p:sp>
      <p:sp>
        <p:nvSpPr>
          <p:cNvPr id="3" name="Content Placeholder 2">
            <a:extLst>
              <a:ext uri="{FF2B5EF4-FFF2-40B4-BE49-F238E27FC236}">
                <a16:creationId xmlns:a16="http://schemas.microsoft.com/office/drawing/2014/main" id="{FF37F3B1-98A6-458C-8F75-B365FB0B54EC}"/>
              </a:ext>
            </a:extLst>
          </p:cNvPr>
          <p:cNvSpPr>
            <a:spLocks noGrp="1"/>
          </p:cNvSpPr>
          <p:nvPr>
            <p:ph idx="1"/>
          </p:nvPr>
        </p:nvSpPr>
        <p:spPr>
          <a:xfrm>
            <a:off x="1083039" y="2506662"/>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2000" b="1" dirty="0">
                <a:solidFill>
                  <a:srgbClr val="000080"/>
                </a:solidFill>
                <a:latin typeface="Courier New" panose="02070309020205020404" pitchFamily="49" charset="0"/>
                <a:cs typeface="Courier New" panose="02070309020205020404" pitchFamily="49" charset="0"/>
              </a:rPr>
              <a:t>public void </a:t>
            </a:r>
            <a:r>
              <a:rPr lang="en-US" altLang="en-US" sz="2000" dirty="0">
                <a:solidFill>
                  <a:srgbClr val="000000"/>
                </a:solidFill>
                <a:latin typeface="Courier New" panose="02070309020205020404" pitchFamily="49" charset="0"/>
                <a:cs typeface="Courier New" panose="02070309020205020404" pitchFamily="49" charset="0"/>
              </a:rPr>
              <a:t>search(View view)</a:t>
            </a:r>
          </a:p>
          <a:p>
            <a:pPr marL="0" lvl="0" indent="0" eaLnBrk="0" fontAlgn="base" hangingPunct="0">
              <a:lnSpc>
                <a:spcPct val="100000"/>
              </a:lnSpc>
              <a:spcBef>
                <a:spcPct val="0"/>
              </a:spcBef>
              <a:spcAft>
                <a:spcPct val="0"/>
              </a:spcAft>
              <a:buNone/>
            </a:pPr>
            <a:r>
              <a:rPr lang="en-US" altLang="en-US" sz="20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000" dirty="0">
                <a:solidFill>
                  <a:srgbClr val="000000"/>
                </a:solidFill>
                <a:latin typeface="Courier New" panose="02070309020205020404" pitchFamily="49" charset="0"/>
                <a:cs typeface="Courier New" panose="02070309020205020404" pitchFamily="49" charset="0"/>
              </a:rPr>
              <a:t>  …</a:t>
            </a:r>
          </a:p>
          <a:p>
            <a:pPr marL="0" indent="0">
              <a:buNone/>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EditText</a:t>
            </a:r>
            <a:r>
              <a:rPr lang="en-US" altLang="en-US" sz="2000" dirty="0">
                <a:solidFill>
                  <a:srgbClr val="000000"/>
                </a:solidFill>
                <a:latin typeface="Courier New" panose="02070309020205020404" pitchFamily="49" charset="0"/>
                <a:cs typeface="Courier New" panose="02070309020205020404" pitchFamily="49" charset="0"/>
              </a:rPr>
              <a:t> search = (</a:t>
            </a:r>
            <a:r>
              <a:rPr lang="en-US" altLang="en-US" sz="2000" dirty="0" err="1">
                <a:solidFill>
                  <a:srgbClr val="000000"/>
                </a:solidFill>
                <a:latin typeface="Courier New" panose="02070309020205020404" pitchFamily="49" charset="0"/>
                <a:cs typeface="Courier New" panose="02070309020205020404" pitchFamily="49" charset="0"/>
              </a:rPr>
              <a:t>EditText</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err="1">
                <a:solidFill>
                  <a:srgbClr val="000000"/>
                </a:solidFill>
                <a:latin typeface="Courier New" panose="02070309020205020404" pitchFamily="49" charset="0"/>
                <a:cs typeface="Courier New" panose="02070309020205020404" pitchFamily="49" charset="0"/>
              </a:rPr>
              <a:t>findViewById</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err="1">
                <a:solidFill>
                  <a:srgbClr val="000000"/>
                </a:solidFill>
                <a:latin typeface="Courier New" panose="02070309020205020404" pitchFamily="49" charset="0"/>
                <a:cs typeface="Courier New" panose="02070309020205020404" pitchFamily="49" charset="0"/>
              </a:rPr>
              <a:t>R.id.</a:t>
            </a:r>
            <a:r>
              <a:rPr lang="en-US" altLang="en-US" sz="2000" b="1" i="1" dirty="0" err="1">
                <a:solidFill>
                  <a:srgbClr val="660E7A"/>
                </a:solidFill>
                <a:latin typeface="Courier New" panose="02070309020205020404" pitchFamily="49" charset="0"/>
                <a:cs typeface="Courier New" panose="02070309020205020404" pitchFamily="49" charset="0"/>
              </a:rPr>
              <a:t>editTextName</a:t>
            </a:r>
            <a:r>
              <a:rPr lang="en-US" altLang="en-US" sz="2000" dirty="0">
                <a:solidFill>
                  <a:srgbClr val="000000"/>
                </a:solidFill>
                <a:latin typeface="Courier New" panose="02070309020205020404" pitchFamily="49" charset="0"/>
                <a:cs typeface="Courier New" panose="02070309020205020404" pitchFamily="49" charset="0"/>
              </a:rPr>
              <a: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if</a:t>
            </a:r>
            <a:r>
              <a:rPr lang="en-US" altLang="en-US" sz="2000" dirty="0">
                <a:solidFill>
                  <a:srgbClr val="000000"/>
                </a:solidFill>
                <a:latin typeface="Courier New" panose="02070309020205020404" pitchFamily="49" charset="0"/>
                <a:cs typeface="Courier New" panose="02070309020205020404" pitchFamily="49" charset="0"/>
              </a:rPr>
              <a:t>(!found)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Toast.</a:t>
            </a:r>
            <a:r>
              <a:rPr lang="en-US" altLang="en-US" sz="2000" i="1" dirty="0" err="1">
                <a:solidFill>
                  <a:srgbClr val="000000"/>
                </a:solidFill>
                <a:latin typeface="Courier New" panose="02070309020205020404" pitchFamily="49" charset="0"/>
                <a:cs typeface="Courier New" panose="02070309020205020404" pitchFamily="49" charset="0"/>
              </a:rPr>
              <a:t>makeText</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0080"/>
                </a:solidFill>
                <a:latin typeface="Courier New" panose="02070309020205020404" pitchFamily="49" charset="0"/>
                <a:cs typeface="Courier New" panose="02070309020205020404" pitchFamily="49" charset="0"/>
              </a:rPr>
              <a:t>this</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search.getText</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err="1">
                <a:solidFill>
                  <a:srgbClr val="000000"/>
                </a:solidFill>
                <a:latin typeface="Courier New" panose="02070309020205020404" pitchFamily="49" charset="0"/>
                <a:cs typeface="Courier New" panose="02070309020205020404" pitchFamily="49" charset="0"/>
              </a:rPr>
              <a:t>toString</a:t>
            </a:r>
            <a:r>
              <a:rPr lang="en-US" altLang="en-US" sz="2000" dirty="0">
                <a:solidFill>
                  <a:srgbClr val="000000"/>
                </a:solidFill>
                <a:latin typeface="Courier New" panose="02070309020205020404" pitchFamily="49" charset="0"/>
                <a:cs typeface="Courier New" panose="02070309020205020404" pitchFamily="49" charset="0"/>
              </a:rPr>
              <a:t>() + </a:t>
            </a:r>
            <a:r>
              <a:rPr lang="en-US" altLang="en-US" sz="2000" b="1" dirty="0">
                <a:solidFill>
                  <a:srgbClr val="008000"/>
                </a:solidFill>
                <a:latin typeface="Courier New" panose="02070309020205020404" pitchFamily="49" charset="0"/>
                <a:cs typeface="Courier New" panose="02070309020205020404" pitchFamily="49" charset="0"/>
              </a:rPr>
              <a:t>" not found."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Toast.</a:t>
            </a:r>
            <a:r>
              <a:rPr lang="en-US" altLang="en-US" sz="2000" b="1" i="1" dirty="0" err="1">
                <a:solidFill>
                  <a:srgbClr val="660E7A"/>
                </a:solidFill>
                <a:latin typeface="Courier New" panose="02070309020205020404" pitchFamily="49" charset="0"/>
                <a:cs typeface="Courier New" panose="02070309020205020404" pitchFamily="49" charset="0"/>
              </a:rPr>
              <a:t>LENGTH_LONG</a:t>
            </a:r>
            <a:r>
              <a:rPr lang="en-US" altLang="en-US" sz="2000" dirty="0">
                <a:solidFill>
                  <a:srgbClr val="000000"/>
                </a:solidFill>
                <a:latin typeface="Courier New" panose="02070309020205020404" pitchFamily="49" charset="0"/>
                <a:cs typeface="Courier New" panose="02070309020205020404" pitchFamily="49" charset="0"/>
              </a:rPr>
              <a:t>).show();</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search.setText</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a:t>
            </a:r>
            <a:endParaRPr lang="en-US" sz="2000" dirty="0"/>
          </a:p>
        </p:txBody>
      </p:sp>
    </p:spTree>
    <p:extLst>
      <p:ext uri="{BB962C8B-B14F-4D97-AF65-F5344CB8AC3E}">
        <p14:creationId xmlns:p14="http://schemas.microsoft.com/office/powerpoint/2010/main" val="258326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FEB8-ADF0-46C3-89CB-7B984D8F0BF8}"/>
              </a:ext>
            </a:extLst>
          </p:cNvPr>
          <p:cNvSpPr>
            <a:spLocks noGrp="1"/>
          </p:cNvSpPr>
          <p:nvPr>
            <p:ph type="title"/>
          </p:nvPr>
        </p:nvSpPr>
        <p:spPr/>
        <p:txBody>
          <a:bodyPr/>
          <a:lstStyle/>
          <a:p>
            <a:r>
              <a:rPr lang="en-US" dirty="0"/>
              <a:t>Remove Activity Demonstration</a:t>
            </a:r>
          </a:p>
        </p:txBody>
      </p:sp>
      <p:pic>
        <p:nvPicPr>
          <p:cNvPr id="4" name="Picture 3">
            <a:extLst>
              <a:ext uri="{FF2B5EF4-FFF2-40B4-BE49-F238E27FC236}">
                <a16:creationId xmlns:a16="http://schemas.microsoft.com/office/drawing/2014/main" id="{F208846B-126E-48C2-B8AF-88CC2EAF32B3}"/>
              </a:ext>
            </a:extLst>
          </p:cNvPr>
          <p:cNvPicPr>
            <a:picLocks noChangeAspect="1"/>
          </p:cNvPicPr>
          <p:nvPr/>
        </p:nvPicPr>
        <p:blipFill rotWithShape="1">
          <a:blip r:embed="rId2"/>
          <a:srcRect l="36657" t="22023" r="43539" b="18951"/>
          <a:stretch/>
        </p:blipFill>
        <p:spPr>
          <a:xfrm>
            <a:off x="4551451" y="1874517"/>
            <a:ext cx="2414427" cy="4048018"/>
          </a:xfrm>
          <a:prstGeom prst="rect">
            <a:avLst/>
          </a:prstGeom>
        </p:spPr>
      </p:pic>
      <p:cxnSp>
        <p:nvCxnSpPr>
          <p:cNvPr id="5" name="Straight Arrow Connector 4">
            <a:extLst>
              <a:ext uri="{FF2B5EF4-FFF2-40B4-BE49-F238E27FC236}">
                <a16:creationId xmlns:a16="http://schemas.microsoft.com/office/drawing/2014/main" id="{EB266083-2B57-4879-A98C-C3B232889A8D}"/>
              </a:ext>
            </a:extLst>
          </p:cNvPr>
          <p:cNvCxnSpPr>
            <a:cxnSpLocks/>
          </p:cNvCxnSpPr>
          <p:nvPr/>
        </p:nvCxnSpPr>
        <p:spPr>
          <a:xfrm flipH="1">
            <a:off x="6519121" y="2645393"/>
            <a:ext cx="1431699"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6A9EDEA-61FD-47D2-95F1-29A3C1F9C984}"/>
              </a:ext>
            </a:extLst>
          </p:cNvPr>
          <p:cNvCxnSpPr>
            <a:cxnSpLocks/>
          </p:cNvCxnSpPr>
          <p:nvPr/>
        </p:nvCxnSpPr>
        <p:spPr>
          <a:xfrm flipH="1">
            <a:off x="6519121" y="3036332"/>
            <a:ext cx="1431699"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28FAF5-CD64-4F66-A2E1-7D8688B2D1F3}"/>
              </a:ext>
            </a:extLst>
          </p:cNvPr>
          <p:cNvCxnSpPr>
            <a:cxnSpLocks/>
          </p:cNvCxnSpPr>
          <p:nvPr/>
        </p:nvCxnSpPr>
        <p:spPr>
          <a:xfrm>
            <a:off x="3808629" y="3009827"/>
            <a:ext cx="1185838" cy="393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DF8B1F-2ABC-4E01-BCF8-C9F9E100B9D6}"/>
              </a:ext>
            </a:extLst>
          </p:cNvPr>
          <p:cNvSpPr txBox="1"/>
          <p:nvPr/>
        </p:nvSpPr>
        <p:spPr>
          <a:xfrm>
            <a:off x="7960834" y="2460727"/>
            <a:ext cx="1514197" cy="369332"/>
          </a:xfrm>
          <a:prstGeom prst="rect">
            <a:avLst/>
          </a:prstGeom>
          <a:noFill/>
        </p:spPr>
        <p:txBody>
          <a:bodyPr wrap="none" rtlCol="0">
            <a:spAutoFit/>
          </a:bodyPr>
          <a:lstStyle/>
          <a:p>
            <a:r>
              <a:rPr lang="en-US" dirty="0" err="1"/>
              <a:t>editTextName</a:t>
            </a:r>
            <a:endParaRPr lang="en-US" dirty="0"/>
          </a:p>
        </p:txBody>
      </p:sp>
      <p:sp>
        <p:nvSpPr>
          <p:cNvPr id="9" name="TextBox 8">
            <a:extLst>
              <a:ext uri="{FF2B5EF4-FFF2-40B4-BE49-F238E27FC236}">
                <a16:creationId xmlns:a16="http://schemas.microsoft.com/office/drawing/2014/main" id="{72AE5737-007D-4DE6-8A02-975375280328}"/>
              </a:ext>
            </a:extLst>
          </p:cNvPr>
          <p:cNvSpPr txBox="1"/>
          <p:nvPr/>
        </p:nvSpPr>
        <p:spPr>
          <a:xfrm>
            <a:off x="7960834" y="2851666"/>
            <a:ext cx="1394934" cy="369332"/>
          </a:xfrm>
          <a:prstGeom prst="rect">
            <a:avLst/>
          </a:prstGeom>
          <a:noFill/>
        </p:spPr>
        <p:txBody>
          <a:bodyPr wrap="none" rtlCol="0">
            <a:spAutoFit/>
          </a:bodyPr>
          <a:lstStyle/>
          <a:p>
            <a:r>
              <a:rPr lang="en-US" dirty="0" err="1"/>
              <a:t>buttonHome</a:t>
            </a:r>
            <a:endParaRPr lang="en-US" dirty="0"/>
          </a:p>
        </p:txBody>
      </p:sp>
      <p:sp>
        <p:nvSpPr>
          <p:cNvPr id="10" name="TextBox 9">
            <a:extLst>
              <a:ext uri="{FF2B5EF4-FFF2-40B4-BE49-F238E27FC236}">
                <a16:creationId xmlns:a16="http://schemas.microsoft.com/office/drawing/2014/main" id="{7FB5ABC4-9FE7-4308-8265-EB49B6BADA37}"/>
              </a:ext>
            </a:extLst>
          </p:cNvPr>
          <p:cNvSpPr txBox="1"/>
          <p:nvPr/>
        </p:nvSpPr>
        <p:spPr>
          <a:xfrm>
            <a:off x="2255089" y="2822687"/>
            <a:ext cx="1570815" cy="369332"/>
          </a:xfrm>
          <a:prstGeom prst="rect">
            <a:avLst/>
          </a:prstGeom>
          <a:noFill/>
        </p:spPr>
        <p:txBody>
          <a:bodyPr wrap="none" rtlCol="0">
            <a:spAutoFit/>
          </a:bodyPr>
          <a:lstStyle/>
          <a:p>
            <a:r>
              <a:rPr lang="en-US" dirty="0" err="1"/>
              <a:t>buttonRemove</a:t>
            </a:r>
            <a:endParaRPr lang="en-US" dirty="0"/>
          </a:p>
        </p:txBody>
      </p:sp>
      <p:sp>
        <p:nvSpPr>
          <p:cNvPr id="3" name="Rectangle 2">
            <a:extLst>
              <a:ext uri="{FF2B5EF4-FFF2-40B4-BE49-F238E27FC236}">
                <a16:creationId xmlns:a16="http://schemas.microsoft.com/office/drawing/2014/main" id="{16CFAD54-43A8-49C8-9117-497BD4590E20}"/>
              </a:ext>
            </a:extLst>
          </p:cNvPr>
          <p:cNvSpPr/>
          <p:nvPr/>
        </p:nvSpPr>
        <p:spPr>
          <a:xfrm>
            <a:off x="4651513" y="3339548"/>
            <a:ext cx="2236304" cy="207773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ADB9BCF-B70E-4F7D-9C5C-E8004AE6455E}"/>
              </a:ext>
            </a:extLst>
          </p:cNvPr>
          <p:cNvCxnSpPr>
            <a:cxnSpLocks/>
          </p:cNvCxnSpPr>
          <p:nvPr/>
        </p:nvCxnSpPr>
        <p:spPr>
          <a:xfrm>
            <a:off x="3808629" y="4010983"/>
            <a:ext cx="872701"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84EAB2-DDBB-4EA7-B0CA-CA47A4D3EB28}"/>
              </a:ext>
            </a:extLst>
          </p:cNvPr>
          <p:cNvSpPr txBox="1"/>
          <p:nvPr/>
        </p:nvSpPr>
        <p:spPr>
          <a:xfrm>
            <a:off x="2203755" y="3786532"/>
            <a:ext cx="1587038" cy="369332"/>
          </a:xfrm>
          <a:prstGeom prst="rect">
            <a:avLst/>
          </a:prstGeom>
          <a:noFill/>
        </p:spPr>
        <p:txBody>
          <a:bodyPr wrap="none" rtlCol="0">
            <a:spAutoFit/>
          </a:bodyPr>
          <a:lstStyle/>
          <a:p>
            <a:r>
              <a:rPr lang="en-US" dirty="0" err="1"/>
              <a:t>listViewResults</a:t>
            </a:r>
            <a:endParaRPr lang="en-US" dirty="0"/>
          </a:p>
        </p:txBody>
      </p:sp>
    </p:spTree>
    <p:extLst>
      <p:ext uri="{BB962C8B-B14F-4D97-AF65-F5344CB8AC3E}">
        <p14:creationId xmlns:p14="http://schemas.microsoft.com/office/powerpoint/2010/main" val="116463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7B15-126B-4A73-B29F-EFFEB23C6536}"/>
              </a:ext>
            </a:extLst>
          </p:cNvPr>
          <p:cNvSpPr>
            <a:spLocks noGrp="1"/>
          </p:cNvSpPr>
          <p:nvPr>
            <p:ph type="title"/>
          </p:nvPr>
        </p:nvSpPr>
        <p:spPr/>
        <p:txBody>
          <a:bodyPr>
            <a:normAutofit/>
          </a:bodyPr>
          <a:lstStyle/>
          <a:p>
            <a:r>
              <a:rPr lang="en-US" dirty="0"/>
              <a:t>Remove Activity Demonstration </a:t>
            </a:r>
            <a:br>
              <a:rPr lang="en-US" dirty="0"/>
            </a:br>
            <a:endParaRPr lang="en-US" dirty="0"/>
          </a:p>
        </p:txBody>
      </p:sp>
      <p:sp>
        <p:nvSpPr>
          <p:cNvPr id="4" name="Rectangle 1">
            <a:extLst>
              <a:ext uri="{FF2B5EF4-FFF2-40B4-BE49-F238E27FC236}">
                <a16:creationId xmlns:a16="http://schemas.microsoft.com/office/drawing/2014/main" id="{3828AD40-B04A-4197-9E32-E7F62FBE3B2D}"/>
              </a:ext>
            </a:extLst>
          </p:cNvPr>
          <p:cNvSpPr>
            <a:spLocks noGrp="1" noChangeArrowheads="1"/>
          </p:cNvSpPr>
          <p:nvPr>
            <p:ph idx="1"/>
          </p:nvPr>
        </p:nvSpPr>
        <p:spPr bwMode="auto">
          <a:xfrm>
            <a:off x="943882" y="1328016"/>
            <a:ext cx="1096386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None/>
            </a:pPr>
            <a:r>
              <a:rPr lang="en-US" altLang="en-US" sz="2400" b="1" dirty="0">
                <a:solidFill>
                  <a:srgbClr val="000080"/>
                </a:solidFill>
                <a:latin typeface="Courier New" panose="02070309020205020404" pitchFamily="49" charset="0"/>
                <a:cs typeface="Courier New" panose="02070309020205020404" pitchFamily="49" charset="0"/>
              </a:rPr>
              <a:t>protected void </a:t>
            </a:r>
            <a:r>
              <a:rPr lang="en-US" altLang="en-US" sz="2400" dirty="0" err="1">
                <a:solidFill>
                  <a:srgbClr val="000000"/>
                </a:solidFill>
                <a:latin typeface="Courier New" panose="02070309020205020404" pitchFamily="49" charset="0"/>
                <a:cs typeface="Courier New" panose="02070309020205020404" pitchFamily="49" charset="0"/>
              </a:rPr>
              <a:t>onCreate</a:t>
            </a:r>
            <a:r>
              <a:rPr lang="en-US" altLang="en-US" sz="2400" dirty="0">
                <a:solidFill>
                  <a:srgbClr val="000000"/>
                </a:solidFill>
                <a:latin typeface="Courier New" panose="02070309020205020404" pitchFamily="49" charset="0"/>
                <a:cs typeface="Courier New" panose="02070309020205020404" pitchFamily="49" charset="0"/>
              </a:rPr>
              <a:t>(Bundle </a:t>
            </a:r>
            <a:r>
              <a:rPr lang="en-US" altLang="en-US" sz="2400" dirty="0" err="1">
                <a:solidFill>
                  <a:srgbClr val="000000"/>
                </a:solidFill>
                <a:latin typeface="Courier New" panose="02070309020205020404" pitchFamily="49" charset="0"/>
                <a:cs typeface="Courier New" panose="02070309020205020404" pitchFamily="49" charset="0"/>
              </a:rPr>
              <a:t>savedInstanceState</a:t>
            </a:r>
            <a:r>
              <a:rPr lang="en-US" altLang="en-US" sz="2400" dirty="0">
                <a:solidFill>
                  <a:srgbClr val="000000"/>
                </a:solidFill>
                <a:latin typeface="Courier New" panose="02070309020205020404" pitchFamily="49" charset="0"/>
                <a:cs typeface="Courier New" panose="02070309020205020404" pitchFamily="49" charset="0"/>
              </a:rPr>
              <a:t>)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i="1" dirty="0">
                <a:solidFill>
                  <a:srgbClr val="808080"/>
                </a:solidFill>
                <a:latin typeface="Courier New" panose="02070309020205020404" pitchFamily="49" charset="0"/>
                <a:cs typeface="Courier New" panose="02070309020205020404" pitchFamily="49" charset="0"/>
              </a:rPr>
            </a:br>
            <a:r>
              <a:rPr lang="en-US" altLang="en-US" sz="2400" i="1" dirty="0">
                <a:solidFill>
                  <a:srgbClr val="80808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results.setOnItemClickListener</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b="1" dirty="0">
                <a:solidFill>
                  <a:srgbClr val="000080"/>
                </a:solidFill>
                <a:latin typeface="Courier New" panose="02070309020205020404" pitchFamily="49" charset="0"/>
                <a:cs typeface="Courier New" panose="02070309020205020404" pitchFamily="49" charset="0"/>
              </a:rPr>
              <a:t>new </a:t>
            </a:r>
            <a:r>
              <a:rPr lang="en-US" altLang="en-US" sz="2400" dirty="0" err="1">
                <a:solidFill>
                  <a:srgbClr val="000000"/>
                </a:solidFill>
                <a:latin typeface="Courier New" panose="02070309020205020404" pitchFamily="49" charset="0"/>
                <a:cs typeface="Courier New" panose="02070309020205020404" pitchFamily="49" charset="0"/>
              </a:rPr>
              <a:t>AdapterView.OnItemClickListener</a:t>
            </a:r>
            <a:r>
              <a:rPr lang="en-US" altLang="en-US" sz="2400" dirty="0">
                <a:solidFill>
                  <a:srgbClr val="000000"/>
                </a:solidFill>
                <a:latin typeface="Courier New" panose="02070309020205020404" pitchFamily="49" charset="0"/>
                <a:cs typeface="Courier New" panose="02070309020205020404" pitchFamily="49" charset="0"/>
              </a:rPr>
              <a:t>()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808000"/>
                </a:solidFill>
                <a:latin typeface="Courier New" panose="02070309020205020404" pitchFamily="49" charset="0"/>
                <a:cs typeface="Courier New" panose="02070309020205020404" pitchFamily="49" charset="0"/>
              </a:rPr>
              <a:t>@Override</a:t>
            </a:r>
            <a:br>
              <a:rPr lang="en-US" altLang="en-US" sz="2400" dirty="0">
                <a:solidFill>
                  <a:srgbClr val="808000"/>
                </a:solidFill>
                <a:latin typeface="Courier New" panose="02070309020205020404" pitchFamily="49" charset="0"/>
                <a:cs typeface="Courier New" panose="02070309020205020404" pitchFamily="49" charset="0"/>
              </a:rPr>
            </a:br>
            <a:r>
              <a:rPr lang="en-US" altLang="en-US" sz="2400" dirty="0">
                <a:solidFill>
                  <a:srgbClr val="808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public void </a:t>
            </a:r>
            <a:r>
              <a:rPr lang="en-US" altLang="en-US" sz="2400" dirty="0" err="1">
                <a:solidFill>
                  <a:srgbClr val="000000"/>
                </a:solidFill>
                <a:latin typeface="Courier New" panose="02070309020205020404" pitchFamily="49" charset="0"/>
                <a:cs typeface="Courier New" panose="02070309020205020404" pitchFamily="49" charset="0"/>
              </a:rPr>
              <a:t>onItemClick</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AdapterView</a:t>
            </a:r>
            <a:r>
              <a:rPr lang="en-US" altLang="en-US" sz="2400" dirty="0">
                <a:solidFill>
                  <a:srgbClr val="000000"/>
                </a:solidFill>
                <a:latin typeface="Courier New" panose="02070309020205020404" pitchFamily="49" charset="0"/>
                <a:cs typeface="Courier New" panose="02070309020205020404" pitchFamily="49" charset="0"/>
              </a:rPr>
              <a:t>&lt;?&gt; parent, View </a:t>
            </a:r>
            <a:r>
              <a:rPr lang="en-US" altLang="en-US" sz="2400" dirty="0" err="1">
                <a:solidFill>
                  <a:srgbClr val="000000"/>
                </a:solidFill>
                <a:latin typeface="Courier New" panose="02070309020205020404" pitchFamily="49" charset="0"/>
                <a:cs typeface="Courier New" panose="02070309020205020404" pitchFamily="49" charset="0"/>
              </a:rPr>
              <a:t>view</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int </a:t>
            </a:r>
            <a:r>
              <a:rPr lang="en-US" altLang="en-US" sz="2400" dirty="0">
                <a:solidFill>
                  <a:srgbClr val="000000"/>
                </a:solidFill>
                <a:latin typeface="Courier New" panose="02070309020205020404" pitchFamily="49" charset="0"/>
                <a:cs typeface="Courier New" panose="02070309020205020404" pitchFamily="49" charset="0"/>
              </a:rPr>
              <a:t>position, </a:t>
            </a:r>
            <a:r>
              <a:rPr lang="en-US" altLang="en-US" sz="2400" b="1" dirty="0">
                <a:solidFill>
                  <a:srgbClr val="000080"/>
                </a:solidFill>
                <a:latin typeface="Courier New" panose="02070309020205020404" pitchFamily="49" charset="0"/>
                <a:cs typeface="Courier New" panose="02070309020205020404" pitchFamily="49" charset="0"/>
              </a:rPr>
              <a:t>long </a:t>
            </a:r>
            <a:r>
              <a:rPr lang="en-US" altLang="en-US" sz="2400" dirty="0">
                <a:solidFill>
                  <a:srgbClr val="000000"/>
                </a:solidFill>
                <a:latin typeface="Courier New" panose="02070309020205020404" pitchFamily="49" charset="0"/>
                <a:cs typeface="Courier New" panose="02070309020205020404" pitchFamily="49" charset="0"/>
              </a:rPr>
              <a:t>id)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Contact </a:t>
            </a:r>
            <a:r>
              <a:rPr lang="en-US" altLang="en-US" sz="2400" dirty="0" err="1">
                <a:solidFill>
                  <a:srgbClr val="000000"/>
                </a:solidFill>
                <a:latin typeface="Courier New" panose="02070309020205020404" pitchFamily="49" charset="0"/>
                <a:cs typeface="Courier New" panose="02070309020205020404" pitchFamily="49" charset="0"/>
              </a:rPr>
              <a:t>selectedItem</a:t>
            </a:r>
            <a:r>
              <a:rPr lang="en-US" altLang="en-US" sz="2400" dirty="0">
                <a:solidFill>
                  <a:srgbClr val="000000"/>
                </a:solidFill>
                <a:latin typeface="Courier New" panose="02070309020205020404" pitchFamily="49" charset="0"/>
                <a:cs typeface="Courier New" panose="02070309020205020404" pitchFamily="49" charset="0"/>
              </a:rPr>
              <a:t> = (Contact) 					</a:t>
            </a:r>
            <a:r>
              <a:rPr lang="en-US" altLang="en-US" sz="2400" dirty="0" err="1">
                <a:solidFill>
                  <a:srgbClr val="000000"/>
                </a:solidFill>
                <a:latin typeface="Courier New" panose="02070309020205020404" pitchFamily="49" charset="0"/>
                <a:cs typeface="Courier New" panose="02070309020205020404" pitchFamily="49" charset="0"/>
              </a:rPr>
              <a:t>parent.getItemAtPosition</a:t>
            </a:r>
            <a:r>
              <a:rPr lang="en-US" altLang="en-US" sz="2400" dirty="0">
                <a:solidFill>
                  <a:srgbClr val="000000"/>
                </a:solidFill>
                <a:latin typeface="Courier New" panose="02070309020205020404" pitchFamily="49" charset="0"/>
                <a:cs typeface="Courier New" panose="02070309020205020404" pitchFamily="49" charset="0"/>
              </a:rPr>
              <a:t>(position);</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myRef</a:t>
            </a:r>
            <a:r>
              <a:rPr lang="en-US" altLang="en-US" sz="2400" dirty="0" err="1">
                <a:solidFill>
                  <a:srgbClr val="000000"/>
                </a:solidFill>
                <a:latin typeface="Courier New" panose="02070309020205020404" pitchFamily="49" charset="0"/>
                <a:cs typeface="Courier New" panose="02070309020205020404" pitchFamily="49" charset="0"/>
              </a:rPr>
              <a:t>.child</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selectedItem.getUid</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removeValue</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contactList</a:t>
            </a:r>
            <a:r>
              <a:rPr lang="en-US" altLang="en-US" sz="2400" dirty="0" err="1">
                <a:solidFill>
                  <a:srgbClr val="000000"/>
                </a:solidFill>
                <a:latin typeface="Courier New" panose="02070309020205020404" pitchFamily="49" charset="0"/>
                <a:cs typeface="Courier New" panose="02070309020205020404" pitchFamily="49" charset="0"/>
              </a:rPr>
              <a:t>.remove</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selectedItem</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refresh(</a:t>
            </a:r>
            <a:r>
              <a:rPr lang="en-US" altLang="en-US" sz="2400" dirty="0" err="1">
                <a:solidFill>
                  <a:srgbClr val="000000"/>
                </a:solidFill>
                <a:latin typeface="Courier New" panose="02070309020205020404" pitchFamily="49" charset="0"/>
                <a:cs typeface="Courier New" panose="02070309020205020404" pitchFamily="49" charset="0"/>
              </a:rPr>
              <a:t>selectedItem.getName</a:t>
            </a:r>
            <a:r>
              <a:rPr lang="en-US" altLang="en-US" sz="2400" dirty="0">
                <a:solidFill>
                  <a:srgbClr val="000000"/>
                </a:solidFill>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173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7B15-126B-4A73-B29F-EFFEB23C6536}"/>
              </a:ext>
            </a:extLst>
          </p:cNvPr>
          <p:cNvSpPr>
            <a:spLocks noGrp="1"/>
          </p:cNvSpPr>
          <p:nvPr>
            <p:ph type="title"/>
          </p:nvPr>
        </p:nvSpPr>
        <p:spPr/>
        <p:txBody>
          <a:bodyPr>
            <a:normAutofit fontScale="90000"/>
          </a:bodyPr>
          <a:lstStyle/>
          <a:p>
            <a:r>
              <a:rPr lang="en-US" dirty="0"/>
              <a:t>Remove Activity Demonstration: Refresh </a:t>
            </a:r>
            <a:br>
              <a:rPr lang="en-US" dirty="0"/>
            </a:br>
            <a:endParaRPr lang="en-US" dirty="0"/>
          </a:p>
        </p:txBody>
      </p:sp>
      <p:sp>
        <p:nvSpPr>
          <p:cNvPr id="4" name="Rectangle 1">
            <a:extLst>
              <a:ext uri="{FF2B5EF4-FFF2-40B4-BE49-F238E27FC236}">
                <a16:creationId xmlns:a16="http://schemas.microsoft.com/office/drawing/2014/main" id="{3828AD40-B04A-4197-9E32-E7F62FBE3B2D}"/>
              </a:ext>
            </a:extLst>
          </p:cNvPr>
          <p:cNvSpPr>
            <a:spLocks noGrp="1" noChangeArrowheads="1"/>
          </p:cNvSpPr>
          <p:nvPr>
            <p:ph idx="1"/>
          </p:nvPr>
        </p:nvSpPr>
        <p:spPr bwMode="auto">
          <a:xfrm>
            <a:off x="1043730" y="2173252"/>
            <a:ext cx="1038627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None/>
            </a:pPr>
            <a:r>
              <a:rPr lang="en-US" altLang="en-US" sz="2400" b="1" dirty="0">
                <a:solidFill>
                  <a:srgbClr val="000080"/>
                </a:solidFill>
                <a:latin typeface="Courier New" panose="02070309020205020404" pitchFamily="49" charset="0"/>
                <a:cs typeface="Courier New" panose="02070309020205020404" pitchFamily="49" charset="0"/>
              </a:rPr>
              <a:t>public void </a:t>
            </a:r>
            <a:r>
              <a:rPr lang="en-US" altLang="en-US" sz="2400" dirty="0">
                <a:solidFill>
                  <a:srgbClr val="000000"/>
                </a:solidFill>
                <a:latin typeface="Courier New" panose="02070309020205020404" pitchFamily="49" charset="0"/>
                <a:cs typeface="Courier New" panose="02070309020205020404" pitchFamily="49" charset="0"/>
              </a:rPr>
              <a:t>refresh(String update)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listAdapter</a:t>
            </a:r>
            <a:r>
              <a:rPr lang="en-US" altLang="en-US" sz="2400" dirty="0" err="1">
                <a:solidFill>
                  <a:srgbClr val="000000"/>
                </a:solidFill>
                <a:latin typeface="Courier New" panose="02070309020205020404" pitchFamily="49" charset="0"/>
                <a:cs typeface="Courier New" panose="02070309020205020404" pitchFamily="49" charset="0"/>
              </a:rPr>
              <a:t>.clear</a:t>
            </a:r>
            <a:r>
              <a:rPr lang="en-US" altLang="en-US" sz="2400" dirty="0">
                <a:solidFill>
                  <a:srgbClr val="000000"/>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ClrTx/>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for </a:t>
            </a:r>
            <a:r>
              <a:rPr lang="en-US" altLang="en-US" sz="2400" dirty="0">
                <a:solidFill>
                  <a:srgbClr val="000000"/>
                </a:solidFill>
                <a:latin typeface="Courier New" panose="02070309020205020404" pitchFamily="49" charset="0"/>
                <a:cs typeface="Courier New" panose="02070309020205020404" pitchFamily="49" charset="0"/>
              </a:rPr>
              <a:t>(Contact c : </a:t>
            </a:r>
            <a:r>
              <a:rPr lang="en-US" altLang="en-US" sz="2400" b="1" dirty="0" err="1">
                <a:solidFill>
                  <a:srgbClr val="660E7A"/>
                </a:solidFill>
                <a:latin typeface="Courier New" panose="02070309020205020404" pitchFamily="49" charset="0"/>
                <a:cs typeface="Courier New" panose="02070309020205020404" pitchFamily="49" charset="0"/>
              </a:rPr>
              <a:t>contactList</a:t>
            </a:r>
            <a:r>
              <a:rPr lang="en-US" altLang="en-US" sz="2400" dirty="0">
                <a:solidFill>
                  <a:srgbClr val="000000"/>
                </a:solidFill>
                <a:latin typeface="Courier New" panose="02070309020205020404" pitchFamily="49" charset="0"/>
                <a:cs typeface="Courier New" panose="02070309020205020404" pitchFamily="49" charset="0"/>
              </a:rPr>
              <a:t>)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if </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c.getName</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equalsIgnoreCase</a:t>
            </a:r>
            <a:r>
              <a:rPr lang="en-US" altLang="en-US" sz="2400" dirty="0">
                <a:solidFill>
                  <a:srgbClr val="000000"/>
                </a:solidFill>
                <a:latin typeface="Courier New" panose="02070309020205020404" pitchFamily="49" charset="0"/>
                <a:cs typeface="Courier New" panose="02070309020205020404" pitchFamily="49" charset="0"/>
              </a:rPr>
              <a:t>(update))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660E7A"/>
                </a:solidFill>
                <a:latin typeface="Courier New" panose="02070309020205020404" pitchFamily="49" charset="0"/>
                <a:cs typeface="Courier New" panose="02070309020205020404" pitchFamily="49" charset="0"/>
              </a:rPr>
              <a:t>listAdapter</a:t>
            </a:r>
            <a:r>
              <a:rPr lang="en-US" altLang="en-US" sz="2400" dirty="0" err="1">
                <a:solidFill>
                  <a:srgbClr val="000000"/>
                </a:solidFill>
                <a:latin typeface="Courier New" panose="02070309020205020404" pitchFamily="49" charset="0"/>
                <a:cs typeface="Courier New" panose="02070309020205020404" pitchFamily="49" charset="0"/>
              </a:rPr>
              <a:t>.add</a:t>
            </a:r>
            <a:r>
              <a:rPr lang="en-US" altLang="en-US" sz="2400" dirty="0">
                <a:solidFill>
                  <a:srgbClr val="000000"/>
                </a:solidFill>
                <a:latin typeface="Courier New" panose="02070309020205020404" pitchFamily="49" charset="0"/>
                <a:cs typeface="Courier New" panose="02070309020205020404" pitchFamily="49" charset="0"/>
              </a:rPr>
              <a:t>(c);</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a:t>
            </a:r>
            <a:endParaRPr lang="en-US" altLang="en-US"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9086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D612-AF5D-4D22-9C75-A9DAC2BD319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FCA167F-A8F9-4675-9464-F4B3127D627A}"/>
              </a:ext>
            </a:extLst>
          </p:cNvPr>
          <p:cNvSpPr>
            <a:spLocks noGrp="1"/>
          </p:cNvSpPr>
          <p:nvPr>
            <p:ph idx="1"/>
          </p:nvPr>
        </p:nvSpPr>
        <p:spPr/>
        <p:txBody>
          <a:bodyPr>
            <a:normAutofit lnSpcReduction="10000"/>
          </a:bodyPr>
          <a:lstStyle/>
          <a:p>
            <a:pPr marL="0" indent="0">
              <a:buNone/>
            </a:pPr>
            <a:r>
              <a:rPr lang="en-US" dirty="0"/>
              <a:t>By the end of this presentation, you will be able to:</a:t>
            </a:r>
          </a:p>
          <a:p>
            <a:r>
              <a:rPr lang="en-US" dirty="0"/>
              <a:t>Understand Firebase capabilities and limitations</a:t>
            </a:r>
          </a:p>
          <a:p>
            <a:r>
              <a:rPr lang="en-US" dirty="0"/>
              <a:t>Connect Firebase to your Android App</a:t>
            </a:r>
          </a:p>
          <a:p>
            <a:r>
              <a:rPr lang="en-US" dirty="0"/>
              <a:t>Set up a Realtime Database</a:t>
            </a:r>
          </a:p>
          <a:p>
            <a:r>
              <a:rPr lang="en-US" dirty="0"/>
              <a:t>Understand database structure</a:t>
            </a:r>
          </a:p>
          <a:p>
            <a:r>
              <a:rPr lang="en-US" dirty="0"/>
              <a:t>Add to your database</a:t>
            </a:r>
          </a:p>
          <a:p>
            <a:r>
              <a:rPr lang="en-US" dirty="0"/>
              <a:t>Read from your database</a:t>
            </a:r>
          </a:p>
          <a:p>
            <a:r>
              <a:rPr lang="en-US" dirty="0"/>
              <a:t>Update an object from your database</a:t>
            </a:r>
          </a:p>
          <a:p>
            <a:r>
              <a:rPr lang="en-US" dirty="0"/>
              <a:t>Remove an object from your database</a:t>
            </a:r>
          </a:p>
          <a:p>
            <a:endParaRPr lang="en-US" dirty="0"/>
          </a:p>
        </p:txBody>
      </p:sp>
    </p:spTree>
    <p:extLst>
      <p:ext uri="{BB962C8B-B14F-4D97-AF65-F5344CB8AC3E}">
        <p14:creationId xmlns:p14="http://schemas.microsoft.com/office/powerpoint/2010/main" val="3781263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1A623D-1E5C-4F06-B515-9071EEEAC147}"/>
              </a:ext>
            </a:extLst>
          </p:cNvPr>
          <p:cNvPicPr>
            <a:picLocks noChangeAspect="1"/>
          </p:cNvPicPr>
          <p:nvPr/>
        </p:nvPicPr>
        <p:blipFill rotWithShape="1">
          <a:blip r:embed="rId3"/>
          <a:srcRect l="10267" t="23125" r="71758" b="21586"/>
          <a:stretch/>
        </p:blipFill>
        <p:spPr>
          <a:xfrm>
            <a:off x="2080304" y="1230346"/>
            <a:ext cx="3112947" cy="5385765"/>
          </a:xfrm>
          <a:prstGeom prst="rect">
            <a:avLst/>
          </a:prstGeom>
        </p:spPr>
      </p:pic>
      <p:sp>
        <p:nvSpPr>
          <p:cNvPr id="2" name="Title 1">
            <a:extLst>
              <a:ext uri="{FF2B5EF4-FFF2-40B4-BE49-F238E27FC236}">
                <a16:creationId xmlns:a16="http://schemas.microsoft.com/office/drawing/2014/main" id="{D25EF095-840F-4617-BEB9-B927A426E262}"/>
              </a:ext>
            </a:extLst>
          </p:cNvPr>
          <p:cNvSpPr>
            <a:spLocks noGrp="1"/>
          </p:cNvSpPr>
          <p:nvPr>
            <p:ph type="title"/>
          </p:nvPr>
        </p:nvSpPr>
        <p:spPr/>
        <p:txBody>
          <a:bodyPr/>
          <a:lstStyle/>
          <a:p>
            <a:r>
              <a:rPr lang="en-US" dirty="0"/>
              <a:t>Update Activity Demonstration</a:t>
            </a:r>
          </a:p>
        </p:txBody>
      </p:sp>
      <p:cxnSp>
        <p:nvCxnSpPr>
          <p:cNvPr id="5" name="Straight Arrow Connector 4">
            <a:extLst>
              <a:ext uri="{FF2B5EF4-FFF2-40B4-BE49-F238E27FC236}">
                <a16:creationId xmlns:a16="http://schemas.microsoft.com/office/drawing/2014/main" id="{5DDDF76D-4AA8-4C4E-8E89-AE2F579B0A70}"/>
              </a:ext>
            </a:extLst>
          </p:cNvPr>
          <p:cNvCxnSpPr/>
          <p:nvPr/>
        </p:nvCxnSpPr>
        <p:spPr>
          <a:xfrm flipH="1">
            <a:off x="4459781" y="2582521"/>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7A7FD10-623E-4E6E-841D-F96352307DA4}"/>
              </a:ext>
            </a:extLst>
          </p:cNvPr>
          <p:cNvCxnSpPr/>
          <p:nvPr/>
        </p:nvCxnSpPr>
        <p:spPr>
          <a:xfrm flipH="1">
            <a:off x="4459781" y="3020934"/>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DBEAC8-DB99-42C6-99A5-FDC569178390}"/>
              </a:ext>
            </a:extLst>
          </p:cNvPr>
          <p:cNvCxnSpPr>
            <a:cxnSpLocks/>
          </p:cNvCxnSpPr>
          <p:nvPr/>
        </p:nvCxnSpPr>
        <p:spPr>
          <a:xfrm flipH="1">
            <a:off x="3071813" y="3923228"/>
            <a:ext cx="4209140" cy="0"/>
          </a:xfrm>
          <a:prstGeom prst="straightConnector1">
            <a:avLst/>
          </a:prstGeom>
          <a:ln w="444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6EFFE6-6A85-47AE-B16F-EF2791C2069C}"/>
              </a:ext>
            </a:extLst>
          </p:cNvPr>
          <p:cNvCxnSpPr/>
          <p:nvPr/>
        </p:nvCxnSpPr>
        <p:spPr>
          <a:xfrm flipH="1">
            <a:off x="4459781" y="3468092"/>
            <a:ext cx="2743200"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B2E185-AB2B-44F5-84F6-3254330F3168}"/>
              </a:ext>
            </a:extLst>
          </p:cNvPr>
          <p:cNvSpPr txBox="1"/>
          <p:nvPr/>
        </p:nvSpPr>
        <p:spPr>
          <a:xfrm>
            <a:off x="7285333" y="2420093"/>
            <a:ext cx="1491883" cy="369332"/>
          </a:xfrm>
          <a:prstGeom prst="rect">
            <a:avLst/>
          </a:prstGeom>
          <a:noFill/>
        </p:spPr>
        <p:txBody>
          <a:bodyPr wrap="none" rtlCol="0">
            <a:spAutoFit/>
          </a:bodyPr>
          <a:lstStyle/>
          <a:p>
            <a:r>
              <a:rPr lang="en-US" dirty="0" err="1"/>
              <a:t>editTextName</a:t>
            </a:r>
            <a:endParaRPr lang="en-US" dirty="0"/>
          </a:p>
        </p:txBody>
      </p:sp>
      <p:sp>
        <p:nvSpPr>
          <p:cNvPr id="10" name="TextBox 9">
            <a:extLst>
              <a:ext uri="{FF2B5EF4-FFF2-40B4-BE49-F238E27FC236}">
                <a16:creationId xmlns:a16="http://schemas.microsoft.com/office/drawing/2014/main" id="{52CA76A0-7DBF-4500-9737-22343ACB6497}"/>
              </a:ext>
            </a:extLst>
          </p:cNvPr>
          <p:cNvSpPr txBox="1"/>
          <p:nvPr/>
        </p:nvSpPr>
        <p:spPr>
          <a:xfrm>
            <a:off x="7280953" y="2836268"/>
            <a:ext cx="1705082" cy="369332"/>
          </a:xfrm>
          <a:prstGeom prst="rect">
            <a:avLst/>
          </a:prstGeom>
          <a:noFill/>
        </p:spPr>
        <p:txBody>
          <a:bodyPr wrap="none" rtlCol="0">
            <a:spAutoFit/>
          </a:bodyPr>
          <a:lstStyle/>
          <a:p>
            <a:r>
              <a:rPr lang="en-US" dirty="0" err="1"/>
              <a:t>editTextNumber</a:t>
            </a:r>
            <a:endParaRPr lang="en-US" dirty="0"/>
          </a:p>
        </p:txBody>
      </p:sp>
      <p:sp>
        <p:nvSpPr>
          <p:cNvPr id="11" name="TextBox 10">
            <a:extLst>
              <a:ext uri="{FF2B5EF4-FFF2-40B4-BE49-F238E27FC236}">
                <a16:creationId xmlns:a16="http://schemas.microsoft.com/office/drawing/2014/main" id="{453ABDE8-0A7D-46B2-9B61-4C4E444AACD1}"/>
              </a:ext>
            </a:extLst>
          </p:cNvPr>
          <p:cNvSpPr txBox="1"/>
          <p:nvPr/>
        </p:nvSpPr>
        <p:spPr>
          <a:xfrm>
            <a:off x="7280953" y="3705044"/>
            <a:ext cx="1492716" cy="369332"/>
          </a:xfrm>
          <a:prstGeom prst="rect">
            <a:avLst/>
          </a:prstGeom>
          <a:noFill/>
        </p:spPr>
        <p:txBody>
          <a:bodyPr wrap="none" rtlCol="0">
            <a:spAutoFit/>
          </a:bodyPr>
          <a:lstStyle/>
          <a:p>
            <a:r>
              <a:rPr lang="en-US" dirty="0" err="1"/>
              <a:t>buttonUpdate</a:t>
            </a:r>
            <a:endParaRPr lang="en-US" dirty="0"/>
          </a:p>
        </p:txBody>
      </p:sp>
      <p:sp>
        <p:nvSpPr>
          <p:cNvPr id="12" name="TextBox 11">
            <a:extLst>
              <a:ext uri="{FF2B5EF4-FFF2-40B4-BE49-F238E27FC236}">
                <a16:creationId xmlns:a16="http://schemas.microsoft.com/office/drawing/2014/main" id="{283D6933-1087-432C-A983-0FB442316253}"/>
              </a:ext>
            </a:extLst>
          </p:cNvPr>
          <p:cNvSpPr txBox="1"/>
          <p:nvPr/>
        </p:nvSpPr>
        <p:spPr>
          <a:xfrm>
            <a:off x="7280953" y="3252443"/>
            <a:ext cx="1386213" cy="369332"/>
          </a:xfrm>
          <a:prstGeom prst="rect">
            <a:avLst/>
          </a:prstGeom>
          <a:noFill/>
        </p:spPr>
        <p:txBody>
          <a:bodyPr wrap="none" rtlCol="0">
            <a:spAutoFit/>
          </a:bodyPr>
          <a:lstStyle/>
          <a:p>
            <a:r>
              <a:rPr lang="en-US" dirty="0" err="1"/>
              <a:t>buttonHome</a:t>
            </a:r>
            <a:endParaRPr lang="en-US" dirty="0"/>
          </a:p>
        </p:txBody>
      </p:sp>
      <p:cxnSp>
        <p:nvCxnSpPr>
          <p:cNvPr id="16" name="Straight Arrow Connector 15">
            <a:extLst>
              <a:ext uri="{FF2B5EF4-FFF2-40B4-BE49-F238E27FC236}">
                <a16:creationId xmlns:a16="http://schemas.microsoft.com/office/drawing/2014/main" id="{ADEDE55A-35BE-4652-9509-FFDF0776E122}"/>
              </a:ext>
            </a:extLst>
          </p:cNvPr>
          <p:cNvCxnSpPr>
            <a:cxnSpLocks/>
          </p:cNvCxnSpPr>
          <p:nvPr/>
        </p:nvCxnSpPr>
        <p:spPr>
          <a:xfrm flipV="1">
            <a:off x="3071813" y="3577808"/>
            <a:ext cx="0" cy="408583"/>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4DC134F-8D3C-45F5-892D-DB10BCE078AD}"/>
              </a:ext>
            </a:extLst>
          </p:cNvPr>
          <p:cNvSpPr/>
          <p:nvPr/>
        </p:nvSpPr>
        <p:spPr>
          <a:xfrm>
            <a:off x="2257425" y="4074376"/>
            <a:ext cx="2771767" cy="216926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C50FF12-E74A-432E-AE3C-B11DC9075CCF}"/>
              </a:ext>
            </a:extLst>
          </p:cNvPr>
          <p:cNvCxnSpPr>
            <a:cxnSpLocks/>
          </p:cNvCxnSpPr>
          <p:nvPr/>
        </p:nvCxnSpPr>
        <p:spPr>
          <a:xfrm flipH="1">
            <a:off x="5029192" y="5206658"/>
            <a:ext cx="2173789"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0BFD6AF-C295-4697-9BDD-D486D81C6C9D}"/>
              </a:ext>
            </a:extLst>
          </p:cNvPr>
          <p:cNvSpPr txBox="1"/>
          <p:nvPr/>
        </p:nvSpPr>
        <p:spPr>
          <a:xfrm>
            <a:off x="7227701" y="5031281"/>
            <a:ext cx="1587038" cy="369332"/>
          </a:xfrm>
          <a:prstGeom prst="rect">
            <a:avLst/>
          </a:prstGeom>
          <a:noFill/>
        </p:spPr>
        <p:txBody>
          <a:bodyPr wrap="none" rtlCol="0">
            <a:spAutoFit/>
          </a:bodyPr>
          <a:lstStyle/>
          <a:p>
            <a:r>
              <a:rPr lang="en-US" dirty="0" err="1"/>
              <a:t>listViewResults</a:t>
            </a:r>
            <a:endParaRPr lang="en-US" dirty="0"/>
          </a:p>
        </p:txBody>
      </p:sp>
    </p:spTree>
    <p:extLst>
      <p:ext uri="{BB962C8B-B14F-4D97-AF65-F5344CB8AC3E}">
        <p14:creationId xmlns:p14="http://schemas.microsoft.com/office/powerpoint/2010/main" val="324445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44A8-29E7-4560-8921-AEAFFD02469A}"/>
              </a:ext>
            </a:extLst>
          </p:cNvPr>
          <p:cNvSpPr>
            <a:spLocks noGrp="1"/>
          </p:cNvSpPr>
          <p:nvPr>
            <p:ph type="title"/>
          </p:nvPr>
        </p:nvSpPr>
        <p:spPr/>
        <p:txBody>
          <a:bodyPr/>
          <a:lstStyle/>
          <a:p>
            <a:r>
              <a:rPr lang="en-US" dirty="0"/>
              <a:t>Update activity Demonstration</a:t>
            </a:r>
          </a:p>
        </p:txBody>
      </p:sp>
      <p:sp>
        <p:nvSpPr>
          <p:cNvPr id="4" name="Rectangle 1">
            <a:extLst>
              <a:ext uri="{FF2B5EF4-FFF2-40B4-BE49-F238E27FC236}">
                <a16:creationId xmlns:a16="http://schemas.microsoft.com/office/drawing/2014/main" id="{C2E317B4-FCB0-4DD5-9C3D-A8C48C5EFEA7}"/>
              </a:ext>
            </a:extLst>
          </p:cNvPr>
          <p:cNvSpPr>
            <a:spLocks noGrp="1" noChangeArrowheads="1"/>
          </p:cNvSpPr>
          <p:nvPr>
            <p:ph idx="1"/>
          </p:nvPr>
        </p:nvSpPr>
        <p:spPr bwMode="auto">
          <a:xfrm>
            <a:off x="967899" y="1230776"/>
            <a:ext cx="1075113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lang="en-US" altLang="en-US" b="1" dirty="0">
                <a:solidFill>
                  <a:srgbClr val="000080"/>
                </a:solidFill>
                <a:latin typeface="Courier New" panose="02070309020205020404" pitchFamily="49" charset="0"/>
                <a:cs typeface="Courier New" panose="02070309020205020404" pitchFamily="49" charset="0"/>
              </a:rPr>
              <a:t>void </a:t>
            </a:r>
            <a:r>
              <a:rPr lang="en-US" altLang="en-US" dirty="0" err="1">
                <a:solidFill>
                  <a:srgbClr val="000000"/>
                </a:solidFill>
                <a:latin typeface="Courier New" panose="02070309020205020404" pitchFamily="49" charset="0"/>
                <a:cs typeface="Courier New" panose="02070309020205020404" pitchFamily="49" charset="0"/>
              </a:rPr>
              <a:t>onCreate</a:t>
            </a:r>
            <a:r>
              <a:rPr lang="en-US" altLang="en-US" dirty="0">
                <a:solidFill>
                  <a:srgbClr val="000000"/>
                </a:solidFill>
                <a:latin typeface="Courier New" panose="02070309020205020404" pitchFamily="49" charset="0"/>
                <a:cs typeface="Courier New" panose="02070309020205020404" pitchFamily="49" charset="0"/>
              </a:rPr>
              <a:t>(Bundle </a:t>
            </a:r>
            <a:r>
              <a:rPr lang="en-US" altLang="en-US" dirty="0" err="1">
                <a:solidFill>
                  <a:srgbClr val="000000"/>
                </a:solidFill>
                <a:latin typeface="Courier New" panose="02070309020205020404" pitchFamily="49" charset="0"/>
                <a:cs typeface="Courier New" panose="02070309020205020404" pitchFamily="49" charset="0"/>
              </a:rPr>
              <a:t>savedInstanceState</a:t>
            </a: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ClrTx/>
              <a:buNone/>
            </a:pPr>
            <a:r>
              <a:rPr lang="en-US" altLang="en-US" dirty="0">
                <a:solidFill>
                  <a:srgbClr val="000000"/>
                </a:solidFill>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dirty="0" err="1">
                <a:solidFill>
                  <a:srgbClr val="000000"/>
                </a:solidFill>
                <a:latin typeface="Courier New" panose="02070309020205020404" pitchFamily="49" charset="0"/>
                <a:cs typeface="Courier New" panose="02070309020205020404" pitchFamily="49" charset="0"/>
              </a:rPr>
              <a:t>results.setOnItemClickListener</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err="1">
                <a:solidFill>
                  <a:srgbClr val="000000"/>
                </a:solidFill>
                <a:latin typeface="Courier New" panose="02070309020205020404" pitchFamily="49" charset="0"/>
                <a:cs typeface="Courier New" panose="02070309020205020404" pitchFamily="49" charset="0"/>
              </a:rPr>
              <a:t>AdapterView.OnItemClickListener</a:t>
            </a: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8000"/>
                </a:solidFill>
                <a:latin typeface="Courier New" panose="02070309020205020404" pitchFamily="49" charset="0"/>
                <a:cs typeface="Courier New" panose="02070309020205020404" pitchFamily="49" charset="0"/>
              </a:rPr>
              <a:t>@Override</a:t>
            </a:r>
            <a:br>
              <a:rPr lang="en-US" altLang="en-US" dirty="0">
                <a:solidFill>
                  <a:srgbClr val="808000"/>
                </a:solidFill>
                <a:latin typeface="Courier New" panose="02070309020205020404" pitchFamily="49" charset="0"/>
                <a:cs typeface="Courier New" panose="02070309020205020404" pitchFamily="49" charset="0"/>
              </a:rPr>
            </a:br>
            <a:r>
              <a:rPr lang="en-US" altLang="en-US" dirty="0">
                <a:solidFill>
                  <a:srgbClr val="808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public void </a:t>
            </a:r>
            <a:r>
              <a:rPr lang="en-US" altLang="en-US" dirty="0" err="1">
                <a:solidFill>
                  <a:srgbClr val="000000"/>
                </a:solidFill>
                <a:latin typeface="Courier New" panose="02070309020205020404" pitchFamily="49" charset="0"/>
                <a:cs typeface="Courier New" panose="02070309020205020404" pitchFamily="49" charset="0"/>
              </a:rPr>
              <a:t>onItemClick</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AdapterView</a:t>
            </a:r>
            <a:r>
              <a:rPr lang="en-US" altLang="en-US" dirty="0">
                <a:solidFill>
                  <a:srgbClr val="000000"/>
                </a:solidFill>
                <a:latin typeface="Courier New" panose="02070309020205020404" pitchFamily="49" charset="0"/>
                <a:cs typeface="Courier New" panose="02070309020205020404" pitchFamily="49" charset="0"/>
              </a:rPr>
              <a:t>&lt;?&gt; parent, View </a:t>
            </a:r>
            <a:r>
              <a:rPr lang="en-US" altLang="en-US" dirty="0" err="1">
                <a:solidFill>
                  <a:srgbClr val="000000"/>
                </a:solidFill>
                <a:latin typeface="Courier New" panose="02070309020205020404" pitchFamily="49" charset="0"/>
                <a:cs typeface="Courier New" panose="02070309020205020404" pitchFamily="49" charset="0"/>
              </a:rPr>
              <a:t>view</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int </a:t>
            </a:r>
            <a:r>
              <a:rPr lang="en-US" altLang="en-US" dirty="0">
                <a:solidFill>
                  <a:srgbClr val="000000"/>
                </a:solidFill>
                <a:latin typeface="Courier New" panose="02070309020205020404" pitchFamily="49" charset="0"/>
                <a:cs typeface="Courier New" panose="02070309020205020404" pitchFamily="49" charset="0"/>
              </a:rPr>
              <a:t>position, </a:t>
            </a:r>
            <a:r>
              <a:rPr lang="en-US" altLang="en-US" b="1" dirty="0">
                <a:solidFill>
                  <a:srgbClr val="000080"/>
                </a:solidFill>
                <a:latin typeface="Courier New" panose="02070309020205020404" pitchFamily="49" charset="0"/>
                <a:cs typeface="Courier New" panose="02070309020205020404" pitchFamily="49" charset="0"/>
              </a:rPr>
              <a:t>long </a:t>
            </a:r>
            <a:r>
              <a:rPr lang="en-US" altLang="en-US" dirty="0">
                <a:solidFill>
                  <a:srgbClr val="000000"/>
                </a:solidFill>
                <a:latin typeface="Courier New" panose="02070309020205020404" pitchFamily="49" charset="0"/>
                <a:cs typeface="Courier New" panose="02070309020205020404" pitchFamily="49" charset="0"/>
              </a:rPr>
              <a:t>id)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Contact </a:t>
            </a:r>
            <a:r>
              <a:rPr lang="en-US" altLang="en-US" dirty="0" err="1">
                <a:solidFill>
                  <a:srgbClr val="000000"/>
                </a:solidFill>
                <a:latin typeface="Courier New" panose="02070309020205020404" pitchFamily="49" charset="0"/>
                <a:cs typeface="Courier New" panose="02070309020205020404" pitchFamily="49" charset="0"/>
              </a:rPr>
              <a:t>selectedItem</a:t>
            </a:r>
            <a:r>
              <a:rPr lang="en-US" altLang="en-US" dirty="0">
                <a:solidFill>
                  <a:srgbClr val="000000"/>
                </a:solidFill>
                <a:latin typeface="Courier New" panose="02070309020205020404" pitchFamily="49" charset="0"/>
                <a:cs typeface="Courier New" panose="02070309020205020404" pitchFamily="49" charset="0"/>
              </a:rPr>
              <a:t> = (Contact)     </a:t>
            </a:r>
            <a:r>
              <a:rPr lang="en-US" altLang="en-US" dirty="0" err="1">
                <a:solidFill>
                  <a:srgbClr val="000000"/>
                </a:solidFill>
                <a:latin typeface="Courier New" panose="02070309020205020404" pitchFamily="49" charset="0"/>
                <a:cs typeface="Courier New" panose="02070309020205020404" pitchFamily="49" charset="0"/>
              </a:rPr>
              <a:t>parent.getItemAtPosition</a:t>
            </a:r>
            <a:r>
              <a:rPr lang="en-US" altLang="en-US" dirty="0">
                <a:solidFill>
                  <a:srgbClr val="000000"/>
                </a:solidFill>
                <a:latin typeface="Courier New" panose="02070309020205020404" pitchFamily="49" charset="0"/>
                <a:cs typeface="Courier New" panose="02070309020205020404" pitchFamily="49" charset="0"/>
              </a:rPr>
              <a:t>(position);</a:t>
            </a:r>
            <a:br>
              <a:rPr lang="en-US" altLang="en-US" dirty="0">
                <a:solidFill>
                  <a:srgbClr val="000000"/>
                </a:solidFill>
                <a:latin typeface="Courier New" panose="02070309020205020404" pitchFamily="49" charset="0"/>
                <a:cs typeface="Courier New" panose="02070309020205020404" pitchFamily="49" charset="0"/>
              </a:rPr>
            </a:b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EditText</a:t>
            </a:r>
            <a:r>
              <a:rPr lang="en-US" altLang="en-US" dirty="0">
                <a:solidFill>
                  <a:srgbClr val="000000"/>
                </a:solidFill>
                <a:latin typeface="Courier New" panose="02070309020205020404" pitchFamily="49" charset="0"/>
                <a:cs typeface="Courier New" panose="02070309020205020404" pitchFamily="49" charset="0"/>
              </a:rPr>
              <a:t> name = (</a:t>
            </a:r>
            <a:r>
              <a:rPr lang="en-US" altLang="en-US" dirty="0" err="1">
                <a:solidFill>
                  <a:srgbClr val="000000"/>
                </a:solidFill>
                <a:latin typeface="Courier New" panose="02070309020205020404" pitchFamily="49" charset="0"/>
                <a:cs typeface="Courier New" panose="02070309020205020404" pitchFamily="49" charset="0"/>
              </a:rPr>
              <a:t>EditText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findViewById</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R.id.</a:t>
            </a:r>
            <a:r>
              <a:rPr lang="en-US" altLang="en-US" b="1" i="1" dirty="0" err="1">
                <a:solidFill>
                  <a:srgbClr val="660E7A"/>
                </a:solidFill>
                <a:latin typeface="Courier New" panose="02070309020205020404" pitchFamily="49" charset="0"/>
                <a:cs typeface="Courier New" panose="02070309020205020404" pitchFamily="49" charset="0"/>
              </a:rPr>
              <a:t>editTextName</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i="1" dirty="0">
                <a:solidFill>
                  <a:srgbClr val="80808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EditText</a:t>
            </a:r>
            <a:r>
              <a:rPr lang="en-US" altLang="en-US" dirty="0">
                <a:solidFill>
                  <a:srgbClr val="000000"/>
                </a:solidFill>
                <a:latin typeface="Courier New" panose="02070309020205020404" pitchFamily="49" charset="0"/>
                <a:cs typeface="Courier New" panose="02070309020205020404" pitchFamily="49" charset="0"/>
              </a:rPr>
              <a:t> phone = (</a:t>
            </a:r>
            <a:r>
              <a:rPr lang="en-US" altLang="en-US" dirty="0" err="1">
                <a:solidFill>
                  <a:srgbClr val="000000"/>
                </a:solidFill>
                <a:latin typeface="Courier New" panose="02070309020205020404" pitchFamily="49" charset="0"/>
                <a:cs typeface="Courier New" panose="02070309020205020404" pitchFamily="49" charset="0"/>
              </a:rPr>
              <a:t>EditText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findViewById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R.id.</a:t>
            </a:r>
            <a:r>
              <a:rPr lang="en-US" altLang="en-US" b="1" i="1" dirty="0" err="1">
                <a:solidFill>
                  <a:srgbClr val="660E7A"/>
                </a:solidFill>
                <a:latin typeface="Courier New" panose="02070309020205020404" pitchFamily="49" charset="0"/>
                <a:cs typeface="Courier New" panose="02070309020205020404" pitchFamily="49" charset="0"/>
              </a:rPr>
              <a:t>editTextPhone</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String </a:t>
            </a:r>
            <a:r>
              <a:rPr lang="en-US" altLang="en-US" dirty="0" err="1">
                <a:solidFill>
                  <a:srgbClr val="000000"/>
                </a:solidFill>
                <a:latin typeface="Courier New" panose="02070309020205020404" pitchFamily="49" charset="0"/>
                <a:cs typeface="Courier New" panose="02070309020205020404" pitchFamily="49" charset="0"/>
              </a:rPr>
              <a:t>updatePhone</a:t>
            </a:r>
            <a:r>
              <a:rPr lang="en-US" altLang="en-US" dirty="0">
                <a:solidFill>
                  <a:srgbClr val="000000"/>
                </a:solidFill>
                <a:latin typeface="Courier New" panose="02070309020205020404" pitchFamily="49" charset="0"/>
                <a:cs typeface="Courier New" panose="02070309020205020404" pitchFamily="49" charset="0"/>
              </a:rPr>
              <a:t> = </a:t>
            </a:r>
            <a:r>
              <a:rPr lang="en-US" altLang="en-US" dirty="0" err="1">
                <a:solidFill>
                  <a:srgbClr val="000000"/>
                </a:solidFill>
                <a:latin typeface="Courier New" panose="02070309020205020404" pitchFamily="49" charset="0"/>
                <a:cs typeface="Courier New" panose="02070309020205020404" pitchFamily="49" charset="0"/>
              </a:rPr>
              <a:t>phone.getText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toString</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TextView</a:t>
            </a:r>
            <a:r>
              <a:rPr lang="en-US" altLang="en-US" dirty="0">
                <a:solidFill>
                  <a:srgbClr val="000000"/>
                </a:solidFill>
                <a:latin typeface="Courier New" panose="02070309020205020404" pitchFamily="49" charset="0"/>
                <a:cs typeface="Courier New" panose="02070309020205020404" pitchFamily="49" charset="0"/>
              </a:rPr>
              <a:t> instructions = (</a:t>
            </a:r>
            <a:r>
              <a:rPr lang="en-US" altLang="en-US" dirty="0" err="1">
                <a:solidFill>
                  <a:srgbClr val="000000"/>
                </a:solidFill>
                <a:latin typeface="Courier New" panose="02070309020205020404" pitchFamily="49" charset="0"/>
                <a:cs typeface="Courier New" panose="02070309020205020404" pitchFamily="49" charset="0"/>
              </a:rPr>
              <a:t>TextView</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findViewById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R.id.</a:t>
            </a:r>
            <a:r>
              <a:rPr lang="en-US" altLang="en-US" b="1" i="1" dirty="0" err="1">
                <a:solidFill>
                  <a:srgbClr val="660E7A"/>
                </a:solidFill>
                <a:latin typeface="Courier New" panose="02070309020205020404" pitchFamily="49" charset="0"/>
                <a:cs typeface="Courier New" panose="02070309020205020404" pitchFamily="49" charset="0"/>
              </a:rPr>
              <a:t>textViewInstructions</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i="1" dirty="0">
                <a:solidFill>
                  <a:srgbClr val="80808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ClrTx/>
              <a:buNone/>
            </a:pPr>
            <a:r>
              <a:rPr lang="en-US" altLang="en-US" dirty="0">
                <a:solidFill>
                  <a:srgbClr val="000000"/>
                </a:solidFill>
                <a:latin typeface="Courier New" panose="02070309020205020404" pitchFamily="49" charset="0"/>
                <a:cs typeface="Courier New" panose="02070309020205020404" pitchFamily="49" charset="0"/>
              </a:rPr>
              <a:t>});</a:t>
            </a:r>
            <a:endParaRPr lang="en-US" altLang="en-US" sz="3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434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44A8-29E7-4560-8921-AEAFFD02469A}"/>
              </a:ext>
            </a:extLst>
          </p:cNvPr>
          <p:cNvSpPr>
            <a:spLocks noGrp="1"/>
          </p:cNvSpPr>
          <p:nvPr>
            <p:ph type="title"/>
          </p:nvPr>
        </p:nvSpPr>
        <p:spPr/>
        <p:txBody>
          <a:bodyPr/>
          <a:lstStyle/>
          <a:p>
            <a:r>
              <a:rPr lang="en-US" dirty="0"/>
              <a:t>Update activity Demonstration</a:t>
            </a:r>
          </a:p>
        </p:txBody>
      </p:sp>
      <p:sp>
        <p:nvSpPr>
          <p:cNvPr id="4" name="Rectangle 1">
            <a:extLst>
              <a:ext uri="{FF2B5EF4-FFF2-40B4-BE49-F238E27FC236}">
                <a16:creationId xmlns:a16="http://schemas.microsoft.com/office/drawing/2014/main" id="{C2E317B4-FCB0-4DD5-9C3D-A8C48C5EFEA7}"/>
              </a:ext>
            </a:extLst>
          </p:cNvPr>
          <p:cNvSpPr>
            <a:spLocks noGrp="1" noChangeArrowheads="1"/>
          </p:cNvSpPr>
          <p:nvPr>
            <p:ph idx="1"/>
          </p:nvPr>
        </p:nvSpPr>
        <p:spPr bwMode="auto">
          <a:xfrm>
            <a:off x="967899" y="1384663"/>
            <a:ext cx="10751135"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lang="en-US" altLang="en-US" b="1" dirty="0">
                <a:solidFill>
                  <a:srgbClr val="000080"/>
                </a:solidFill>
                <a:latin typeface="Courier New" panose="02070309020205020404" pitchFamily="49" charset="0"/>
                <a:cs typeface="Courier New" panose="02070309020205020404" pitchFamily="49" charset="0"/>
              </a:rPr>
              <a:t>void </a:t>
            </a:r>
            <a:r>
              <a:rPr lang="en-US" altLang="en-US" dirty="0" err="1">
                <a:solidFill>
                  <a:srgbClr val="000000"/>
                </a:solidFill>
                <a:latin typeface="Courier New" panose="02070309020205020404" pitchFamily="49" charset="0"/>
                <a:cs typeface="Courier New" panose="02070309020205020404" pitchFamily="49" charset="0"/>
              </a:rPr>
              <a:t>onCreate</a:t>
            </a:r>
            <a:r>
              <a:rPr lang="en-US" altLang="en-US" dirty="0">
                <a:solidFill>
                  <a:srgbClr val="000000"/>
                </a:solidFill>
                <a:latin typeface="Courier New" panose="02070309020205020404" pitchFamily="49" charset="0"/>
                <a:cs typeface="Courier New" panose="02070309020205020404" pitchFamily="49" charset="0"/>
              </a:rPr>
              <a:t>(Bundle </a:t>
            </a:r>
            <a:r>
              <a:rPr lang="en-US" altLang="en-US" dirty="0" err="1">
                <a:solidFill>
                  <a:srgbClr val="000000"/>
                </a:solidFill>
                <a:latin typeface="Courier New" panose="02070309020205020404" pitchFamily="49" charset="0"/>
                <a:cs typeface="Courier New" panose="02070309020205020404" pitchFamily="49" charset="0"/>
              </a:rPr>
              <a:t>savedInstanceState</a:t>
            </a: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ClrTx/>
              <a:buNone/>
            </a:pPr>
            <a:r>
              <a:rPr lang="en-US" altLang="en-US" dirty="0">
                <a:solidFill>
                  <a:srgbClr val="000000"/>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ClrTx/>
              <a:buNone/>
            </a:pPr>
            <a:r>
              <a:rPr lang="en-US" altLang="en-US" b="1" dirty="0">
                <a:solidFill>
                  <a:srgbClr val="000080"/>
                </a:solidFill>
                <a:latin typeface="Courier New" panose="02070309020205020404" pitchFamily="49" charset="0"/>
                <a:cs typeface="Courier New" panose="02070309020205020404" pitchFamily="49" charset="0"/>
              </a:rPr>
              <a:t>   public void </a:t>
            </a:r>
            <a:r>
              <a:rPr lang="en-US" altLang="en-US" dirty="0" err="1">
                <a:solidFill>
                  <a:srgbClr val="000000"/>
                </a:solidFill>
                <a:latin typeface="Courier New" panose="02070309020205020404" pitchFamily="49" charset="0"/>
                <a:cs typeface="Courier New" panose="02070309020205020404" pitchFamily="49" charset="0"/>
              </a:rPr>
              <a:t>onItemClick</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AdapterView</a:t>
            </a:r>
            <a:r>
              <a:rPr lang="en-US" altLang="en-US" dirty="0">
                <a:solidFill>
                  <a:srgbClr val="000000"/>
                </a:solidFill>
                <a:latin typeface="Courier New" panose="02070309020205020404" pitchFamily="49" charset="0"/>
                <a:cs typeface="Courier New" panose="02070309020205020404" pitchFamily="49" charset="0"/>
              </a:rPr>
              <a:t>&lt;?&gt; parent, View </a:t>
            </a:r>
            <a:r>
              <a:rPr lang="en-US" altLang="en-US" dirty="0" err="1">
                <a:solidFill>
                  <a:srgbClr val="000000"/>
                </a:solidFill>
                <a:latin typeface="Courier New" panose="02070309020205020404" pitchFamily="49" charset="0"/>
                <a:cs typeface="Courier New" panose="02070309020205020404" pitchFamily="49" charset="0"/>
              </a:rPr>
              <a:t>view</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int   </a:t>
            </a:r>
            <a:r>
              <a:rPr lang="en-US" altLang="en-US" dirty="0">
                <a:solidFill>
                  <a:srgbClr val="000000"/>
                </a:solidFill>
                <a:latin typeface="Courier New" panose="02070309020205020404" pitchFamily="49" charset="0"/>
                <a:cs typeface="Courier New" panose="02070309020205020404" pitchFamily="49" charset="0"/>
              </a:rPr>
              <a:t>position, </a:t>
            </a:r>
            <a:r>
              <a:rPr lang="en-US" altLang="en-US" b="1" dirty="0">
                <a:solidFill>
                  <a:srgbClr val="000080"/>
                </a:solidFill>
                <a:latin typeface="Courier New" panose="02070309020205020404" pitchFamily="49" charset="0"/>
                <a:cs typeface="Courier New" panose="02070309020205020404" pitchFamily="49" charset="0"/>
              </a:rPr>
              <a:t>long </a:t>
            </a:r>
            <a:r>
              <a:rPr lang="en-US" altLang="en-US" dirty="0">
                <a:solidFill>
                  <a:srgbClr val="000000"/>
                </a:solidFill>
                <a:latin typeface="Courier New" panose="02070309020205020404" pitchFamily="49" charset="0"/>
                <a:cs typeface="Courier New" panose="02070309020205020404" pitchFamily="49" charset="0"/>
              </a:rPr>
              <a:t>id)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if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updatePhone.equals</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Contact add = </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a:solidFill>
                  <a:srgbClr val="000000"/>
                </a:solidFill>
                <a:latin typeface="Courier New" panose="02070309020205020404" pitchFamily="49" charset="0"/>
                <a:cs typeface="Courier New" panose="02070309020205020404" pitchFamily="49" charset="0"/>
              </a:rPr>
              <a:t>Contact(</a:t>
            </a:r>
            <a:r>
              <a:rPr lang="en-US" altLang="en-US" dirty="0" err="1">
                <a:solidFill>
                  <a:srgbClr val="000000"/>
                </a:solidFill>
                <a:latin typeface="Courier New" panose="02070309020205020404" pitchFamily="49" charset="0"/>
                <a:cs typeface="Courier New" panose="02070309020205020404" pitchFamily="49" charset="0"/>
              </a:rPr>
              <a:t>selectedItem.getName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updatePhone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selectedItem.getUid</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660E7A"/>
                </a:solidFill>
                <a:latin typeface="Courier New" panose="02070309020205020404" pitchFamily="49" charset="0"/>
                <a:cs typeface="Courier New" panose="02070309020205020404" pitchFamily="49" charset="0"/>
              </a:rPr>
              <a:t>myRef</a:t>
            </a:r>
            <a:r>
              <a:rPr lang="en-US" altLang="en-US" dirty="0" err="1">
                <a:solidFill>
                  <a:srgbClr val="000000"/>
                </a:solidFill>
                <a:latin typeface="Courier New" panose="02070309020205020404" pitchFamily="49" charset="0"/>
                <a:cs typeface="Courier New" panose="02070309020205020404" pitchFamily="49" charset="0"/>
              </a:rPr>
              <a:t>.child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selectedItem.getUid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setValue</a:t>
            </a:r>
            <a:r>
              <a:rPr lang="en-US" altLang="en-US" dirty="0">
                <a:solidFill>
                  <a:srgbClr val="000000"/>
                </a:solidFill>
                <a:latin typeface="Courier New" panose="02070309020205020404" pitchFamily="49" charset="0"/>
                <a:cs typeface="Courier New" panose="02070309020205020404" pitchFamily="49" charset="0"/>
              </a:rPr>
              <a:t>(add);</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instructions.setText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add.getName</a:t>
            </a:r>
            <a:r>
              <a:rPr lang="en-US" altLang="en-US" dirty="0">
                <a:solidFill>
                  <a:srgbClr val="000000"/>
                </a:solidFill>
                <a:latin typeface="Courier New" panose="02070309020205020404" pitchFamily="49" charset="0"/>
                <a:cs typeface="Courier New" panose="02070309020205020404" pitchFamily="49" charset="0"/>
              </a:rPr>
              <a:t>() + </a:t>
            </a:r>
            <a:r>
              <a:rPr lang="en-US" altLang="en-US" b="1" dirty="0">
                <a:solidFill>
                  <a:srgbClr val="008000"/>
                </a:solidFill>
                <a:latin typeface="Courier New" panose="02070309020205020404" pitchFamily="49" charset="0"/>
                <a:cs typeface="Courier New" panose="02070309020205020404" pitchFamily="49" charset="0"/>
              </a:rPr>
              <a:t>" successfully updated."</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660E7A"/>
                </a:solidFill>
                <a:latin typeface="Courier New" panose="02070309020205020404" pitchFamily="49" charset="0"/>
                <a:cs typeface="Courier New" panose="02070309020205020404" pitchFamily="49" charset="0"/>
              </a:rPr>
              <a:t>contactList</a:t>
            </a:r>
            <a:r>
              <a:rPr lang="en-US" altLang="en-US" dirty="0" err="1">
                <a:solidFill>
                  <a:srgbClr val="000000"/>
                </a:solidFill>
                <a:latin typeface="Courier New" panose="02070309020205020404" pitchFamily="49" charset="0"/>
                <a:cs typeface="Courier New" panose="02070309020205020404" pitchFamily="49" charset="0"/>
              </a:rPr>
              <a:t>.remove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selectedItem</a:t>
            </a:r>
            <a:r>
              <a:rPr lang="en-US" altLang="en-US" dirty="0">
                <a:solidFill>
                  <a:srgbClr val="000000"/>
                </a:solidFill>
                <a:latin typeface="Courier New" panose="02070309020205020404" pitchFamily="49" charset="0"/>
                <a:cs typeface="Courier New" panose="02070309020205020404" pitchFamily="49" charset="0"/>
              </a:rPr>
              <a:t> ); </a:t>
            </a:r>
            <a:br>
              <a:rPr lang="en-US" altLang="en-US" i="1" dirty="0">
                <a:solidFill>
                  <a:srgbClr val="808080"/>
                </a:solidFill>
                <a:latin typeface="Courier New" panose="02070309020205020404" pitchFamily="49" charset="0"/>
                <a:cs typeface="Courier New" panose="02070309020205020404" pitchFamily="49" charset="0"/>
              </a:rPr>
            </a:br>
            <a:r>
              <a:rPr lang="en-US" altLang="en-US" i="1" dirty="0">
                <a:solidFill>
                  <a:srgbClr val="808080"/>
                </a:solidFill>
                <a:latin typeface="Courier New" panose="02070309020205020404" pitchFamily="49" charset="0"/>
                <a:cs typeface="Courier New" panose="02070309020205020404" pitchFamily="49" charset="0"/>
              </a:rPr>
              <a:t>      </a:t>
            </a:r>
            <a:r>
              <a:rPr lang="en-US" altLang="en-US" b="1" dirty="0" err="1">
                <a:solidFill>
                  <a:srgbClr val="660E7A"/>
                </a:solidFill>
                <a:latin typeface="Courier New" panose="02070309020205020404" pitchFamily="49" charset="0"/>
                <a:cs typeface="Courier New" panose="02070309020205020404" pitchFamily="49" charset="0"/>
              </a:rPr>
              <a:t>contactList</a:t>
            </a:r>
            <a:r>
              <a:rPr lang="en-US" altLang="en-US" dirty="0" err="1">
                <a:solidFill>
                  <a:srgbClr val="000000"/>
                </a:solidFill>
                <a:latin typeface="Courier New" panose="02070309020205020404" pitchFamily="49" charset="0"/>
                <a:cs typeface="Courier New" panose="02070309020205020404" pitchFamily="49" charset="0"/>
              </a:rPr>
              <a:t>.add</a:t>
            </a:r>
            <a:r>
              <a:rPr lang="en-US" altLang="en-US" dirty="0">
                <a:solidFill>
                  <a:srgbClr val="000000"/>
                </a:solidFill>
                <a:latin typeface="Courier New" panose="02070309020205020404" pitchFamily="49" charset="0"/>
                <a:cs typeface="Courier New" panose="02070309020205020404" pitchFamily="49" charset="0"/>
              </a:rPr>
              <a:t>( add );</a:t>
            </a:r>
            <a:br>
              <a:rPr lang="en-US" altLang="en-US" i="1" dirty="0">
                <a:solidFill>
                  <a:srgbClr val="808080"/>
                </a:solidFill>
                <a:latin typeface="Courier New" panose="02070309020205020404" pitchFamily="49" charset="0"/>
                <a:cs typeface="Courier New" panose="02070309020205020404" pitchFamily="49" charset="0"/>
              </a:rPr>
            </a:br>
            <a:r>
              <a:rPr lang="en-US" altLang="en-US" i="1" dirty="0">
                <a:solidFill>
                  <a:srgbClr val="80808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refresh( </a:t>
            </a:r>
            <a:r>
              <a:rPr lang="en-US" altLang="en-US" dirty="0" err="1">
                <a:solidFill>
                  <a:srgbClr val="000000"/>
                </a:solidFill>
                <a:latin typeface="Courier New" panose="02070309020205020404" pitchFamily="49" charset="0"/>
                <a:cs typeface="Courier New" panose="02070309020205020404" pitchFamily="49" charset="0"/>
              </a:rPr>
              <a:t>add.getName</a:t>
            </a: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endParaRPr lang="en-US" altLang="en-US" sz="3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7403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44A8-29E7-4560-8921-AEAFFD02469A}"/>
              </a:ext>
            </a:extLst>
          </p:cNvPr>
          <p:cNvSpPr>
            <a:spLocks noGrp="1"/>
          </p:cNvSpPr>
          <p:nvPr>
            <p:ph type="title"/>
          </p:nvPr>
        </p:nvSpPr>
        <p:spPr/>
        <p:txBody>
          <a:bodyPr/>
          <a:lstStyle/>
          <a:p>
            <a:r>
              <a:rPr lang="en-US" dirty="0"/>
              <a:t>Update activity Demonstration</a:t>
            </a:r>
          </a:p>
        </p:txBody>
      </p:sp>
      <p:sp>
        <p:nvSpPr>
          <p:cNvPr id="4" name="Rectangle 1">
            <a:extLst>
              <a:ext uri="{FF2B5EF4-FFF2-40B4-BE49-F238E27FC236}">
                <a16:creationId xmlns:a16="http://schemas.microsoft.com/office/drawing/2014/main" id="{C2E317B4-FCB0-4DD5-9C3D-A8C48C5EFEA7}"/>
              </a:ext>
            </a:extLst>
          </p:cNvPr>
          <p:cNvSpPr>
            <a:spLocks noGrp="1" noChangeArrowheads="1"/>
          </p:cNvSpPr>
          <p:nvPr>
            <p:ph idx="1"/>
          </p:nvPr>
        </p:nvSpPr>
        <p:spPr bwMode="auto">
          <a:xfrm>
            <a:off x="967899" y="1230775"/>
            <a:ext cx="1075113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lang="en-US" altLang="en-US" b="1" dirty="0">
                <a:solidFill>
                  <a:srgbClr val="000080"/>
                </a:solidFill>
                <a:latin typeface="Courier New" panose="02070309020205020404" pitchFamily="49" charset="0"/>
                <a:cs typeface="Courier New" panose="02070309020205020404" pitchFamily="49" charset="0"/>
              </a:rPr>
              <a:t>void </a:t>
            </a:r>
            <a:r>
              <a:rPr lang="en-US" altLang="en-US" dirty="0" err="1">
                <a:solidFill>
                  <a:srgbClr val="000000"/>
                </a:solidFill>
                <a:latin typeface="Courier New" panose="02070309020205020404" pitchFamily="49" charset="0"/>
                <a:cs typeface="Courier New" panose="02070309020205020404" pitchFamily="49" charset="0"/>
              </a:rPr>
              <a:t>onCreate</a:t>
            </a:r>
            <a:r>
              <a:rPr lang="en-US" altLang="en-US" dirty="0">
                <a:solidFill>
                  <a:srgbClr val="000000"/>
                </a:solidFill>
                <a:latin typeface="Courier New" panose="02070309020205020404" pitchFamily="49" charset="0"/>
                <a:cs typeface="Courier New" panose="02070309020205020404" pitchFamily="49" charset="0"/>
              </a:rPr>
              <a:t>(Bundle </a:t>
            </a:r>
            <a:r>
              <a:rPr lang="en-US" altLang="en-US" dirty="0" err="1">
                <a:solidFill>
                  <a:srgbClr val="000000"/>
                </a:solidFill>
                <a:latin typeface="Courier New" panose="02070309020205020404" pitchFamily="49" charset="0"/>
                <a:cs typeface="Courier New" panose="02070309020205020404" pitchFamily="49" charset="0"/>
              </a:rPr>
              <a:t>savedInstanceState</a:t>
            </a: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ClrTx/>
              <a:buNone/>
            </a:pPr>
            <a:r>
              <a:rPr lang="en-US" altLang="en-US" dirty="0">
                <a:solidFill>
                  <a:srgbClr val="000000"/>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ClrTx/>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results.setOnItemClickListener</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err="1">
                <a:solidFill>
                  <a:srgbClr val="000000"/>
                </a:solidFill>
                <a:latin typeface="Courier New" panose="02070309020205020404" pitchFamily="49" charset="0"/>
                <a:cs typeface="Courier New" panose="02070309020205020404" pitchFamily="49" charset="0"/>
              </a:rPr>
              <a:t>AdapterView.OnItemClickListener</a:t>
            </a: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08000"/>
                </a:solidFill>
                <a:latin typeface="Courier New" panose="02070309020205020404" pitchFamily="49" charset="0"/>
                <a:cs typeface="Courier New" panose="02070309020205020404" pitchFamily="49" charset="0"/>
              </a:rPr>
              <a:t>@Override</a:t>
            </a:r>
            <a:br>
              <a:rPr lang="en-US" altLang="en-US" dirty="0">
                <a:solidFill>
                  <a:srgbClr val="808000"/>
                </a:solidFill>
                <a:latin typeface="Courier New" panose="02070309020205020404" pitchFamily="49" charset="0"/>
                <a:cs typeface="Courier New" panose="02070309020205020404" pitchFamily="49" charset="0"/>
              </a:rPr>
            </a:br>
            <a:r>
              <a:rPr lang="en-US" altLang="en-US" b="1" dirty="0">
                <a:solidFill>
                  <a:srgbClr val="000080"/>
                </a:solidFill>
                <a:latin typeface="Courier New" panose="02070309020205020404" pitchFamily="49" charset="0"/>
                <a:cs typeface="Courier New" panose="02070309020205020404" pitchFamily="49" charset="0"/>
              </a:rPr>
              <a:t>       public void </a:t>
            </a:r>
            <a:r>
              <a:rPr lang="en-US" altLang="en-US" dirty="0" err="1">
                <a:solidFill>
                  <a:srgbClr val="000000"/>
                </a:solidFill>
                <a:latin typeface="Courier New" panose="02070309020205020404" pitchFamily="49" charset="0"/>
                <a:cs typeface="Courier New" panose="02070309020205020404" pitchFamily="49" charset="0"/>
              </a:rPr>
              <a:t>onItemClick</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AdapterView</a:t>
            </a:r>
            <a:r>
              <a:rPr lang="en-US" altLang="en-US" dirty="0">
                <a:solidFill>
                  <a:srgbClr val="000000"/>
                </a:solidFill>
                <a:latin typeface="Courier New" panose="02070309020205020404" pitchFamily="49" charset="0"/>
                <a:cs typeface="Courier New" panose="02070309020205020404" pitchFamily="49" charset="0"/>
              </a:rPr>
              <a:t>&lt;?&gt; parent, View </a:t>
            </a:r>
            <a:r>
              <a:rPr lang="en-US" altLang="en-US" dirty="0" err="1">
                <a:solidFill>
                  <a:srgbClr val="000000"/>
                </a:solidFill>
                <a:latin typeface="Courier New" panose="02070309020205020404" pitchFamily="49" charset="0"/>
                <a:cs typeface="Courier New" panose="02070309020205020404" pitchFamily="49" charset="0"/>
              </a:rPr>
              <a:t>view</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int   </a:t>
            </a:r>
            <a:r>
              <a:rPr lang="en-US" altLang="en-US" dirty="0">
                <a:solidFill>
                  <a:srgbClr val="000000"/>
                </a:solidFill>
                <a:latin typeface="Courier New" panose="02070309020205020404" pitchFamily="49" charset="0"/>
                <a:cs typeface="Courier New" panose="02070309020205020404" pitchFamily="49" charset="0"/>
              </a:rPr>
              <a:t>position, </a:t>
            </a:r>
            <a:r>
              <a:rPr lang="en-US" altLang="en-US" b="1" dirty="0">
                <a:solidFill>
                  <a:srgbClr val="000080"/>
                </a:solidFill>
                <a:latin typeface="Courier New" panose="02070309020205020404" pitchFamily="49" charset="0"/>
                <a:cs typeface="Courier New" panose="02070309020205020404" pitchFamily="49" charset="0"/>
              </a:rPr>
              <a:t>long </a:t>
            </a:r>
            <a:r>
              <a:rPr lang="en-US" altLang="en-US" dirty="0">
                <a:solidFill>
                  <a:srgbClr val="000000"/>
                </a:solidFill>
                <a:latin typeface="Courier New" panose="02070309020205020404" pitchFamily="49" charset="0"/>
                <a:cs typeface="Courier New" panose="02070309020205020404" pitchFamily="49" charset="0"/>
              </a:rPr>
              <a:t>id)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if</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updatePhone.equals</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ClrTx/>
              <a:buNone/>
            </a:pP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else </a:t>
            </a:r>
            <a:r>
              <a:rPr lang="en-US" altLang="en-US" dirty="0" err="1">
                <a:solidFill>
                  <a:srgbClr val="000000"/>
                </a:solidFill>
                <a:latin typeface="Courier New" panose="02070309020205020404" pitchFamily="49" charset="0"/>
                <a:cs typeface="Courier New" panose="02070309020205020404" pitchFamily="49" charset="0"/>
              </a:rPr>
              <a:t>instructions.setText</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"Invalid phone number, please try again."</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name.setText</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phone.setText</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endParaRPr lang="en-US" altLang="en-US" sz="3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995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CCAC-B6D6-4116-857B-6AA2A31DEC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AC054A-AD68-467E-8955-4225D32712DB}"/>
              </a:ext>
            </a:extLst>
          </p:cNvPr>
          <p:cNvSpPr>
            <a:spLocks noGrp="1"/>
          </p:cNvSpPr>
          <p:nvPr>
            <p:ph idx="1"/>
          </p:nvPr>
        </p:nvSpPr>
        <p:spPr/>
        <p:txBody>
          <a:bodyPr/>
          <a:lstStyle/>
          <a:p>
            <a:r>
              <a:rPr lang="en-US" dirty="0"/>
              <a:t>Follow me on Twitter @</a:t>
            </a:r>
            <a:r>
              <a:rPr lang="en-US" dirty="0" err="1"/>
              <a:t>misshermans</a:t>
            </a:r>
            <a:endParaRPr lang="en-US" dirty="0"/>
          </a:p>
          <a:p>
            <a:r>
              <a:rPr lang="en-US" dirty="0" err="1"/>
              <a:t>Github</a:t>
            </a:r>
            <a:r>
              <a:rPr lang="en-US" dirty="0"/>
              <a:t> Resources: https://github.com/kahermans/PhoneBookDemo.git</a:t>
            </a:r>
          </a:p>
          <a:p>
            <a:r>
              <a:rPr lang="en-US" dirty="0"/>
              <a:t>Google Firebase Guides:  </a:t>
            </a:r>
            <a:r>
              <a:rPr lang="en-US" dirty="0">
                <a:hlinkClick r:id="rId2"/>
              </a:rPr>
              <a:t>https://firebase.google.com/docs/android/</a:t>
            </a:r>
            <a:endParaRPr lang="en-US" dirty="0"/>
          </a:p>
          <a:p>
            <a:r>
              <a:rPr lang="en-US" dirty="0"/>
              <a:t>Custom Adapter: </a:t>
            </a:r>
            <a:r>
              <a:rPr lang="en-US" dirty="0">
                <a:hlinkClick r:id="rId3"/>
              </a:rPr>
              <a:t>https://medium.com/mindorks/custom-array-adapters-made-easy-b6c4930560dd</a:t>
            </a:r>
            <a:endParaRPr lang="en-US" dirty="0"/>
          </a:p>
          <a:p>
            <a:endParaRPr lang="en-US" dirty="0"/>
          </a:p>
        </p:txBody>
      </p:sp>
    </p:spTree>
    <p:extLst>
      <p:ext uri="{BB962C8B-B14F-4D97-AF65-F5344CB8AC3E}">
        <p14:creationId xmlns:p14="http://schemas.microsoft.com/office/powerpoint/2010/main" val="356493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55B9-AAA0-4426-A002-A8B78527AF9E}"/>
              </a:ext>
            </a:extLst>
          </p:cNvPr>
          <p:cNvSpPr>
            <a:spLocks noGrp="1"/>
          </p:cNvSpPr>
          <p:nvPr>
            <p:ph type="title"/>
          </p:nvPr>
        </p:nvSpPr>
        <p:spPr/>
        <p:txBody>
          <a:bodyPr/>
          <a:lstStyle/>
          <a:p>
            <a:r>
              <a:rPr lang="en-US" dirty="0"/>
              <a:t>What is Firebase? Is it for me?</a:t>
            </a:r>
          </a:p>
        </p:txBody>
      </p:sp>
      <p:sp>
        <p:nvSpPr>
          <p:cNvPr id="3" name="Content Placeholder 2">
            <a:extLst>
              <a:ext uri="{FF2B5EF4-FFF2-40B4-BE49-F238E27FC236}">
                <a16:creationId xmlns:a16="http://schemas.microsoft.com/office/drawing/2014/main" id="{D202DCE4-2554-4DD1-8A36-E9A5637C9E84}"/>
              </a:ext>
            </a:extLst>
          </p:cNvPr>
          <p:cNvSpPr>
            <a:spLocks noGrp="1"/>
          </p:cNvSpPr>
          <p:nvPr>
            <p:ph idx="1"/>
          </p:nvPr>
        </p:nvSpPr>
        <p:spPr/>
        <p:txBody>
          <a:bodyPr/>
          <a:lstStyle/>
          <a:p>
            <a:r>
              <a:rPr lang="en-US" dirty="0"/>
              <a:t>Firebase is a comprehensive mobile development platform with many useful features </a:t>
            </a:r>
          </a:p>
          <a:p>
            <a:r>
              <a:rPr lang="en-US" dirty="0"/>
              <a:t>Ex. Analytics, Hosting, Authentication, Realtime Databases</a:t>
            </a:r>
          </a:p>
          <a:p>
            <a:r>
              <a:rPr lang="en-US" dirty="0"/>
              <a:t>Realtime Database is designed to update all connected devices in </a:t>
            </a:r>
            <a:r>
              <a:rPr lang="en-US" dirty="0" err="1"/>
              <a:t>realtime</a:t>
            </a:r>
            <a:endParaRPr lang="en-US" dirty="0"/>
          </a:p>
          <a:p>
            <a:r>
              <a:rPr lang="en-US" dirty="0"/>
              <a:t>Stores data in a JSON (</a:t>
            </a:r>
            <a:r>
              <a:rPr lang="en-US" dirty="0" err="1"/>
              <a:t>Javascript</a:t>
            </a:r>
            <a:r>
              <a:rPr lang="en-US" dirty="0"/>
              <a:t> Object Notation) format</a:t>
            </a:r>
          </a:p>
          <a:p>
            <a:r>
              <a:rPr lang="en-US" dirty="0"/>
              <a:t>Limitations: Difficult to sort and search large amounts of data</a:t>
            </a:r>
          </a:p>
          <a:p>
            <a:r>
              <a:rPr lang="en-US" dirty="0"/>
              <a:t>Larger scale data consider Cloud </a:t>
            </a:r>
            <a:r>
              <a:rPr lang="en-US" dirty="0" err="1"/>
              <a:t>Firestore</a:t>
            </a:r>
            <a:r>
              <a:rPr lang="en-US" dirty="0"/>
              <a:t> (still in Beta)</a:t>
            </a:r>
          </a:p>
          <a:p>
            <a:pPr marL="0" indent="0">
              <a:buNone/>
            </a:pPr>
            <a:endParaRPr lang="en-US" dirty="0"/>
          </a:p>
          <a:p>
            <a:endParaRPr lang="en-US" dirty="0"/>
          </a:p>
        </p:txBody>
      </p:sp>
    </p:spTree>
    <p:extLst>
      <p:ext uri="{BB962C8B-B14F-4D97-AF65-F5344CB8AC3E}">
        <p14:creationId xmlns:p14="http://schemas.microsoft.com/office/powerpoint/2010/main" val="357019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39BF-A5C6-44A1-81F8-9C3D4233345A}"/>
              </a:ext>
            </a:extLst>
          </p:cNvPr>
          <p:cNvSpPr>
            <a:spLocks noGrp="1"/>
          </p:cNvSpPr>
          <p:nvPr>
            <p:ph type="title"/>
          </p:nvPr>
        </p:nvSpPr>
        <p:spPr/>
        <p:txBody>
          <a:bodyPr/>
          <a:lstStyle/>
          <a:p>
            <a:r>
              <a:rPr lang="en-US" dirty="0"/>
              <a:t>What is a No-SQL Database?</a:t>
            </a:r>
          </a:p>
        </p:txBody>
      </p:sp>
      <p:sp>
        <p:nvSpPr>
          <p:cNvPr id="3" name="Content Placeholder 2">
            <a:extLst>
              <a:ext uri="{FF2B5EF4-FFF2-40B4-BE49-F238E27FC236}">
                <a16:creationId xmlns:a16="http://schemas.microsoft.com/office/drawing/2014/main" id="{D22FC5F0-7E65-4E13-8769-F0DFFBE91F2C}"/>
              </a:ext>
            </a:extLst>
          </p:cNvPr>
          <p:cNvSpPr>
            <a:spLocks noGrp="1"/>
          </p:cNvSpPr>
          <p:nvPr>
            <p:ph idx="1"/>
          </p:nvPr>
        </p:nvSpPr>
        <p:spPr/>
        <p:txBody>
          <a:bodyPr/>
          <a:lstStyle/>
          <a:p>
            <a:r>
              <a:rPr lang="en-US" dirty="0"/>
              <a:t>A SQL Database is a database where everything is stored as a table with a set of fields</a:t>
            </a:r>
          </a:p>
          <a:p>
            <a:r>
              <a:rPr lang="en-US" dirty="0"/>
              <a:t>A No-SQL Database allows you to store anything you want to the database without following a specific format</a:t>
            </a:r>
          </a:p>
          <a:p>
            <a:r>
              <a:rPr lang="en-US" dirty="0"/>
              <a:t>JSON (JavaScript Object Notation) allows you to define fields for each individual object</a:t>
            </a:r>
          </a:p>
          <a:p>
            <a:r>
              <a:rPr lang="en-US" dirty="0"/>
              <a:t>Firebase is a No-SQL database that stores objects in a JSON format</a:t>
            </a:r>
          </a:p>
        </p:txBody>
      </p:sp>
    </p:spTree>
    <p:extLst>
      <p:ext uri="{BB962C8B-B14F-4D97-AF65-F5344CB8AC3E}">
        <p14:creationId xmlns:p14="http://schemas.microsoft.com/office/powerpoint/2010/main" val="373751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6C19-B949-4704-96E7-717A81E40EDB}"/>
              </a:ext>
            </a:extLst>
          </p:cNvPr>
          <p:cNvSpPr>
            <a:spLocks noGrp="1"/>
          </p:cNvSpPr>
          <p:nvPr>
            <p:ph type="title"/>
          </p:nvPr>
        </p:nvSpPr>
        <p:spPr/>
        <p:txBody>
          <a:bodyPr/>
          <a:lstStyle/>
          <a:p>
            <a:r>
              <a:rPr lang="en-US" dirty="0"/>
              <a:t>Database Structure</a:t>
            </a:r>
          </a:p>
        </p:txBody>
      </p:sp>
      <p:sp>
        <p:nvSpPr>
          <p:cNvPr id="3" name="Content Placeholder 2">
            <a:extLst>
              <a:ext uri="{FF2B5EF4-FFF2-40B4-BE49-F238E27FC236}">
                <a16:creationId xmlns:a16="http://schemas.microsoft.com/office/drawing/2014/main" id="{6C437332-1A28-4A07-A0B3-4A651051BF12}"/>
              </a:ext>
            </a:extLst>
          </p:cNvPr>
          <p:cNvSpPr>
            <a:spLocks noGrp="1"/>
          </p:cNvSpPr>
          <p:nvPr>
            <p:ph idx="1"/>
          </p:nvPr>
        </p:nvSpPr>
        <p:spPr>
          <a:xfrm>
            <a:off x="838201" y="1690687"/>
            <a:ext cx="4892748" cy="4802187"/>
          </a:xfrm>
        </p:spPr>
        <p:txBody>
          <a:bodyPr>
            <a:normAutofit/>
          </a:bodyPr>
          <a:lstStyle/>
          <a:p>
            <a:r>
              <a:rPr lang="en-US" dirty="0"/>
              <a:t>Data is stored in a JSON Structure</a:t>
            </a:r>
          </a:p>
          <a:p>
            <a:r>
              <a:rPr lang="en-US" dirty="0"/>
              <a:t>Stores objects</a:t>
            </a:r>
          </a:p>
          <a:p>
            <a:r>
              <a:rPr lang="en-US" dirty="0"/>
              <a:t>ID needs to be unique at each level</a:t>
            </a:r>
          </a:p>
          <a:p>
            <a:r>
              <a:rPr lang="en-US" dirty="0"/>
              <a:t>Consider your database design before you begin</a:t>
            </a:r>
          </a:p>
          <a:p>
            <a:r>
              <a:rPr lang="en-US" dirty="0"/>
              <a:t>For login/authentication, consider using the Firebase Authentication feature (not covered here)</a:t>
            </a:r>
          </a:p>
        </p:txBody>
      </p:sp>
      <p:pic>
        <p:nvPicPr>
          <p:cNvPr id="5" name="Picture 4">
            <a:extLst>
              <a:ext uri="{FF2B5EF4-FFF2-40B4-BE49-F238E27FC236}">
                <a16:creationId xmlns:a16="http://schemas.microsoft.com/office/drawing/2014/main" id="{AD5AAEB5-50A6-4682-9014-440F113C8138}"/>
              </a:ext>
            </a:extLst>
          </p:cNvPr>
          <p:cNvPicPr>
            <a:picLocks noChangeAspect="1"/>
          </p:cNvPicPr>
          <p:nvPr/>
        </p:nvPicPr>
        <p:blipFill rotWithShape="1">
          <a:blip r:embed="rId2"/>
          <a:srcRect l="26185" t="15368" r="36908" b="34682"/>
          <a:stretch/>
        </p:blipFill>
        <p:spPr>
          <a:xfrm>
            <a:off x="5730949" y="1611174"/>
            <a:ext cx="5922166" cy="4508316"/>
          </a:xfrm>
          <a:prstGeom prst="rect">
            <a:avLst/>
          </a:prstGeom>
        </p:spPr>
      </p:pic>
    </p:spTree>
    <p:extLst>
      <p:ext uri="{BB962C8B-B14F-4D97-AF65-F5344CB8AC3E}">
        <p14:creationId xmlns:p14="http://schemas.microsoft.com/office/powerpoint/2010/main" val="451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DFBD-E26B-490D-8B8B-F88BFD3DB250}"/>
              </a:ext>
            </a:extLst>
          </p:cNvPr>
          <p:cNvSpPr>
            <a:spLocks noGrp="1"/>
          </p:cNvSpPr>
          <p:nvPr>
            <p:ph type="title"/>
          </p:nvPr>
        </p:nvSpPr>
        <p:spPr/>
        <p:txBody>
          <a:bodyPr/>
          <a:lstStyle/>
          <a:p>
            <a:r>
              <a:rPr lang="en-US" dirty="0"/>
              <a:t>Connecting Firebase  </a:t>
            </a:r>
          </a:p>
        </p:txBody>
      </p:sp>
      <p:sp>
        <p:nvSpPr>
          <p:cNvPr id="3" name="Content Placeholder 2">
            <a:extLst>
              <a:ext uri="{FF2B5EF4-FFF2-40B4-BE49-F238E27FC236}">
                <a16:creationId xmlns:a16="http://schemas.microsoft.com/office/drawing/2014/main" id="{E3253302-5274-40FB-BB9D-EB0EF695F9AB}"/>
              </a:ext>
            </a:extLst>
          </p:cNvPr>
          <p:cNvSpPr>
            <a:spLocks noGrp="1"/>
          </p:cNvSpPr>
          <p:nvPr>
            <p:ph idx="1"/>
          </p:nvPr>
        </p:nvSpPr>
        <p:spPr>
          <a:xfrm>
            <a:off x="838200" y="1825624"/>
            <a:ext cx="6086582" cy="4564901"/>
          </a:xfrm>
        </p:spPr>
        <p:txBody>
          <a:bodyPr/>
          <a:lstStyle/>
          <a:p>
            <a:r>
              <a:rPr lang="en-US" dirty="0"/>
              <a:t>To use the Assistant Window, you will need Google Repository v26 or higher downloaded in Android Studio</a:t>
            </a:r>
          </a:p>
          <a:p>
            <a:pPr lvl="1"/>
            <a:r>
              <a:rPr lang="en-US" dirty="0"/>
              <a:t>Tools&gt;SDK Manager, SDK Tools tab, Google Repository checkbox, OK to install</a:t>
            </a:r>
          </a:p>
          <a:p>
            <a:r>
              <a:rPr lang="en-US" dirty="0"/>
              <a:t>From Android Studio: Tools&gt;Firebase</a:t>
            </a:r>
          </a:p>
          <a:p>
            <a:r>
              <a:rPr lang="en-US" dirty="0"/>
              <a:t>Expand “Realtime Database”</a:t>
            </a:r>
          </a:p>
        </p:txBody>
      </p:sp>
      <p:pic>
        <p:nvPicPr>
          <p:cNvPr id="4" name="Picture 3">
            <a:extLst>
              <a:ext uri="{FF2B5EF4-FFF2-40B4-BE49-F238E27FC236}">
                <a16:creationId xmlns:a16="http://schemas.microsoft.com/office/drawing/2014/main" id="{97D2C720-A2FB-42DA-991F-94814A9D3343}"/>
              </a:ext>
            </a:extLst>
          </p:cNvPr>
          <p:cNvPicPr>
            <a:picLocks noChangeAspect="1"/>
          </p:cNvPicPr>
          <p:nvPr/>
        </p:nvPicPr>
        <p:blipFill rotWithShape="1">
          <a:blip r:embed="rId2"/>
          <a:srcRect l="66429" t="10370" r="1785" b="41799"/>
          <a:stretch/>
        </p:blipFill>
        <p:spPr>
          <a:xfrm>
            <a:off x="6934054" y="1825624"/>
            <a:ext cx="4419746" cy="3741058"/>
          </a:xfrm>
          <a:prstGeom prst="rect">
            <a:avLst/>
          </a:prstGeom>
        </p:spPr>
      </p:pic>
    </p:spTree>
    <p:extLst>
      <p:ext uri="{BB962C8B-B14F-4D97-AF65-F5344CB8AC3E}">
        <p14:creationId xmlns:p14="http://schemas.microsoft.com/office/powerpoint/2010/main" val="70140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C759-3663-4570-B36C-A0893252F3B5}"/>
              </a:ext>
            </a:extLst>
          </p:cNvPr>
          <p:cNvSpPr>
            <a:spLocks noGrp="1"/>
          </p:cNvSpPr>
          <p:nvPr>
            <p:ph type="title"/>
          </p:nvPr>
        </p:nvSpPr>
        <p:spPr/>
        <p:txBody>
          <a:bodyPr/>
          <a:lstStyle/>
          <a:p>
            <a:r>
              <a:rPr lang="en-US" dirty="0"/>
              <a:t>Connecting A Realtime Database</a:t>
            </a:r>
          </a:p>
        </p:txBody>
      </p:sp>
      <p:pic>
        <p:nvPicPr>
          <p:cNvPr id="4" name="Content Placeholder 3">
            <a:extLst>
              <a:ext uri="{FF2B5EF4-FFF2-40B4-BE49-F238E27FC236}">
                <a16:creationId xmlns:a16="http://schemas.microsoft.com/office/drawing/2014/main" id="{F8384C66-E216-49B2-B1F6-1241B098638E}"/>
              </a:ext>
            </a:extLst>
          </p:cNvPr>
          <p:cNvPicPr>
            <a:picLocks noGrp="1" noChangeAspect="1"/>
          </p:cNvPicPr>
          <p:nvPr>
            <p:ph idx="1"/>
          </p:nvPr>
        </p:nvPicPr>
        <p:blipFill rotWithShape="1">
          <a:blip r:embed="rId2"/>
          <a:srcRect l="66136" t="10080" r="2530" b="28879"/>
          <a:stretch/>
        </p:blipFill>
        <p:spPr>
          <a:xfrm>
            <a:off x="1080996" y="1690686"/>
            <a:ext cx="4238489" cy="4644571"/>
          </a:xfrm>
          <a:prstGeom prst="rect">
            <a:avLst/>
          </a:prstGeom>
        </p:spPr>
      </p:pic>
      <p:pic>
        <p:nvPicPr>
          <p:cNvPr id="5" name="Picture 4">
            <a:extLst>
              <a:ext uri="{FF2B5EF4-FFF2-40B4-BE49-F238E27FC236}">
                <a16:creationId xmlns:a16="http://schemas.microsoft.com/office/drawing/2014/main" id="{126D1AC6-4F6C-41C5-B609-5028B8D6B556}"/>
              </a:ext>
            </a:extLst>
          </p:cNvPr>
          <p:cNvPicPr>
            <a:picLocks noChangeAspect="1"/>
          </p:cNvPicPr>
          <p:nvPr/>
        </p:nvPicPr>
        <p:blipFill rotWithShape="1">
          <a:blip r:embed="rId3"/>
          <a:srcRect l="26786" t="13333" r="27023" b="18942"/>
          <a:stretch/>
        </p:blipFill>
        <p:spPr>
          <a:xfrm>
            <a:off x="5558971" y="1690687"/>
            <a:ext cx="5631543" cy="4644571"/>
          </a:xfrm>
          <a:prstGeom prst="rect">
            <a:avLst/>
          </a:prstGeom>
        </p:spPr>
      </p:pic>
    </p:spTree>
    <p:extLst>
      <p:ext uri="{BB962C8B-B14F-4D97-AF65-F5344CB8AC3E}">
        <p14:creationId xmlns:p14="http://schemas.microsoft.com/office/powerpoint/2010/main" val="68463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2E7E-0979-4394-9E79-1B33D8307454}"/>
              </a:ext>
            </a:extLst>
          </p:cNvPr>
          <p:cNvSpPr>
            <a:spLocks noGrp="1"/>
          </p:cNvSpPr>
          <p:nvPr>
            <p:ph type="title"/>
          </p:nvPr>
        </p:nvSpPr>
        <p:spPr/>
        <p:txBody>
          <a:bodyPr/>
          <a:lstStyle/>
          <a:p>
            <a:r>
              <a:rPr lang="en-US" dirty="0"/>
              <a:t>Connecting Through Firebase Console (alternative process)</a:t>
            </a:r>
          </a:p>
        </p:txBody>
      </p:sp>
      <p:sp>
        <p:nvSpPr>
          <p:cNvPr id="3" name="Content Placeholder 2">
            <a:extLst>
              <a:ext uri="{FF2B5EF4-FFF2-40B4-BE49-F238E27FC236}">
                <a16:creationId xmlns:a16="http://schemas.microsoft.com/office/drawing/2014/main" id="{A151D56A-9577-417B-ADA8-D4DA5C05003D}"/>
              </a:ext>
            </a:extLst>
          </p:cNvPr>
          <p:cNvSpPr>
            <a:spLocks noGrp="1"/>
          </p:cNvSpPr>
          <p:nvPr>
            <p:ph idx="1"/>
          </p:nvPr>
        </p:nvSpPr>
        <p:spPr>
          <a:xfrm>
            <a:off x="838199" y="1825624"/>
            <a:ext cx="4811233" cy="4486275"/>
          </a:xfrm>
        </p:spPr>
        <p:txBody>
          <a:bodyPr/>
          <a:lstStyle/>
          <a:p>
            <a:r>
              <a:rPr lang="en-US" dirty="0"/>
              <a:t>Login to Firebase</a:t>
            </a:r>
          </a:p>
          <a:p>
            <a:r>
              <a:rPr lang="en-US" dirty="0"/>
              <a:t>Select your project</a:t>
            </a:r>
          </a:p>
          <a:p>
            <a:r>
              <a:rPr lang="en-US" dirty="0"/>
              <a:t>Download google-</a:t>
            </a:r>
            <a:r>
              <a:rPr lang="en-US" dirty="0" err="1"/>
              <a:t>services.json</a:t>
            </a:r>
            <a:r>
              <a:rPr lang="en-US" dirty="0"/>
              <a:t> and copy to your “app” root folder</a:t>
            </a:r>
          </a:p>
          <a:p>
            <a:endParaRPr lang="en-US" dirty="0"/>
          </a:p>
        </p:txBody>
      </p:sp>
      <p:pic>
        <p:nvPicPr>
          <p:cNvPr id="4" name="Picture 3">
            <a:extLst>
              <a:ext uri="{FF2B5EF4-FFF2-40B4-BE49-F238E27FC236}">
                <a16:creationId xmlns:a16="http://schemas.microsoft.com/office/drawing/2014/main" id="{D3DE08FB-D3D1-4CBA-87E6-FCD9324A71CC}"/>
              </a:ext>
            </a:extLst>
          </p:cNvPr>
          <p:cNvPicPr>
            <a:picLocks noChangeAspect="1"/>
          </p:cNvPicPr>
          <p:nvPr/>
        </p:nvPicPr>
        <p:blipFill rotWithShape="1">
          <a:blip r:embed="rId2"/>
          <a:srcRect l="20319" t="28682" r="33460" b="23256"/>
          <a:stretch/>
        </p:blipFill>
        <p:spPr>
          <a:xfrm>
            <a:off x="1146544" y="4274950"/>
            <a:ext cx="3827721" cy="2238856"/>
          </a:xfrm>
          <a:prstGeom prst="rect">
            <a:avLst/>
          </a:prstGeom>
        </p:spPr>
      </p:pic>
      <p:pic>
        <p:nvPicPr>
          <p:cNvPr id="5" name="Picture 4">
            <a:extLst>
              <a:ext uri="{FF2B5EF4-FFF2-40B4-BE49-F238E27FC236}">
                <a16:creationId xmlns:a16="http://schemas.microsoft.com/office/drawing/2014/main" id="{D53369F0-1FBE-404E-B858-AB80B6CAFB7E}"/>
              </a:ext>
            </a:extLst>
          </p:cNvPr>
          <p:cNvPicPr>
            <a:picLocks noChangeAspect="1"/>
          </p:cNvPicPr>
          <p:nvPr/>
        </p:nvPicPr>
        <p:blipFill rotWithShape="1">
          <a:blip r:embed="rId3"/>
          <a:srcRect l="13750" t="14263" r="34419" b="18915"/>
          <a:stretch/>
        </p:blipFill>
        <p:spPr>
          <a:xfrm>
            <a:off x="5387744" y="1825624"/>
            <a:ext cx="6319284" cy="4582634"/>
          </a:xfrm>
          <a:prstGeom prst="rect">
            <a:avLst/>
          </a:prstGeom>
        </p:spPr>
      </p:pic>
    </p:spTree>
    <p:extLst>
      <p:ext uri="{BB962C8B-B14F-4D97-AF65-F5344CB8AC3E}">
        <p14:creationId xmlns:p14="http://schemas.microsoft.com/office/powerpoint/2010/main" val="19126858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1003</TotalTime>
  <Words>1758</Words>
  <Application>Microsoft Office PowerPoint</Application>
  <PresentationFormat>Widescreen</PresentationFormat>
  <Paragraphs>194</Paragraphs>
  <Slides>34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Gill Sans MT</vt:lpstr>
      <vt:lpstr>Impact</vt:lpstr>
      <vt:lpstr>Badge</vt:lpstr>
      <vt:lpstr>Introducing Google Firebase: A Free Database for Your Mobile Apps</vt:lpstr>
      <vt:lpstr>Prerequisites for this Presentation</vt:lpstr>
      <vt:lpstr>Learning Objectives</vt:lpstr>
      <vt:lpstr>What is Firebase? Is it for me?</vt:lpstr>
      <vt:lpstr>What is a No-SQL Database?</vt:lpstr>
      <vt:lpstr>Database Structure</vt:lpstr>
      <vt:lpstr>Connecting Firebase  </vt:lpstr>
      <vt:lpstr>Connecting A Realtime Database</vt:lpstr>
      <vt:lpstr>Connecting Through Firebase Console (alternative process)</vt:lpstr>
      <vt:lpstr>Test Mode</vt:lpstr>
      <vt:lpstr>Example Activity: Developing a Simple Phonebook</vt:lpstr>
      <vt:lpstr>Adding Activity Demonstration</vt:lpstr>
      <vt:lpstr>Adding Activity Demonstration</vt:lpstr>
      <vt:lpstr>Adding Activity Demonstration – Declaring and Initializing Variables for Database Access</vt:lpstr>
      <vt:lpstr>Adding Activity Demonstration – Adding a New Entry to the Database</vt:lpstr>
      <vt:lpstr>Adding Activity Demonstration – Programming the Home Button</vt:lpstr>
      <vt:lpstr>Search Activity Demonstration</vt:lpstr>
      <vt:lpstr>Search Activity Demonstration</vt:lpstr>
      <vt:lpstr>Search Activity Demonstration – Declare Variables</vt:lpstr>
      <vt:lpstr>Search Activity Demonstration – Initialize Instance Variables</vt:lpstr>
      <vt:lpstr>Search Activity Demonstration – Set up ChildEventListener</vt:lpstr>
      <vt:lpstr>Search Activity Demonstration – Copy Children to a Local Data Structure </vt:lpstr>
      <vt:lpstr>Search Activity Demonstration – Add ChildEventListener to the Database</vt:lpstr>
      <vt:lpstr>Search Activity Demonstration – Set up ContactAdapter and ListView</vt:lpstr>
      <vt:lpstr>Search Activity Demonstration – Search Local Data Structure</vt:lpstr>
      <vt:lpstr>Search Activity Demonstration – Search the Local Data Structure for Results</vt:lpstr>
      <vt:lpstr>Remove Activity Demonstration</vt:lpstr>
      <vt:lpstr>Remove Activity Demonstration  </vt:lpstr>
      <vt:lpstr>Remove Activity Demonstration: Refresh  </vt:lpstr>
      <vt:lpstr>Update Activity Demonstration</vt:lpstr>
      <vt:lpstr>Update activity Demonstration</vt:lpstr>
      <vt:lpstr>Update activity Demonstration</vt:lpstr>
      <vt:lpstr>Update activity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Google Firebase: A Free Database for Your Mobile Apps</dc:title>
  <dc:creator>Kim Hermans</dc:creator>
  <cp:lastModifiedBy>Kim Hermans</cp:lastModifiedBy>
  <cp:revision>37</cp:revision>
  <dcterms:created xsi:type="dcterms:W3CDTF">2018-05-27T13:56:15Z</dcterms:created>
  <dcterms:modified xsi:type="dcterms:W3CDTF">2018-07-09T02:32:18Z</dcterms:modified>
</cp:coreProperties>
</file>