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60" r:id="rId4"/>
    <p:sldId id="261" r:id="rId5"/>
    <p:sldId id="265" r:id="rId6"/>
    <p:sldId id="264" r:id="rId7"/>
    <p:sldId id="262" r:id="rId8"/>
    <p:sldId id="266" r:id="rId9"/>
    <p:sldId id="275" r:id="rId10"/>
    <p:sldId id="276" r:id="rId11"/>
    <p:sldId id="267" r:id="rId12"/>
    <p:sldId id="268" r:id="rId13"/>
    <p:sldId id="271" r:id="rId14"/>
    <p:sldId id="273" r:id="rId15"/>
    <p:sldId id="269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A49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636" autoAdjust="0"/>
    <p:restoredTop sz="96208"/>
  </p:normalViewPr>
  <p:slideViewPr>
    <p:cSldViewPr snapToGrid="0" snapToObjects="1">
      <p:cViewPr>
        <p:scale>
          <a:sx n="70" d="100"/>
          <a:sy n="70" d="100"/>
        </p:scale>
        <p:origin x="144" y="1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rianna/Study1/FinalResultsAl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sz="120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Frequencies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accent6">
                  <a:lumMod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Sheet2!$B$1:$B$2</c:f>
              <c:strCache>
                <c:ptCount val="2"/>
                <c:pt idx="0">
                  <c:v>Frequency</c:v>
                </c:pt>
                <c:pt idx="1">
                  <c:v>Coded 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1.3530018603275356E-2"/>
                  <c:y val="-3.867277654373127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Dismissed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829-A44A-B613-036ABB6DBBC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4829-A44A-B613-036ABB6DBBC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Other coin only/unspecified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7807410118744"/>
                      <c:h val="5.8782612888181325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4829-A44A-B613-036ABB6DBBC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1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4829-A44A-B613-036ABB6DBBC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Individual defendant only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490540375377"/>
                      <c:h val="7.8922212438860828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4-4829-A44A-B613-036ABB6DBBC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No witness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4829-A44A-B613-036ABB6DBBC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Qualitative</a:t>
                    </a:r>
                    <a:r>
                      <a:rPr lang="en-US" baseline="0"/>
                      <a:t> evidence only</a:t>
                    </a:r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543341778570092"/>
                      <c:h val="6.8393477189239826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6-4829-A44A-B613-036ABB6DBBC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Only</a:t>
                    </a:r>
                    <a:r>
                      <a:rPr lang="en-US" baseline="0"/>
                      <a:t> evidence in charging document</a:t>
                    </a:r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222288178500964"/>
                      <c:h val="5.8782560574582025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7-4829-A44A-B613-036ABB6DBB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6">
                        <a:lumMod val="25000"/>
                      </a:schemeClr>
                    </a:solidFill>
                    <a:latin typeface="Arial" panose="020B0604020202020204" pitchFamily="34" charset="0"/>
                    <a:ea typeface="CMU Serif Roman" panose="02000603000000000000" pitchFamily="2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Sheet2!$A$3:$A$10</c:f>
              <c:strCache>
                <c:ptCount val="8"/>
                <c:pt idx="0">
                  <c:v>Disposition</c:v>
                </c:pt>
                <c:pt idx="1">
                  <c:v>Number of charges</c:v>
                </c:pt>
                <c:pt idx="2">
                  <c:v>Cryptocurrency</c:v>
                </c:pt>
                <c:pt idx="3">
                  <c:v>Number of defendants</c:v>
                </c:pt>
                <c:pt idx="4">
                  <c:v>Type of defendants</c:v>
                </c:pt>
                <c:pt idx="5">
                  <c:v>Witness evidence</c:v>
                </c:pt>
                <c:pt idx="6">
                  <c:v>Forensic evidence</c:v>
                </c:pt>
                <c:pt idx="7">
                  <c:v>Additional evidence</c:v>
                </c:pt>
              </c:strCache>
            </c:strRef>
          </c:cat>
          <c:val>
            <c:numRef>
              <c:f>Sheet2!$B$3:$B$10</c:f>
              <c:numCache>
                <c:formatCode>General</c:formatCode>
                <c:ptCount val="8"/>
                <c:pt idx="0">
                  <c:v>1</c:v>
                </c:pt>
                <c:pt idx="1">
                  <c:v>5</c:v>
                </c:pt>
                <c:pt idx="2">
                  <c:v>11</c:v>
                </c:pt>
                <c:pt idx="3">
                  <c:v>13</c:v>
                </c:pt>
                <c:pt idx="4">
                  <c:v>19</c:v>
                </c:pt>
                <c:pt idx="5">
                  <c:v>22</c:v>
                </c:pt>
                <c:pt idx="6">
                  <c:v>24</c:v>
                </c:pt>
                <c:pt idx="7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829-A44A-B613-036ABB6DBBCC}"/>
            </c:ext>
          </c:extLst>
        </c:ser>
        <c:ser>
          <c:idx val="1"/>
          <c:order val="1"/>
          <c:tx>
            <c:strRef>
              <c:f>Sheet2!$C$1:$C$2</c:f>
              <c:strCache>
                <c:ptCount val="2"/>
                <c:pt idx="0">
                  <c:v>Frequency</c:v>
                </c:pt>
                <c:pt idx="1">
                  <c:v>Coded 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Settlement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4829-A44A-B613-036ABB6DBBC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2-5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4829-A44A-B613-036ABB6DBBC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Bitcoin involved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4829-A44A-B613-036ABB6DBBC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2-5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C-4829-A44A-B613-036ABB6DBBCC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accent6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CMU Serif Roman" panose="02000603000000000000" pitchFamily="2" charset="0"/>
                        <a:cs typeface="Arial" panose="020B0604020202020204" pitchFamily="34" charset="0"/>
                      </a:defRPr>
                    </a:pPr>
                    <a:r>
                      <a:rPr lang="en-US" baseline="0">
                        <a:solidFill>
                          <a:schemeClr val="accent6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CMU Serif Roman" panose="02000603000000000000" pitchFamily="2" charset="0"/>
                        <a:cs typeface="Arial" panose="020B0604020202020204" pitchFamily="34" charset="0"/>
                      </a:rPr>
                      <a:t>Corporate defendant</a:t>
                    </a:r>
                    <a:endParaRPr lang="en-US">
                      <a:solidFill>
                        <a:schemeClr val="accent6">
                          <a:lumMod val="25000"/>
                        </a:schemeClr>
                      </a:solidFill>
                      <a:latin typeface="Arial" panose="020B0604020202020204" pitchFamily="34" charset="0"/>
                      <a:ea typeface="CMU Serif Roman" panose="02000603000000000000" pitchFamily="2" charset="0"/>
                      <a:cs typeface="Arial" panose="020B0604020202020204" pitchFamily="34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accent6">
                          <a:lumMod val="25000"/>
                        </a:schemeClr>
                      </a:solidFill>
                      <a:latin typeface="Arial" panose="020B0604020202020204" pitchFamily="34" charset="0"/>
                      <a:ea typeface="CMU Serif Roman" panose="02000603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988025428833588"/>
                      <c:h val="5.4072467624705259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D-4829-A44A-B613-036ABB6DBBC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Witness evidence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4829-A44A-B613-036ABB6DBBCC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accent6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CMU Serif Roman" panose="02000603000000000000" pitchFamily="2" charset="0"/>
                        <a:cs typeface="Arial" panose="020B0604020202020204" pitchFamily="34" charset="0"/>
                      </a:defRPr>
                    </a:pPr>
                    <a:r>
                      <a:rPr lang="en-US">
                        <a:solidFill>
                          <a:schemeClr val="accent6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Quantitative</a:t>
                    </a:r>
                    <a:r>
                      <a:rPr lang="en-US" baseline="0">
                        <a:solidFill>
                          <a:schemeClr val="accent6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evidence</a:t>
                    </a:r>
                    <a:endParaRPr lang="en-US">
                      <a:solidFill>
                        <a:schemeClr val="accent6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accent6">
                          <a:lumMod val="25000"/>
                        </a:schemeClr>
                      </a:solidFill>
                      <a:latin typeface="Arial" panose="020B0604020202020204" pitchFamily="34" charset="0"/>
                      <a:ea typeface="CMU Serif Roman" panose="02000603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213098384423655"/>
                      <c:h val="8.1897041403763235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F-4829-A44A-B613-036ABB6DBBCC}"/>
                </c:ext>
              </c:extLst>
            </c:dLbl>
            <c:dLbl>
              <c:idx val="7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accent6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CMU Serif Roman" panose="02000603000000000000" pitchFamily="2" charset="0"/>
                        <a:cs typeface="Arial" panose="020B0604020202020204" pitchFamily="34" charset="0"/>
                      </a:defRPr>
                    </a:pPr>
                    <a:r>
                      <a:rPr lang="en-US">
                        <a:solidFill>
                          <a:schemeClr val="accent6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CMU Serif Roman" panose="02000603000000000000" pitchFamily="2" charset="0"/>
                        <a:cs typeface="Arial" panose="020B0604020202020204" pitchFamily="34" charset="0"/>
                      </a:rPr>
                      <a:t>Additional evidence filed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accent6">
                          <a:lumMod val="25000"/>
                        </a:schemeClr>
                      </a:solidFill>
                      <a:latin typeface="Arial" panose="020B0604020202020204" pitchFamily="34" charset="0"/>
                      <a:ea typeface="CMU Serif Roman" panose="02000603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264392215419782"/>
                      <c:h val="4.7920445898428796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10-4829-A44A-B613-036ABB6DBB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6">
                        <a:lumMod val="25000"/>
                      </a:schemeClr>
                    </a:solidFill>
                    <a:latin typeface="Arial" panose="020B0604020202020204" pitchFamily="34" charset="0"/>
                    <a:ea typeface="CMU Serif Roman" panose="02000603000000000000" pitchFamily="2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Sheet2!$A$3:$A$10</c:f>
              <c:strCache>
                <c:ptCount val="8"/>
                <c:pt idx="0">
                  <c:v>Disposition</c:v>
                </c:pt>
                <c:pt idx="1">
                  <c:v>Number of charges</c:v>
                </c:pt>
                <c:pt idx="2">
                  <c:v>Cryptocurrency</c:v>
                </c:pt>
                <c:pt idx="3">
                  <c:v>Number of defendants</c:v>
                </c:pt>
                <c:pt idx="4">
                  <c:v>Type of defendants</c:v>
                </c:pt>
                <c:pt idx="5">
                  <c:v>Witness evidence</c:v>
                </c:pt>
                <c:pt idx="6">
                  <c:v>Forensic evidence</c:v>
                </c:pt>
                <c:pt idx="7">
                  <c:v>Additional evidence</c:v>
                </c:pt>
              </c:strCache>
            </c:strRef>
          </c:cat>
          <c:val>
            <c:numRef>
              <c:f>Sheet2!$C$3:$C$10</c:f>
              <c:numCache>
                <c:formatCode>General</c:formatCode>
                <c:ptCount val="8"/>
                <c:pt idx="0">
                  <c:v>9</c:v>
                </c:pt>
                <c:pt idx="1">
                  <c:v>24</c:v>
                </c:pt>
                <c:pt idx="2">
                  <c:v>26</c:v>
                </c:pt>
                <c:pt idx="3">
                  <c:v>22</c:v>
                </c:pt>
                <c:pt idx="4">
                  <c:v>18</c:v>
                </c:pt>
                <c:pt idx="5">
                  <c:v>15</c:v>
                </c:pt>
                <c:pt idx="6">
                  <c:v>13</c:v>
                </c:pt>
                <c:pt idx="7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4829-A44A-B613-036ABB6DBBCC}"/>
            </c:ext>
          </c:extLst>
        </c:ser>
        <c:ser>
          <c:idx val="2"/>
          <c:order val="2"/>
          <c:tx>
            <c:strRef>
              <c:f>Sheet2!$D$1:$D$2</c:f>
              <c:strCache>
                <c:ptCount val="2"/>
                <c:pt idx="0">
                  <c:v>Frequency</c:v>
                </c:pt>
                <c:pt idx="1">
                  <c:v>Coded 2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-8.4703512279045469E-3"/>
                  <c:y val="1.1711925058670888E-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accent6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CMU Serif Roman" panose="02000603000000000000" pitchFamily="2" charset="0"/>
                        <a:cs typeface="Arial" panose="020B0604020202020204" pitchFamily="34" charset="0"/>
                      </a:defRPr>
                    </a:pPr>
                    <a:r>
                      <a:rPr lang="en-US">
                        <a:solidFill>
                          <a:schemeClr val="accent6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CMU Serif Roman" panose="02000603000000000000" pitchFamily="2" charset="0"/>
                        <a:cs typeface="Arial" panose="020B0604020202020204" pitchFamily="34" charset="0"/>
                      </a:rPr>
                      <a:t>Jury 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accent6">
                          <a:lumMod val="25000"/>
                        </a:schemeClr>
                      </a:solidFill>
                      <a:latin typeface="Arial" panose="020B0604020202020204" pitchFamily="34" charset="0"/>
                      <a:ea typeface="CMU Serif Roman" panose="02000603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7651707686831412E-2"/>
                      <c:h val="8.3249429531139632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12-4829-A44A-B613-036ABB6DBBC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6-10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3-4829-A44A-B613-036ABB6DBBC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&gt;6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4-4829-A44A-B613-036ABB6DBB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6">
                        <a:lumMod val="25000"/>
                      </a:schemeClr>
                    </a:solidFill>
                    <a:latin typeface="Arial" panose="020B0604020202020204" pitchFamily="34" charset="0"/>
                    <a:ea typeface="CMU Serif Roman" panose="02000603000000000000" pitchFamily="2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Sheet2!$A$3:$A$10</c:f>
              <c:strCache>
                <c:ptCount val="8"/>
                <c:pt idx="0">
                  <c:v>Disposition</c:v>
                </c:pt>
                <c:pt idx="1">
                  <c:v>Number of charges</c:v>
                </c:pt>
                <c:pt idx="2">
                  <c:v>Cryptocurrency</c:v>
                </c:pt>
                <c:pt idx="3">
                  <c:v>Number of defendants</c:v>
                </c:pt>
                <c:pt idx="4">
                  <c:v>Type of defendants</c:v>
                </c:pt>
                <c:pt idx="5">
                  <c:v>Witness evidence</c:v>
                </c:pt>
                <c:pt idx="6">
                  <c:v>Forensic evidence</c:v>
                </c:pt>
                <c:pt idx="7">
                  <c:v>Additional evidence</c:v>
                </c:pt>
              </c:strCache>
            </c:strRef>
          </c:cat>
          <c:val>
            <c:numRef>
              <c:f>Sheet2!$D$3:$D$10</c:f>
              <c:numCache>
                <c:formatCode>General</c:formatCode>
                <c:ptCount val="8"/>
                <c:pt idx="0">
                  <c:v>3</c:v>
                </c:pt>
                <c:pt idx="1">
                  <c:v>5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4829-A44A-B613-036ABB6DBBCC}"/>
            </c:ext>
          </c:extLst>
        </c:ser>
        <c:ser>
          <c:idx val="3"/>
          <c:order val="3"/>
          <c:tx>
            <c:strRef>
              <c:f>Sheet2!$E$1:$E$2</c:f>
              <c:strCache>
                <c:ptCount val="2"/>
                <c:pt idx="0">
                  <c:v>Frequency</c:v>
                </c:pt>
                <c:pt idx="1">
                  <c:v>Coded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6.3528259487428658E-3"/>
                  <c:y val="-3.569794757882886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Bench</a:t>
                    </a:r>
                    <a:r>
                      <a:rPr lang="en-US" baseline="0"/>
                      <a:t> 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012867890733396"/>
                      <c:h val="7.8922212438860828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16-4829-A44A-B613-036ABB6DBBC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&gt;11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7-4829-A44A-B613-036ABB6DBB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6">
                        <a:lumMod val="25000"/>
                      </a:schemeClr>
                    </a:solidFill>
                    <a:latin typeface="Arial" panose="020B0604020202020204" pitchFamily="34" charset="0"/>
                    <a:ea typeface="CMU Serif Roman" panose="02000603000000000000" pitchFamily="2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Sheet2!$A$3:$A$10</c:f>
              <c:strCache>
                <c:ptCount val="8"/>
                <c:pt idx="0">
                  <c:v>Disposition</c:v>
                </c:pt>
                <c:pt idx="1">
                  <c:v>Number of charges</c:v>
                </c:pt>
                <c:pt idx="2">
                  <c:v>Cryptocurrency</c:v>
                </c:pt>
                <c:pt idx="3">
                  <c:v>Number of defendants</c:v>
                </c:pt>
                <c:pt idx="4">
                  <c:v>Type of defendants</c:v>
                </c:pt>
                <c:pt idx="5">
                  <c:v>Witness evidence</c:v>
                </c:pt>
                <c:pt idx="6">
                  <c:v>Forensic evidence</c:v>
                </c:pt>
                <c:pt idx="7">
                  <c:v>Additional evidence</c:v>
                </c:pt>
              </c:strCache>
            </c:strRef>
          </c:cat>
          <c:val>
            <c:numRef>
              <c:f>Sheet2!$E$3:$E$10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4829-A44A-B613-036ABB6DBBCC}"/>
            </c:ext>
          </c:extLst>
        </c:ser>
        <c:ser>
          <c:idx val="4"/>
          <c:order val="4"/>
          <c:tx>
            <c:strRef>
              <c:f>Sheet2!$F$1:$F$2</c:f>
              <c:strCache>
                <c:ptCount val="2"/>
                <c:pt idx="0">
                  <c:v>Frequency</c:v>
                </c:pt>
                <c:pt idx="1">
                  <c:v>Coded 4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2.1176039247865638E-3"/>
                  <c:y val="2.6096813048669515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Summary/</a:t>
                    </a:r>
                    <a:r>
                      <a:rPr lang="en-US" baseline="0"/>
                      <a:t>default </a:t>
                    </a:r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9-4829-A44A-B613-036ABB6DBBC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4829-A44A-B613-036ABB6DBBC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4829-A44A-B613-036ABB6DBBC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4829-A44A-B613-036ABB6DBBC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4829-A44A-B613-036ABB6DBBC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4829-A44A-B613-036ABB6DBBCC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4829-A44A-B613-036ABB6DBBC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829-A44A-B613-036ABB6DBB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6">
                        <a:lumMod val="25000"/>
                      </a:schemeClr>
                    </a:solidFill>
                    <a:latin typeface="Arial" panose="020B0604020202020204" pitchFamily="34" charset="0"/>
                    <a:ea typeface="CMU Serif Roman" panose="02000603000000000000" pitchFamily="2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Sheet2!$A$3:$A$10</c:f>
              <c:strCache>
                <c:ptCount val="8"/>
                <c:pt idx="0">
                  <c:v>Disposition</c:v>
                </c:pt>
                <c:pt idx="1">
                  <c:v>Number of charges</c:v>
                </c:pt>
                <c:pt idx="2">
                  <c:v>Cryptocurrency</c:v>
                </c:pt>
                <c:pt idx="3">
                  <c:v>Number of defendants</c:v>
                </c:pt>
                <c:pt idx="4">
                  <c:v>Type of defendants</c:v>
                </c:pt>
                <c:pt idx="5">
                  <c:v>Witness evidence</c:v>
                </c:pt>
                <c:pt idx="6">
                  <c:v>Forensic evidence</c:v>
                </c:pt>
                <c:pt idx="7">
                  <c:v>Additional evidence</c:v>
                </c:pt>
              </c:strCache>
            </c:strRef>
          </c:cat>
          <c:val>
            <c:numRef>
              <c:f>Sheet2!$F$3:$F$10</c:f>
              <c:numCache>
                <c:formatCode>General</c:formatCode>
                <c:ptCount val="8"/>
                <c:pt idx="0">
                  <c:v>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4829-A44A-B613-036ABB6DBBCC}"/>
            </c:ext>
          </c:extLst>
        </c:ser>
        <c:ser>
          <c:idx val="5"/>
          <c:order val="5"/>
          <c:tx>
            <c:strRef>
              <c:f>Sheet2!$G$1:$G$2</c:f>
              <c:strCache>
                <c:ptCount val="2"/>
                <c:pt idx="0">
                  <c:v>Frequency</c:v>
                </c:pt>
                <c:pt idx="1">
                  <c:v>Coded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Guilty plea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2-4829-A44A-B613-036ABB6DBBC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4829-A44A-B613-036ABB6DBBC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4829-A44A-B613-036ABB6DBBC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4829-A44A-B613-036ABB6DBBC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4829-A44A-B613-036ABB6DBBC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4829-A44A-B613-036ABB6DBBCC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4829-A44A-B613-036ABB6DBBC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4829-A44A-B613-036ABB6DBB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6">
                        <a:lumMod val="25000"/>
                      </a:schemeClr>
                    </a:solidFill>
                    <a:latin typeface="Arial" panose="020B0604020202020204" pitchFamily="34" charset="0"/>
                    <a:ea typeface="CMU Serif Roman" panose="02000603000000000000" pitchFamily="2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Sheet2!$A$3:$A$10</c:f>
              <c:strCache>
                <c:ptCount val="8"/>
                <c:pt idx="0">
                  <c:v>Disposition</c:v>
                </c:pt>
                <c:pt idx="1">
                  <c:v>Number of charges</c:v>
                </c:pt>
                <c:pt idx="2">
                  <c:v>Cryptocurrency</c:v>
                </c:pt>
                <c:pt idx="3">
                  <c:v>Number of defendants</c:v>
                </c:pt>
                <c:pt idx="4">
                  <c:v>Type of defendants</c:v>
                </c:pt>
                <c:pt idx="5">
                  <c:v>Witness evidence</c:v>
                </c:pt>
                <c:pt idx="6">
                  <c:v>Forensic evidence</c:v>
                </c:pt>
                <c:pt idx="7">
                  <c:v>Additional evidence</c:v>
                </c:pt>
              </c:strCache>
            </c:strRef>
          </c:cat>
          <c:val>
            <c:numRef>
              <c:f>Sheet2!$G$3:$G$10</c:f>
              <c:numCache>
                <c:formatCode>General</c:formatCode>
                <c:ptCount val="8"/>
                <c:pt idx="0">
                  <c:v>15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4829-A44A-B613-036ABB6DBBC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365345712"/>
        <c:axId val="1365675248"/>
      </c:barChart>
      <c:catAx>
        <c:axId val="1365345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defRPr>
            </a:pPr>
            <a:endParaRPr lang="en-US"/>
          </a:p>
        </c:txPr>
        <c:crossAx val="1365675248"/>
        <c:crosses val="autoZero"/>
        <c:auto val="1"/>
        <c:lblAlgn val="ctr"/>
        <c:lblOffset val="100"/>
        <c:noMultiLvlLbl val="0"/>
      </c:catAx>
      <c:valAx>
        <c:axId val="1365675248"/>
        <c:scaling>
          <c:orientation val="minMax"/>
          <c:max val="3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none" baseline="0">
                    <a:solidFill>
                      <a:schemeClr val="accent6">
                        <a:lumMod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cap="none" baseline="0">
                    <a:solidFill>
                      <a:schemeClr val="accent6">
                        <a:lumMod val="25000"/>
                      </a:schemeClr>
                    </a:solidFill>
                    <a:latin typeface="Arial" panose="020B0604020202020204" pitchFamily="34" charset="0"/>
                    <a:ea typeface="CMU Serif Roman" panose="02000603000000000000" pitchFamily="2" charset="0"/>
                    <a:cs typeface="Arial" panose="020B0604020202020204" pitchFamily="34" charset="0"/>
                  </a:rPr>
                  <a:t>Cases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none" baseline="0">
                  <a:solidFill>
                    <a:schemeClr val="accent6">
                      <a:lumMod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defRPr>
            </a:pPr>
            <a:endParaRPr lang="en-US"/>
          </a:p>
        </c:txPr>
        <c:crossAx val="136534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9B173D-BDE1-334A-A54B-AB7416F08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8520C-8460-0D42-86C9-D0794A4B3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5B03-F712-974C-A1D8-1F9A468F5B6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F3C87-CBF7-CC4C-8F0D-1EB8B06357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DA787-5DE4-CD4A-B75E-AC89ED789C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74958-CA5E-0C46-B182-67DF590D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9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3EF3F-35E2-3B43-BF81-CFC248C52316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03F89-1949-E64B-AC42-D3BE5974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CL Branding background">
            <a:extLst>
              <a:ext uri="{FF2B5EF4-FFF2-40B4-BE49-F238E27FC236}">
                <a16:creationId xmlns:a16="http://schemas.microsoft.com/office/drawing/2014/main" id="{EA4C8DDC-D29E-5E43-9BC2-FD84B2117884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3" name="Faculty, Department title">
            <a:extLst>
              <a:ext uri="{FF2B5EF4-FFF2-40B4-BE49-F238E27FC236}">
                <a16:creationId xmlns:a16="http://schemas.microsoft.com/office/drawing/2014/main" id="{7B844C1D-C9E2-A040-B3FD-0E3861E051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9" name="Main image" descr="Image">
            <a:extLst>
              <a:ext uri="{FF2B5EF4-FFF2-40B4-BE49-F238E27FC236}">
                <a16:creationId xmlns:a16="http://schemas.microsoft.com/office/drawing/2014/main" id="{FD55159A-63D1-334F-B344-448B05BC84B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0000"/>
            <a:ext cx="12192000" cy="5421086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Main Headline" descr="Headline">
            <a:extLst>
              <a:ext uri="{FF2B5EF4-FFF2-40B4-BE49-F238E27FC236}">
                <a16:creationId xmlns:a16="http://schemas.microsoft.com/office/drawing/2014/main" id="{6D1BEB54-27B8-4348-8671-D93B41DC5E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549105"/>
            <a:ext cx="7560000" cy="234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</p:spTree>
    <p:extLst>
      <p:ext uri="{BB962C8B-B14F-4D97-AF65-F5344CB8AC3E}">
        <p14:creationId xmlns:p14="http://schemas.microsoft.com/office/powerpoint/2010/main" val="207983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7" name="Text" descr="Text">
            <a:extLst>
              <a:ext uri="{FF2B5EF4-FFF2-40B4-BE49-F238E27FC236}">
                <a16:creationId xmlns:a16="http://schemas.microsoft.com/office/drawing/2014/main" id="{2D2A157B-B06B-5E44-8987-B8F38A743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5399088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35F69D9D-B78C-6D4D-8B1E-AB31E336A5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0000" y="2412000"/>
            <a:ext cx="5399088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11/26/20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2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8" name="Text" descr="Text">
            <a:extLst>
              <a:ext uri="{FF2B5EF4-FFF2-40B4-BE49-F238E27FC236}">
                <a16:creationId xmlns:a16="http://schemas.microsoft.com/office/drawing/2014/main" id="{83D66963-CB2B-4B4F-BCF3-CFD7FD192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71450">
              <a:buFont typeface="Arial" panose="020B0604020202020204" pitchFamily="34" charset="0"/>
              <a:buChar char="•"/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7085F07-56B0-4443-841E-837562823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BB07EA65-C349-F04B-BF09-CC2483489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11/26/20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7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4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5" name="Text" descr="Text">
            <a:extLst>
              <a:ext uri="{FF2B5EF4-FFF2-40B4-BE49-F238E27FC236}">
                <a16:creationId xmlns:a16="http://schemas.microsoft.com/office/drawing/2014/main" id="{23293D9A-92DE-2745-A551-12503D5B3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11753E1-8533-844D-B406-655C6C9330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8768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562D057E-84DA-844C-8F30-A88C629E1D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6800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3FA6CE8B-790A-C44A-B1D0-DA5AC754A4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4832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11/26/20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34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4 column colour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in Headline" descr="Headline">
            <a:extLst>
              <a:ext uri="{FF2B5EF4-FFF2-40B4-BE49-F238E27FC236}">
                <a16:creationId xmlns:a16="http://schemas.microsoft.com/office/drawing/2014/main" id="{5CB62203-BCF9-3241-9684-0F4402446F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900000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pPr lvl="0"/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8" name="background">
            <a:extLst>
              <a:ext uri="{FF2B5EF4-FFF2-40B4-BE49-F238E27FC236}">
                <a16:creationId xmlns:a16="http://schemas.microsoft.com/office/drawing/2014/main" id="{E0051C4D-5840-9846-A6CC-052B1F915D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6800" y="900000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9" name="Picture" descr="Image">
            <a:extLst>
              <a:ext uri="{FF2B5EF4-FFF2-40B4-BE49-F238E27FC236}">
                <a16:creationId xmlns:a16="http://schemas.microsoft.com/office/drawing/2014/main" id="{7D295661-D9DD-8D43-9041-6814DE8FF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5624" y="1290917"/>
            <a:ext cx="1328200" cy="1557617"/>
          </a:xfrm>
          <a:prstGeom prst="rect">
            <a:avLst/>
          </a:prstGeom>
        </p:spPr>
      </p:pic>
      <p:sp>
        <p:nvSpPr>
          <p:cNvPr id="13" name="Text" descr="Text">
            <a:extLst>
              <a:ext uri="{FF2B5EF4-FFF2-40B4-BE49-F238E27FC236}">
                <a16:creationId xmlns:a16="http://schemas.microsoft.com/office/drawing/2014/main" id="{73CED3B5-33C7-894B-9D58-FC396998F4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03712" y="3073400"/>
            <a:ext cx="2222500" cy="3022600"/>
          </a:xfrm>
        </p:spPr>
        <p:txBody>
          <a:bodyPr/>
          <a:lstStyle>
            <a:lvl1pPr>
              <a:defRPr sz="1800"/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ackground">
            <a:extLst>
              <a:ext uri="{FF2B5EF4-FFF2-40B4-BE49-F238E27FC236}">
                <a16:creationId xmlns:a16="http://schemas.microsoft.com/office/drawing/2014/main" id="{E69AB749-3152-6149-94E2-048594181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8800" y="900000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21" name="Picture" descr="Image">
            <a:extLst>
              <a:ext uri="{FF2B5EF4-FFF2-40B4-BE49-F238E27FC236}">
                <a16:creationId xmlns:a16="http://schemas.microsoft.com/office/drawing/2014/main" id="{34669171-BF23-B54C-8D3F-B1C89E122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0096" y="1292400"/>
            <a:ext cx="1328200" cy="1557617"/>
          </a:xfrm>
          <a:prstGeom prst="rect">
            <a:avLst/>
          </a:prstGeom>
        </p:spPr>
      </p:pic>
      <p:sp>
        <p:nvSpPr>
          <p:cNvPr id="14" name="Text" descr="Text">
            <a:extLst>
              <a:ext uri="{FF2B5EF4-FFF2-40B4-BE49-F238E27FC236}">
                <a16:creationId xmlns:a16="http://schemas.microsoft.com/office/drawing/2014/main" id="{87F3A240-3369-0145-B540-5A60FA0848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56040" y="3073400"/>
            <a:ext cx="2222500" cy="3022600"/>
          </a:xfrm>
        </p:spPr>
        <p:txBody>
          <a:bodyPr/>
          <a:lstStyle>
            <a:lvl1pPr>
              <a:defRPr sz="1800"/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background">
            <a:extLst>
              <a:ext uri="{FF2B5EF4-FFF2-40B4-BE49-F238E27FC236}">
                <a16:creationId xmlns:a16="http://schemas.microsoft.com/office/drawing/2014/main" id="{F708712F-D0E9-B94A-A9B7-F258F0F10A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90800" y="900000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2" name="Picture" descr="Image">
            <a:extLst>
              <a:ext uri="{FF2B5EF4-FFF2-40B4-BE49-F238E27FC236}">
                <a16:creationId xmlns:a16="http://schemas.microsoft.com/office/drawing/2014/main" id="{8073F21E-F4EF-B246-B7E8-4FA799EC37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0416" y="1290917"/>
            <a:ext cx="1328200" cy="1557617"/>
          </a:xfrm>
          <a:prstGeom prst="rect">
            <a:avLst/>
          </a:prstGeom>
        </p:spPr>
      </p:pic>
      <p:sp>
        <p:nvSpPr>
          <p:cNvPr id="16" name="Text" descr="Text">
            <a:extLst>
              <a:ext uri="{FF2B5EF4-FFF2-40B4-BE49-F238E27FC236}">
                <a16:creationId xmlns:a16="http://schemas.microsoft.com/office/drawing/2014/main" id="{5387EEB0-9F43-E241-9EDB-010FB36582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08368" y="3068960"/>
            <a:ext cx="2222500" cy="3022600"/>
          </a:xfrm>
        </p:spPr>
        <p:txBody>
          <a:bodyPr/>
          <a:lstStyle>
            <a:lvl1pPr>
              <a:defRPr sz="1800"/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73E51-46F8-B446-A241-A5395388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11/26/20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CFD4B-BF38-E841-868E-C9F3BBC7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88DCC-68B7-D349-B50E-BEE3CC1D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36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5400000" cy="2325802"/>
          </a:xfrm>
        </p:spPr>
        <p:txBody>
          <a:bodyPr/>
          <a:lstStyle>
            <a:lvl1pPr>
              <a:defRPr sz="3600" b="0"/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96CC15FA-5D3D-604E-8882-80A2838906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3618500"/>
            <a:ext cx="5399088" cy="2617200"/>
          </a:xfrm>
        </p:spPr>
        <p:txBody>
          <a:bodyPr/>
          <a:lstStyle>
            <a:lvl1pPr marL="180975" marR="0" indent="-18097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" descr="Image">
            <a:extLst>
              <a:ext uri="{FF2B5EF4-FFF2-40B4-BE49-F238E27FC236}">
                <a16:creationId xmlns:a16="http://schemas.microsoft.com/office/drawing/2014/main" id="{C443FA27-F0DB-1840-998D-206100BED3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940000" y="900000"/>
            <a:ext cx="5400000" cy="5344683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11/26/20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1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hree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" descr="Image">
            <a:extLst>
              <a:ext uri="{FF2B5EF4-FFF2-40B4-BE49-F238E27FC236}">
                <a16:creationId xmlns:a16="http://schemas.microsoft.com/office/drawing/2014/main" id="{935F83AB-29A1-EF49-B6EC-5214A87545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000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" descr="Text">
            <a:extLst>
              <a:ext uri="{FF2B5EF4-FFF2-40B4-BE49-F238E27FC236}">
                <a16:creationId xmlns:a16="http://schemas.microsoft.com/office/drawing/2014/main" id="{83D66963-CB2B-4B4F-BCF3-CFD7FD192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" descr="Image">
            <a:extLst>
              <a:ext uri="{FF2B5EF4-FFF2-40B4-BE49-F238E27FC236}">
                <a16:creationId xmlns:a16="http://schemas.microsoft.com/office/drawing/2014/main" id="{E95E3DE4-2C02-DF4D-871A-130A912A3EB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9580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7085F07-56B0-4443-841E-837562823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0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" descr="Image">
            <a:extLst>
              <a:ext uri="{FF2B5EF4-FFF2-40B4-BE49-F238E27FC236}">
                <a16:creationId xmlns:a16="http://schemas.microsoft.com/office/drawing/2014/main" id="{08A0AD7D-724B-E44B-89BE-D93B46E6BC8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5624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BB07EA65-C349-F04B-BF09-CC2483489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218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11/26/20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58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1" name="Table" descr="Text / Table">
            <a:extLst>
              <a:ext uri="{FF2B5EF4-FFF2-40B4-BE49-F238E27FC236}">
                <a16:creationId xmlns:a16="http://schemas.microsoft.com/office/drawing/2014/main" id="{4DEFD8C9-6C2B-9C49-9F6F-5A35A2B747AF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360363" y="2286001"/>
            <a:ext cx="11553825" cy="4073524"/>
          </a:xfrm>
        </p:spPr>
        <p:txBody>
          <a:bodyPr/>
          <a:lstStyle/>
          <a:p>
            <a:r>
              <a:rPr lang="en-GB" dirty="0"/>
              <a:t>Click to add table</a:t>
            </a:r>
            <a:endParaRPr lang="en-US" dirty="0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D31E44D0-02C4-914B-B5F4-F5B0F5862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66454" y="2414430"/>
            <a:ext cx="2557322" cy="2623913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11/26/20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63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7" name="Table" descr="Text / Table">
            <a:extLst>
              <a:ext uri="{FF2B5EF4-FFF2-40B4-BE49-F238E27FC236}">
                <a16:creationId xmlns:a16="http://schemas.microsoft.com/office/drawing/2014/main" id="{01422A73-1E05-8B44-93EA-70AD3FCEEC9E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360363" y="2286001"/>
            <a:ext cx="11553825" cy="4073524"/>
          </a:xfrm>
        </p:spPr>
        <p:txBody>
          <a:bodyPr/>
          <a:lstStyle/>
          <a:p>
            <a:r>
              <a:rPr lang="en-GB" dirty="0"/>
              <a:t>Click to add table</a:t>
            </a:r>
            <a:endParaRPr lang="en-US" dirty="0"/>
          </a:p>
        </p:txBody>
      </p:sp>
      <p:sp>
        <p:nvSpPr>
          <p:cNvPr id="9" name="Text">
            <a:extLst>
              <a:ext uri="{FF2B5EF4-FFF2-40B4-BE49-F238E27FC236}">
                <a16:creationId xmlns:a16="http://schemas.microsoft.com/office/drawing/2014/main" id="{AD015BAE-CDFB-0848-8398-8E01CAEBA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3451091"/>
            <a:ext cx="2610000" cy="2894291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11/26/20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06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Contact 2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GB" dirty="0"/>
              <a:t>Useful links &amp; contact details</a:t>
            </a:r>
            <a:endParaRPr lang="en-US" dirty="0"/>
          </a:p>
        </p:txBody>
      </p:sp>
      <p:sp>
        <p:nvSpPr>
          <p:cNvPr id="21" name="Text" descr="Text">
            <a:extLst>
              <a:ext uri="{FF2B5EF4-FFF2-40B4-BE49-F238E27FC236}">
                <a16:creationId xmlns:a16="http://schemas.microsoft.com/office/drawing/2014/main" id="{82579D70-1A08-DC42-8CE8-ACA8360A7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5399088" cy="3600000"/>
          </a:xfrm>
        </p:spPr>
        <p:txBody>
          <a:bodyPr/>
          <a:lstStyle>
            <a:lvl1pPr marL="180975" indent="-169863">
              <a:tabLst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" descr="Text">
            <a:extLst>
              <a:ext uri="{FF2B5EF4-FFF2-40B4-BE49-F238E27FC236}">
                <a16:creationId xmlns:a16="http://schemas.microsoft.com/office/drawing/2014/main" id="{82B359B7-CB0C-544C-88EE-891FC732EE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2412000"/>
            <a:ext cx="5399088" cy="3600000"/>
          </a:xfrm>
        </p:spPr>
        <p:txBody>
          <a:bodyPr/>
          <a:lstStyle>
            <a:lvl1pPr marL="180975" indent="-169863">
              <a:tabLst/>
              <a:defRPr sz="2400">
                <a:latin typeface="+mn-lt"/>
              </a:defRPr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11/26/20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7E0FC6D2-4499-5C4C-8C93-C7590708B796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11" name="Picture" descr="Image">
            <a:extLst>
              <a:ext uri="{FF2B5EF4-FFF2-40B4-BE49-F238E27FC236}">
                <a16:creationId xmlns:a16="http://schemas.microsoft.com/office/drawing/2014/main" id="{D7C34FC0-F8B1-D041-9578-733D7F3C687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0000"/>
            <a:ext cx="12192000" cy="5421086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Main Headline" descr="Headline">
            <a:extLst>
              <a:ext uri="{FF2B5EF4-FFF2-40B4-BE49-F238E27FC236}">
                <a16:creationId xmlns:a16="http://schemas.microsoft.com/office/drawing/2014/main" id="{5F848594-69CD-DA4E-BB25-23F671A7C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549105"/>
            <a:ext cx="7560000" cy="234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  <p:sp>
        <p:nvSpPr>
          <p:cNvPr id="5" name="Sub Heading" descr="Sub heading">
            <a:extLst>
              <a:ext uri="{FF2B5EF4-FFF2-40B4-BE49-F238E27FC236}">
                <a16:creationId xmlns:a16="http://schemas.microsoft.com/office/drawing/2014/main" id="{D5AB2EC5-97D3-8D44-BB0B-9125E87D1F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3239999"/>
            <a:ext cx="6840000" cy="651777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369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2 - single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</a:extLst>
          </p:cNvPr>
          <p:cNvSpPr/>
          <p:nvPr userDrawn="1"/>
        </p:nvSpPr>
        <p:spPr>
          <a:xfrm>
            <a:off x="0" y="-1"/>
            <a:ext cx="12192000" cy="25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10" name="Main Headline" descr="Headline">
            <a:extLst>
              <a:ext uri="{FF2B5EF4-FFF2-40B4-BE49-F238E27FC236}">
                <a16:creationId xmlns:a16="http://schemas.microsoft.com/office/drawing/2014/main" id="{14916FEE-2CA1-274A-AB9A-27AE550ED61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1620000"/>
            <a:ext cx="10800690" cy="81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1" name="Picture " descr="Image">
            <a:extLst>
              <a:ext uri="{FF2B5EF4-FFF2-40B4-BE49-F238E27FC236}">
                <a16:creationId xmlns:a16="http://schemas.microsoft.com/office/drawing/2014/main" id="{7AAB61C2-2ECC-1549-9211-9297F9B818D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05456"/>
            <a:ext cx="12192000" cy="4352544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9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- Double lin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271759B8-0ABB-3643-884B-0A918443C549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440000"/>
            <a:ext cx="12192000" cy="16792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in Headline" descr="Headline">
            <a:extLst>
              <a:ext uri="{FF2B5EF4-FFF2-40B4-BE49-F238E27FC236}">
                <a16:creationId xmlns:a16="http://schemas.microsoft.com/office/drawing/2014/main" id="{0AFC6B55-24BD-7545-82A9-DD37164DF15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1620000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0" name="Sub Heading" descr="Sub heading">
            <a:extLst>
              <a:ext uri="{FF2B5EF4-FFF2-40B4-BE49-F238E27FC236}">
                <a16:creationId xmlns:a16="http://schemas.microsoft.com/office/drawing/2014/main" id="{790EF792-5BFA-7942-944E-20B5F5BA6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3420000"/>
            <a:ext cx="9000000" cy="1908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625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 - Double line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59606069-DCB2-E341-97E0-98600856E2E5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12" name="Picture" descr="Image">
            <a:extLst>
              <a:ext uri="{FF2B5EF4-FFF2-40B4-BE49-F238E27FC236}">
                <a16:creationId xmlns:a16="http://schemas.microsoft.com/office/drawing/2014/main" id="{A724F846-9E16-0743-9A5C-ED2946248F5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6914"/>
            <a:ext cx="12192000" cy="1682804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0" y="3122579"/>
            <a:ext cx="12192000" cy="37354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Headline" descr="Headline">
            <a:extLst>
              <a:ext uri="{FF2B5EF4-FFF2-40B4-BE49-F238E27FC236}">
                <a16:creationId xmlns:a16="http://schemas.microsoft.com/office/drawing/2014/main" id="{F393605F-7BBC-284E-8DAE-0B5B8411382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3470479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0" name="Sub Heading" descr="Sub heading">
            <a:extLst>
              <a:ext uri="{FF2B5EF4-FFF2-40B4-BE49-F238E27FC236}">
                <a16:creationId xmlns:a16="http://schemas.microsoft.com/office/drawing/2014/main" id="{790EF792-5BFA-7942-944E-20B5F5BA6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4950000"/>
            <a:ext cx="9000000" cy="1908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2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section st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008000"/>
            <a:ext cx="10080000" cy="288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 Arial 44pt bold</a:t>
            </a:r>
          </a:p>
        </p:txBody>
      </p:sp>
      <p:sp>
        <p:nvSpPr>
          <p:cNvPr id="11" name="Sub Heading" descr="Sub heading">
            <a:extLst>
              <a:ext uri="{FF2B5EF4-FFF2-40B4-BE49-F238E27FC236}">
                <a16:creationId xmlns:a16="http://schemas.microsoft.com/office/drawing/2014/main" id="{169F44E5-11A5-074E-ADAE-05ACB4110A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228" y="2308225"/>
            <a:ext cx="8719457" cy="1447800"/>
          </a:xfrm>
        </p:spPr>
        <p:txBody>
          <a:bodyPr/>
          <a:lstStyle>
            <a:lvl1pPr marL="11112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GB" dirty="0"/>
              <a:t>Large text size, Arial 36 point</a:t>
            </a:r>
          </a:p>
        </p:txBody>
      </p:sp>
      <p:sp>
        <p:nvSpPr>
          <p:cNvPr id="3" name="Text" descr="Main text">
            <a:extLst>
              <a:ext uri="{FF2B5EF4-FFF2-40B4-BE49-F238E27FC236}">
                <a16:creationId xmlns:a16="http://schemas.microsoft.com/office/drawing/2014/main" id="{2EF862B8-1DA8-F84D-B71C-ED32E4C1E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176077"/>
            <a:ext cx="5400000" cy="1483200"/>
          </a:xfrm>
        </p:spPr>
        <p:txBody>
          <a:bodyPr/>
          <a:lstStyle>
            <a:lvl1pPr marL="225425" indent="-215900">
              <a:buFont typeface="Arial" panose="020B0604020202020204" pitchFamily="34" charset="0"/>
              <a:buChar char="•"/>
              <a:tabLst/>
              <a:defRPr sz="2400"/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10" name="Text" descr="Main text">
            <a:extLst>
              <a:ext uri="{FF2B5EF4-FFF2-40B4-BE49-F238E27FC236}">
                <a16:creationId xmlns:a16="http://schemas.microsoft.com/office/drawing/2014/main" id="{C2A66C45-730D-F54A-A6B0-8A42E75C3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4176077"/>
            <a:ext cx="5400000" cy="1483200"/>
          </a:xfrm>
        </p:spPr>
        <p:txBody>
          <a:bodyPr/>
          <a:lstStyle>
            <a:lvl1pPr marL="180975" marR="0" indent="-18097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aseline="0"/>
            </a:lvl1pPr>
          </a:lstStyle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991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section 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008000"/>
            <a:ext cx="10080000" cy="2880000"/>
          </a:xfrm>
          <a:solidFill>
            <a:schemeClr val="tx2"/>
          </a:solidFill>
        </p:spPr>
        <p:txBody>
          <a:bodyPr lIns="360000" tIns="180000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Main headline, Arial 44pt bold</a:t>
            </a:r>
          </a:p>
        </p:txBody>
      </p:sp>
      <p:sp>
        <p:nvSpPr>
          <p:cNvPr id="4" name="Sub Heading">
            <a:extLst>
              <a:ext uri="{FF2B5EF4-FFF2-40B4-BE49-F238E27FC236}">
                <a16:creationId xmlns:a16="http://schemas.microsoft.com/office/drawing/2014/main" id="{7EFF5C86-B7E9-E24F-A032-A4DF63C9C4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228" y="2308225"/>
            <a:ext cx="8719457" cy="1447800"/>
          </a:xfrm>
        </p:spPr>
        <p:txBody>
          <a:bodyPr/>
          <a:lstStyle>
            <a:lvl1pPr marL="11112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" descr="Main text">
            <a:extLst>
              <a:ext uri="{FF2B5EF4-FFF2-40B4-BE49-F238E27FC236}">
                <a16:creationId xmlns:a16="http://schemas.microsoft.com/office/drawing/2014/main" id="{2EF862B8-1DA8-F84D-B71C-ED32E4C1E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176077"/>
            <a:ext cx="5400000" cy="1483200"/>
          </a:xfrm>
        </p:spPr>
        <p:txBody>
          <a:bodyPr/>
          <a:lstStyle>
            <a:lvl1pPr marL="11112" indent="0">
              <a:buNone/>
              <a:defRPr sz="2400"/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10" name="Text" descr="Main text">
            <a:extLst>
              <a:ext uri="{FF2B5EF4-FFF2-40B4-BE49-F238E27FC236}">
                <a16:creationId xmlns:a16="http://schemas.microsoft.com/office/drawing/2014/main" id="{C2A66C45-730D-F54A-A6B0-8A42E75C3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4176077"/>
            <a:ext cx="5400000" cy="14832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aseline="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197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section 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">
            <a:extLst>
              <a:ext uri="{FF2B5EF4-FFF2-40B4-BE49-F238E27FC236}">
                <a16:creationId xmlns:a16="http://schemas.microsoft.com/office/drawing/2014/main" id="{F9ECF375-EFC6-8846-9FEE-E3BEC7506D8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6616" y="900000"/>
            <a:ext cx="7534656" cy="5448518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440000"/>
            <a:ext cx="6480000" cy="2880000"/>
          </a:xfrm>
          <a:solidFill>
            <a:schemeClr val="bg1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 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  <p:sp>
        <p:nvSpPr>
          <p:cNvPr id="8" name="Picture " descr="Image">
            <a:extLst>
              <a:ext uri="{FF2B5EF4-FFF2-40B4-BE49-F238E27FC236}">
                <a16:creationId xmlns:a16="http://schemas.microsoft.com/office/drawing/2014/main" id="{9390C092-D95C-EF41-9B4C-B77F203C0B0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266715" y="900000"/>
            <a:ext cx="3536848" cy="2906486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9" name="Text" descr="Text">
            <a:extLst>
              <a:ext uri="{FF2B5EF4-FFF2-40B4-BE49-F238E27FC236}">
                <a16:creationId xmlns:a16="http://schemas.microsoft.com/office/drawing/2014/main" id="{B97104E0-DC3E-EB49-A0B8-75D9C6ED8E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62900" y="4164600"/>
            <a:ext cx="3542400" cy="22870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14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single 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52E39625-6121-A140-A00B-27BF9DA23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10439064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11/26/20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6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CL branding brackground">
            <a:extLst>
              <a:ext uri="{FF2B5EF4-FFF2-40B4-BE49-F238E27FC236}">
                <a16:creationId xmlns:a16="http://schemas.microsoft.com/office/drawing/2014/main" id="{66A102D5-ABE3-9744-AE9F-9AF93B04B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64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UCL Brandi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73" cy="545593"/>
          </a:xfrm>
          <a:prstGeom prst="rect">
            <a:avLst/>
          </a:prstGeom>
        </p:spPr>
      </p:pic>
      <p:sp>
        <p:nvSpPr>
          <p:cNvPr id="1026" name="Title Headline" descr="Headline">
            <a:extLst>
              <a:ext uri="{FF2B5EF4-FFF2-40B4-BE49-F238E27FC236}">
                <a16:creationId xmlns:a16="http://schemas.microsoft.com/office/drawing/2014/main" id="{1389B5D6-B2B6-B044-8F75-8C9E18FFF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000" y="899999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Main headline</a:t>
            </a:r>
            <a:r>
              <a:rPr lang="en-GB" altLang="en-US" dirty="0"/>
              <a:t>, Arial 44pt bold</a:t>
            </a:r>
            <a:endParaRPr lang="en-US" altLang="en-US" dirty="0"/>
          </a:p>
        </p:txBody>
      </p:sp>
      <p:sp>
        <p:nvSpPr>
          <p:cNvPr id="1027" name="Text" descr="Main text">
            <a:extLst>
              <a:ext uri="{FF2B5EF4-FFF2-40B4-BE49-F238E27FC236}">
                <a16:creationId xmlns:a16="http://schemas.microsoft.com/office/drawing/2014/main" id="{840A67E7-10FC-DE4B-8222-DBD366537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2376000"/>
            <a:ext cx="10800690" cy="37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4"/>
            <a:endParaRPr lang="en-US" dirty="0"/>
          </a:p>
        </p:txBody>
      </p:sp>
      <p:sp>
        <p:nvSpPr>
          <p:cNvPr id="4" name="Date " descr="Date">
            <a:extLst>
              <a:ext uri="{FF2B5EF4-FFF2-40B4-BE49-F238E27FC236}">
                <a16:creationId xmlns:a16="http://schemas.microsoft.com/office/drawing/2014/main" id="{BC7573E6-5C96-F54E-8C6A-D81E27BE4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11/26/20</a:t>
            </a:fld>
            <a:endParaRPr lang="en-US" dirty="0"/>
          </a:p>
        </p:txBody>
      </p:sp>
      <p:sp>
        <p:nvSpPr>
          <p:cNvPr id="5" name="Footer " descr="Footer title">
            <a:extLst>
              <a:ext uri="{FF2B5EF4-FFF2-40B4-BE49-F238E27FC236}">
                <a16:creationId xmlns:a16="http://schemas.microsoft.com/office/drawing/2014/main" id="{1B01C4CC-C66F-714D-B313-340C31FA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" descr="Page number">
            <a:extLst>
              <a:ext uri="{FF2B5EF4-FFF2-40B4-BE49-F238E27FC236}">
                <a16:creationId xmlns:a16="http://schemas.microsoft.com/office/drawing/2014/main" id="{D2C68658-D4C2-394E-8334-67AC9BE3F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2" r:id="rId2"/>
    <p:sldLayoutId id="2147483723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marR="0" indent="-211138" algn="l" defTabSz="914400" rtl="0" eaLnBrk="1" fontAlgn="base" latinLnBrk="0" hangingPunct="1">
        <a:lnSpc>
          <a:spcPct val="100000"/>
        </a:lnSpc>
        <a:spcBef>
          <a:spcPts val="10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22250" indent="-211138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22250" indent="-211138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1112" marR="0" indent="0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None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0975" marR="0" indent="-180975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 descr="Heading">
            <a:extLst>
              <a:ext uri="{FF2B5EF4-FFF2-40B4-BE49-F238E27FC236}">
                <a16:creationId xmlns:a16="http://schemas.microsoft.com/office/drawing/2014/main" id="{6749AEA7-7AD1-0642-BAE0-3583708CE0A8}"/>
              </a:ext>
            </a:extLst>
          </p:cNvPr>
          <p:cNvSpPr txBox="1">
            <a:spLocks/>
          </p:cNvSpPr>
          <p:nvPr/>
        </p:nvSpPr>
        <p:spPr bwMode="auto">
          <a:xfrm>
            <a:off x="-892903" y="262750"/>
            <a:ext cx="5983064" cy="787414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0" tIns="18000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i="0" kern="120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sz="1800" b="0" dirty="0">
                <a:solidFill>
                  <a:schemeClr val="tx2">
                    <a:lumMod val="25000"/>
                  </a:schemeClr>
                </a:solidFill>
              </a:rPr>
              <a:t>Centre for Doctoral Training in Cybersecurity</a:t>
            </a:r>
          </a:p>
          <a:p>
            <a:pPr algn="r"/>
            <a:r>
              <a:rPr lang="en-GB" sz="1800" b="0" dirty="0">
                <a:solidFill>
                  <a:schemeClr val="tx2">
                    <a:lumMod val="25000"/>
                  </a:schemeClr>
                </a:solidFill>
              </a:rPr>
              <a:t>Department of Security and Crime Science</a:t>
            </a:r>
          </a:p>
        </p:txBody>
      </p:sp>
      <p:sp>
        <p:nvSpPr>
          <p:cNvPr id="9" name="Title 4" descr="Heading">
            <a:extLst>
              <a:ext uri="{FF2B5EF4-FFF2-40B4-BE49-F238E27FC236}">
                <a16:creationId xmlns:a16="http://schemas.microsoft.com/office/drawing/2014/main" id="{14E1B0CD-CC88-B447-8152-54321E0574FB}"/>
              </a:ext>
            </a:extLst>
          </p:cNvPr>
          <p:cNvSpPr txBox="1">
            <a:spLocks/>
          </p:cNvSpPr>
          <p:nvPr/>
        </p:nvSpPr>
        <p:spPr bwMode="auto">
          <a:xfrm>
            <a:off x="3344094" y="5961185"/>
            <a:ext cx="8189838" cy="787414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0" tIns="18000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i="0" kern="120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sz="1800" b="0" i="1" dirty="0">
                <a:solidFill>
                  <a:schemeClr val="tx2">
                    <a:lumMod val="25000"/>
                  </a:schemeClr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Arianna Trozze | Information Security Seminar Series | 26 November 2020</a:t>
            </a:r>
            <a:endParaRPr lang="en-GB" sz="1800" b="0" i="1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263C57-7C3A-B149-9319-57B73185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2000"/>
          </a:blip>
          <a:srcRect r="24395"/>
          <a:stretch/>
        </p:blipFill>
        <p:spPr>
          <a:xfrm flipH="1">
            <a:off x="658068" y="2056925"/>
            <a:ext cx="4131597" cy="37509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20F254-CB17-4740-9984-CCC72FB00889}"/>
              </a:ext>
            </a:extLst>
          </p:cNvPr>
          <p:cNvSpPr/>
          <p:nvPr/>
        </p:nvSpPr>
        <p:spPr>
          <a:xfrm>
            <a:off x="10598725" y="5298341"/>
            <a:ext cx="833436" cy="93934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12" name="Title 4" descr="Heading">
            <a:extLst>
              <a:ext uri="{FF2B5EF4-FFF2-40B4-BE49-F238E27FC236}">
                <a16:creationId xmlns:a16="http://schemas.microsoft.com/office/drawing/2014/main" id="{AB375C33-2B26-8B45-9F80-0F6EBC1A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665" y="2056925"/>
            <a:ext cx="6744267" cy="2419065"/>
          </a:xfrm>
          <a:noFill/>
        </p:spPr>
        <p:txBody>
          <a:bodyPr/>
          <a:lstStyle/>
          <a:p>
            <a:pPr algn="r"/>
            <a:r>
              <a:rPr lang="en-GB" dirty="0">
                <a:solidFill>
                  <a:srgbClr val="323A49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Explaining Prosecution Outcomes for Cryptocurrency-Based Financial Crimes</a:t>
            </a:r>
            <a:endParaRPr lang="en-GB" dirty="0">
              <a:solidFill>
                <a:srgbClr val="323A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4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3288D7-668E-8149-85E1-8DFAA2C60EB0}"/>
              </a:ext>
            </a:extLst>
          </p:cNvPr>
          <p:cNvSpPr/>
          <p:nvPr/>
        </p:nvSpPr>
        <p:spPr>
          <a:xfrm>
            <a:off x="7668792" y="721861"/>
            <a:ext cx="4080831" cy="5780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2DFAA-A3EF-584A-9A98-2C1C0551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995" y="4051728"/>
            <a:ext cx="3304424" cy="1368000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323A49"/>
                </a:solidFill>
              </a:rPr>
              <a:t>Logistic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B26FB0-7C4A-154F-8B1C-18A5E208A2E0}"/>
              </a:ext>
            </a:extLst>
          </p:cNvPr>
          <p:cNvSpPr/>
          <p:nvPr/>
        </p:nvSpPr>
        <p:spPr>
          <a:xfrm>
            <a:off x="10332459" y="2758530"/>
            <a:ext cx="833436" cy="93934"/>
          </a:xfrm>
          <a:prstGeom prst="rect">
            <a:avLst/>
          </a:prstGeom>
          <a:solidFill>
            <a:srgbClr val="32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A49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AE1358-A02D-624A-88C5-334D62C88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173878"/>
              </p:ext>
            </p:extLst>
          </p:nvPr>
        </p:nvGraphicFramePr>
        <p:xfrm>
          <a:off x="543526" y="749223"/>
          <a:ext cx="6935089" cy="420648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50721">
                  <a:extLst>
                    <a:ext uri="{9D8B030D-6E8A-4147-A177-3AD203B41FA5}">
                      <a16:colId xmlns:a16="http://schemas.microsoft.com/office/drawing/2014/main" val="151044001"/>
                    </a:ext>
                  </a:extLst>
                </a:gridCol>
                <a:gridCol w="3259281">
                  <a:extLst>
                    <a:ext uri="{9D8B030D-6E8A-4147-A177-3AD203B41FA5}">
                      <a16:colId xmlns:a16="http://schemas.microsoft.com/office/drawing/2014/main" val="192782217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8739044"/>
                    </a:ext>
                  </a:extLst>
                </a:gridCol>
                <a:gridCol w="736979">
                  <a:extLst>
                    <a:ext uri="{9D8B030D-6E8A-4147-A177-3AD203B41FA5}">
                      <a16:colId xmlns:a16="http://schemas.microsoft.com/office/drawing/2014/main" val="843507926"/>
                    </a:ext>
                  </a:extLst>
                </a:gridCol>
                <a:gridCol w="1173708">
                  <a:extLst>
                    <a:ext uri="{9D8B030D-6E8A-4147-A177-3AD203B41FA5}">
                      <a16:colId xmlns:a16="http://schemas.microsoft.com/office/drawing/2014/main" val="4199969062"/>
                    </a:ext>
                  </a:extLst>
                </a:gridCol>
              </a:tblGrid>
              <a:tr h="121930">
                <a:tc gridSpan="2"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Disposition</a:t>
                      </a:r>
                      <a:endParaRPr lang="en-GB" sz="1200" b="1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Std. Error</a:t>
                      </a:r>
                      <a:endParaRPr lang="en-GB" sz="1200" b="1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Sig.</a:t>
                      </a:r>
                      <a:endParaRPr lang="en-GB" sz="1200" b="1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Exp(B)</a:t>
                      </a:r>
                      <a:endParaRPr lang="en-GB" sz="1200" b="1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extLst>
                  <a:ext uri="{0D108BD9-81ED-4DB2-BD59-A6C34878D82A}">
                    <a16:rowId xmlns:a16="http://schemas.microsoft.com/office/drawing/2014/main" val="192810603"/>
                  </a:ext>
                </a:extLst>
              </a:tr>
              <a:tr h="121930">
                <a:tc rowSpan="7"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Trial</a:t>
                      </a:r>
                      <a:endParaRPr lang="en-GB" sz="1200" b="1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Intercept</a:t>
                      </a:r>
                      <a:endParaRPr lang="en-GB" sz="12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8080.672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.998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2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extLst>
                  <a:ext uri="{0D108BD9-81ED-4DB2-BD59-A6C34878D82A}">
                    <a16:rowId xmlns:a16="http://schemas.microsoft.com/office/drawing/2014/main" val="2859799513"/>
                  </a:ext>
                </a:extLst>
              </a:tr>
              <a:tr h="243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Charges: low (one to three counts)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11031.324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.997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2.404E-17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extLst>
                  <a:ext uri="{0D108BD9-81ED-4DB2-BD59-A6C34878D82A}">
                    <a16:rowId xmlns:a16="http://schemas.microsoft.com/office/drawing/2014/main" val="605531374"/>
                  </a:ext>
                </a:extLst>
              </a:tr>
              <a:tr h="243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Cryptocurrency: other coin only or unspecified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.000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n-GB" sz="12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6.533E-18</a:t>
                      </a:r>
                      <a:endParaRPr lang="en-GB" sz="12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extLst>
                  <a:ext uri="{0D108BD9-81ED-4DB2-BD59-A6C34878D82A}">
                    <a16:rowId xmlns:a16="http://schemas.microsoft.com/office/drawing/2014/main" val="2422405315"/>
                  </a:ext>
                </a:extLst>
              </a:tr>
              <a:tr h="243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Number of defendants: one defendant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1.805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.553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2.914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extLst>
                  <a:ext uri="{0D108BD9-81ED-4DB2-BD59-A6C34878D82A}">
                    <a16:rowId xmlns:a16="http://schemas.microsoft.com/office/drawing/2014/main" val="597651886"/>
                  </a:ext>
                </a:extLst>
              </a:tr>
              <a:tr h="243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Type of defendant: individual defendant only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8080.672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.998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7.833E-10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extLst>
                  <a:ext uri="{0D108BD9-81ED-4DB2-BD59-A6C34878D82A}">
                    <a16:rowId xmlns:a16="http://schemas.microsoft.com/office/drawing/2014/main" val="2227811254"/>
                  </a:ext>
                </a:extLst>
              </a:tr>
              <a:tr h="243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Forensic evidence: qualitative evidence presented only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7509.518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.998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61232857.850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extLst>
                  <a:ext uri="{0D108BD9-81ED-4DB2-BD59-A6C34878D82A}">
                    <a16:rowId xmlns:a16="http://schemas.microsoft.com/office/drawing/2014/main" val="320487373"/>
                  </a:ext>
                </a:extLst>
              </a:tr>
              <a:tr h="4877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Additional evidence: information in charging document is only evidence filed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.000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2.612E-17</a:t>
                      </a:r>
                      <a:endParaRPr lang="en-GB" sz="12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extLst>
                  <a:ext uri="{0D108BD9-81ED-4DB2-BD59-A6C34878D82A}">
                    <a16:rowId xmlns:a16="http://schemas.microsoft.com/office/drawing/2014/main" val="4273621102"/>
                  </a:ext>
                </a:extLst>
              </a:tr>
              <a:tr h="121930">
                <a:tc rowSpan="7"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Summary judgment or default judgment</a:t>
                      </a:r>
                      <a:endParaRPr lang="en-GB" sz="1200" b="1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Intercept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1.910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.180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extLst>
                  <a:ext uri="{0D108BD9-81ED-4DB2-BD59-A6C34878D82A}">
                    <a16:rowId xmlns:a16="http://schemas.microsoft.com/office/drawing/2014/main" val="2701112807"/>
                  </a:ext>
                </a:extLst>
              </a:tr>
              <a:tr h="243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Charges: low (one to three counts)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1.632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.685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.516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extLst>
                  <a:ext uri="{0D108BD9-81ED-4DB2-BD59-A6C34878D82A}">
                    <a16:rowId xmlns:a16="http://schemas.microsoft.com/office/drawing/2014/main" val="30600164"/>
                  </a:ext>
                </a:extLst>
              </a:tr>
              <a:tr h="243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Cryptocurrency: other coin only or unspecified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1.399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.078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.085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extLst>
                  <a:ext uri="{0D108BD9-81ED-4DB2-BD59-A6C34878D82A}">
                    <a16:rowId xmlns:a16="http://schemas.microsoft.com/office/drawing/2014/main" val="330233740"/>
                  </a:ext>
                </a:extLst>
              </a:tr>
              <a:tr h="243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Number of defendants: one defendant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1.973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.670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2.319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extLst>
                  <a:ext uri="{0D108BD9-81ED-4DB2-BD59-A6C34878D82A}">
                    <a16:rowId xmlns:a16="http://schemas.microsoft.com/office/drawing/2014/main" val="2888949912"/>
                  </a:ext>
                </a:extLst>
              </a:tr>
              <a:tr h="243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Type of defendant: individual defendant only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2.025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.035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.014</a:t>
                      </a:r>
                      <a:endParaRPr lang="en-GB" sz="12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34498"/>
                  </a:ext>
                </a:extLst>
              </a:tr>
              <a:tr h="243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Forensic evidence: qualitative evidence presented only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1.898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.522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.297</a:t>
                      </a:r>
                      <a:endParaRPr lang="en-GB" sz="12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extLst>
                  <a:ext uri="{0D108BD9-81ED-4DB2-BD59-A6C34878D82A}">
                    <a16:rowId xmlns:a16="http://schemas.microsoft.com/office/drawing/2014/main" val="1923722135"/>
                  </a:ext>
                </a:extLst>
              </a:tr>
              <a:tr h="4877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Additional evidence: information in charging document is only evidence filed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1.823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.719</a:t>
                      </a:r>
                      <a:endParaRPr lang="en-GB" sz="12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.520</a:t>
                      </a:r>
                      <a:endParaRPr lang="en-GB" sz="12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4" marR="45724" marT="0" marB="0"/>
                </a:tc>
                <a:extLst>
                  <a:ext uri="{0D108BD9-81ED-4DB2-BD59-A6C34878D82A}">
                    <a16:rowId xmlns:a16="http://schemas.microsoft.com/office/drawing/2014/main" val="154189767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D4B70A4-7F87-8741-A13B-65FB3BA7318E}"/>
              </a:ext>
            </a:extLst>
          </p:cNvPr>
          <p:cNvSpPr/>
          <p:nvPr/>
        </p:nvSpPr>
        <p:spPr>
          <a:xfrm>
            <a:off x="492951" y="5097859"/>
            <a:ext cx="698566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Effect of Independent Variables on Disposition: </a:t>
            </a:r>
            <a:r>
              <a:rPr lang="en-GB" sz="1700" dirty="0">
                <a:solidFill>
                  <a:schemeClr val="accent6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Aggregated Number of Charges (low or high), </a:t>
            </a:r>
          </a:p>
          <a:p>
            <a:r>
              <a:rPr lang="en-GB" sz="1700" dirty="0">
                <a:solidFill>
                  <a:schemeClr val="accent6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Number of Defendants (one or more than one), and </a:t>
            </a:r>
          </a:p>
          <a:p>
            <a:r>
              <a:rPr lang="en-GB" sz="1700" dirty="0">
                <a:solidFill>
                  <a:schemeClr val="accent6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Disposition (trial; summary/default judgment; or guilty plea or settlement) (last categories as reference categories)</a:t>
            </a:r>
            <a:r>
              <a:rPr lang="en-GB" sz="1700" dirty="0">
                <a:solidFill>
                  <a:schemeClr val="accent6">
                    <a:lumMod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sz="1700" dirty="0">
              <a:solidFill>
                <a:schemeClr val="accent6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67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093868-B52F-924C-AFFF-B7E9A0D763E9}"/>
              </a:ext>
            </a:extLst>
          </p:cNvPr>
          <p:cNvSpPr/>
          <p:nvPr/>
        </p:nvSpPr>
        <p:spPr>
          <a:xfrm>
            <a:off x="519194" y="730620"/>
            <a:ext cx="4080831" cy="5780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2DFAA-A3EF-584A-9A98-2C1C0551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34" y="2217065"/>
            <a:ext cx="3592852" cy="1368000"/>
          </a:xfrm>
        </p:spPr>
        <p:txBody>
          <a:bodyPr/>
          <a:lstStyle/>
          <a:p>
            <a:r>
              <a:rPr lang="en-US" dirty="0">
                <a:solidFill>
                  <a:srgbClr val="323A49"/>
                </a:solidFill>
              </a:rPr>
              <a:t>Key </a:t>
            </a:r>
            <a:br>
              <a:rPr lang="en-US" dirty="0">
                <a:solidFill>
                  <a:srgbClr val="323A49"/>
                </a:solidFill>
              </a:rPr>
            </a:br>
            <a:r>
              <a:rPr lang="en-US" dirty="0">
                <a:solidFill>
                  <a:srgbClr val="323A49"/>
                </a:solidFill>
              </a:rPr>
              <a:t>Findings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A5FA070B-FBF0-E845-8260-8429C00CC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960" y="1135106"/>
            <a:ext cx="6338806" cy="4321087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numCol="1" spcCol="7200000">
            <a:noAutofit/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" indent="0">
              <a:buNone/>
            </a:pPr>
            <a:r>
              <a:rPr lang="en-GB" sz="2800" b="1" dirty="0">
                <a:solidFill>
                  <a:schemeClr val="accent6">
                    <a:lumMod val="25000"/>
                  </a:schemeClr>
                </a:solidFill>
              </a:rPr>
              <a:t>All cases: </a:t>
            </a:r>
            <a:r>
              <a:rPr lang="en-GB" sz="2400" dirty="0">
                <a:solidFill>
                  <a:schemeClr val="accent6">
                    <a:lumMod val="25000"/>
                  </a:schemeClr>
                </a:solidFill>
              </a:rPr>
              <a:t># of charges, cryptocurrency, # of defendants, and type of defendants each associated with disposition</a:t>
            </a:r>
          </a:p>
          <a:p>
            <a:pPr marL="11112" indent="0">
              <a:buNone/>
            </a:pPr>
            <a:endParaRPr lang="en-GB" sz="1000" dirty="0">
              <a:solidFill>
                <a:schemeClr val="accent6">
                  <a:lumMod val="25000"/>
                </a:schemeClr>
              </a:solidFill>
            </a:endParaRPr>
          </a:p>
          <a:p>
            <a:pPr marL="11112" indent="0">
              <a:buNone/>
            </a:pPr>
            <a:r>
              <a:rPr lang="en-GB" sz="2800" b="1" dirty="0">
                <a:solidFill>
                  <a:schemeClr val="accent6">
                    <a:lumMod val="25000"/>
                  </a:schemeClr>
                </a:solidFill>
              </a:rPr>
              <a:t>All cases: </a:t>
            </a:r>
            <a:r>
              <a:rPr lang="en-GB" sz="2400" dirty="0">
                <a:solidFill>
                  <a:schemeClr val="accent6">
                    <a:lumMod val="25000"/>
                  </a:schemeClr>
                </a:solidFill>
              </a:rPr>
              <a:t>Presence of individual (not corporate) defendants made case less likely to be resolved by summary or default judgment</a:t>
            </a:r>
            <a:endParaRPr lang="en-GB" sz="2400" b="1" dirty="0">
              <a:solidFill>
                <a:schemeClr val="accent6">
                  <a:lumMod val="25000"/>
                </a:schemeClr>
              </a:solidFill>
            </a:endParaRPr>
          </a:p>
          <a:p>
            <a:pPr marL="11112" indent="0">
              <a:spcBef>
                <a:spcPts val="0"/>
              </a:spcBef>
              <a:buNone/>
            </a:pPr>
            <a:endParaRPr lang="en-GB" sz="1000" dirty="0">
              <a:solidFill>
                <a:schemeClr val="accent6">
                  <a:lumMod val="25000"/>
                </a:schemeClr>
              </a:solidFill>
            </a:endParaRPr>
          </a:p>
          <a:p>
            <a:pPr marL="11112" indent="0">
              <a:buNone/>
            </a:pPr>
            <a:r>
              <a:rPr lang="en-GB" sz="2800" b="1" dirty="0">
                <a:solidFill>
                  <a:schemeClr val="accent6">
                    <a:lumMod val="25000"/>
                  </a:schemeClr>
                </a:solidFill>
              </a:rPr>
              <a:t>Criminal cases: </a:t>
            </a:r>
            <a:r>
              <a:rPr lang="en-GB" sz="2400" dirty="0">
                <a:solidFill>
                  <a:schemeClr val="accent6">
                    <a:lumMod val="25000"/>
                  </a:schemeClr>
                </a:solidFill>
              </a:rPr>
              <a:t>Witness and forensic evidence associated with disposition</a:t>
            </a:r>
          </a:p>
          <a:p>
            <a:pPr marL="11112" indent="0">
              <a:buNone/>
            </a:pPr>
            <a:endParaRPr lang="en-GB" sz="1000" dirty="0">
              <a:solidFill>
                <a:schemeClr val="accent6">
                  <a:lumMod val="25000"/>
                </a:schemeClr>
              </a:solidFill>
            </a:endParaRPr>
          </a:p>
          <a:p>
            <a:pPr marL="11112" indent="0">
              <a:buNone/>
            </a:pPr>
            <a:r>
              <a:rPr lang="en-GB" sz="2800" b="1" dirty="0">
                <a:solidFill>
                  <a:schemeClr val="accent6">
                    <a:lumMod val="25000"/>
                  </a:schemeClr>
                </a:solidFill>
              </a:rPr>
              <a:t>Civil cases: </a:t>
            </a:r>
            <a:r>
              <a:rPr lang="en-GB" sz="2400" dirty="0">
                <a:solidFill>
                  <a:schemeClr val="accent6">
                    <a:lumMod val="25000"/>
                  </a:schemeClr>
                </a:solidFill>
              </a:rPr>
              <a:t># of charges associated with disposition</a:t>
            </a:r>
          </a:p>
          <a:p>
            <a:pPr marL="0" indent="0">
              <a:buNone/>
            </a:pPr>
            <a:endParaRPr lang="en-GB" sz="2400" dirty="0">
              <a:solidFill>
                <a:schemeClr val="accent6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11688-2B80-A54E-B180-65D283F14CD3}"/>
              </a:ext>
            </a:extLst>
          </p:cNvPr>
          <p:cNvSpPr/>
          <p:nvPr/>
        </p:nvSpPr>
        <p:spPr>
          <a:xfrm>
            <a:off x="974220" y="4378068"/>
            <a:ext cx="833436" cy="93934"/>
          </a:xfrm>
          <a:prstGeom prst="rect">
            <a:avLst/>
          </a:prstGeom>
          <a:solidFill>
            <a:srgbClr val="32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A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52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5589E-838C-174E-8599-8CCFEAECF1B4}"/>
              </a:ext>
            </a:extLst>
          </p:cNvPr>
          <p:cNvSpPr/>
          <p:nvPr/>
        </p:nvSpPr>
        <p:spPr>
          <a:xfrm>
            <a:off x="7582934" y="845999"/>
            <a:ext cx="4080831" cy="5780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E7128D-AA4F-8B45-82BC-B4FA542142CB}"/>
              </a:ext>
            </a:extLst>
          </p:cNvPr>
          <p:cNvSpPr txBox="1">
            <a:spLocks/>
          </p:cNvSpPr>
          <p:nvPr/>
        </p:nvSpPr>
        <p:spPr bwMode="auto">
          <a:xfrm>
            <a:off x="7582935" y="3139227"/>
            <a:ext cx="408083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dirty="0">
                <a:solidFill>
                  <a:srgbClr val="323A49"/>
                </a:solidFill>
              </a:rPr>
              <a:t>Discussion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4572C2A-4681-E845-9905-C7FB17406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589" y="1575475"/>
            <a:ext cx="6338806" cy="4321087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numCol="1" spcCol="7200000">
            <a:noAutofit/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" indent="0">
              <a:buNone/>
            </a:pPr>
            <a:r>
              <a:rPr lang="en-GB" sz="2800" b="1" dirty="0">
                <a:solidFill>
                  <a:schemeClr val="accent6">
                    <a:lumMod val="25000"/>
                  </a:schemeClr>
                </a:solidFill>
              </a:rPr>
              <a:t>Disposition and Penalties</a:t>
            </a:r>
          </a:p>
          <a:p>
            <a:pPr>
              <a:buFont typeface="STIXGeneral-Regular" pitchFamily="2" charset="2"/>
              <a:buChar char="⏤"/>
            </a:pPr>
            <a:r>
              <a:rPr lang="en-GB" sz="2400" dirty="0">
                <a:solidFill>
                  <a:schemeClr val="accent6">
                    <a:lumMod val="25000"/>
                  </a:schemeClr>
                </a:solidFill>
              </a:rPr>
              <a:t>Consistent with fact that almost all U.S. criminal convictions obtained by guilty plea</a:t>
            </a:r>
          </a:p>
          <a:p>
            <a:pPr>
              <a:buFont typeface="STIXGeneral-Regular" pitchFamily="2" charset="2"/>
              <a:buChar char="⏤"/>
            </a:pPr>
            <a:r>
              <a:rPr lang="en-GB" sz="2400" dirty="0">
                <a:solidFill>
                  <a:schemeClr val="accent6">
                    <a:lumMod val="25000"/>
                  </a:schemeClr>
                </a:solidFill>
              </a:rPr>
              <a:t>Overcharging and sentencing guidelines incentivise guilty pleas</a:t>
            </a:r>
          </a:p>
          <a:p>
            <a:pPr marL="11112" indent="0">
              <a:buNone/>
            </a:pPr>
            <a:endParaRPr lang="en-GB" sz="1000" dirty="0">
              <a:solidFill>
                <a:schemeClr val="accent6">
                  <a:lumMod val="25000"/>
                </a:schemeClr>
              </a:solidFill>
            </a:endParaRPr>
          </a:p>
          <a:p>
            <a:pPr marL="11112" indent="0">
              <a:buNone/>
            </a:pPr>
            <a:r>
              <a:rPr lang="en-GB" sz="2800" b="1" dirty="0">
                <a:solidFill>
                  <a:schemeClr val="accent6">
                    <a:lumMod val="25000"/>
                  </a:schemeClr>
                </a:solidFill>
              </a:rPr>
              <a:t>Charges</a:t>
            </a:r>
          </a:p>
          <a:p>
            <a:pPr>
              <a:buFont typeface="STIXGeneral-Regular" pitchFamily="2" charset="2"/>
              <a:buChar char="⏤"/>
            </a:pPr>
            <a:r>
              <a:rPr lang="en-GB" sz="2400" dirty="0">
                <a:solidFill>
                  <a:schemeClr val="accent6">
                    <a:lumMod val="25000"/>
                  </a:schemeClr>
                </a:solidFill>
              </a:rPr>
              <a:t>Evidence of horizontal overcharging</a:t>
            </a:r>
          </a:p>
          <a:p>
            <a:pPr>
              <a:buFont typeface="STIXGeneral-Regular" pitchFamily="2" charset="2"/>
              <a:buChar char="⏤"/>
            </a:pPr>
            <a:r>
              <a:rPr lang="en-GB" sz="2400" dirty="0">
                <a:solidFill>
                  <a:schemeClr val="accent6">
                    <a:lumMod val="25000"/>
                  </a:schemeClr>
                </a:solidFill>
              </a:rPr>
              <a:t>Types of charges were surprising</a:t>
            </a:r>
          </a:p>
          <a:p>
            <a:pPr marL="11112" indent="0">
              <a:spcBef>
                <a:spcPts val="0"/>
              </a:spcBef>
              <a:buNone/>
            </a:pPr>
            <a:endParaRPr lang="en-GB" sz="1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15DD5-19E2-8A41-AEDA-FEE08C5EE904}"/>
              </a:ext>
            </a:extLst>
          </p:cNvPr>
          <p:cNvSpPr/>
          <p:nvPr/>
        </p:nvSpPr>
        <p:spPr>
          <a:xfrm>
            <a:off x="10282050" y="5196715"/>
            <a:ext cx="833436" cy="93934"/>
          </a:xfrm>
          <a:prstGeom prst="rect">
            <a:avLst/>
          </a:prstGeom>
          <a:solidFill>
            <a:srgbClr val="32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A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8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5589E-838C-174E-8599-8CCFEAECF1B4}"/>
              </a:ext>
            </a:extLst>
          </p:cNvPr>
          <p:cNvSpPr/>
          <p:nvPr/>
        </p:nvSpPr>
        <p:spPr>
          <a:xfrm>
            <a:off x="496334" y="846000"/>
            <a:ext cx="4080831" cy="5780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E7128D-AA4F-8B45-82BC-B4FA542142CB}"/>
              </a:ext>
            </a:extLst>
          </p:cNvPr>
          <p:cNvSpPr txBox="1">
            <a:spLocks/>
          </p:cNvSpPr>
          <p:nvPr/>
        </p:nvSpPr>
        <p:spPr bwMode="auto">
          <a:xfrm>
            <a:off x="289493" y="2936861"/>
            <a:ext cx="3592852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dirty="0">
                <a:solidFill>
                  <a:srgbClr val="323A49"/>
                </a:solidFill>
              </a:rPr>
              <a:t>Discussion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4572C2A-4681-E845-9905-C7FB17406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020" y="1051739"/>
            <a:ext cx="5844540" cy="4321087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numCol="1" spcCol="7200000">
            <a:noAutofit/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" lvl="0" indent="0" eaLnBrk="0" hangingPunct="0">
              <a:spcBef>
                <a:spcPct val="0"/>
              </a:spcBef>
              <a:buSzTx/>
              <a:buNone/>
            </a:pPr>
            <a:r>
              <a:rPr lang="en-GB" sz="2800" b="1" dirty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</a:rPr>
              <a:t>Cryptocurrency</a:t>
            </a:r>
          </a:p>
          <a:p>
            <a:pPr marL="342900" indent="-342900" eaLnBrk="0" hangingPunct="0">
              <a:spcBef>
                <a:spcPct val="0"/>
              </a:spcBef>
              <a:buSzTx/>
              <a:buFont typeface="STIXGeneral-Regular" pitchFamily="2" charset="2"/>
              <a:buChar char="⏤"/>
            </a:pPr>
            <a:r>
              <a:rPr lang="en-GB" sz="2400" dirty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</a:rPr>
              <a:t>Cases primarily involved Bitcoin or scam tokens</a:t>
            </a:r>
          </a:p>
          <a:p>
            <a:pPr marL="342900" indent="-342900" eaLnBrk="0" hangingPunct="0">
              <a:spcBef>
                <a:spcPct val="0"/>
              </a:spcBef>
              <a:buSzTx/>
              <a:buFont typeface="STIXGeneral-Regular" pitchFamily="2" charset="2"/>
              <a:buChar char="⏤"/>
            </a:pPr>
            <a:r>
              <a:rPr lang="en-GB" sz="2400" dirty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Almost no cases involved other popular cryptocurrencies</a:t>
            </a:r>
          </a:p>
          <a:p>
            <a:pPr marL="11112" indent="0">
              <a:buNone/>
            </a:pPr>
            <a:endParaRPr lang="en-GB" sz="1000" b="1" dirty="0">
              <a:solidFill>
                <a:schemeClr val="accent6">
                  <a:lumMod val="25000"/>
                </a:schemeClr>
              </a:solidFill>
            </a:endParaRPr>
          </a:p>
          <a:p>
            <a:pPr marL="11112" indent="0">
              <a:buNone/>
            </a:pPr>
            <a:r>
              <a:rPr lang="en-GB" sz="2800" b="1" dirty="0">
                <a:solidFill>
                  <a:schemeClr val="accent6">
                    <a:lumMod val="25000"/>
                  </a:schemeClr>
                </a:solidFill>
              </a:rPr>
              <a:t>Defendants</a:t>
            </a:r>
          </a:p>
          <a:p>
            <a:pPr>
              <a:buFont typeface="STIXGeneral-Regular" pitchFamily="2" charset="2"/>
              <a:buChar char="⏤"/>
            </a:pPr>
            <a:r>
              <a:rPr lang="en-GB" sz="2400" dirty="0">
                <a:solidFill>
                  <a:schemeClr val="accent6">
                    <a:lumMod val="25000"/>
                  </a:schemeClr>
                </a:solidFill>
              </a:rPr>
              <a:t>Results consistent with research that co-defendants did not impact conviction rates</a:t>
            </a:r>
          </a:p>
          <a:p>
            <a:pPr>
              <a:buFont typeface="STIXGeneral-Regular" pitchFamily="2" charset="2"/>
              <a:buChar char="⏤"/>
            </a:pPr>
            <a:r>
              <a:rPr lang="en-GB" sz="2400" dirty="0">
                <a:solidFill>
                  <a:schemeClr val="accent6">
                    <a:lumMod val="25000"/>
                  </a:schemeClr>
                </a:solidFill>
              </a:rPr>
              <a:t>Presence of individual defendant made a case less likely to be resolved by summary / default judgment</a:t>
            </a:r>
          </a:p>
          <a:p>
            <a:pPr marL="11112" indent="0">
              <a:buNone/>
            </a:pPr>
            <a:endParaRPr lang="en-GB" sz="1000" dirty="0">
              <a:solidFill>
                <a:schemeClr val="accent6">
                  <a:lumMod val="25000"/>
                </a:schemeClr>
              </a:solidFill>
            </a:endParaRPr>
          </a:p>
          <a:p>
            <a:pPr marL="11112" indent="0">
              <a:buNone/>
            </a:pPr>
            <a:endParaRPr lang="en-GB" sz="1000" dirty="0">
              <a:solidFill>
                <a:schemeClr val="accent6">
                  <a:lumMod val="25000"/>
                </a:schemeClr>
              </a:solidFill>
            </a:endParaRPr>
          </a:p>
          <a:p>
            <a:pPr marL="380990" indent="-380990"/>
            <a:endParaRPr lang="en-GB" sz="2400" dirty="0">
              <a:solidFill>
                <a:schemeClr val="accent6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dirty="0">
              <a:solidFill>
                <a:schemeClr val="accent6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2DA33-D19A-8A41-9382-9F02687F6C19}"/>
              </a:ext>
            </a:extLst>
          </p:cNvPr>
          <p:cNvSpPr/>
          <p:nvPr/>
        </p:nvSpPr>
        <p:spPr>
          <a:xfrm>
            <a:off x="1044568" y="5072471"/>
            <a:ext cx="833436" cy="93934"/>
          </a:xfrm>
          <a:prstGeom prst="rect">
            <a:avLst/>
          </a:prstGeom>
          <a:solidFill>
            <a:srgbClr val="32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A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0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5589E-838C-174E-8599-8CCFEAECF1B4}"/>
              </a:ext>
            </a:extLst>
          </p:cNvPr>
          <p:cNvSpPr/>
          <p:nvPr/>
        </p:nvSpPr>
        <p:spPr>
          <a:xfrm>
            <a:off x="7582934" y="846000"/>
            <a:ext cx="4080831" cy="5780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E7128D-AA4F-8B45-82BC-B4FA542142CB}"/>
              </a:ext>
            </a:extLst>
          </p:cNvPr>
          <p:cNvSpPr txBox="1">
            <a:spLocks/>
          </p:cNvSpPr>
          <p:nvPr/>
        </p:nvSpPr>
        <p:spPr bwMode="auto">
          <a:xfrm>
            <a:off x="7582935" y="3052019"/>
            <a:ext cx="408083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dirty="0">
                <a:solidFill>
                  <a:srgbClr val="323A49"/>
                </a:solidFill>
              </a:rPr>
              <a:t>Discussion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4572C2A-4681-E845-9905-C7FB17406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09" y="1268456"/>
            <a:ext cx="6338806" cy="4321087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numCol="1" spcCol="7200000">
            <a:noAutofit/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" indent="0">
              <a:buNone/>
            </a:pPr>
            <a:r>
              <a:rPr lang="en-GB" sz="2800" b="1" dirty="0">
                <a:solidFill>
                  <a:schemeClr val="accent6">
                    <a:lumMod val="25000"/>
                  </a:schemeClr>
                </a:solidFill>
              </a:rPr>
              <a:t>Evidence: </a:t>
            </a:r>
            <a:r>
              <a:rPr lang="en-GB" sz="2400" dirty="0">
                <a:solidFill>
                  <a:schemeClr val="accent6">
                    <a:lumMod val="25000"/>
                  </a:schemeClr>
                </a:solidFill>
              </a:rPr>
              <a:t>Primarily qualitative evidence—emails, texts, screenshots of websites, marketing materials, Tweets</a:t>
            </a:r>
          </a:p>
          <a:p>
            <a:pPr marL="11112" indent="0">
              <a:buNone/>
            </a:pPr>
            <a:endParaRPr lang="en-GB" sz="1000" dirty="0">
              <a:solidFill>
                <a:schemeClr val="accent6">
                  <a:lumMod val="25000"/>
                </a:schemeClr>
              </a:solidFill>
            </a:endParaRPr>
          </a:p>
          <a:p>
            <a:pPr marL="11112" indent="0">
              <a:buNone/>
            </a:pPr>
            <a:r>
              <a:rPr lang="en-GB" sz="2800" b="1" dirty="0">
                <a:solidFill>
                  <a:schemeClr val="accent6">
                    <a:lumMod val="25000"/>
                  </a:schemeClr>
                </a:solidFill>
              </a:rPr>
              <a:t>Blockchain evidence: </a:t>
            </a:r>
            <a:r>
              <a:rPr lang="en-GB" sz="2400" dirty="0">
                <a:solidFill>
                  <a:schemeClr val="accent6">
                    <a:lumMod val="25000"/>
                  </a:schemeClr>
                </a:solidFill>
              </a:rPr>
              <a:t>Debate about admissibility </a:t>
            </a:r>
          </a:p>
          <a:p>
            <a:pPr marL="11112" indent="0">
              <a:buNone/>
            </a:pPr>
            <a:endParaRPr lang="en-GB" sz="1000" dirty="0">
              <a:solidFill>
                <a:schemeClr val="accent6">
                  <a:lumMod val="25000"/>
                </a:schemeClr>
              </a:solidFill>
            </a:endParaRPr>
          </a:p>
          <a:p>
            <a:pPr marL="11112" indent="0">
              <a:buNone/>
            </a:pPr>
            <a:r>
              <a:rPr lang="en-GB" sz="2800" b="1" dirty="0">
                <a:solidFill>
                  <a:schemeClr val="accent6">
                    <a:lumMod val="25000"/>
                  </a:schemeClr>
                </a:solidFill>
              </a:rPr>
              <a:t>Witness evidence: </a:t>
            </a:r>
            <a:r>
              <a:rPr lang="en-GB" sz="2400" dirty="0">
                <a:solidFill>
                  <a:schemeClr val="accent6">
                    <a:lumMod val="25000"/>
                  </a:schemeClr>
                </a:solidFill>
              </a:rPr>
              <a:t>Expert witness testimony to validate blockchain evidence?</a:t>
            </a:r>
          </a:p>
          <a:p>
            <a:pPr marL="11112" indent="0">
              <a:buNone/>
            </a:pPr>
            <a:endParaRPr lang="en-GB" sz="1000" dirty="0">
              <a:solidFill>
                <a:schemeClr val="accent6">
                  <a:lumMod val="25000"/>
                </a:schemeClr>
              </a:solidFill>
            </a:endParaRPr>
          </a:p>
          <a:p>
            <a:pPr marL="11112" indent="0">
              <a:buNone/>
            </a:pPr>
            <a:r>
              <a:rPr lang="en-GB" sz="2800" b="1" dirty="0">
                <a:solidFill>
                  <a:schemeClr val="accent6">
                    <a:lumMod val="25000"/>
                  </a:schemeClr>
                </a:solidFill>
              </a:rPr>
              <a:t>Additional evidence: </a:t>
            </a:r>
            <a:r>
              <a:rPr lang="en-GB" sz="2400" dirty="0">
                <a:solidFill>
                  <a:schemeClr val="accent6">
                    <a:lumMod val="25000"/>
                  </a:schemeClr>
                </a:solidFill>
              </a:rPr>
              <a:t>Unnecessary or coerced guilty pleas?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064923-5195-674A-98F8-8CFBD8317921}"/>
              </a:ext>
            </a:extLst>
          </p:cNvPr>
          <p:cNvSpPr/>
          <p:nvPr/>
        </p:nvSpPr>
        <p:spPr>
          <a:xfrm>
            <a:off x="10201643" y="5291169"/>
            <a:ext cx="833436" cy="93934"/>
          </a:xfrm>
          <a:prstGeom prst="rect">
            <a:avLst/>
          </a:prstGeom>
          <a:solidFill>
            <a:srgbClr val="32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A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18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72C7544-88C9-3544-B9E5-57AF659351D7}"/>
              </a:ext>
            </a:extLst>
          </p:cNvPr>
          <p:cNvSpPr/>
          <p:nvPr/>
        </p:nvSpPr>
        <p:spPr>
          <a:xfrm>
            <a:off x="7582934" y="846000"/>
            <a:ext cx="4080831" cy="5780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2DFAA-A3EF-584A-9A98-2C1C0551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934" y="3070108"/>
            <a:ext cx="4080831" cy="1368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323A49"/>
                </a:solidFill>
              </a:rPr>
              <a:t>Limitations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2AFBCEF-DDA5-3C49-8ABE-5D91B9F8A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765" y="1598158"/>
            <a:ext cx="5304314" cy="2366284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numCol="1" spcCol="7200000">
            <a:noAutofit/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" indent="0">
              <a:buNone/>
            </a:pPr>
            <a:r>
              <a:rPr lang="en-GB" sz="2400" dirty="0">
                <a:solidFill>
                  <a:schemeClr val="accent6">
                    <a:lumMod val="25000"/>
                  </a:schemeClr>
                </a:solidFill>
              </a:rPr>
              <a:t>Small population</a:t>
            </a:r>
          </a:p>
          <a:p>
            <a:pPr marL="11112" indent="0">
              <a:buNone/>
            </a:pPr>
            <a:endParaRPr lang="en-GB" sz="1000" dirty="0">
              <a:solidFill>
                <a:schemeClr val="accent6">
                  <a:lumMod val="25000"/>
                </a:schemeClr>
              </a:solidFill>
            </a:endParaRPr>
          </a:p>
          <a:p>
            <a:pPr marL="11112" indent="0">
              <a:buNone/>
            </a:pPr>
            <a:r>
              <a:rPr lang="en-GB" sz="2400" dirty="0">
                <a:solidFill>
                  <a:schemeClr val="accent6">
                    <a:lumMod val="25000"/>
                  </a:schemeClr>
                </a:solidFill>
              </a:rPr>
              <a:t>U.S. cases only and various federal courts</a:t>
            </a:r>
          </a:p>
          <a:p>
            <a:pPr marL="11112" indent="0">
              <a:buNone/>
            </a:pPr>
            <a:endParaRPr lang="en-GB" sz="1000" dirty="0">
              <a:solidFill>
                <a:schemeClr val="accent6">
                  <a:lumMod val="25000"/>
                </a:schemeClr>
              </a:solidFill>
            </a:endParaRPr>
          </a:p>
          <a:p>
            <a:pPr marL="11112" indent="0">
              <a:buNone/>
            </a:pPr>
            <a:r>
              <a:rPr lang="en-GB" sz="2400" dirty="0">
                <a:solidFill>
                  <a:schemeClr val="accent6">
                    <a:lumMod val="25000"/>
                  </a:schemeClr>
                </a:solidFill>
              </a:rPr>
              <a:t>COVID case delays</a:t>
            </a:r>
          </a:p>
          <a:p>
            <a:pPr marL="11112" indent="0">
              <a:buNone/>
            </a:pPr>
            <a:endParaRPr lang="en-GB" sz="1000" dirty="0">
              <a:solidFill>
                <a:schemeClr val="accent6">
                  <a:lumMod val="25000"/>
                </a:schemeClr>
              </a:solidFill>
            </a:endParaRPr>
          </a:p>
          <a:p>
            <a:pPr marL="11112" indent="0">
              <a:buNone/>
            </a:pPr>
            <a:r>
              <a:rPr lang="en-GB" sz="2400" dirty="0">
                <a:solidFill>
                  <a:schemeClr val="accent6">
                    <a:lumMod val="25000"/>
                  </a:schemeClr>
                </a:solidFill>
              </a:rPr>
              <a:t>Basic data extracted</a:t>
            </a:r>
          </a:p>
          <a:p>
            <a:pPr marL="11112" indent="0">
              <a:buNone/>
            </a:pPr>
            <a:endParaRPr lang="en-GB" sz="1000" dirty="0">
              <a:solidFill>
                <a:schemeClr val="accent6">
                  <a:lumMod val="25000"/>
                </a:schemeClr>
              </a:solidFill>
            </a:endParaRPr>
          </a:p>
          <a:p>
            <a:pPr marL="11112" indent="0">
              <a:buNone/>
            </a:pPr>
            <a:r>
              <a:rPr lang="en-GB" sz="2400" dirty="0">
                <a:solidFill>
                  <a:schemeClr val="accent6">
                    <a:lumMod val="25000"/>
                  </a:schemeClr>
                </a:solidFill>
              </a:rPr>
              <a:t>Civil and criminal analysed together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21C4FD-3E29-E548-AB73-0CA55397DE8A}"/>
              </a:ext>
            </a:extLst>
          </p:cNvPr>
          <p:cNvSpPr/>
          <p:nvPr/>
        </p:nvSpPr>
        <p:spPr>
          <a:xfrm>
            <a:off x="1138982" y="1765603"/>
            <a:ext cx="833436" cy="93934"/>
          </a:xfrm>
          <a:prstGeom prst="rect">
            <a:avLst/>
          </a:prstGeom>
          <a:solidFill>
            <a:srgbClr val="32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A49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95CCF7-14E9-7D49-A035-49C74EAEB3E5}"/>
              </a:ext>
            </a:extLst>
          </p:cNvPr>
          <p:cNvSpPr/>
          <p:nvPr/>
        </p:nvSpPr>
        <p:spPr>
          <a:xfrm>
            <a:off x="1138982" y="2584753"/>
            <a:ext cx="833436" cy="93934"/>
          </a:xfrm>
          <a:prstGeom prst="rect">
            <a:avLst/>
          </a:prstGeom>
          <a:solidFill>
            <a:srgbClr val="32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A49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9B919-E46D-1548-B9D8-7470636C6584}"/>
              </a:ext>
            </a:extLst>
          </p:cNvPr>
          <p:cNvSpPr/>
          <p:nvPr/>
        </p:nvSpPr>
        <p:spPr>
          <a:xfrm>
            <a:off x="1138982" y="3647804"/>
            <a:ext cx="833436" cy="93934"/>
          </a:xfrm>
          <a:prstGeom prst="rect">
            <a:avLst/>
          </a:prstGeom>
          <a:solidFill>
            <a:srgbClr val="32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A49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D031A7-DD71-4748-9437-6F85208DDFD9}"/>
              </a:ext>
            </a:extLst>
          </p:cNvPr>
          <p:cNvSpPr/>
          <p:nvPr/>
        </p:nvSpPr>
        <p:spPr>
          <a:xfrm>
            <a:off x="1138982" y="4438108"/>
            <a:ext cx="833436" cy="93934"/>
          </a:xfrm>
          <a:prstGeom prst="rect">
            <a:avLst/>
          </a:prstGeom>
          <a:solidFill>
            <a:srgbClr val="32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A49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418D0-8205-2240-963A-D4CCB25D5832}"/>
              </a:ext>
            </a:extLst>
          </p:cNvPr>
          <p:cNvSpPr/>
          <p:nvPr/>
        </p:nvSpPr>
        <p:spPr>
          <a:xfrm>
            <a:off x="1149249" y="5228412"/>
            <a:ext cx="833436" cy="93934"/>
          </a:xfrm>
          <a:prstGeom prst="rect">
            <a:avLst/>
          </a:prstGeom>
          <a:solidFill>
            <a:srgbClr val="32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A49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DB82FD-B40C-354A-86EA-FF5F99ACD377}"/>
              </a:ext>
            </a:extLst>
          </p:cNvPr>
          <p:cNvSpPr/>
          <p:nvPr/>
        </p:nvSpPr>
        <p:spPr>
          <a:xfrm>
            <a:off x="10222963" y="5322346"/>
            <a:ext cx="833436" cy="93934"/>
          </a:xfrm>
          <a:prstGeom prst="rect">
            <a:avLst/>
          </a:prstGeom>
          <a:solidFill>
            <a:srgbClr val="32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131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91F081-49B8-5941-96C5-5283D9F89750}"/>
              </a:ext>
            </a:extLst>
          </p:cNvPr>
          <p:cNvSpPr/>
          <p:nvPr/>
        </p:nvSpPr>
        <p:spPr>
          <a:xfrm>
            <a:off x="496096" y="899999"/>
            <a:ext cx="4933154" cy="2128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D69ED6-A6B4-C14B-923A-9F6D86AFE8EB}"/>
              </a:ext>
            </a:extLst>
          </p:cNvPr>
          <p:cNvSpPr txBox="1">
            <a:spLocks/>
          </p:cNvSpPr>
          <p:nvPr/>
        </p:nvSpPr>
        <p:spPr bwMode="auto">
          <a:xfrm>
            <a:off x="1048546" y="1280474"/>
            <a:ext cx="354906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323A49"/>
                </a:solidFill>
              </a:rPr>
              <a:t>Future Research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1779F59-A23C-EA4F-92AF-E5DFF1A1E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066497"/>
            <a:ext cx="4913582" cy="3163954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numCol="1" spcCol="7200000">
            <a:noAutofit/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" indent="0" algn="just">
              <a:buNone/>
            </a:pPr>
            <a:r>
              <a:rPr lang="en-GB" sz="2800" b="1" dirty="0">
                <a:solidFill>
                  <a:schemeClr val="accent6">
                    <a:lumMod val="25000"/>
                  </a:schemeClr>
                </a:solidFill>
              </a:rPr>
              <a:t>Variables: </a:t>
            </a:r>
            <a:r>
              <a:rPr lang="en-GB" sz="2400" dirty="0">
                <a:solidFill>
                  <a:schemeClr val="accent6">
                    <a:lumMod val="25000"/>
                  </a:schemeClr>
                </a:solidFill>
              </a:rPr>
              <a:t>More granularity in variables extracted or additional factors</a:t>
            </a:r>
          </a:p>
          <a:p>
            <a:pPr marL="11112" indent="0" algn="just">
              <a:buNone/>
            </a:pPr>
            <a:endParaRPr lang="en-GB" sz="1000" dirty="0">
              <a:solidFill>
                <a:schemeClr val="accent6">
                  <a:lumMod val="25000"/>
                </a:schemeClr>
              </a:solidFill>
            </a:endParaRPr>
          </a:p>
          <a:p>
            <a:pPr marL="11112" indent="0" algn="just">
              <a:buNone/>
            </a:pPr>
            <a:r>
              <a:rPr lang="en-GB" sz="2800" b="1" dirty="0">
                <a:solidFill>
                  <a:schemeClr val="accent6">
                    <a:lumMod val="25000"/>
                  </a:schemeClr>
                </a:solidFill>
              </a:rPr>
              <a:t>Cases: </a:t>
            </a:r>
            <a:r>
              <a:rPr lang="en-GB" sz="2400" dirty="0">
                <a:solidFill>
                  <a:schemeClr val="accent6">
                    <a:lumMod val="25000"/>
                  </a:schemeClr>
                </a:solidFill>
              </a:rPr>
              <a:t>Expand to all financial crime cases or private civil cases</a:t>
            </a:r>
          </a:p>
          <a:p>
            <a:pPr marL="11112" indent="0" algn="just">
              <a:buNone/>
            </a:pPr>
            <a:endParaRPr lang="en-GB" sz="1000" dirty="0">
              <a:solidFill>
                <a:schemeClr val="accent6">
                  <a:lumMod val="25000"/>
                </a:schemeClr>
              </a:solidFill>
            </a:endParaRPr>
          </a:p>
          <a:p>
            <a:pPr marL="11112" indent="0" algn="just">
              <a:buNone/>
            </a:pPr>
            <a:r>
              <a:rPr lang="en-GB" sz="2800" b="1" dirty="0">
                <a:solidFill>
                  <a:schemeClr val="accent6">
                    <a:lumMod val="25000"/>
                  </a:schemeClr>
                </a:solidFill>
              </a:rPr>
              <a:t>Evidence: </a:t>
            </a:r>
            <a:r>
              <a:rPr lang="en-GB" sz="2400" dirty="0">
                <a:solidFill>
                  <a:schemeClr val="accent6">
                    <a:lumMod val="25000"/>
                  </a:schemeClr>
                </a:solidFill>
              </a:rPr>
              <a:t>Further research into quantitative evidence, automating collection, cost/benefit analysis, jury handling of blockchain evidence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8CFDE2-3331-734B-A64B-DF9CAB27B438}"/>
              </a:ext>
            </a:extLst>
          </p:cNvPr>
          <p:cNvSpPr/>
          <p:nvPr/>
        </p:nvSpPr>
        <p:spPr>
          <a:xfrm>
            <a:off x="10176146" y="5958001"/>
            <a:ext cx="833436" cy="93934"/>
          </a:xfrm>
          <a:prstGeom prst="rect">
            <a:avLst/>
          </a:prstGeom>
          <a:solidFill>
            <a:srgbClr val="32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A49"/>
              </a:solidFill>
            </a:endParaRPr>
          </a:p>
        </p:txBody>
      </p:sp>
      <p:pic>
        <p:nvPicPr>
          <p:cNvPr id="5" name="Picture 4" descr="Front steps and columns of a majestic city building">
            <a:extLst>
              <a:ext uri="{FF2B5EF4-FFF2-40B4-BE49-F238E27FC236}">
                <a16:creationId xmlns:a16="http://schemas.microsoft.com/office/drawing/2014/main" id="{288E8F96-526E-AD4C-AD00-E67E8466D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42"/>
          <a:stretch/>
        </p:blipFill>
        <p:spPr>
          <a:xfrm>
            <a:off x="496096" y="3303793"/>
            <a:ext cx="4913582" cy="27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10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A476610-C22D-C040-B89F-8237B3DB3469}"/>
              </a:ext>
            </a:extLst>
          </p:cNvPr>
          <p:cNvSpPr/>
          <p:nvPr/>
        </p:nvSpPr>
        <p:spPr>
          <a:xfrm>
            <a:off x="553484" y="769800"/>
            <a:ext cx="3142215" cy="5780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176715-723B-6E47-926A-8ECF355EB2C7}"/>
              </a:ext>
            </a:extLst>
          </p:cNvPr>
          <p:cNvSpPr txBox="1">
            <a:spLocks/>
          </p:cNvSpPr>
          <p:nvPr/>
        </p:nvSpPr>
        <p:spPr bwMode="auto">
          <a:xfrm>
            <a:off x="1072230" y="3127155"/>
            <a:ext cx="3538052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323A49"/>
                </a:solidFill>
              </a:rPr>
              <a:t>Thank </a:t>
            </a:r>
          </a:p>
          <a:p>
            <a:r>
              <a:rPr lang="en-US" dirty="0">
                <a:solidFill>
                  <a:srgbClr val="323A49"/>
                </a:solidFill>
              </a:rPr>
              <a:t>You!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A3D25EA-1EBD-2E44-8181-927B4E80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305" y="1777436"/>
            <a:ext cx="3549060" cy="6855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Questions?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61267A-CD4F-CE4F-A1F2-750E79B6FB14}"/>
              </a:ext>
            </a:extLst>
          </p:cNvPr>
          <p:cNvSpPr/>
          <p:nvPr/>
        </p:nvSpPr>
        <p:spPr>
          <a:xfrm>
            <a:off x="10471454" y="3429000"/>
            <a:ext cx="833436" cy="93934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A49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D14E243-A7AA-BB42-816C-896AA55EF022}"/>
              </a:ext>
            </a:extLst>
          </p:cNvPr>
          <p:cNvSpPr txBox="1">
            <a:spLocks/>
          </p:cNvSpPr>
          <p:nvPr/>
        </p:nvSpPr>
        <p:spPr bwMode="auto">
          <a:xfrm>
            <a:off x="4242564" y="4737783"/>
            <a:ext cx="7161482" cy="68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3500" dirty="0">
                <a:solidFill>
                  <a:schemeClr val="accent6">
                    <a:lumMod val="25000"/>
                  </a:schemeClr>
                </a:solidFill>
              </a:rPr>
              <a:t>arianna.trozze@ucl.ac.uk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BAEC5F-EC0E-914A-93B5-2D0835B70D07}"/>
              </a:ext>
            </a:extLst>
          </p:cNvPr>
          <p:cNvSpPr/>
          <p:nvPr/>
        </p:nvSpPr>
        <p:spPr>
          <a:xfrm>
            <a:off x="1072230" y="2026283"/>
            <a:ext cx="833436" cy="93934"/>
          </a:xfrm>
          <a:prstGeom prst="rect">
            <a:avLst/>
          </a:prstGeom>
          <a:solidFill>
            <a:srgbClr val="32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A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07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 descr="Heading">
            <a:extLst>
              <a:ext uri="{FF2B5EF4-FFF2-40B4-BE49-F238E27FC236}">
                <a16:creationId xmlns:a16="http://schemas.microsoft.com/office/drawing/2014/main" id="{12EEDDA9-809B-1E4E-BE65-1A2CEFE0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337" y="1560733"/>
            <a:ext cx="5224433" cy="663758"/>
          </a:xfrm>
        </p:spPr>
        <p:txBody>
          <a:bodyPr/>
          <a:lstStyle/>
          <a:p>
            <a:r>
              <a:rPr lang="en-GB" dirty="0">
                <a:solidFill>
                  <a:srgbClr val="323A49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Research </a:t>
            </a:r>
            <a:br>
              <a:rPr lang="en-GB" dirty="0">
                <a:solidFill>
                  <a:srgbClr val="323A49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</a:br>
            <a:r>
              <a:rPr lang="en-GB" dirty="0">
                <a:solidFill>
                  <a:srgbClr val="323A49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CD95E1-78C1-2546-B0FE-1102AA515EA5}"/>
              </a:ext>
            </a:extLst>
          </p:cNvPr>
          <p:cNvSpPr txBox="1"/>
          <p:nvPr/>
        </p:nvSpPr>
        <p:spPr>
          <a:xfrm>
            <a:off x="784337" y="3110016"/>
            <a:ext cx="49356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Financial crime involving cryptocurrencies</a:t>
            </a:r>
          </a:p>
          <a:p>
            <a:pPr algn="l"/>
            <a:endParaRPr lang="en-US" sz="2400" dirty="0">
              <a:solidFill>
                <a:schemeClr val="accent6">
                  <a:lumMod val="25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U.S. government prosecutions in their infancy</a:t>
            </a:r>
          </a:p>
          <a:p>
            <a:pPr algn="l"/>
            <a:endParaRPr lang="en-US" sz="2400" dirty="0">
              <a:solidFill>
                <a:schemeClr val="accent6">
                  <a:lumMod val="25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Usefulness of existing predicate offences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C13A35-DAF5-B64D-B99C-146FCB690BA1}"/>
              </a:ext>
            </a:extLst>
          </p:cNvPr>
          <p:cNvSpPr/>
          <p:nvPr/>
        </p:nvSpPr>
        <p:spPr>
          <a:xfrm>
            <a:off x="6183232" y="1128686"/>
            <a:ext cx="4981189" cy="52911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6B28581-30F2-6048-BE34-E67385CCEF15}"/>
              </a:ext>
            </a:extLst>
          </p:cNvPr>
          <p:cNvSpPr txBox="1">
            <a:spLocks/>
          </p:cNvSpPr>
          <p:nvPr/>
        </p:nvSpPr>
        <p:spPr bwMode="auto">
          <a:xfrm>
            <a:off x="6581536" y="1499971"/>
            <a:ext cx="5224433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323A49"/>
                </a:solidFill>
              </a:rPr>
              <a:t>Research </a:t>
            </a:r>
          </a:p>
          <a:p>
            <a:r>
              <a:rPr lang="en-US" dirty="0">
                <a:solidFill>
                  <a:srgbClr val="323A49"/>
                </a:solidFill>
              </a:rPr>
              <a:t>Question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5890E0-69B1-1944-9FEB-3685D45A4E6A}"/>
              </a:ext>
            </a:extLst>
          </p:cNvPr>
          <p:cNvSpPr txBox="1"/>
          <p:nvPr/>
        </p:nvSpPr>
        <p:spPr>
          <a:xfrm>
            <a:off x="6591300" y="3239255"/>
            <a:ext cx="4304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What factors are associated </a:t>
            </a:r>
          </a:p>
          <a:p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with successful U.S.-based cryptocurrency financial crime prosecutions?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C087DB-99EB-C543-AFA3-3AA6083CA4E9}"/>
              </a:ext>
            </a:extLst>
          </p:cNvPr>
          <p:cNvSpPr/>
          <p:nvPr/>
        </p:nvSpPr>
        <p:spPr>
          <a:xfrm>
            <a:off x="9952529" y="5584544"/>
            <a:ext cx="833436" cy="93934"/>
          </a:xfrm>
          <a:prstGeom prst="rect">
            <a:avLst/>
          </a:prstGeom>
          <a:solidFill>
            <a:srgbClr val="32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A49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C6C6AC-B5B2-2147-857C-09DA14C9CFA1}"/>
              </a:ext>
            </a:extLst>
          </p:cNvPr>
          <p:cNvSpPr/>
          <p:nvPr/>
        </p:nvSpPr>
        <p:spPr>
          <a:xfrm>
            <a:off x="849252" y="1128686"/>
            <a:ext cx="833436" cy="93934"/>
          </a:xfrm>
          <a:prstGeom prst="rect">
            <a:avLst/>
          </a:prstGeom>
          <a:solidFill>
            <a:srgbClr val="32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A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2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7634BBE-8CE9-474F-9128-D706D2C11D2E}"/>
              </a:ext>
            </a:extLst>
          </p:cNvPr>
          <p:cNvSpPr/>
          <p:nvPr/>
        </p:nvSpPr>
        <p:spPr>
          <a:xfrm>
            <a:off x="584152" y="1627822"/>
            <a:ext cx="5275414" cy="4737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60649-B065-794B-B83D-9A576CA4B6C9}"/>
              </a:ext>
            </a:extLst>
          </p:cNvPr>
          <p:cNvSpPr/>
          <p:nvPr/>
        </p:nvSpPr>
        <p:spPr>
          <a:xfrm>
            <a:off x="6087803" y="1627821"/>
            <a:ext cx="5159516" cy="4737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6BC032-1C42-3D4E-96EE-9CFCAD80EA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20832"/>
          <a:stretch/>
        </p:blipFill>
        <p:spPr>
          <a:xfrm>
            <a:off x="584152" y="1801939"/>
            <a:ext cx="5261478" cy="4389204"/>
          </a:xfrm>
          <a:prstGeom prst="rect">
            <a:avLst/>
          </a:prstGeom>
          <a:ln w="1047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71946"/>
                      <a:gd name="connsiteY0" fmla="*/ 0 h 2837221"/>
                      <a:gd name="connsiteX1" fmla="*/ 4171946 w 4171946"/>
                      <a:gd name="connsiteY1" fmla="*/ 0 h 2837221"/>
                      <a:gd name="connsiteX2" fmla="*/ 4171946 w 4171946"/>
                      <a:gd name="connsiteY2" fmla="*/ 2837221 h 2837221"/>
                      <a:gd name="connsiteX3" fmla="*/ 0 w 4171946"/>
                      <a:gd name="connsiteY3" fmla="*/ 2837221 h 2837221"/>
                      <a:gd name="connsiteX4" fmla="*/ 0 w 4171946"/>
                      <a:gd name="connsiteY4" fmla="*/ 0 h 2837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71946" h="2837221" fill="none" extrusionOk="0">
                        <a:moveTo>
                          <a:pt x="0" y="0"/>
                        </a:moveTo>
                        <a:cubicBezTo>
                          <a:pt x="612500" y="-49533"/>
                          <a:pt x="3736511" y="-14809"/>
                          <a:pt x="4171946" y="0"/>
                        </a:cubicBezTo>
                        <a:cubicBezTo>
                          <a:pt x="4259585" y="1219146"/>
                          <a:pt x="4099267" y="1577346"/>
                          <a:pt x="4171946" y="2837221"/>
                        </a:cubicBezTo>
                        <a:cubicBezTo>
                          <a:pt x="2966604" y="2788990"/>
                          <a:pt x="1934794" y="2921676"/>
                          <a:pt x="0" y="2837221"/>
                        </a:cubicBezTo>
                        <a:cubicBezTo>
                          <a:pt x="-38581" y="2030101"/>
                          <a:pt x="63341" y="586106"/>
                          <a:pt x="0" y="0"/>
                        </a:cubicBezTo>
                        <a:close/>
                      </a:path>
                      <a:path w="4171946" h="2837221" stroke="0" extrusionOk="0">
                        <a:moveTo>
                          <a:pt x="0" y="0"/>
                        </a:moveTo>
                        <a:cubicBezTo>
                          <a:pt x="653715" y="118645"/>
                          <a:pt x="2416612" y="116012"/>
                          <a:pt x="4171946" y="0"/>
                        </a:cubicBezTo>
                        <a:cubicBezTo>
                          <a:pt x="4039064" y="1302029"/>
                          <a:pt x="4256897" y="1894046"/>
                          <a:pt x="4171946" y="2837221"/>
                        </a:cubicBezTo>
                        <a:cubicBezTo>
                          <a:pt x="3134282" y="2971821"/>
                          <a:pt x="1422852" y="2680025"/>
                          <a:pt x="0" y="2837221"/>
                        </a:cubicBezTo>
                        <a:cubicBezTo>
                          <a:pt x="-20187" y="2505589"/>
                          <a:pt x="-152480" y="13543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6593B-D72A-F249-93B0-EE6F156480CA}"/>
              </a:ext>
            </a:extLst>
          </p:cNvPr>
          <p:cNvSpPr txBox="1"/>
          <p:nvPr/>
        </p:nvSpPr>
        <p:spPr>
          <a:xfrm>
            <a:off x="6505173" y="2011382"/>
            <a:ext cx="42860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Aft>
                <a:spcPts val="0"/>
              </a:spcAft>
            </a:pPr>
            <a:r>
              <a:rPr lang="en-GB" sz="2800" b="1" dirty="0">
                <a:solidFill>
                  <a:schemeClr val="accent6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1. Search </a:t>
            </a:r>
            <a:r>
              <a:rPr lang="en-GB" sz="2400" dirty="0">
                <a:solidFill>
                  <a:schemeClr val="accent6">
                    <a:lumMod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using Westlaw</a:t>
            </a:r>
            <a:endParaRPr lang="en-GB" sz="2400" b="1" dirty="0">
              <a:solidFill>
                <a:schemeClr val="accent6">
                  <a:lumMod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>
              <a:spcAft>
                <a:spcPts val="0"/>
              </a:spcAft>
            </a:pPr>
            <a:endParaRPr lang="en-GB" sz="2400" b="1" dirty="0">
              <a:solidFill>
                <a:schemeClr val="accent6">
                  <a:lumMod val="25000"/>
                </a:schemeClr>
              </a:solidFill>
              <a:cs typeface="Arial" panose="020B0604020202020204" pitchFamily="34" charset="0"/>
            </a:endParaRPr>
          </a:p>
          <a:p>
            <a:pPr lvl="0" algn="r"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25000"/>
                  </a:schemeClr>
                </a:solidFill>
              </a:rPr>
              <a:t>2. Extract</a:t>
            </a:r>
            <a:r>
              <a:rPr lang="en-US" sz="28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all cases involving financial crime offence and cryptocurrencies</a:t>
            </a:r>
          </a:p>
          <a:p>
            <a:pPr marL="514350" lvl="0" indent="-514350" algn="r">
              <a:spcAft>
                <a:spcPts val="0"/>
              </a:spcAft>
              <a:buAutoNum type="arabicPeriod"/>
            </a:pPr>
            <a:endParaRPr lang="en-US" sz="2400" dirty="0">
              <a:solidFill>
                <a:schemeClr val="accent6">
                  <a:lumMod val="25000"/>
                </a:schemeClr>
              </a:solidFill>
              <a:cs typeface="Arial" panose="020B0604020202020204" pitchFamily="34" charset="0"/>
            </a:endParaRPr>
          </a:p>
          <a:p>
            <a:pPr lvl="0" algn="r"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25000"/>
                  </a:schemeClr>
                </a:solidFill>
              </a:rPr>
              <a:t>3. Cross-reference</a:t>
            </a:r>
            <a:r>
              <a:rPr lang="en-US" sz="28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with</a:t>
            </a:r>
          </a:p>
          <a:p>
            <a:pPr lvl="0" algn="r">
              <a:spcAft>
                <a:spcPts val="0"/>
              </a:spcAft>
            </a:pPr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agency press releases </a:t>
            </a:r>
          </a:p>
          <a:p>
            <a:pPr lvl="0" algn="r">
              <a:spcAft>
                <a:spcPts val="0"/>
              </a:spcAft>
            </a:pPr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and </a:t>
            </a:r>
            <a:r>
              <a:rPr lang="en-US" sz="2400" dirty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prior research</a:t>
            </a:r>
          </a:p>
          <a:p>
            <a:pPr marL="514350" lvl="0" indent="-514350" algn="r">
              <a:spcAft>
                <a:spcPts val="0"/>
              </a:spcAft>
              <a:buAutoNum type="arabicPeriod"/>
            </a:pPr>
            <a:endParaRPr lang="en-GB" sz="2400" dirty="0">
              <a:solidFill>
                <a:schemeClr val="accent6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itle 3" descr="Heading">
            <a:extLst>
              <a:ext uri="{FF2B5EF4-FFF2-40B4-BE49-F238E27FC236}">
                <a16:creationId xmlns:a16="http://schemas.microsoft.com/office/drawing/2014/main" id="{792DCC2C-F933-2A42-9A42-ECE51860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33" y="906006"/>
            <a:ext cx="5224433" cy="663758"/>
          </a:xfrm>
        </p:spPr>
        <p:txBody>
          <a:bodyPr/>
          <a:lstStyle/>
          <a:p>
            <a:r>
              <a:rPr lang="en-GB" dirty="0">
                <a:solidFill>
                  <a:srgbClr val="323A49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Method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FC1091-27A0-0D47-9630-4848BC542182}"/>
              </a:ext>
            </a:extLst>
          </p:cNvPr>
          <p:cNvSpPr/>
          <p:nvPr/>
        </p:nvSpPr>
        <p:spPr>
          <a:xfrm>
            <a:off x="9841456" y="5861019"/>
            <a:ext cx="833436" cy="93934"/>
          </a:xfrm>
          <a:prstGeom prst="rect">
            <a:avLst/>
          </a:prstGeom>
          <a:solidFill>
            <a:srgbClr val="32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A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3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8060B8-D6D7-944F-98B9-94762DFBE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798935"/>
              </p:ext>
            </p:extLst>
          </p:nvPr>
        </p:nvGraphicFramePr>
        <p:xfrm>
          <a:off x="771301" y="1608189"/>
          <a:ext cx="5194495" cy="476240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274698">
                  <a:extLst>
                    <a:ext uri="{9D8B030D-6E8A-4147-A177-3AD203B41FA5}">
                      <a16:colId xmlns:a16="http://schemas.microsoft.com/office/drawing/2014/main" val="1696176955"/>
                    </a:ext>
                  </a:extLst>
                </a:gridCol>
                <a:gridCol w="2274393">
                  <a:extLst>
                    <a:ext uri="{9D8B030D-6E8A-4147-A177-3AD203B41FA5}">
                      <a16:colId xmlns:a16="http://schemas.microsoft.com/office/drawing/2014/main" val="4145212340"/>
                    </a:ext>
                  </a:extLst>
                </a:gridCol>
                <a:gridCol w="1645404">
                  <a:extLst>
                    <a:ext uri="{9D8B030D-6E8A-4147-A177-3AD203B41FA5}">
                      <a16:colId xmlns:a16="http://schemas.microsoft.com/office/drawing/2014/main" val="2957471581"/>
                    </a:ext>
                  </a:extLst>
                </a:gridCol>
              </a:tblGrid>
              <a:tr h="1805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Variable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Code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Where to Find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extLst>
                  <a:ext uri="{0D108BD9-81ED-4DB2-BD59-A6C34878D82A}">
                    <a16:rowId xmlns:a16="http://schemas.microsoft.com/office/drawing/2014/main" val="2099271242"/>
                  </a:ext>
                </a:extLst>
              </a:tr>
              <a:tr h="196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Dependent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extLst>
                  <a:ext uri="{0D108BD9-81ED-4DB2-BD59-A6C34878D82A}">
                    <a16:rowId xmlns:a16="http://schemas.microsoft.com/office/drawing/2014/main" val="2055340347"/>
                  </a:ext>
                </a:extLst>
              </a:tr>
              <a:tr h="10120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Disposition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0= Voluntary dismissal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1= Settlement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2= Jury trial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3= Bench trial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4= Default or summary judgment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5= Guilty plea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Docket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extLst>
                  <a:ext uri="{0D108BD9-81ED-4DB2-BD59-A6C34878D82A}">
                    <a16:rowId xmlns:a16="http://schemas.microsoft.com/office/drawing/2014/main" val="3132072510"/>
                  </a:ext>
                </a:extLst>
              </a:tr>
              <a:tr h="337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Sentence (criminal)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0= non-custodial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1= custodial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Judgment, sentencing order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extLst>
                  <a:ext uri="{0D108BD9-81ED-4DB2-BD59-A6C34878D82A}">
                    <a16:rowId xmlns:a16="http://schemas.microsoft.com/office/drawing/2014/main" val="1256919939"/>
                  </a:ext>
                </a:extLst>
              </a:tr>
              <a:tr h="16866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Monetary penalty (civil)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0= Not alleged in complaint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1= restitution + disgorgement is less than alleged in complaint (excluding interest)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2= restitution + disgorgement is equal to amount alleged in complaint (excluding interest)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3= restitution + disgorgement is greater than amount alleged in complaint (excluding interest)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Judgment, forfeiture order, restitution order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extLst>
                  <a:ext uri="{0D108BD9-81ED-4DB2-BD59-A6C34878D82A}">
                    <a16:rowId xmlns:a16="http://schemas.microsoft.com/office/drawing/2014/main" val="1661384594"/>
                  </a:ext>
                </a:extLst>
              </a:tr>
              <a:tr h="1686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extLst>
                  <a:ext uri="{0D108BD9-81ED-4DB2-BD59-A6C34878D82A}">
                    <a16:rowId xmlns:a16="http://schemas.microsoft.com/office/drawing/2014/main" val="2845140150"/>
                  </a:ext>
                </a:extLst>
              </a:tr>
              <a:tr h="1686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Independent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extLst>
                  <a:ext uri="{0D108BD9-81ED-4DB2-BD59-A6C34878D82A}">
                    <a16:rowId xmlns:a16="http://schemas.microsoft.com/office/drawing/2014/main" val="422135706"/>
                  </a:ext>
                </a:extLst>
              </a:tr>
              <a:tr h="337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Offence characteristics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extLst>
                  <a:ext uri="{0D108BD9-81ED-4DB2-BD59-A6C34878D82A}">
                    <a16:rowId xmlns:a16="http://schemas.microsoft.com/office/drawing/2014/main" val="1906643694"/>
                  </a:ext>
                </a:extLst>
              </a:tr>
              <a:tr h="6746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Charges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0= one count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1= two to five counts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2= six to ten counts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3= eleven or more counts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Complaint, indictment, information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extLst>
                  <a:ext uri="{0D108BD9-81ED-4DB2-BD59-A6C34878D82A}">
                    <a16:rowId xmlns:a16="http://schemas.microsoft.com/office/drawing/2014/main" val="122741231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2D3432-BC27-814F-B950-81859B353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94681"/>
              </p:ext>
            </p:extLst>
          </p:nvPr>
        </p:nvGraphicFramePr>
        <p:xfrm>
          <a:off x="6030897" y="1608190"/>
          <a:ext cx="5194495" cy="4762401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274698">
                  <a:extLst>
                    <a:ext uri="{9D8B030D-6E8A-4147-A177-3AD203B41FA5}">
                      <a16:colId xmlns:a16="http://schemas.microsoft.com/office/drawing/2014/main" val="1696176955"/>
                    </a:ext>
                  </a:extLst>
                </a:gridCol>
                <a:gridCol w="2274394">
                  <a:extLst>
                    <a:ext uri="{9D8B030D-6E8A-4147-A177-3AD203B41FA5}">
                      <a16:colId xmlns:a16="http://schemas.microsoft.com/office/drawing/2014/main" val="4145212340"/>
                    </a:ext>
                  </a:extLst>
                </a:gridCol>
                <a:gridCol w="1645403">
                  <a:extLst>
                    <a:ext uri="{9D8B030D-6E8A-4147-A177-3AD203B41FA5}">
                      <a16:colId xmlns:a16="http://schemas.microsoft.com/office/drawing/2014/main" val="2957471581"/>
                    </a:ext>
                  </a:extLst>
                </a:gridCol>
              </a:tblGrid>
              <a:tr h="1652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Variable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Code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Where to Find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extLst>
                  <a:ext uri="{0D108BD9-81ED-4DB2-BD59-A6C34878D82A}">
                    <a16:rowId xmlns:a16="http://schemas.microsoft.com/office/drawing/2014/main" val="2099271242"/>
                  </a:ext>
                </a:extLst>
              </a:tr>
              <a:tr h="4956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Wire fraud charged? (criminal)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0= wire fraud not charged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1= wire fraud charged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Complaint, indictment, information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extLst>
                  <a:ext uri="{0D108BD9-81ED-4DB2-BD59-A6C34878D82A}">
                    <a16:rowId xmlns:a16="http://schemas.microsoft.com/office/drawing/2014/main" val="1614495292"/>
                  </a:ext>
                </a:extLst>
              </a:tr>
              <a:tr h="330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Cryptocurrency involved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0= other coin only or unspecified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1= Bitcoin involved 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Complaint, indictment, information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extLst>
                  <a:ext uri="{0D108BD9-81ED-4DB2-BD59-A6C34878D82A}">
                    <a16:rowId xmlns:a16="http://schemas.microsoft.com/office/drawing/2014/main" val="2198718090"/>
                  </a:ext>
                </a:extLst>
              </a:tr>
              <a:tr h="2046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extLst>
                  <a:ext uri="{0D108BD9-81ED-4DB2-BD59-A6C34878D82A}">
                    <a16:rowId xmlns:a16="http://schemas.microsoft.com/office/drawing/2014/main" val="1555662883"/>
                  </a:ext>
                </a:extLst>
              </a:tr>
              <a:tr h="4092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Defendant characteristics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extLst>
                  <a:ext uri="{0D108BD9-81ED-4DB2-BD59-A6C34878D82A}">
                    <a16:rowId xmlns:a16="http://schemas.microsoft.com/office/drawing/2014/main" val="3769615708"/>
                  </a:ext>
                </a:extLst>
              </a:tr>
              <a:tr h="6138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Number of defendants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0= one defendant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1= two to five defendants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2= six or more 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Complaint, indictment, information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extLst>
                  <a:ext uri="{0D108BD9-81ED-4DB2-BD59-A6C34878D82A}">
                    <a16:rowId xmlns:a16="http://schemas.microsoft.com/office/drawing/2014/main" val="645221587"/>
                  </a:ext>
                </a:extLst>
              </a:tr>
              <a:tr h="4956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Individual or corporate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0= individual defendant only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1= presence of corporate defendant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Complaint, indictment, information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extLst>
                  <a:ext uri="{0D108BD9-81ED-4DB2-BD59-A6C34878D82A}">
                    <a16:rowId xmlns:a16="http://schemas.microsoft.com/office/drawing/2014/main" val="1932115496"/>
                  </a:ext>
                </a:extLst>
              </a:tr>
              <a:tr h="2046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extLst>
                  <a:ext uri="{0D108BD9-81ED-4DB2-BD59-A6C34878D82A}">
                    <a16:rowId xmlns:a16="http://schemas.microsoft.com/office/drawing/2014/main" val="2637096897"/>
                  </a:ext>
                </a:extLst>
              </a:tr>
              <a:tr h="29519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Evidence characteristics</a:t>
                      </a:r>
                    </a:p>
                  </a:txBody>
                  <a:tcPr marL="32385" marR="32385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extLst>
                  <a:ext uri="{0D108BD9-81ED-4DB2-BD59-A6C34878D82A}">
                    <a16:rowId xmlns:a16="http://schemas.microsoft.com/office/drawing/2014/main" val="3597112694"/>
                  </a:ext>
                </a:extLst>
              </a:tr>
              <a:tr h="4092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Witness evidence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0= no witnesses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1= witness evidence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Exhibits, judgment, appeal opinion, docket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extLst>
                  <a:ext uri="{0D108BD9-81ED-4DB2-BD59-A6C34878D82A}">
                    <a16:rowId xmlns:a16="http://schemas.microsoft.com/office/drawing/2014/main" val="2404164991"/>
                  </a:ext>
                </a:extLst>
              </a:tr>
              <a:tr h="4956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Forensic evidence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0= qualitative evidence presented only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1= quantitative evidence presented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Exhibits, judgment, appeal opinion, docket</a:t>
                      </a:r>
                      <a:endParaRPr lang="en-GB" sz="11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extLst>
                  <a:ext uri="{0D108BD9-81ED-4DB2-BD59-A6C34878D82A}">
                    <a16:rowId xmlns:a16="http://schemas.microsoft.com/office/drawing/2014/main" val="14971462"/>
                  </a:ext>
                </a:extLst>
              </a:tr>
              <a:tr h="6138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Additional evidence 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0= information in charging document is only evidence filed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1= additional evidence filed 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Exhibits, judgment, appeal opinion, docket</a:t>
                      </a:r>
                      <a:endParaRPr lang="en-GB" sz="11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385" marR="32385" marT="0" marB="0"/>
                </a:tc>
                <a:extLst>
                  <a:ext uri="{0D108BD9-81ED-4DB2-BD59-A6C34878D82A}">
                    <a16:rowId xmlns:a16="http://schemas.microsoft.com/office/drawing/2014/main" val="3379725724"/>
                  </a:ext>
                </a:extLst>
              </a:tr>
            </a:tbl>
          </a:graphicData>
        </a:graphic>
      </p:graphicFrame>
      <p:sp>
        <p:nvSpPr>
          <p:cNvPr id="4" name="Title 3" descr="Heading">
            <a:extLst>
              <a:ext uri="{FF2B5EF4-FFF2-40B4-BE49-F238E27FC236}">
                <a16:creationId xmlns:a16="http://schemas.microsoft.com/office/drawing/2014/main" id="{59473C42-7EB1-494E-B570-E7580DDE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31" y="789601"/>
            <a:ext cx="5224433" cy="663758"/>
          </a:xfrm>
        </p:spPr>
        <p:txBody>
          <a:bodyPr/>
          <a:lstStyle/>
          <a:p>
            <a:r>
              <a:rPr lang="en-GB" dirty="0">
                <a:solidFill>
                  <a:srgbClr val="323A49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Coding Framework</a:t>
            </a:r>
          </a:p>
        </p:txBody>
      </p:sp>
    </p:spTree>
    <p:extLst>
      <p:ext uri="{BB962C8B-B14F-4D97-AF65-F5344CB8AC3E}">
        <p14:creationId xmlns:p14="http://schemas.microsoft.com/office/powerpoint/2010/main" val="421929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C766-7292-7A43-8E60-0D3D3F354EA3}"/>
              </a:ext>
            </a:extLst>
          </p:cNvPr>
          <p:cNvSpPr/>
          <p:nvPr/>
        </p:nvSpPr>
        <p:spPr>
          <a:xfrm>
            <a:off x="437014" y="837931"/>
            <a:ext cx="4080831" cy="5780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7D7D5-E24E-6545-BF99-905E5306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14" y="3213017"/>
            <a:ext cx="4080831" cy="1368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323A49"/>
                </a:solidFill>
              </a:rPr>
              <a:t>Final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D1A4D-7E23-9448-B652-DEA7424D5A41}"/>
              </a:ext>
            </a:extLst>
          </p:cNvPr>
          <p:cNvSpPr txBox="1">
            <a:spLocks/>
          </p:cNvSpPr>
          <p:nvPr/>
        </p:nvSpPr>
        <p:spPr>
          <a:xfrm>
            <a:off x="4676256" y="1486923"/>
            <a:ext cx="6926330" cy="4820188"/>
          </a:xfrm>
          <a:prstGeom prst="rect">
            <a:avLst/>
          </a:prstGeom>
        </p:spPr>
        <p:txBody>
          <a:bodyPr/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en-GB" sz="2800" b="1" dirty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Search: </a:t>
            </a:r>
            <a:r>
              <a:rPr lang="en-GB" sz="2400" dirty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483 cases</a:t>
            </a:r>
          </a:p>
          <a:p>
            <a:pPr marL="0" indent="0" algn="r">
              <a:spcBef>
                <a:spcPts val="0"/>
              </a:spcBef>
              <a:buNone/>
            </a:pPr>
            <a:endParaRPr lang="en-GB" sz="2400" dirty="0">
              <a:solidFill>
                <a:schemeClr val="accent6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GB" sz="2800" b="1" dirty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Removal of Ineligible Cases: </a:t>
            </a:r>
            <a:r>
              <a:rPr lang="en-GB" sz="2400" dirty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Removed duplicates, cases that did not involve financial criminal offence, </a:t>
            </a:r>
            <a:r>
              <a:rPr lang="en-GB" sz="2400" i="1" dirty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rem</a:t>
            </a:r>
            <a:r>
              <a:rPr lang="en-GB" sz="2400" dirty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cases, or where decision had not been reached by 1 May 2020</a:t>
            </a:r>
          </a:p>
          <a:p>
            <a:pPr marL="0" indent="0" algn="r">
              <a:spcBef>
                <a:spcPts val="0"/>
              </a:spcBef>
              <a:buNone/>
            </a:pPr>
            <a:endParaRPr lang="en-GB" sz="2400" dirty="0">
              <a:solidFill>
                <a:schemeClr val="accent6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GB" sz="2800" b="1" dirty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of Cases (for IRR): </a:t>
            </a:r>
            <a:r>
              <a:rPr lang="en-GB" sz="2400" dirty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set of 50 cases</a:t>
            </a:r>
          </a:p>
          <a:p>
            <a:pPr marL="0" indent="0" algn="r">
              <a:spcBef>
                <a:spcPts val="0"/>
              </a:spcBef>
              <a:buNone/>
            </a:pPr>
            <a:endParaRPr lang="en-GB" sz="2400" dirty="0">
              <a:solidFill>
                <a:schemeClr val="accent6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GB" sz="2800" b="1" dirty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Set: </a:t>
            </a:r>
            <a:r>
              <a:rPr lang="en-GB" sz="2400" dirty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more detailed data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GB" sz="2400" dirty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extraction, final set of </a:t>
            </a:r>
            <a:r>
              <a:rPr lang="en-GB" sz="2400" b="1" u="sng" dirty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  <a:r>
              <a:rPr lang="en-GB" sz="2400" dirty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cases</a:t>
            </a:r>
          </a:p>
          <a:p>
            <a:pPr marL="11112" indent="0" algn="r">
              <a:spcBef>
                <a:spcPts val="0"/>
              </a:spcBef>
              <a:buNone/>
            </a:pPr>
            <a:endParaRPr lang="en-GB" sz="2400" dirty="0">
              <a:solidFill>
                <a:schemeClr val="accent6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2" indent="0" algn="r">
              <a:spcBef>
                <a:spcPts val="0"/>
              </a:spcBef>
              <a:buNone/>
            </a:pPr>
            <a:endParaRPr lang="en-US" sz="24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50668E-F032-AB4A-9FCE-0DBF23DB6655}"/>
              </a:ext>
            </a:extLst>
          </p:cNvPr>
          <p:cNvSpPr/>
          <p:nvPr/>
        </p:nvSpPr>
        <p:spPr>
          <a:xfrm>
            <a:off x="883659" y="5265420"/>
            <a:ext cx="833436" cy="93934"/>
          </a:xfrm>
          <a:prstGeom prst="rect">
            <a:avLst/>
          </a:prstGeom>
          <a:solidFill>
            <a:srgbClr val="32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A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8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3288D7-668E-8149-85E1-8DFAA2C60EB0}"/>
              </a:ext>
            </a:extLst>
          </p:cNvPr>
          <p:cNvSpPr/>
          <p:nvPr/>
        </p:nvSpPr>
        <p:spPr>
          <a:xfrm>
            <a:off x="7668792" y="721861"/>
            <a:ext cx="4080831" cy="5780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2DFAA-A3EF-584A-9A98-2C1C0551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995" y="4051728"/>
            <a:ext cx="3304424" cy="1368000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323A49"/>
                </a:solidFill>
              </a:rPr>
              <a:t>Inter-coder </a:t>
            </a:r>
            <a:br>
              <a:rPr lang="en-US" dirty="0">
                <a:solidFill>
                  <a:srgbClr val="323A49"/>
                </a:solidFill>
              </a:rPr>
            </a:br>
            <a:r>
              <a:rPr lang="en-US" dirty="0">
                <a:solidFill>
                  <a:srgbClr val="323A49"/>
                </a:solidFill>
              </a:rPr>
              <a:t>reliability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A5FA070B-FBF0-E845-8260-8429C00CC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105" y="2251728"/>
            <a:ext cx="5694735" cy="36000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numCol="1" spcCol="7200000">
            <a:noAutofit/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Coders: </a:t>
            </a:r>
            <a:r>
              <a:rPr lang="en-GB" sz="2400" dirty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people coded 10 cases each</a:t>
            </a:r>
          </a:p>
          <a:p>
            <a:pPr marL="0" indent="0">
              <a:buNone/>
            </a:pPr>
            <a:endParaRPr lang="en-GB" sz="2133" dirty="0">
              <a:solidFill>
                <a:schemeClr val="accent6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Fleiss’ Kappa: </a:t>
            </a:r>
            <a:r>
              <a:rPr lang="en-GB" sz="2400" dirty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0.791, p &lt; .0001</a:t>
            </a:r>
          </a:p>
          <a:p>
            <a:pPr marL="0" indent="0">
              <a:buNone/>
            </a:pPr>
            <a:endParaRPr lang="en-GB" sz="2133" dirty="0">
              <a:solidFill>
                <a:schemeClr val="accent6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level of agreement</a:t>
            </a:r>
          </a:p>
          <a:p>
            <a:pPr marL="0" indent="0">
              <a:buNone/>
            </a:pPr>
            <a:endParaRPr lang="en-GB" sz="2133" dirty="0">
              <a:solidFill>
                <a:schemeClr val="accent6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B26FB0-7C4A-154F-8B1C-18A5E208A2E0}"/>
              </a:ext>
            </a:extLst>
          </p:cNvPr>
          <p:cNvSpPr/>
          <p:nvPr/>
        </p:nvSpPr>
        <p:spPr>
          <a:xfrm>
            <a:off x="10332459" y="2758530"/>
            <a:ext cx="833436" cy="93934"/>
          </a:xfrm>
          <a:prstGeom prst="rect">
            <a:avLst/>
          </a:prstGeom>
          <a:solidFill>
            <a:srgbClr val="32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A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02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>
            <a:extLst>
              <a:ext uri="{FF2B5EF4-FFF2-40B4-BE49-F238E27FC236}">
                <a16:creationId xmlns:a16="http://schemas.microsoft.com/office/drawing/2014/main" id="{5DC92399-69A1-6A49-995C-673305B35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191" y="2305908"/>
            <a:ext cx="1742845" cy="2425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7. Examine the docket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E2BDE733-4344-3D48-A7C3-19B3F4491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652" y="125293"/>
            <a:ext cx="3825875" cy="474663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1. Examine the complaint/ indictment/ information. If a superseding document was filed, use the latest one.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" name="Text Box 25">
            <a:extLst>
              <a:ext uri="{FF2B5EF4-FFF2-40B4-BE49-F238E27FC236}">
                <a16:creationId xmlns:a16="http://schemas.microsoft.com/office/drawing/2014/main" id="{FCE7D367-CCC2-5747-BCAC-60C20FEEE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285" y="2626153"/>
            <a:ext cx="1805476" cy="1372144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9. Examine the judgment, sentencing order, restitution order, and/or forfeiture order. If a superseding one of any of them was filed, use the latest one.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" name="Text Box 28">
            <a:extLst>
              <a:ext uri="{FF2B5EF4-FFF2-40B4-BE49-F238E27FC236}">
                <a16:creationId xmlns:a16="http://schemas.microsoft.com/office/drawing/2014/main" id="{3D96A4EC-F1F4-BE4A-9F30-5B346275F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736" y="1018046"/>
            <a:ext cx="1520756" cy="450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2. How many counts were charged?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" name="Text Box 29">
            <a:extLst>
              <a:ext uri="{FF2B5EF4-FFF2-40B4-BE49-F238E27FC236}">
                <a16:creationId xmlns:a16="http://schemas.microsoft.com/office/drawing/2014/main" id="{DCEF05C6-206C-314D-9C55-BCA1889DE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3761" y="964630"/>
            <a:ext cx="1343025" cy="4508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3. Was wire fraud charged?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" name="Text Box 30">
            <a:extLst>
              <a:ext uri="{FF2B5EF4-FFF2-40B4-BE49-F238E27FC236}">
                <a16:creationId xmlns:a16="http://schemas.microsoft.com/office/drawing/2014/main" id="{A14989BE-E575-9148-88A5-F20E19FC2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494" y="734714"/>
            <a:ext cx="1667061" cy="450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4. What cryptocurrency was involved?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8" name="Text Box 31">
            <a:extLst>
              <a:ext uri="{FF2B5EF4-FFF2-40B4-BE49-F238E27FC236}">
                <a16:creationId xmlns:a16="http://schemas.microsoft.com/office/drawing/2014/main" id="{EA17FC9C-5FFF-B64C-B489-21ACA5239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204" y="1619187"/>
            <a:ext cx="338138" cy="238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" name="Text Box 32">
            <a:extLst>
              <a:ext uri="{FF2B5EF4-FFF2-40B4-BE49-F238E27FC236}">
                <a16:creationId xmlns:a16="http://schemas.microsoft.com/office/drawing/2014/main" id="{048A5EEF-027F-8149-9AD9-42B2C937F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999" y="1593116"/>
            <a:ext cx="463550" cy="238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2-5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" name="Text Box 33">
            <a:extLst>
              <a:ext uri="{FF2B5EF4-FFF2-40B4-BE49-F238E27FC236}">
                <a16:creationId xmlns:a16="http://schemas.microsoft.com/office/drawing/2014/main" id="{BF9A0971-0B83-2640-A98F-D23150CAF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328" y="1603748"/>
            <a:ext cx="492125" cy="238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6-10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" name="Text Box 34">
            <a:extLst>
              <a:ext uri="{FF2B5EF4-FFF2-40B4-BE49-F238E27FC236}">
                <a16:creationId xmlns:a16="http://schemas.microsoft.com/office/drawing/2014/main" id="{F85621BD-65D8-0149-AA37-DB563793D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9" y="1606922"/>
            <a:ext cx="486874" cy="2809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&gt; 11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2" name="Text Box 35">
            <a:extLst>
              <a:ext uri="{FF2B5EF4-FFF2-40B4-BE49-F238E27FC236}">
                <a16:creationId xmlns:a16="http://schemas.microsoft.com/office/drawing/2014/main" id="{C847B370-8236-8D44-8694-4C8DC1190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622" y="1519577"/>
            <a:ext cx="561975" cy="3196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Yes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3" name="Text Box 36">
            <a:extLst>
              <a:ext uri="{FF2B5EF4-FFF2-40B4-BE49-F238E27FC236}">
                <a16:creationId xmlns:a16="http://schemas.microsoft.com/office/drawing/2014/main" id="{8E9A36FF-DF67-E04F-BED7-30EA47B4A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598" y="1541312"/>
            <a:ext cx="533400" cy="3095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" name="Text Box 37">
            <a:extLst>
              <a:ext uri="{FF2B5EF4-FFF2-40B4-BE49-F238E27FC236}">
                <a16:creationId xmlns:a16="http://schemas.microsoft.com/office/drawing/2014/main" id="{F14DB1AA-EC3C-3349-8B22-89E6C60AB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4214" y="1399766"/>
            <a:ext cx="801688" cy="295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Bitcoin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5" name="Text Box 38">
            <a:extLst>
              <a:ext uri="{FF2B5EF4-FFF2-40B4-BE49-F238E27FC236}">
                <a16:creationId xmlns:a16="http://schemas.microsoft.com/office/drawing/2014/main" id="{CE6F3FC4-0AE9-AD45-9B26-BEEAB4154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858" y="1273645"/>
            <a:ext cx="1343024" cy="461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Other coin(s) only or unspecified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" name="Text Box 39">
            <a:extLst>
              <a:ext uri="{FF2B5EF4-FFF2-40B4-BE49-F238E27FC236}">
                <a16:creationId xmlns:a16="http://schemas.microsoft.com/office/drawing/2014/main" id="{5E83CD2A-3955-7048-9050-3B90FF87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365" y="2633900"/>
            <a:ext cx="2362936" cy="234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8. How was the case disposed?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" name="Text Box 40">
            <a:extLst>
              <a:ext uri="{FF2B5EF4-FFF2-40B4-BE49-F238E27FC236}">
                <a16:creationId xmlns:a16="http://schemas.microsoft.com/office/drawing/2014/main" id="{40D77262-7D7D-C441-9C38-6574DFCD2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3677" y="3095438"/>
            <a:ext cx="624534" cy="483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Guilty plea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" name="Text Box 41">
            <a:extLst>
              <a:ext uri="{FF2B5EF4-FFF2-40B4-BE49-F238E27FC236}">
                <a16:creationId xmlns:a16="http://schemas.microsoft.com/office/drawing/2014/main" id="{6DC4CE7D-6371-2C4B-ACE1-7EBAC2455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868" y="2969618"/>
            <a:ext cx="801688" cy="63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Default/  summary judgment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" name="Text Box 42">
            <a:extLst>
              <a:ext uri="{FF2B5EF4-FFF2-40B4-BE49-F238E27FC236}">
                <a16:creationId xmlns:a16="http://schemas.microsoft.com/office/drawing/2014/main" id="{67CD27FF-4A8B-3842-AFC4-3AA896089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647" y="3191758"/>
            <a:ext cx="592478" cy="401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Bench trial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0" name="Text Box 43">
            <a:extLst>
              <a:ext uri="{FF2B5EF4-FFF2-40B4-BE49-F238E27FC236}">
                <a16:creationId xmlns:a16="http://schemas.microsoft.com/office/drawing/2014/main" id="{029B1AF1-1BE1-2F47-8638-22ABE3426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345" y="3149798"/>
            <a:ext cx="478416" cy="454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Jury trial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1" name="Text Box 44">
            <a:extLst>
              <a:ext uri="{FF2B5EF4-FFF2-40B4-BE49-F238E27FC236}">
                <a16:creationId xmlns:a16="http://schemas.microsoft.com/office/drawing/2014/main" id="{74C0AD5D-87E6-F64E-B0AF-73D231F2A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660" y="3314279"/>
            <a:ext cx="852488" cy="292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Settlement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2" name="Text Box 45">
            <a:extLst>
              <a:ext uri="{FF2B5EF4-FFF2-40B4-BE49-F238E27FC236}">
                <a16:creationId xmlns:a16="http://schemas.microsoft.com/office/drawing/2014/main" id="{19C26854-6C9E-EF41-8CEC-847F4BC59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918" y="3153118"/>
            <a:ext cx="801687" cy="4578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Voluntary dismissal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3" name="Text Box 46">
            <a:extLst>
              <a:ext uri="{FF2B5EF4-FFF2-40B4-BE49-F238E27FC236}">
                <a16:creationId xmlns:a16="http://schemas.microsoft.com/office/drawing/2014/main" id="{E461CC28-225D-C742-8DFB-B00E383D8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1779" y="1435637"/>
            <a:ext cx="1700374" cy="4697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5. How many defendants were there?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4" name="Text Box 47">
            <a:extLst>
              <a:ext uri="{FF2B5EF4-FFF2-40B4-BE49-F238E27FC236}">
                <a16:creationId xmlns:a16="http://schemas.microsoft.com/office/drawing/2014/main" id="{1398C679-722D-C04B-ACB8-2F4AED926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6434" y="99819"/>
            <a:ext cx="1203889" cy="843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6. Were the defendants individuals or companies?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5" name="Text Box 48">
            <a:extLst>
              <a:ext uri="{FF2B5EF4-FFF2-40B4-BE49-F238E27FC236}">
                <a16:creationId xmlns:a16="http://schemas.microsoft.com/office/drawing/2014/main" id="{7AD11CD9-0C9A-2E4A-BCAA-53BCD2E13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5218" y="2031813"/>
            <a:ext cx="259562" cy="2745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6" name="Text Box 49">
            <a:extLst>
              <a:ext uri="{FF2B5EF4-FFF2-40B4-BE49-F238E27FC236}">
                <a16:creationId xmlns:a16="http://schemas.microsoft.com/office/drawing/2014/main" id="{FC355D22-69A2-4A41-9B73-27068A61B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0545" y="2029445"/>
            <a:ext cx="434975" cy="2654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2-5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7" name="Text Box 50">
            <a:extLst>
              <a:ext uri="{FF2B5EF4-FFF2-40B4-BE49-F238E27FC236}">
                <a16:creationId xmlns:a16="http://schemas.microsoft.com/office/drawing/2014/main" id="{4567CE7D-28D7-CE42-BAAC-AA8AB1BF0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2988" y="2027654"/>
            <a:ext cx="449263" cy="238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&gt; 6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8" name="Text Box 51">
            <a:extLst>
              <a:ext uri="{FF2B5EF4-FFF2-40B4-BE49-F238E27FC236}">
                <a16:creationId xmlns:a16="http://schemas.microsoft.com/office/drawing/2014/main" id="{C31DCA2B-AEAC-2B4F-BD63-CB95F04D6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957" y="1558291"/>
            <a:ext cx="993774" cy="492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Individual(s) only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9" name="Text Box 52">
            <a:extLst>
              <a:ext uri="{FF2B5EF4-FFF2-40B4-BE49-F238E27FC236}">
                <a16:creationId xmlns:a16="http://schemas.microsoft.com/office/drawing/2014/main" id="{94A2A004-70C9-D14D-BB2C-D6BC85ED5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2348" y="1447917"/>
            <a:ext cx="864142" cy="818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At least one corporate defendant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0" name="Text Box 53">
            <a:extLst>
              <a:ext uri="{FF2B5EF4-FFF2-40B4-BE49-F238E27FC236}">
                <a16:creationId xmlns:a16="http://schemas.microsoft.com/office/drawing/2014/main" id="{03631AF4-221A-0447-9805-68303EA70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254" y="4135545"/>
            <a:ext cx="1855507" cy="2952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10. Was it a criminal case?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1" name="Text Box 54">
            <a:extLst>
              <a:ext uri="{FF2B5EF4-FFF2-40B4-BE49-F238E27FC236}">
                <a16:creationId xmlns:a16="http://schemas.microsoft.com/office/drawing/2014/main" id="{50AE01D7-67F7-E848-84C6-CD703CD15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17" y="5121852"/>
            <a:ext cx="918004" cy="818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11. Was a custodial sentence imposed?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2" name="Text Box 55">
            <a:extLst>
              <a:ext uri="{FF2B5EF4-FFF2-40B4-BE49-F238E27FC236}">
                <a16:creationId xmlns:a16="http://schemas.microsoft.com/office/drawing/2014/main" id="{BE476726-0507-104F-A8C2-5EBBF3465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004" y="4508535"/>
            <a:ext cx="561976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Yes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3" name="Text Box 56">
            <a:extLst>
              <a:ext uri="{FF2B5EF4-FFF2-40B4-BE49-F238E27FC236}">
                <a16:creationId xmlns:a16="http://schemas.microsoft.com/office/drawing/2014/main" id="{CC604E05-435E-1541-A458-EF34B5591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957" y="4520795"/>
            <a:ext cx="49212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4" name="Text Box 59">
            <a:extLst>
              <a:ext uri="{FF2B5EF4-FFF2-40B4-BE49-F238E27FC236}">
                <a16:creationId xmlns:a16="http://schemas.microsoft.com/office/drawing/2014/main" id="{5DEAD0DA-C673-934F-8374-FC5B6A2EF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980" y="4933740"/>
            <a:ext cx="1887538" cy="4616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12. How much was disgorgement + restitution?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5" name="Text Box 60">
            <a:extLst>
              <a:ext uri="{FF2B5EF4-FFF2-40B4-BE49-F238E27FC236}">
                <a16:creationId xmlns:a16="http://schemas.microsoft.com/office/drawing/2014/main" id="{D9277938-FEE6-C247-A8EE-BE1FD5E17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628" y="6093621"/>
            <a:ext cx="561975" cy="295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Yes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6" name="Text Box 61">
            <a:extLst>
              <a:ext uri="{FF2B5EF4-FFF2-40B4-BE49-F238E27FC236}">
                <a16:creationId xmlns:a16="http://schemas.microsoft.com/office/drawing/2014/main" id="{BC2FFBC5-350A-9C4C-9D01-29D29B03A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23" y="6109604"/>
            <a:ext cx="533400" cy="279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7" name="Text Box 62">
            <a:extLst>
              <a:ext uri="{FF2B5EF4-FFF2-40B4-BE49-F238E27FC236}">
                <a16:creationId xmlns:a16="http://schemas.microsoft.com/office/drawing/2014/main" id="{6D7D3321-902D-1244-9885-D6AFE760D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308" y="5383388"/>
            <a:ext cx="889056" cy="10552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Greater than amount alleged in complaint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8" name="Text Box 64">
            <a:extLst>
              <a:ext uri="{FF2B5EF4-FFF2-40B4-BE49-F238E27FC236}">
                <a16:creationId xmlns:a16="http://schemas.microsoft.com/office/drawing/2014/main" id="{6E19CC84-4A1F-9A4B-B7BC-F6B4C4F86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188" y="5827888"/>
            <a:ext cx="714299" cy="6185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Equal to amount alleged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9" name="Text Box 66">
            <a:extLst>
              <a:ext uri="{FF2B5EF4-FFF2-40B4-BE49-F238E27FC236}">
                <a16:creationId xmlns:a16="http://schemas.microsoft.com/office/drawing/2014/main" id="{9AEDAEF3-EB8A-0F40-826B-90822925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9492" y="4172453"/>
            <a:ext cx="2576512" cy="47776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13. Examine any exhibits, the judgement, and any appeal opinion.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0" name="Text Box 67">
            <a:extLst>
              <a:ext uri="{FF2B5EF4-FFF2-40B4-BE49-F238E27FC236}">
                <a16:creationId xmlns:a16="http://schemas.microsoft.com/office/drawing/2014/main" id="{E4D5937D-8240-BD4C-A535-2892925E3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7154" y="4842840"/>
            <a:ext cx="1749064" cy="1055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14. Was witness evidence provided (in the form of a declaration, live testimony, or deposition, for example)?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1" name="Text Box 68">
            <a:extLst>
              <a:ext uri="{FF2B5EF4-FFF2-40B4-BE49-F238E27FC236}">
                <a16:creationId xmlns:a16="http://schemas.microsoft.com/office/drawing/2014/main" id="{5EDA0F60-2AC4-A840-9967-A033962B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098" y="4767832"/>
            <a:ext cx="2303462" cy="6746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9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15. Was any quantitative evidence filed (i.e. bank statements, analyses of fund flows, etc.)?</a:t>
            </a:r>
            <a:endParaRPr kumimoji="0" lang="en-US" altLang="en-US" sz="109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2" name="Text Box 69">
            <a:extLst>
              <a:ext uri="{FF2B5EF4-FFF2-40B4-BE49-F238E27FC236}">
                <a16:creationId xmlns:a16="http://schemas.microsoft.com/office/drawing/2014/main" id="{AD50FB4E-CC8D-E74D-BF85-8FC6A8A27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111" y="6038402"/>
            <a:ext cx="561975" cy="295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Yes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3" name="Text Box 71">
            <a:extLst>
              <a:ext uri="{FF2B5EF4-FFF2-40B4-BE49-F238E27FC236}">
                <a16:creationId xmlns:a16="http://schemas.microsoft.com/office/drawing/2014/main" id="{EA67E901-F711-F948-8CFD-3CD15D505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4156" y="6053825"/>
            <a:ext cx="534987" cy="295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4" name="Text Box 72">
            <a:extLst>
              <a:ext uri="{FF2B5EF4-FFF2-40B4-BE49-F238E27FC236}">
                <a16:creationId xmlns:a16="http://schemas.microsoft.com/office/drawing/2014/main" id="{1CD13270-FCC3-974D-9903-2B8AAE1A2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4399" y="6054615"/>
            <a:ext cx="561975" cy="2952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Yes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5" name="Text Box 73">
            <a:extLst>
              <a:ext uri="{FF2B5EF4-FFF2-40B4-BE49-F238E27FC236}">
                <a16:creationId xmlns:a16="http://schemas.microsoft.com/office/drawing/2014/main" id="{9D6AE9B3-5C72-1845-AB02-8212CA6ED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367" y="5548884"/>
            <a:ext cx="1887538" cy="8400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9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No, only qualitative evidence was filed (i.e. emails, website screenshots, white papers).</a:t>
            </a:r>
            <a:endParaRPr kumimoji="0" lang="en-US" altLang="en-US" sz="109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6" name="Text Box 74">
            <a:extLst>
              <a:ext uri="{FF2B5EF4-FFF2-40B4-BE49-F238E27FC236}">
                <a16:creationId xmlns:a16="http://schemas.microsoft.com/office/drawing/2014/main" id="{CBE61757-D6ED-3548-8157-A289BB5DE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746" y="3289949"/>
            <a:ext cx="1332477" cy="13329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9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16. Was any additional evidence filed after the complaint/ indictment/ information?</a:t>
            </a:r>
            <a:endParaRPr kumimoji="0" lang="en-US" altLang="en-US" sz="109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7" name="Text Box 75">
            <a:extLst>
              <a:ext uri="{FF2B5EF4-FFF2-40B4-BE49-F238E27FC236}">
                <a16:creationId xmlns:a16="http://schemas.microsoft.com/office/drawing/2014/main" id="{693D85A5-8750-F74B-81B5-B48D9517E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0106" y="4929980"/>
            <a:ext cx="561975" cy="295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Yes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8" name="Text Box 76">
            <a:extLst>
              <a:ext uri="{FF2B5EF4-FFF2-40B4-BE49-F238E27FC236}">
                <a16:creationId xmlns:a16="http://schemas.microsoft.com/office/drawing/2014/main" id="{2E216E55-7EB1-0A42-B61D-5B7DA9959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5971" y="4961824"/>
            <a:ext cx="533400" cy="295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9" name="Text Box 78">
            <a:extLst>
              <a:ext uri="{FF2B5EF4-FFF2-40B4-BE49-F238E27FC236}">
                <a16:creationId xmlns:a16="http://schemas.microsoft.com/office/drawing/2014/main" id="{F08458D1-DA6D-B348-9FAB-A92511843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9445" y="5501995"/>
            <a:ext cx="235670" cy="3258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0" name="Text Box 79">
            <a:extLst>
              <a:ext uri="{FF2B5EF4-FFF2-40B4-BE49-F238E27FC236}">
                <a16:creationId xmlns:a16="http://schemas.microsoft.com/office/drawing/2014/main" id="{CADDD8D8-EA6A-9340-A5A7-4307A4C85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2814" y="5462352"/>
            <a:ext cx="239713" cy="3095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1" name="Text Box 80">
            <a:extLst>
              <a:ext uri="{FF2B5EF4-FFF2-40B4-BE49-F238E27FC236}">
                <a16:creationId xmlns:a16="http://schemas.microsoft.com/office/drawing/2014/main" id="{CE8D0607-52B4-1147-8E27-9FF0D200A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9068" y="2420054"/>
            <a:ext cx="238126" cy="27454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2" name="Text Box 81">
            <a:extLst>
              <a:ext uri="{FF2B5EF4-FFF2-40B4-BE49-F238E27FC236}">
                <a16:creationId xmlns:a16="http://schemas.microsoft.com/office/drawing/2014/main" id="{29B85334-2255-9646-89C4-D3D27508C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1675" y="2391737"/>
            <a:ext cx="266700" cy="28098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3" name="Text Box 82">
            <a:extLst>
              <a:ext uri="{FF2B5EF4-FFF2-40B4-BE49-F238E27FC236}">
                <a16:creationId xmlns:a16="http://schemas.microsoft.com/office/drawing/2014/main" id="{B8745D0D-A2C0-2A4B-BE64-D64ECBCE9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4269" y="2377019"/>
            <a:ext cx="266700" cy="28098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4" name="Text Box 83">
            <a:extLst>
              <a:ext uri="{FF2B5EF4-FFF2-40B4-BE49-F238E27FC236}">
                <a16:creationId xmlns:a16="http://schemas.microsoft.com/office/drawing/2014/main" id="{A34FE7D3-51F7-9345-935E-0D65276AB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307" y="1805395"/>
            <a:ext cx="238125" cy="3079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5" name="Text Box 84">
            <a:extLst>
              <a:ext uri="{FF2B5EF4-FFF2-40B4-BE49-F238E27FC236}">
                <a16:creationId xmlns:a16="http://schemas.microsoft.com/office/drawing/2014/main" id="{5FDFF359-153D-A94C-97D7-E0FC41EAE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4290" y="1799686"/>
            <a:ext cx="266700" cy="2809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6" name="Text Box 85">
            <a:extLst>
              <a:ext uri="{FF2B5EF4-FFF2-40B4-BE49-F238E27FC236}">
                <a16:creationId xmlns:a16="http://schemas.microsoft.com/office/drawing/2014/main" id="{1246C646-9733-F749-BAAB-4C2C8711AFE9}"/>
              </a:ext>
            </a:extLst>
          </p:cNvPr>
          <p:cNvSpPr txBox="1"/>
          <p:nvPr/>
        </p:nvSpPr>
        <p:spPr>
          <a:xfrm>
            <a:off x="2541131" y="5617134"/>
            <a:ext cx="716172" cy="8326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100" dirty="0"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Less than amount alleged</a:t>
            </a:r>
          </a:p>
        </p:txBody>
      </p:sp>
      <p:sp>
        <p:nvSpPr>
          <p:cNvPr id="57" name="Text Box 86">
            <a:extLst>
              <a:ext uri="{FF2B5EF4-FFF2-40B4-BE49-F238E27FC236}">
                <a16:creationId xmlns:a16="http://schemas.microsoft.com/office/drawing/2014/main" id="{9FA7208C-4A8B-7442-83A2-3348AEEA44DB}"/>
              </a:ext>
            </a:extLst>
          </p:cNvPr>
          <p:cNvSpPr txBox="1"/>
          <p:nvPr/>
        </p:nvSpPr>
        <p:spPr>
          <a:xfrm>
            <a:off x="1509434" y="5617134"/>
            <a:ext cx="928685" cy="812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100" dirty="0"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Not alleged in charging document/ complaint </a:t>
            </a:r>
          </a:p>
        </p:txBody>
      </p:sp>
      <p:sp>
        <p:nvSpPr>
          <p:cNvPr id="58" name="Text Box 78">
            <a:extLst>
              <a:ext uri="{FF2B5EF4-FFF2-40B4-BE49-F238E27FC236}">
                <a16:creationId xmlns:a16="http://schemas.microsoft.com/office/drawing/2014/main" id="{2127C232-18EE-4645-B098-54A315133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8564" y="6453644"/>
            <a:ext cx="235670" cy="32589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9" name="Text Box 79">
            <a:extLst>
              <a:ext uri="{FF2B5EF4-FFF2-40B4-BE49-F238E27FC236}">
                <a16:creationId xmlns:a16="http://schemas.microsoft.com/office/drawing/2014/main" id="{87AE2AE1-CD3C-4E4E-8149-BA20F4880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2253" y="6485734"/>
            <a:ext cx="239713" cy="30956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0" name="Text Box 79">
            <a:extLst>
              <a:ext uri="{FF2B5EF4-FFF2-40B4-BE49-F238E27FC236}">
                <a16:creationId xmlns:a16="http://schemas.microsoft.com/office/drawing/2014/main" id="{2BB4E33A-61D0-6341-B345-92B801EE0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7194" y="6502281"/>
            <a:ext cx="239713" cy="3095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1" name="Text Box 78">
            <a:extLst>
              <a:ext uri="{FF2B5EF4-FFF2-40B4-BE49-F238E27FC236}">
                <a16:creationId xmlns:a16="http://schemas.microsoft.com/office/drawing/2014/main" id="{CAD2CBAF-BBFD-E845-A516-F0B369053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702" y="6491733"/>
            <a:ext cx="235670" cy="3258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2" name="Text Box 79">
            <a:extLst>
              <a:ext uri="{FF2B5EF4-FFF2-40B4-BE49-F238E27FC236}">
                <a16:creationId xmlns:a16="http://schemas.microsoft.com/office/drawing/2014/main" id="{C49E9DA2-9703-B945-B4D7-8A3679FA4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073" y="6527680"/>
            <a:ext cx="239713" cy="30956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3" name="Text Box 78">
            <a:extLst>
              <a:ext uri="{FF2B5EF4-FFF2-40B4-BE49-F238E27FC236}">
                <a16:creationId xmlns:a16="http://schemas.microsoft.com/office/drawing/2014/main" id="{243B7B38-1D4F-354A-B96C-C688F73DB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697" y="6532107"/>
            <a:ext cx="235670" cy="32589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4" name="Text Box 82">
            <a:extLst>
              <a:ext uri="{FF2B5EF4-FFF2-40B4-BE49-F238E27FC236}">
                <a16:creationId xmlns:a16="http://schemas.microsoft.com/office/drawing/2014/main" id="{21CE47ED-B82D-9949-B8CF-5ABFBC5B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792" y="6533354"/>
            <a:ext cx="266700" cy="28098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5" name="Text Box 82">
            <a:extLst>
              <a:ext uri="{FF2B5EF4-FFF2-40B4-BE49-F238E27FC236}">
                <a16:creationId xmlns:a16="http://schemas.microsoft.com/office/drawing/2014/main" id="{1F070DF4-2D42-414C-84C5-9BA933409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531" y="6533354"/>
            <a:ext cx="266700" cy="28098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chemeClr val="accent6">
                    <a:lumMod val="25000"/>
                  </a:schemeClr>
                </a:solidFill>
                <a:cs typeface="Arial" panose="020B0604020202020204" pitchFamily="34" charset="0"/>
              </a:rPr>
              <a:t>3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6" name="Text Box 79">
            <a:extLst>
              <a:ext uri="{FF2B5EF4-FFF2-40B4-BE49-F238E27FC236}">
                <a16:creationId xmlns:a16="http://schemas.microsoft.com/office/drawing/2014/main" id="{D37660BB-02B3-0D4A-8341-0E3321054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48" y="6491284"/>
            <a:ext cx="239713" cy="3095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7" name="Text Box 78">
            <a:extLst>
              <a:ext uri="{FF2B5EF4-FFF2-40B4-BE49-F238E27FC236}">
                <a16:creationId xmlns:a16="http://schemas.microsoft.com/office/drawing/2014/main" id="{C6D71EED-CA4D-A740-B2E9-3CE0DE041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751" y="6485952"/>
            <a:ext cx="235670" cy="3258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8" name="Text Box 83">
            <a:extLst>
              <a:ext uri="{FF2B5EF4-FFF2-40B4-BE49-F238E27FC236}">
                <a16:creationId xmlns:a16="http://schemas.microsoft.com/office/drawing/2014/main" id="{A8E29F80-2358-6545-A5C8-674DF1DA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700" y="3707839"/>
            <a:ext cx="238125" cy="3079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9" name="Text Box 81">
            <a:extLst>
              <a:ext uri="{FF2B5EF4-FFF2-40B4-BE49-F238E27FC236}">
                <a16:creationId xmlns:a16="http://schemas.microsoft.com/office/drawing/2014/main" id="{15F77CE3-26C1-C748-A3FA-AE41AD2C0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249" y="3724774"/>
            <a:ext cx="266700" cy="2809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0" name="Text Box 82">
            <a:extLst>
              <a:ext uri="{FF2B5EF4-FFF2-40B4-BE49-F238E27FC236}">
                <a16:creationId xmlns:a16="http://schemas.microsoft.com/office/drawing/2014/main" id="{E1D625E5-28A1-334B-9A82-52C64CEF9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73" y="3703147"/>
            <a:ext cx="266700" cy="2809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chemeClr val="accent6">
                    <a:lumMod val="25000"/>
                  </a:schemeClr>
                </a:solidFill>
                <a:cs typeface="Arial" panose="020B0604020202020204" pitchFamily="34" charset="0"/>
              </a:rPr>
              <a:t>3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1" name="Text Box 82">
            <a:extLst>
              <a:ext uri="{FF2B5EF4-FFF2-40B4-BE49-F238E27FC236}">
                <a16:creationId xmlns:a16="http://schemas.microsoft.com/office/drawing/2014/main" id="{227FC67A-3414-F144-890F-D89A3E368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8962" y="3699305"/>
            <a:ext cx="266700" cy="2809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cs typeface="Arial" panose="020B0604020202020204" pitchFamily="34" charset="0"/>
              </a:rPr>
              <a:t>4</a:t>
            </a:r>
          </a:p>
        </p:txBody>
      </p:sp>
      <p:sp>
        <p:nvSpPr>
          <p:cNvPr id="72" name="Text Box 82">
            <a:extLst>
              <a:ext uri="{FF2B5EF4-FFF2-40B4-BE49-F238E27FC236}">
                <a16:creationId xmlns:a16="http://schemas.microsoft.com/office/drawing/2014/main" id="{F473DA58-883F-0841-9515-1531B3D52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0751" y="3684970"/>
            <a:ext cx="266700" cy="2809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chemeClr val="accent6">
                    <a:lumMod val="25000"/>
                  </a:schemeClr>
                </a:solidFill>
                <a:cs typeface="Arial" panose="020B0604020202020204" pitchFamily="34" charset="0"/>
              </a:rPr>
              <a:t>5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3" name="Text Box 82">
            <a:extLst>
              <a:ext uri="{FF2B5EF4-FFF2-40B4-BE49-F238E27FC236}">
                <a16:creationId xmlns:a16="http://schemas.microsoft.com/office/drawing/2014/main" id="{BEEA5B2A-2E2C-AD4A-8033-36893C0F3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545" y="3722127"/>
            <a:ext cx="266700" cy="2809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cs typeface="Arial" panose="020B0604020202020204" pitchFamily="34" charset="0"/>
              </a:rPr>
              <a:t>2</a:t>
            </a:r>
          </a:p>
        </p:txBody>
      </p:sp>
      <p:sp>
        <p:nvSpPr>
          <p:cNvPr id="74" name="Text Box 80">
            <a:extLst>
              <a:ext uri="{FF2B5EF4-FFF2-40B4-BE49-F238E27FC236}">
                <a16:creationId xmlns:a16="http://schemas.microsoft.com/office/drawing/2014/main" id="{989314C2-BF7B-7342-98C3-38C024BE9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6801" y="2379205"/>
            <a:ext cx="238125" cy="3079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5" name="Text Box 81">
            <a:extLst>
              <a:ext uri="{FF2B5EF4-FFF2-40B4-BE49-F238E27FC236}">
                <a16:creationId xmlns:a16="http://schemas.microsoft.com/office/drawing/2014/main" id="{A3EFB02D-C227-2849-9BEC-77172F2F6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4419" y="2383392"/>
            <a:ext cx="266700" cy="2809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6" name="Text Box 81">
            <a:extLst>
              <a:ext uri="{FF2B5EF4-FFF2-40B4-BE49-F238E27FC236}">
                <a16:creationId xmlns:a16="http://schemas.microsoft.com/office/drawing/2014/main" id="{C3700281-DFAB-9F40-9C4F-5249833FE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4558" y="1943397"/>
            <a:ext cx="266700" cy="28098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7" name="Text Box 81">
            <a:extLst>
              <a:ext uri="{FF2B5EF4-FFF2-40B4-BE49-F238E27FC236}">
                <a16:creationId xmlns:a16="http://schemas.microsoft.com/office/drawing/2014/main" id="{FF10C247-E5B7-344F-988F-F13DE688E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436" y="1973919"/>
            <a:ext cx="266700" cy="28098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chemeClr val="accent6">
                    <a:lumMod val="25000"/>
                  </a:schemeClr>
                </a:solidFill>
                <a:cs typeface="Arial" panose="020B0604020202020204" pitchFamily="34" charset="0"/>
              </a:rPr>
              <a:t>0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8" name="Text Box 81">
            <a:extLst>
              <a:ext uri="{FF2B5EF4-FFF2-40B4-BE49-F238E27FC236}">
                <a16:creationId xmlns:a16="http://schemas.microsoft.com/office/drawing/2014/main" id="{198BA45D-A448-DE47-A517-C063B757B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774" y="1940180"/>
            <a:ext cx="266700" cy="2809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9" name="Text Box 81">
            <a:extLst>
              <a:ext uri="{FF2B5EF4-FFF2-40B4-BE49-F238E27FC236}">
                <a16:creationId xmlns:a16="http://schemas.microsoft.com/office/drawing/2014/main" id="{DEB5071C-0278-4043-9B6C-8B2E66746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461" y="2021104"/>
            <a:ext cx="266700" cy="2809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chemeClr val="accent6">
                    <a:lumMod val="25000"/>
                  </a:schemeClr>
                </a:solidFill>
                <a:cs typeface="Arial" panose="020B0604020202020204" pitchFamily="34" charset="0"/>
              </a:rPr>
              <a:t>3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80" name="Text Box 81">
            <a:extLst>
              <a:ext uri="{FF2B5EF4-FFF2-40B4-BE49-F238E27FC236}">
                <a16:creationId xmlns:a16="http://schemas.microsoft.com/office/drawing/2014/main" id="{0B3B3BE2-0FE1-B64E-9E4C-1F7C148AE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4672" y="1968123"/>
            <a:ext cx="266700" cy="2809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chemeClr val="accent6">
                    <a:lumMod val="25000"/>
                  </a:schemeClr>
                </a:solidFill>
                <a:cs typeface="Arial" panose="020B0604020202020204" pitchFamily="34" charset="0"/>
              </a:rPr>
              <a:t>2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81" name="Text Box 81">
            <a:extLst>
              <a:ext uri="{FF2B5EF4-FFF2-40B4-BE49-F238E27FC236}">
                <a16:creationId xmlns:a16="http://schemas.microsoft.com/office/drawing/2014/main" id="{D6C85483-A792-3E42-8A37-AC3102E55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285" y="1984791"/>
            <a:ext cx="266700" cy="2809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chemeClr val="accent6">
                    <a:lumMod val="25000"/>
                  </a:schemeClr>
                </a:solidFill>
                <a:cs typeface="Arial" panose="020B0604020202020204" pitchFamily="34" charset="0"/>
              </a:rPr>
              <a:t>0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E6CFE56-AD05-1C44-BCAC-0AC8C32A3061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>
          <a:xfrm flipV="1">
            <a:off x="3101114" y="362625"/>
            <a:ext cx="897538" cy="65542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9C91837-CCEB-2747-908A-E6691439A5A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935274" y="611605"/>
            <a:ext cx="0" cy="35302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68E1923-C6B1-7F47-AEC4-A42417CC295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7031024" y="611605"/>
            <a:ext cx="1" cy="12310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0838215-0193-9641-8CD4-D3C4A7BFDF91}"/>
              </a:ext>
            </a:extLst>
          </p:cNvPr>
          <p:cNvCxnSpPr>
            <a:cxnSpLocks/>
            <a:stCxn id="3" idx="3"/>
            <a:endCxn id="23" idx="0"/>
          </p:cNvCxnSpPr>
          <p:nvPr/>
        </p:nvCxnSpPr>
        <p:spPr>
          <a:xfrm>
            <a:off x="7824527" y="362625"/>
            <a:ext cx="1337439" cy="107301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76F20BF-0232-F94E-902A-CC95A77280A7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>
            <a:off x="7824527" y="362625"/>
            <a:ext cx="3001907" cy="15899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448ACBF-293B-7745-AF9E-4BB35EE38189}"/>
              </a:ext>
            </a:extLst>
          </p:cNvPr>
          <p:cNvCxnSpPr>
            <a:stCxn id="8" idx="0"/>
            <a:endCxn id="5" idx="1"/>
          </p:cNvCxnSpPr>
          <p:nvPr/>
        </p:nvCxnSpPr>
        <p:spPr>
          <a:xfrm flipV="1">
            <a:off x="1992273" y="1243471"/>
            <a:ext cx="348463" cy="37571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C10459-FC8B-814A-8C4C-7D3BCCA98E7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501774" y="1479528"/>
            <a:ext cx="64829" cy="11358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1569AFE-2BA1-3E4A-AE50-9E76BB345CE8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101114" y="1468896"/>
            <a:ext cx="3277" cy="13485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D37514A-8ADA-C74E-97E2-17FB212F1AC8}"/>
              </a:ext>
            </a:extLst>
          </p:cNvPr>
          <p:cNvCxnSpPr>
            <a:endCxn id="11" idx="0"/>
          </p:cNvCxnSpPr>
          <p:nvPr/>
        </p:nvCxnSpPr>
        <p:spPr>
          <a:xfrm>
            <a:off x="3633019" y="1468896"/>
            <a:ext cx="129907" cy="13802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35629AF-6526-3F4F-B850-17E23BF748C4}"/>
              </a:ext>
            </a:extLst>
          </p:cNvPr>
          <p:cNvCxnSpPr>
            <a:endCxn id="13" idx="0"/>
          </p:cNvCxnSpPr>
          <p:nvPr/>
        </p:nvCxnSpPr>
        <p:spPr>
          <a:xfrm>
            <a:off x="4621786" y="1415480"/>
            <a:ext cx="1512" cy="12583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C86B2EF-21B2-1D48-9D1D-073CB4544622}"/>
              </a:ext>
            </a:extLst>
          </p:cNvPr>
          <p:cNvCxnSpPr>
            <a:stCxn id="13" idx="2"/>
            <a:endCxn id="77" idx="0"/>
          </p:cNvCxnSpPr>
          <p:nvPr/>
        </p:nvCxnSpPr>
        <p:spPr>
          <a:xfrm flipH="1">
            <a:off x="4621786" y="1850875"/>
            <a:ext cx="1512" cy="12304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9A25A7A-F5DE-6C43-BF8C-3A24EA3B88E1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494458" y="1185565"/>
            <a:ext cx="121912" cy="8808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20E282-7D86-304A-8C3C-DE86548EB49A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7771460" y="1201419"/>
            <a:ext cx="3598" cy="19834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CA6FF30-5E6D-B14E-9442-34A7B9659845}"/>
              </a:ext>
            </a:extLst>
          </p:cNvPr>
          <p:cNvCxnSpPr>
            <a:stCxn id="25" idx="0"/>
          </p:cNvCxnSpPr>
          <p:nvPr/>
        </p:nvCxnSpPr>
        <p:spPr>
          <a:xfrm flipV="1">
            <a:off x="8624999" y="1912397"/>
            <a:ext cx="13132" cy="1194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B1173C6-C8B6-AC4A-AB82-2A7EB6860B35}"/>
              </a:ext>
            </a:extLst>
          </p:cNvPr>
          <p:cNvCxnSpPr>
            <a:stCxn id="12" idx="0"/>
          </p:cNvCxnSpPr>
          <p:nvPr/>
        </p:nvCxnSpPr>
        <p:spPr>
          <a:xfrm flipV="1">
            <a:off x="5276610" y="1435637"/>
            <a:ext cx="5350" cy="839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EE845C7-0F7A-3A40-9183-9F380D4B6870}"/>
              </a:ext>
            </a:extLst>
          </p:cNvPr>
          <p:cNvCxnSpPr>
            <a:stCxn id="76" idx="0"/>
            <a:endCxn id="12" idx="2"/>
          </p:cNvCxnSpPr>
          <p:nvPr/>
        </p:nvCxnSpPr>
        <p:spPr>
          <a:xfrm flipH="1" flipV="1">
            <a:off x="5276610" y="1839250"/>
            <a:ext cx="31298" cy="10414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81BF60B-3277-CD40-9271-F547BF721C68}"/>
              </a:ext>
            </a:extLst>
          </p:cNvPr>
          <p:cNvCxnSpPr>
            <a:cxnSpLocks/>
            <a:stCxn id="54" idx="0"/>
            <a:endCxn id="15" idx="2"/>
          </p:cNvCxnSpPr>
          <p:nvPr/>
        </p:nvCxnSpPr>
        <p:spPr>
          <a:xfrm flipV="1">
            <a:off x="6616370" y="1735235"/>
            <a:ext cx="0" cy="7016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EBD7A0A-EF82-0540-9F01-53FA7A7A9152}"/>
              </a:ext>
            </a:extLst>
          </p:cNvPr>
          <p:cNvCxnSpPr>
            <a:stCxn id="55" idx="0"/>
            <a:endCxn id="14" idx="2"/>
          </p:cNvCxnSpPr>
          <p:nvPr/>
        </p:nvCxnSpPr>
        <p:spPr>
          <a:xfrm flipH="1" flipV="1">
            <a:off x="7775058" y="1695041"/>
            <a:ext cx="2582" cy="10464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4D33EE2-F9EA-A949-8B72-75A69B423E45}"/>
              </a:ext>
            </a:extLst>
          </p:cNvPr>
          <p:cNvCxnSpPr>
            <a:cxnSpLocks/>
            <a:stCxn id="28" idx="0"/>
            <a:endCxn id="24" idx="2"/>
          </p:cNvCxnSpPr>
          <p:nvPr/>
        </p:nvCxnSpPr>
        <p:spPr>
          <a:xfrm flipV="1">
            <a:off x="10593844" y="943415"/>
            <a:ext cx="834535" cy="61487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48814E8-C4D5-C248-9772-9D56C6D7FFDF}"/>
              </a:ext>
            </a:extLst>
          </p:cNvPr>
          <p:cNvCxnSpPr>
            <a:stCxn id="29" idx="0"/>
            <a:endCxn id="24" idx="2"/>
          </p:cNvCxnSpPr>
          <p:nvPr/>
        </p:nvCxnSpPr>
        <p:spPr>
          <a:xfrm flipH="1" flipV="1">
            <a:off x="11428379" y="943415"/>
            <a:ext cx="226040" cy="50450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9AE204A-D3AA-B240-87DD-083C59353C13}"/>
              </a:ext>
            </a:extLst>
          </p:cNvPr>
          <p:cNvSpPr txBox="1"/>
          <p:nvPr/>
        </p:nvSpPr>
        <p:spPr>
          <a:xfrm>
            <a:off x="231277" y="158071"/>
            <a:ext cx="1524596" cy="186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" b="1" i="1" dirty="0">
                <a:solidFill>
                  <a:schemeClr val="accent6">
                    <a:lumMod val="25000"/>
                  </a:schemeClr>
                </a:solidFill>
                <a:cs typeface="Arial" panose="020B0604020202020204" pitchFamily="34" charset="0"/>
              </a:rPr>
              <a:t>Note: Numbers in the darker boxes are the codes you should put in the spreadsheet based on the answers to the questions, which you can answer chronologically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F156E95-19E8-F349-AEF3-C9FAC2751FA5}"/>
              </a:ext>
            </a:extLst>
          </p:cNvPr>
          <p:cNvCxnSpPr>
            <a:stCxn id="26" idx="0"/>
            <a:endCxn id="23" idx="2"/>
          </p:cNvCxnSpPr>
          <p:nvPr/>
        </p:nvCxnSpPr>
        <p:spPr>
          <a:xfrm flipH="1" flipV="1">
            <a:off x="9161966" y="1905420"/>
            <a:ext cx="6067" cy="12402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EB6755F-1D4B-644F-B6C5-15E42835962E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9807619" y="1929332"/>
            <a:ext cx="1" cy="9832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C56174D-D457-8F42-A809-A955B5D08135}"/>
              </a:ext>
            </a:extLst>
          </p:cNvPr>
          <p:cNvCxnSpPr>
            <a:stCxn id="74" idx="0"/>
            <a:endCxn id="28" idx="2"/>
          </p:cNvCxnSpPr>
          <p:nvPr/>
        </p:nvCxnSpPr>
        <p:spPr>
          <a:xfrm flipH="1" flipV="1">
            <a:off x="10593844" y="2050416"/>
            <a:ext cx="22020" cy="32878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73C60AF-DE08-FA4B-BCF7-351A9760CD9F}"/>
              </a:ext>
            </a:extLst>
          </p:cNvPr>
          <p:cNvCxnSpPr>
            <a:stCxn id="75" idx="0"/>
            <a:endCxn id="29" idx="2"/>
          </p:cNvCxnSpPr>
          <p:nvPr/>
        </p:nvCxnSpPr>
        <p:spPr>
          <a:xfrm flipH="1" flipV="1">
            <a:off x="11654419" y="2266707"/>
            <a:ext cx="133350" cy="11668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6751A57-8CA5-8B48-94D3-2A6ECE080F3A}"/>
              </a:ext>
            </a:extLst>
          </p:cNvPr>
          <p:cNvCxnSpPr>
            <a:stCxn id="51" idx="0"/>
            <a:endCxn id="25" idx="2"/>
          </p:cNvCxnSpPr>
          <p:nvPr/>
        </p:nvCxnSpPr>
        <p:spPr>
          <a:xfrm flipH="1" flipV="1">
            <a:off x="8624999" y="2306361"/>
            <a:ext cx="13132" cy="11369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C7089C8-1538-E04C-A073-93961E9A89F7}"/>
              </a:ext>
            </a:extLst>
          </p:cNvPr>
          <p:cNvCxnSpPr>
            <a:stCxn id="52" idx="0"/>
            <a:endCxn id="26" idx="2"/>
          </p:cNvCxnSpPr>
          <p:nvPr/>
        </p:nvCxnSpPr>
        <p:spPr>
          <a:xfrm flipH="1" flipV="1">
            <a:off x="9168033" y="2294899"/>
            <a:ext cx="46992" cy="9683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BB22B70-D2AF-E44E-A200-844106EE2EB8}"/>
              </a:ext>
            </a:extLst>
          </p:cNvPr>
          <p:cNvCxnSpPr>
            <a:cxnSpLocks/>
            <a:stCxn id="53" idx="0"/>
            <a:endCxn id="27" idx="2"/>
          </p:cNvCxnSpPr>
          <p:nvPr/>
        </p:nvCxnSpPr>
        <p:spPr>
          <a:xfrm flipV="1">
            <a:off x="9807619" y="2265779"/>
            <a:ext cx="1" cy="1112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E9D5EF8-C7BA-B547-B802-9A3004083B3F}"/>
              </a:ext>
            </a:extLst>
          </p:cNvPr>
          <p:cNvCxnSpPr>
            <a:stCxn id="16" idx="0"/>
            <a:endCxn id="2" idx="2"/>
          </p:cNvCxnSpPr>
          <p:nvPr/>
        </p:nvCxnSpPr>
        <p:spPr>
          <a:xfrm flipV="1">
            <a:off x="6284833" y="2548436"/>
            <a:ext cx="10781" cy="85464"/>
          </a:xfrm>
          <a:prstGeom prst="line">
            <a:avLst/>
          </a:prstGeom>
          <a:ln>
            <a:solidFill>
              <a:srgbClr val="C7B0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C30927A-6E2E-D94F-A1CD-12E9746D589B}"/>
              </a:ext>
            </a:extLst>
          </p:cNvPr>
          <p:cNvCxnSpPr>
            <a:stCxn id="22" idx="0"/>
          </p:cNvCxnSpPr>
          <p:nvPr/>
        </p:nvCxnSpPr>
        <p:spPr>
          <a:xfrm flipV="1">
            <a:off x="4263762" y="2868620"/>
            <a:ext cx="1293835" cy="28449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3AB6305-96A9-624E-AE73-DEADCD774AD0}"/>
              </a:ext>
            </a:extLst>
          </p:cNvPr>
          <p:cNvCxnSpPr>
            <a:stCxn id="21" idx="0"/>
          </p:cNvCxnSpPr>
          <p:nvPr/>
        </p:nvCxnSpPr>
        <p:spPr>
          <a:xfrm flipV="1">
            <a:off x="5234904" y="2868620"/>
            <a:ext cx="513441" cy="44565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820BA1C-7B81-0249-8AC1-9B073ECC3403}"/>
              </a:ext>
            </a:extLst>
          </p:cNvPr>
          <p:cNvCxnSpPr>
            <a:stCxn id="20" idx="0"/>
          </p:cNvCxnSpPr>
          <p:nvPr/>
        </p:nvCxnSpPr>
        <p:spPr>
          <a:xfrm flipV="1">
            <a:off x="5987553" y="2868620"/>
            <a:ext cx="49038" cy="2811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11A8345-B888-5B4E-8AD9-89CF2607366E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6631702" y="2868620"/>
            <a:ext cx="15184" cy="3231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9BBFFFA-94B8-F545-9CA2-4D5CDDDBA3C9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7224180" y="2868620"/>
            <a:ext cx="239532" cy="10099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A9FF6D1-DDBE-2545-AC5E-0E58FA306816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H="1" flipV="1">
            <a:off x="7466301" y="2751260"/>
            <a:ext cx="839643" cy="34417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1872150-04BB-4F45-BD5C-FB49D651723B}"/>
              </a:ext>
            </a:extLst>
          </p:cNvPr>
          <p:cNvCxnSpPr>
            <a:stCxn id="68" idx="0"/>
            <a:endCxn id="22" idx="2"/>
          </p:cNvCxnSpPr>
          <p:nvPr/>
        </p:nvCxnSpPr>
        <p:spPr>
          <a:xfrm flipH="1" flipV="1">
            <a:off x="4263762" y="3611001"/>
            <a:ext cx="1" cy="968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A5C558C-79CA-B248-B3E6-60EF4E7B0120}"/>
              </a:ext>
            </a:extLst>
          </p:cNvPr>
          <p:cNvCxnSpPr>
            <a:stCxn id="69" idx="0"/>
            <a:endCxn id="21" idx="2"/>
          </p:cNvCxnSpPr>
          <p:nvPr/>
        </p:nvCxnSpPr>
        <p:spPr>
          <a:xfrm flipH="1" flipV="1">
            <a:off x="5234904" y="3606775"/>
            <a:ext cx="29695" cy="117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A2D9799-A1F3-1E4D-81C7-D33C6D3E79CC}"/>
              </a:ext>
            </a:extLst>
          </p:cNvPr>
          <p:cNvCxnSpPr>
            <a:stCxn id="73" idx="0"/>
            <a:endCxn id="20" idx="2"/>
          </p:cNvCxnSpPr>
          <p:nvPr/>
        </p:nvCxnSpPr>
        <p:spPr>
          <a:xfrm flipH="1" flipV="1">
            <a:off x="5987553" y="3604618"/>
            <a:ext cx="32342" cy="11750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A86636-C59A-EE4D-B10E-3E1FB359CFA2}"/>
              </a:ext>
            </a:extLst>
          </p:cNvPr>
          <p:cNvCxnSpPr>
            <a:stCxn id="70" idx="0"/>
            <a:endCxn id="19" idx="2"/>
          </p:cNvCxnSpPr>
          <p:nvPr/>
        </p:nvCxnSpPr>
        <p:spPr>
          <a:xfrm flipV="1">
            <a:off x="6640523" y="3593333"/>
            <a:ext cx="6363" cy="10981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57025B0-0D27-524E-891F-17F5842E586F}"/>
              </a:ext>
            </a:extLst>
          </p:cNvPr>
          <p:cNvCxnSpPr>
            <a:stCxn id="71" idx="0"/>
            <a:endCxn id="18" idx="2"/>
          </p:cNvCxnSpPr>
          <p:nvPr/>
        </p:nvCxnSpPr>
        <p:spPr>
          <a:xfrm flipH="1" flipV="1">
            <a:off x="7463712" y="3604618"/>
            <a:ext cx="18600" cy="9468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F979654-BE9B-884C-BC58-559B412ADCD1}"/>
              </a:ext>
            </a:extLst>
          </p:cNvPr>
          <p:cNvCxnSpPr>
            <a:stCxn id="72" idx="0"/>
            <a:endCxn id="17" idx="2"/>
          </p:cNvCxnSpPr>
          <p:nvPr/>
        </p:nvCxnSpPr>
        <p:spPr>
          <a:xfrm flipH="1" flipV="1">
            <a:off x="8305944" y="3579046"/>
            <a:ext cx="18157" cy="10592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47131BA-26CD-C540-9611-CB2BDF48F51C}"/>
              </a:ext>
            </a:extLst>
          </p:cNvPr>
          <p:cNvCxnSpPr>
            <a:stCxn id="36" idx="0"/>
          </p:cNvCxnSpPr>
          <p:nvPr/>
        </p:nvCxnSpPr>
        <p:spPr>
          <a:xfrm flipV="1">
            <a:off x="444623" y="5940208"/>
            <a:ext cx="109538" cy="16939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0ECB3DF-48A8-C24E-916E-63282D836E15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1026751" y="5940208"/>
            <a:ext cx="99865" cy="15341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29B6645-BD80-B14D-BE18-0832A9743C5A}"/>
              </a:ext>
            </a:extLst>
          </p:cNvPr>
          <p:cNvCxnSpPr>
            <a:stCxn id="31" idx="0"/>
            <a:endCxn id="32" idx="2"/>
          </p:cNvCxnSpPr>
          <p:nvPr/>
        </p:nvCxnSpPr>
        <p:spPr>
          <a:xfrm flipV="1">
            <a:off x="766619" y="4803810"/>
            <a:ext cx="1095373" cy="31804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957797F-C77B-2C4D-860F-CBB0D8937BF3}"/>
              </a:ext>
            </a:extLst>
          </p:cNvPr>
          <p:cNvCxnSpPr>
            <a:stCxn id="66" idx="0"/>
            <a:endCxn id="36" idx="2"/>
          </p:cNvCxnSpPr>
          <p:nvPr/>
        </p:nvCxnSpPr>
        <p:spPr>
          <a:xfrm flipV="1">
            <a:off x="434305" y="6389236"/>
            <a:ext cx="10318" cy="1020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1CA7C56-8AED-D94E-A867-ED4F4A8D0805}"/>
              </a:ext>
            </a:extLst>
          </p:cNvPr>
          <p:cNvCxnSpPr>
            <a:stCxn id="67" idx="0"/>
            <a:endCxn id="35" idx="2"/>
          </p:cNvCxnSpPr>
          <p:nvPr/>
        </p:nvCxnSpPr>
        <p:spPr>
          <a:xfrm flipH="1" flipV="1">
            <a:off x="1126616" y="6388896"/>
            <a:ext cx="17970" cy="9705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0BBD409-C8CF-A946-88D7-70F9499F71B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733549" y="3998297"/>
            <a:ext cx="47474" cy="13724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28E70A-CC56-A746-94B2-C73FAFAFB272}"/>
              </a:ext>
            </a:extLst>
          </p:cNvPr>
          <p:cNvCxnSpPr>
            <a:stCxn id="32" idx="0"/>
          </p:cNvCxnSpPr>
          <p:nvPr/>
        </p:nvCxnSpPr>
        <p:spPr>
          <a:xfrm flipV="1">
            <a:off x="1861992" y="4430821"/>
            <a:ext cx="130281" cy="7771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51561F1-9908-4440-B3C1-3518DAC9496D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386957" y="4430821"/>
            <a:ext cx="246063" cy="8997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B2A592F-5CAC-A94F-A7B6-4DAD5557C59F}"/>
              </a:ext>
            </a:extLst>
          </p:cNvPr>
          <p:cNvCxnSpPr>
            <a:stCxn id="57" idx="0"/>
          </p:cNvCxnSpPr>
          <p:nvPr/>
        </p:nvCxnSpPr>
        <p:spPr>
          <a:xfrm flipV="1">
            <a:off x="1973777" y="5395364"/>
            <a:ext cx="296222" cy="22177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899B1AF-6A83-DE4F-8ED0-6739487520A7}"/>
              </a:ext>
            </a:extLst>
          </p:cNvPr>
          <p:cNvCxnSpPr>
            <a:stCxn id="56" idx="0"/>
          </p:cNvCxnSpPr>
          <p:nvPr/>
        </p:nvCxnSpPr>
        <p:spPr>
          <a:xfrm flipV="1">
            <a:off x="2899217" y="5395364"/>
            <a:ext cx="3245" cy="22177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1D86C5-3C75-4441-B3BC-2716C55D79A9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507272" y="5395364"/>
            <a:ext cx="228066" cy="43252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EF2E4AE-359B-8747-A80A-03060C1FA5BA}"/>
              </a:ext>
            </a:extLst>
          </p:cNvPr>
          <p:cNvCxnSpPr>
            <a:stCxn id="37" idx="0"/>
            <a:endCxn id="34" idx="3"/>
          </p:cNvCxnSpPr>
          <p:nvPr/>
        </p:nvCxnSpPr>
        <p:spPr>
          <a:xfrm flipH="1" flipV="1">
            <a:off x="4030518" y="5164552"/>
            <a:ext cx="628318" cy="21883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3F5EFE6-A275-544C-BBA6-57A306509B02}"/>
              </a:ext>
            </a:extLst>
          </p:cNvPr>
          <p:cNvCxnSpPr>
            <a:stCxn id="62" idx="0"/>
            <a:endCxn id="57" idx="2"/>
          </p:cNvCxnSpPr>
          <p:nvPr/>
        </p:nvCxnSpPr>
        <p:spPr>
          <a:xfrm flipH="1" flipV="1">
            <a:off x="1973777" y="6429825"/>
            <a:ext cx="12153" cy="9785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2BF7238-F81C-D14F-9918-A72799286F2E}"/>
              </a:ext>
            </a:extLst>
          </p:cNvPr>
          <p:cNvCxnSpPr>
            <a:stCxn id="63" idx="0"/>
            <a:endCxn id="56" idx="2"/>
          </p:cNvCxnSpPr>
          <p:nvPr/>
        </p:nvCxnSpPr>
        <p:spPr>
          <a:xfrm flipV="1">
            <a:off x="2886532" y="6449779"/>
            <a:ext cx="12685" cy="8232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4769DAF-C82F-BC40-9558-0EC81FE74353}"/>
              </a:ext>
            </a:extLst>
          </p:cNvPr>
          <p:cNvCxnSpPr>
            <a:stCxn id="64" idx="0"/>
            <a:endCxn id="38" idx="2"/>
          </p:cNvCxnSpPr>
          <p:nvPr/>
        </p:nvCxnSpPr>
        <p:spPr>
          <a:xfrm flipV="1">
            <a:off x="3728142" y="6446446"/>
            <a:ext cx="7196" cy="8690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02FA2B2-D1B0-E748-9A03-E248B157BC9F}"/>
              </a:ext>
            </a:extLst>
          </p:cNvPr>
          <p:cNvCxnSpPr>
            <a:stCxn id="65" idx="0"/>
            <a:endCxn id="37" idx="2"/>
          </p:cNvCxnSpPr>
          <p:nvPr/>
        </p:nvCxnSpPr>
        <p:spPr>
          <a:xfrm flipH="1" flipV="1">
            <a:off x="4658836" y="6438622"/>
            <a:ext cx="12045" cy="9473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52DCCBC-746E-324B-AD15-76398A35BC2E}"/>
              </a:ext>
            </a:extLst>
          </p:cNvPr>
          <p:cNvCxnSpPr>
            <a:cxnSpLocks/>
          </p:cNvCxnSpPr>
          <p:nvPr/>
        </p:nvCxnSpPr>
        <p:spPr>
          <a:xfrm flipV="1">
            <a:off x="5700314" y="5891014"/>
            <a:ext cx="53906" cy="15575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FDC0181-D7F9-4E43-A80F-7AF7950CC706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6581302" y="5898074"/>
            <a:ext cx="134797" cy="14032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D94AF92-AC91-E247-BAE2-676C1153683D}"/>
              </a:ext>
            </a:extLst>
          </p:cNvPr>
          <p:cNvCxnSpPr>
            <a:stCxn id="60" idx="0"/>
            <a:endCxn id="43" idx="2"/>
          </p:cNvCxnSpPr>
          <p:nvPr/>
        </p:nvCxnSpPr>
        <p:spPr>
          <a:xfrm flipH="1" flipV="1">
            <a:off x="5741650" y="6349100"/>
            <a:ext cx="25401" cy="15318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747E70B-22CF-114C-8A23-ACFED445D6AC}"/>
              </a:ext>
            </a:extLst>
          </p:cNvPr>
          <p:cNvCxnSpPr>
            <a:stCxn id="61" idx="0"/>
            <a:endCxn id="42" idx="2"/>
          </p:cNvCxnSpPr>
          <p:nvPr/>
        </p:nvCxnSpPr>
        <p:spPr>
          <a:xfrm flipH="1" flipV="1">
            <a:off x="6716099" y="6333677"/>
            <a:ext cx="33438" cy="15805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BE3B0BF-F1E5-A349-972D-903EC72CD044}"/>
              </a:ext>
            </a:extLst>
          </p:cNvPr>
          <p:cNvCxnSpPr>
            <a:stCxn id="45" idx="0"/>
            <a:endCxn id="41" idx="2"/>
          </p:cNvCxnSpPr>
          <p:nvPr/>
        </p:nvCxnSpPr>
        <p:spPr>
          <a:xfrm flipV="1">
            <a:off x="8151136" y="5442521"/>
            <a:ext cx="481693" cy="1063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4E355B5-E5FF-1641-B69B-457D9F03F411}"/>
              </a:ext>
            </a:extLst>
          </p:cNvPr>
          <p:cNvCxnSpPr>
            <a:stCxn id="59" idx="0"/>
            <a:endCxn id="45" idx="2"/>
          </p:cNvCxnSpPr>
          <p:nvPr/>
        </p:nvCxnSpPr>
        <p:spPr>
          <a:xfrm flipH="1" flipV="1">
            <a:off x="8151136" y="6388896"/>
            <a:ext cx="10974" cy="9683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C72CD85-03E7-A047-AAC0-E72669385FAD}"/>
              </a:ext>
            </a:extLst>
          </p:cNvPr>
          <p:cNvCxnSpPr>
            <a:stCxn id="58" idx="0"/>
            <a:endCxn id="44" idx="2"/>
          </p:cNvCxnSpPr>
          <p:nvPr/>
        </p:nvCxnSpPr>
        <p:spPr>
          <a:xfrm flipV="1">
            <a:off x="9456399" y="6349890"/>
            <a:ext cx="48988" cy="103754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FE4F182-8CE5-0B4F-A7DA-B08BCF182011}"/>
              </a:ext>
            </a:extLst>
          </p:cNvPr>
          <p:cNvCxnSpPr>
            <a:stCxn id="48" idx="0"/>
            <a:endCxn id="46" idx="2"/>
          </p:cNvCxnSpPr>
          <p:nvPr/>
        </p:nvCxnSpPr>
        <p:spPr>
          <a:xfrm flipV="1">
            <a:off x="10352671" y="4622905"/>
            <a:ext cx="677314" cy="33891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1C3D51-94D9-B44D-8E17-4ECA848CA138}"/>
              </a:ext>
            </a:extLst>
          </p:cNvPr>
          <p:cNvCxnSpPr>
            <a:stCxn id="47" idx="0"/>
            <a:endCxn id="46" idx="2"/>
          </p:cNvCxnSpPr>
          <p:nvPr/>
        </p:nvCxnSpPr>
        <p:spPr>
          <a:xfrm flipH="1" flipV="1">
            <a:off x="11029985" y="4622905"/>
            <a:ext cx="691109" cy="30707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C93E4BE-98E9-6342-B722-EEE56545B153}"/>
              </a:ext>
            </a:extLst>
          </p:cNvPr>
          <p:cNvCxnSpPr>
            <a:stCxn id="50" idx="0"/>
            <a:endCxn id="48" idx="2"/>
          </p:cNvCxnSpPr>
          <p:nvPr/>
        </p:nvCxnSpPr>
        <p:spPr>
          <a:xfrm flipV="1">
            <a:off x="10352671" y="5257099"/>
            <a:ext cx="0" cy="20525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AC48888-58C8-B241-8E09-22588F60E3AF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11757280" y="5015313"/>
            <a:ext cx="35608" cy="48668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E1BB052-7A2F-244D-865B-FE6474746DB1}"/>
              </a:ext>
            </a:extLst>
          </p:cNvPr>
          <p:cNvCxnSpPr>
            <a:cxnSpLocks/>
          </p:cNvCxnSpPr>
          <p:nvPr/>
        </p:nvCxnSpPr>
        <p:spPr>
          <a:xfrm flipV="1">
            <a:off x="6107780" y="4650218"/>
            <a:ext cx="1053204" cy="20390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70A548F-3EE1-1C40-A243-E92D4CC13025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8137748" y="4650218"/>
            <a:ext cx="495081" cy="11761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59AA74A-2394-834E-AC6C-2933C007D75F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9426004" y="3956427"/>
            <a:ext cx="937742" cy="43635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329F56C8-222C-FC4E-9411-44361B135DFB}"/>
              </a:ext>
            </a:extLst>
          </p:cNvPr>
          <p:cNvCxnSpPr>
            <a:cxnSpLocks/>
            <a:stCxn id="81" idx="0"/>
          </p:cNvCxnSpPr>
          <p:nvPr/>
        </p:nvCxnSpPr>
        <p:spPr>
          <a:xfrm flipH="1" flipV="1">
            <a:off x="1996751" y="1873147"/>
            <a:ext cx="14884" cy="11164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2A77680-A2B5-834F-9A0F-4D1CF4524B4C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2499124" y="1814866"/>
            <a:ext cx="9261" cy="12531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425B453-3971-1048-944A-9BE5106D4A8A}"/>
              </a:ext>
            </a:extLst>
          </p:cNvPr>
          <p:cNvCxnSpPr>
            <a:cxnSpLocks/>
            <a:stCxn id="80" idx="0"/>
            <a:endCxn id="10" idx="2"/>
          </p:cNvCxnSpPr>
          <p:nvPr/>
        </p:nvCxnSpPr>
        <p:spPr>
          <a:xfrm flipV="1">
            <a:off x="3098022" y="1841873"/>
            <a:ext cx="6369" cy="12625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9FC9CD0-85A3-EF42-897F-BE213E39E33C}"/>
              </a:ext>
            </a:extLst>
          </p:cNvPr>
          <p:cNvCxnSpPr>
            <a:cxnSpLocks/>
            <a:stCxn id="79" idx="0"/>
            <a:endCxn id="11" idx="2"/>
          </p:cNvCxnSpPr>
          <p:nvPr/>
        </p:nvCxnSpPr>
        <p:spPr>
          <a:xfrm flipH="1" flipV="1">
            <a:off x="3762926" y="1887911"/>
            <a:ext cx="33885" cy="13319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E2A1FC6-C6D4-9442-A58C-542C5AAA7540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9266054" y="5464551"/>
            <a:ext cx="239333" cy="59006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3249877-FFD9-124F-9D3B-631927AFA47B}"/>
              </a:ext>
            </a:extLst>
          </p:cNvPr>
          <p:cNvCxnSpPr/>
          <p:nvPr/>
        </p:nvCxnSpPr>
        <p:spPr>
          <a:xfrm>
            <a:off x="8616241" y="1904516"/>
            <a:ext cx="1512" cy="12583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32CAC1D-AC89-444A-A2EB-833F47855603}"/>
              </a:ext>
            </a:extLst>
          </p:cNvPr>
          <p:cNvCxnSpPr/>
          <p:nvPr/>
        </p:nvCxnSpPr>
        <p:spPr>
          <a:xfrm>
            <a:off x="9162878" y="1901772"/>
            <a:ext cx="1512" cy="12583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B8AE43D-46CC-3A46-9B60-1731F71EA7D5}"/>
              </a:ext>
            </a:extLst>
          </p:cNvPr>
          <p:cNvCxnSpPr/>
          <p:nvPr/>
        </p:nvCxnSpPr>
        <p:spPr>
          <a:xfrm>
            <a:off x="9807172" y="1900442"/>
            <a:ext cx="1512" cy="12583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C33F6A7-F2A6-3A4E-B581-5632B537E06A}"/>
              </a:ext>
            </a:extLst>
          </p:cNvPr>
          <p:cNvCxnSpPr/>
          <p:nvPr/>
        </p:nvCxnSpPr>
        <p:spPr>
          <a:xfrm>
            <a:off x="9482234" y="6347756"/>
            <a:ext cx="1512" cy="12583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21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DFAA-A3EF-584A-9A98-2C1C0551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060" y="938100"/>
            <a:ext cx="8999900" cy="604950"/>
          </a:xfrm>
        </p:spPr>
        <p:txBody>
          <a:bodyPr/>
          <a:lstStyle/>
          <a:p>
            <a:r>
              <a:rPr lang="en-US" dirty="0">
                <a:solidFill>
                  <a:srgbClr val="323A49"/>
                </a:solidFill>
              </a:rPr>
              <a:t>Results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64F586-C4B2-4C4C-9461-8ED791D8B0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520787"/>
              </p:ext>
            </p:extLst>
          </p:nvPr>
        </p:nvGraphicFramePr>
        <p:xfrm>
          <a:off x="840060" y="1573960"/>
          <a:ext cx="10123215" cy="4804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910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25780B-2635-5448-AD3E-A6C5BCEA3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53887"/>
              </p:ext>
            </p:extLst>
          </p:nvPr>
        </p:nvGraphicFramePr>
        <p:xfrm>
          <a:off x="828817" y="3867738"/>
          <a:ext cx="4933154" cy="2374353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401385">
                  <a:extLst>
                    <a:ext uri="{9D8B030D-6E8A-4147-A177-3AD203B41FA5}">
                      <a16:colId xmlns:a16="http://schemas.microsoft.com/office/drawing/2014/main" val="3110515502"/>
                    </a:ext>
                  </a:extLst>
                </a:gridCol>
                <a:gridCol w="2531769">
                  <a:extLst>
                    <a:ext uri="{9D8B030D-6E8A-4147-A177-3AD203B41FA5}">
                      <a16:colId xmlns:a16="http://schemas.microsoft.com/office/drawing/2014/main" val="135531668"/>
                    </a:ext>
                  </a:extLst>
                </a:gridCol>
              </a:tblGrid>
              <a:tr h="263817">
                <a:tc gridSpan="2"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All Cases</a:t>
                      </a:r>
                      <a:endParaRPr lang="en-GB" sz="1400" b="1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934702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r>
                        <a:rPr lang="en-GB" sz="1200" i="1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Independent Variable</a:t>
                      </a:r>
                      <a:endParaRPr lang="en-GB" sz="1400" i="1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i="1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Disposition (p-value)</a:t>
                      </a:r>
                      <a:endParaRPr lang="en-GB" sz="1400" i="1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3422525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Charges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0.004</a:t>
                      </a:r>
                      <a:endParaRPr lang="en-GB" sz="14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295363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Cryptocurrency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0.010</a:t>
                      </a:r>
                      <a:endParaRPr lang="en-GB" sz="14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693670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Defendants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0.036</a:t>
                      </a:r>
                      <a:endParaRPr lang="en-GB" sz="14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215458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Type of Defendant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&lt;0.001</a:t>
                      </a:r>
                      <a:endParaRPr lang="en-GB" sz="14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82837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Witness Evidence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0.057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1027265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Forensic Evidence</a:t>
                      </a:r>
                      <a:endParaRPr lang="en-GB" sz="14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0.089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6638869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Additional Evidence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0.184</a:t>
                      </a:r>
                      <a:endParaRPr lang="en-GB" sz="14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25539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43DEEC9-F249-1F45-BF13-8B9737793268}"/>
              </a:ext>
            </a:extLst>
          </p:cNvPr>
          <p:cNvSpPr/>
          <p:nvPr/>
        </p:nvSpPr>
        <p:spPr>
          <a:xfrm>
            <a:off x="828817" y="906160"/>
            <a:ext cx="4933154" cy="23743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2DFAA-A3EF-584A-9A98-2C1C0551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45" y="1488386"/>
            <a:ext cx="4933154" cy="604950"/>
          </a:xfrm>
        </p:spPr>
        <p:txBody>
          <a:bodyPr/>
          <a:lstStyle/>
          <a:p>
            <a:r>
              <a:rPr lang="en-US" dirty="0">
                <a:solidFill>
                  <a:srgbClr val="323A49"/>
                </a:solidFill>
              </a:rPr>
              <a:t>Fisher’s </a:t>
            </a:r>
            <a:br>
              <a:rPr lang="en-US" dirty="0">
                <a:solidFill>
                  <a:srgbClr val="323A49"/>
                </a:solidFill>
              </a:rPr>
            </a:br>
            <a:r>
              <a:rPr lang="en-US" dirty="0">
                <a:solidFill>
                  <a:srgbClr val="323A49"/>
                </a:solidFill>
              </a:rPr>
              <a:t>Exact Test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62FAD2-F19D-574A-B740-B7CE8337A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34094"/>
              </p:ext>
            </p:extLst>
          </p:nvPr>
        </p:nvGraphicFramePr>
        <p:xfrm>
          <a:off x="6505433" y="920249"/>
          <a:ext cx="4857750" cy="2368063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797755">
                  <a:extLst>
                    <a:ext uri="{9D8B030D-6E8A-4147-A177-3AD203B41FA5}">
                      <a16:colId xmlns:a16="http://schemas.microsoft.com/office/drawing/2014/main" val="2969075542"/>
                    </a:ext>
                  </a:extLst>
                </a:gridCol>
                <a:gridCol w="1621156">
                  <a:extLst>
                    <a:ext uri="{9D8B030D-6E8A-4147-A177-3AD203B41FA5}">
                      <a16:colId xmlns:a16="http://schemas.microsoft.com/office/drawing/2014/main" val="3045893428"/>
                    </a:ext>
                  </a:extLst>
                </a:gridCol>
                <a:gridCol w="1438839">
                  <a:extLst>
                    <a:ext uri="{9D8B030D-6E8A-4147-A177-3AD203B41FA5}">
                      <a16:colId xmlns:a16="http://schemas.microsoft.com/office/drawing/2014/main" val="3071409199"/>
                    </a:ext>
                  </a:extLst>
                </a:gridCol>
              </a:tblGrid>
              <a:tr h="239111">
                <a:tc gridSpan="3"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4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Criminal Cases</a:t>
                      </a:r>
                      <a:endParaRPr lang="en-GB" sz="1400" b="1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9520456"/>
                  </a:ext>
                </a:extLst>
              </a:tr>
              <a:tr h="239111"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 i="1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Independent Variable</a:t>
                      </a:r>
                      <a:endParaRPr lang="en-GB" sz="1400" i="1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 i="1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Disposition (p-value)</a:t>
                      </a:r>
                      <a:endParaRPr lang="en-GB" sz="1400" i="1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 i="1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Sentence (p-value)</a:t>
                      </a:r>
                      <a:endParaRPr lang="en-GB" sz="1400" i="1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342370"/>
                  </a:ext>
                </a:extLst>
              </a:tr>
              <a:tr h="239111"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Charges</a:t>
                      </a:r>
                      <a:endParaRPr lang="en-GB" sz="14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0.103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0.608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521464"/>
                  </a:ext>
                </a:extLst>
              </a:tr>
              <a:tr h="239111"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Wire Fraud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0.405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625969"/>
                  </a:ext>
                </a:extLst>
              </a:tr>
              <a:tr h="239111"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Cryptocurrency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4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9089475"/>
                  </a:ext>
                </a:extLst>
              </a:tr>
              <a:tr h="239111"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Defendants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0.497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1377838"/>
                  </a:ext>
                </a:extLst>
              </a:tr>
              <a:tr h="239111"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Type of Defendant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7512502"/>
                  </a:ext>
                </a:extLst>
              </a:tr>
              <a:tr h="239111"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Witness Evidence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0.025</a:t>
                      </a:r>
                      <a:endParaRPr lang="en-GB" sz="14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0.098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1038083"/>
                  </a:ext>
                </a:extLst>
              </a:tr>
              <a:tr h="239111"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Forensic Evidence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0.025</a:t>
                      </a:r>
                      <a:endParaRPr lang="en-GB" sz="14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0.098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2613204"/>
                  </a:ext>
                </a:extLst>
              </a:tr>
              <a:tr h="216064"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Additional Evidence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0.069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2863850" algn="ctr"/>
                        </a:tabLst>
                      </a:pPr>
                      <a:r>
                        <a:rPr lang="en-GB" sz="12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0.183</a:t>
                      </a:r>
                      <a:endParaRPr lang="en-GB" sz="14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451924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531DA9-4B07-464D-AE63-FB07753B3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612392"/>
              </p:ext>
            </p:extLst>
          </p:nvPr>
        </p:nvGraphicFramePr>
        <p:xfrm>
          <a:off x="6505433" y="3848344"/>
          <a:ext cx="4857750" cy="2393747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617345">
                  <a:extLst>
                    <a:ext uri="{9D8B030D-6E8A-4147-A177-3AD203B41FA5}">
                      <a16:colId xmlns:a16="http://schemas.microsoft.com/office/drawing/2014/main" val="4282575114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1521288409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3013653684"/>
                    </a:ext>
                  </a:extLst>
                </a:gridCol>
              </a:tblGrid>
              <a:tr h="264795">
                <a:tc gridSpan="3"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Civil Cases</a:t>
                      </a:r>
                      <a:endParaRPr lang="en-GB" sz="1400" b="1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0954593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r>
                        <a:rPr lang="en-GB" sz="1200" i="1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Independent Variable</a:t>
                      </a:r>
                      <a:endParaRPr lang="en-GB" sz="1400" i="1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i="1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Disposition (p-value)</a:t>
                      </a:r>
                      <a:endParaRPr lang="en-GB" sz="1400" i="1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i="1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Penalty (p-value)</a:t>
                      </a:r>
                      <a:endParaRPr lang="en-GB" sz="1400" i="1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8791216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Charges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0.008</a:t>
                      </a:r>
                      <a:endParaRPr lang="en-GB" sz="14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0.830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8717851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Cryptocurrency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0.055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0.426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1964147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Defendants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0.653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0.103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0147971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Type of Defendant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4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0.678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71873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Witness Evidence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0.666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5560317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Forensic Evidence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0.860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0.251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114610"/>
                  </a:ext>
                </a:extLst>
              </a:tr>
              <a:tr h="275387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Additional Evidence</a:t>
                      </a:r>
                      <a:endParaRPr lang="en-GB" sz="140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0.714</a:t>
                      </a:r>
                      <a:endParaRPr lang="en-GB" sz="14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</a:rPr>
                        <a:t>0.666</a:t>
                      </a:r>
                      <a:endParaRPr lang="en-GB" sz="14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5586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302847"/>
      </p:ext>
    </p:extLst>
  </p:cSld>
  <p:clrMapOvr>
    <a:masterClrMapping/>
  </p:clrMapOvr>
</p:sld>
</file>

<file path=ppt/theme/theme1.xml><?xml version="1.0" encoding="utf-8"?>
<a:theme xmlns:a="http://schemas.openxmlformats.org/drawingml/2006/main" name="UCL_Stone_Slide_Theme">
  <a:themeElements>
    <a:clrScheme name="UCL Stone Theme">
      <a:dk1>
        <a:srgbClr val="000000"/>
      </a:dk1>
      <a:lt1>
        <a:srgbClr val="FFFFFF"/>
      </a:lt1>
      <a:dk2>
        <a:srgbClr val="D6D2C4"/>
      </a:dk2>
      <a:lt2>
        <a:srgbClr val="EFEDE7"/>
      </a:lt2>
      <a:accent1>
        <a:srgbClr val="A4DBE8"/>
      </a:accent1>
      <a:accent2>
        <a:srgbClr val="EA7600"/>
      </a:accent2>
      <a:accent3>
        <a:srgbClr val="BBC592"/>
      </a:accent3>
      <a:accent4>
        <a:srgbClr val="F6BE00"/>
      </a:accent4>
      <a:accent5>
        <a:srgbClr val="B5BD00"/>
      </a:accent5>
      <a:accent6>
        <a:srgbClr val="D6D2C4"/>
      </a:accent6>
      <a:hlink>
        <a:srgbClr val="0097A9"/>
      </a:hlink>
      <a:folHlink>
        <a:srgbClr val="0097A9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custClrLst>
    <a:custClr name="name of colour">
      <a:srgbClr val="000000"/>
    </a:custClr>
  </a:custClrLst>
  <a:extLst>
    <a:ext uri="{05A4C25C-085E-4340-85A3-A5531E510DB2}">
      <thm15:themeFamily xmlns:thm15="http://schemas.microsoft.com/office/thememl/2012/main" name="UCL_Slide_Master_Black.potx" id="{3034991F-2A20-46E2-8C7B-1FA72590779C}" vid="{EFEF51F0-3C92-44B8-A75F-6D4CA06038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1527</Words>
  <Application>Microsoft Macintosh PowerPoint</Application>
  <PresentationFormat>Widescreen</PresentationFormat>
  <Paragraphs>417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STIXGeneral-Regular</vt:lpstr>
      <vt:lpstr>UCL_Stone_Slide_Theme</vt:lpstr>
      <vt:lpstr>Explaining Prosecution Outcomes for Cryptocurrency-Based Financial Crimes</vt:lpstr>
      <vt:lpstr>Research  Context</vt:lpstr>
      <vt:lpstr>Method</vt:lpstr>
      <vt:lpstr>Coding Framework</vt:lpstr>
      <vt:lpstr>Final dataset</vt:lpstr>
      <vt:lpstr>Inter-coder  reliability</vt:lpstr>
      <vt:lpstr>PowerPoint Presentation</vt:lpstr>
      <vt:lpstr>Results</vt:lpstr>
      <vt:lpstr>Fisher’s  Exact Test</vt:lpstr>
      <vt:lpstr>Logistic Regression</vt:lpstr>
      <vt:lpstr>Key  Findings</vt:lpstr>
      <vt:lpstr>PowerPoint Presentation</vt:lpstr>
      <vt:lpstr>PowerPoint Presentation</vt:lpstr>
      <vt:lpstr>PowerPoint Presentation</vt:lpstr>
      <vt:lpstr>Limitations</vt:lpstr>
      <vt:lpstr>PowerPoint Presentation</vt:lpstr>
      <vt:lpstr>Questions?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Petterson, Helen</dc:creator>
  <cp:lastModifiedBy>Arianna</cp:lastModifiedBy>
  <cp:revision>40</cp:revision>
  <dcterms:created xsi:type="dcterms:W3CDTF">2020-09-15T11:19:32Z</dcterms:created>
  <dcterms:modified xsi:type="dcterms:W3CDTF">2020-11-26T14:10:09Z</dcterms:modified>
</cp:coreProperties>
</file>