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Prata"/>
      <p:regular r:id="rId51"/>
    </p:embeddedFont>
    <p:embeddedFont>
      <p:font typeface="Montserrat"/>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rata-regular.fntdata"/><Relationship Id="rId50" Type="http://schemas.openxmlformats.org/officeDocument/2006/relationships/slide" Target="slides/slide45.xml"/><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6.xml"/><Relationship Id="rId55" Type="http://schemas.openxmlformats.org/officeDocument/2006/relationships/font" Target="fonts/Montserrat-boldItalic.fntdata"/><Relationship Id="rId10" Type="http://schemas.openxmlformats.org/officeDocument/2006/relationships/slide" Target="slides/slide5.xml"/><Relationship Id="rId54"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833e9818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10833e9818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833e9818f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10833e9818f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833e9818f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10833e9818f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833e9818f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0833e9818f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833e9818f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0833e9818f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833e9818f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0833e9818f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Calibri"/>
                <a:ea typeface="Calibri"/>
                <a:cs typeface="Calibri"/>
                <a:sym typeface="Calibri"/>
              </a:rPr>
              <a:t>Water Quality Monitoring must be a continuous joint effort by the government, research institutions, and the industry.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833e9818f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0833e9818f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833e9818f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0833e9818f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Calibri"/>
                <a:ea typeface="Calibri"/>
                <a:cs typeface="Calibri"/>
                <a:sym typeface="Calibri"/>
              </a:rPr>
              <a:t>Any suggestions for improving the device's stability and strength of the material will be taken into consideration for future research studies. In case of rejection from the aqua culturing sites aforementioned, we are going to try convincing the other registered aquaculture farms in Region 12.</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7df1aaac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107df1aaac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Calibri"/>
                <a:ea typeface="Calibri"/>
                <a:cs typeface="Calibri"/>
                <a:sym typeface="Calibri"/>
              </a:rPr>
              <a:t>Any suggestions for improving the device's stability and strength of the material will be taken into consideration for future research studies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833e9818f_0_2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10833e9818f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beb96bef0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10beb96bef0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833e9818f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0833e9818f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beb96bef0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0beb96bef0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beb96bef0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10beb96bef0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833e9818f_0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10833e9818f_0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833e9818f_0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0833e9818f_0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833e9818f_0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10833e9818f_0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833e9818f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833e9818f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833e9818f_0_3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0833e9818f_0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833e9818f_0_3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0833e9818f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833e9818f_0_3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10833e9818f_0_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833e9818f_0_3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10833e9818f_0_3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833e9818f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10833e9818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FAO 2020- page 19</a:t>
            </a:r>
            <a:endParaRPr/>
          </a:p>
          <a:p>
            <a:pPr indent="0" lvl="0" marL="0" rtl="0" algn="l">
              <a:lnSpc>
                <a:spcPct val="100000"/>
              </a:lnSpc>
              <a:spcBef>
                <a:spcPts val="0"/>
              </a:spcBef>
              <a:spcAft>
                <a:spcPts val="0"/>
              </a:spcAft>
              <a:buSzPts val="1100"/>
              <a:buNone/>
            </a:pPr>
            <a:r>
              <a:rPr lang="en"/>
              <a:t>PSA 2021- page 2</a:t>
            </a:r>
            <a:endParaRPr/>
          </a:p>
          <a:p>
            <a:pPr indent="0" lvl="0" marL="0" rtl="0" algn="l">
              <a:lnSpc>
                <a:spcPct val="100000"/>
              </a:lnSpc>
              <a:spcBef>
                <a:spcPts val="0"/>
              </a:spcBef>
              <a:spcAft>
                <a:spcPts val="0"/>
              </a:spcAft>
              <a:buSzPts val="1100"/>
              <a:buNone/>
            </a:pPr>
            <a:r>
              <a:rPr lang="en"/>
              <a:t>PSA-SOCCSKSARGEN- page 1</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833e9818f_0_3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0833e9818f_0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833e9818f_0_3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10833e9818f_0_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833e9818f_0_3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0833e9818f_0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833e9818f_0_3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0833e9818f_0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833e9818f_0_6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10833e9818f_0_6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7df1aaac4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07df1aaac4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833e9818f_0_6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10833e9818f_0_6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beb96be3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0beb96be3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goal of the research is to develop an onsite and energy-efficient water quality monitoring and recording system with a notification system. To accomplish this, the development was divided into 4 parts: (1) The designing of the device, (2) the assembly of the main circuitry, (3) the construction of the device chassis, and (4) the accuracy tests.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beb96bef0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10beb96bef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sensors, the microcontroller (Arduino Uno), the base station (ThingSpeak), the Zigbee module, and the solar power supply are the five primary components of the AQua device. The pH sensor, temperature sensor, TDS sensor, dissolved oxygen sensor, oxidation-reduction potential sensor, and turbidity sensor are the sensors used in this study. The data collected by the sensors is sent to the base stations by a wireless sensor network technology called Zigbee. The Zigbee module will be used to connect the nodes and base station. The data obtained by various sensors on the node side will be sent to the base station where the data can be displayed in a visual manner and analyzed using ThingSpeak. Then, the corresponding records will be published over the web for public information and further assessment of water parameters.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beb96bef0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10beb96bef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AQua device contains six sensors (namely the pH sensor, the temperature sensor, the total dissolved solids sensor, dissolved oxygen sensor, oxidation-reduction potential sensor, and the turbidity sensor) which are connected to one main microcontroller (Arduino Uno) together with the Zigbee module. The case of the device is box-shaped and will be made out of acrylic due to its low cost material, water resistance ability, and well-known availability. It houses all the main parts of the device. The two tubes on each side function as a floating device. The pipes on each side are outlets for the sensor and are covered by mesh to avoid fish eating the sensors or bumping into them. Figure 3 shows the inspiration of the AQua device related to its illustration and its parts.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833e9818f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0833e9818f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beb96bef0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10beb96bef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833e9818f_0_5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10833e9818f_0_5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833e9818f_0_5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10833e9818f_0_5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833e9818f_0_5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10833e9818f_0_5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0833e9818f_0_5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10833e9818f_0_5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833e9818f_0_5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10833e9818f_0_5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833e9818f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10833e9818f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Inefficient water quality monitoring system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833e9818f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0833e9818f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833e9818f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10833e9818f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833e9818f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10833e9818f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228600" rtl="0" algn="l">
              <a:lnSpc>
                <a:spcPct val="100000"/>
              </a:lnSpc>
              <a:spcBef>
                <a:spcPts val="0"/>
              </a:spcBef>
              <a:spcAft>
                <a:spcPts val="0"/>
              </a:spcAft>
              <a:buSzPts val="1100"/>
              <a:buAutoNum type="arabicPeriod"/>
            </a:pPr>
            <a:r>
              <a:rPr lang="en"/>
              <a:t>Accuracy - Compare the Aqua readings to a lab tester (Statistical tool: Percent Difference/Error)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Cold water means more dissolved oxygen than warm water.</a:t>
            </a:r>
            <a:endParaRPr/>
          </a:p>
          <a:p>
            <a:pPr indent="0" lvl="0" marL="0" rtl="0" algn="l">
              <a:lnSpc>
                <a:spcPct val="100000"/>
              </a:lnSpc>
              <a:spcBef>
                <a:spcPts val="0"/>
              </a:spcBef>
              <a:spcAft>
                <a:spcPts val="0"/>
              </a:spcAft>
              <a:buSzPts val="1100"/>
              <a:buNone/>
            </a:pPr>
            <a:r>
              <a:rPr lang="en"/>
              <a:t>      Temp low=DO concentration high</a:t>
            </a:r>
            <a:endParaRPr/>
          </a:p>
          <a:p>
            <a:pPr indent="0" lvl="0" marL="0" rtl="0" algn="l">
              <a:lnSpc>
                <a:spcPct val="100000"/>
              </a:lnSpc>
              <a:spcBef>
                <a:spcPts val="0"/>
              </a:spcBef>
              <a:spcAft>
                <a:spcPts val="0"/>
              </a:spcAft>
              <a:buSzPts val="1100"/>
              <a:buNone/>
            </a:pPr>
            <a:r>
              <a:rPr lang="en"/>
              <a:t>      Temp high=DO concentration low</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Oxygen Reduction Potential:</a:t>
            </a:r>
            <a:endParaRPr/>
          </a:p>
          <a:p>
            <a:pPr indent="0" lvl="0" marL="0" rtl="0" algn="l">
              <a:lnSpc>
                <a:spcPct val="100000"/>
              </a:lnSpc>
              <a:spcBef>
                <a:spcPts val="0"/>
              </a:spcBef>
              <a:spcAft>
                <a:spcPts val="0"/>
              </a:spcAft>
              <a:buSzPts val="1100"/>
              <a:buNone/>
            </a:pPr>
            <a:r>
              <a:rPr lang="en"/>
              <a:t>     ph low=ORP high</a:t>
            </a:r>
            <a:endParaRPr/>
          </a:p>
          <a:p>
            <a:pPr indent="0" lvl="0" marL="0" rtl="0" algn="l">
              <a:lnSpc>
                <a:spcPct val="100000"/>
              </a:lnSpc>
              <a:spcBef>
                <a:spcPts val="0"/>
              </a:spcBef>
              <a:spcAft>
                <a:spcPts val="0"/>
              </a:spcAft>
              <a:buSzPts val="1100"/>
              <a:buNone/>
            </a:pPr>
            <a:r>
              <a:rPr lang="en"/>
              <a:t>     ph high=ORP low</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i="0" lang="en">
                <a:solidFill>
                  <a:srgbClr val="202124"/>
                </a:solidFill>
                <a:latin typeface="arial"/>
                <a:ea typeface="arial"/>
                <a:cs typeface="arial"/>
                <a:sym typeface="arial"/>
              </a:rPr>
              <a:t>Turbidity</a:t>
            </a:r>
            <a:r>
              <a:rPr b="0" i="0" lang="en">
                <a:solidFill>
                  <a:srgbClr val="202124"/>
                </a:solidFill>
                <a:latin typeface="arial"/>
                <a:ea typeface="arial"/>
                <a:cs typeface="arial"/>
                <a:sym typeface="arial"/>
              </a:rPr>
              <a:t> is the measure of relative clarity of a liquid.</a:t>
            </a:r>
            <a:endParaRPr/>
          </a:p>
          <a:p>
            <a:pPr indent="0" lvl="0" marL="0" rtl="0" algn="l">
              <a:lnSpc>
                <a:spcPct val="100000"/>
              </a:lnSpc>
              <a:spcBef>
                <a:spcPts val="0"/>
              </a:spcBef>
              <a:spcAft>
                <a:spcPts val="0"/>
              </a:spcAft>
              <a:buSzPts val="1100"/>
              <a:buNone/>
            </a:pPr>
            <a:r>
              <a:rPr b="1" i="0" lang="en">
                <a:solidFill>
                  <a:srgbClr val="202124"/>
                </a:solidFill>
                <a:latin typeface="arial"/>
                <a:ea typeface="arial"/>
                <a:cs typeface="arial"/>
                <a:sym typeface="arial"/>
              </a:rPr>
              <a:t>Saline</a:t>
            </a:r>
            <a:r>
              <a:rPr b="0" i="0" lang="en">
                <a:solidFill>
                  <a:srgbClr val="202124"/>
                </a:solidFill>
                <a:latin typeface="arial"/>
                <a:ea typeface="arial"/>
                <a:cs typeface="arial"/>
                <a:sym typeface="arial"/>
              </a:rPr>
              <a:t> is the solution of salt in water.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833e9818f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10833e9818f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85925" y="-195075"/>
            <a:ext cx="4584300" cy="5510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3"/>
          <p:cNvSpPr txBox="1"/>
          <p:nvPr>
            <p:ph type="title"/>
          </p:nvPr>
        </p:nvSpPr>
        <p:spPr>
          <a:xfrm>
            <a:off x="4632475" y="2260992"/>
            <a:ext cx="3423600" cy="6291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3600"/>
              <a:buNone/>
              <a:defRPr sz="3600">
                <a:solidFill>
                  <a:schemeClr val="dk1"/>
                </a:solidFill>
              </a:defRPr>
            </a:lvl1pPr>
            <a:lvl2pPr lvl="1" rtl="0" algn="r">
              <a:lnSpc>
                <a:spcPct val="100000"/>
              </a:lnSpc>
              <a:spcBef>
                <a:spcPts val="0"/>
              </a:spcBef>
              <a:spcAft>
                <a:spcPts val="0"/>
              </a:spcAft>
              <a:buClr>
                <a:schemeClr val="dk1"/>
              </a:buClr>
              <a:buSzPts val="3600"/>
              <a:buNone/>
              <a:defRPr sz="3600">
                <a:solidFill>
                  <a:schemeClr val="dk1"/>
                </a:solidFill>
              </a:defRPr>
            </a:lvl2pPr>
            <a:lvl3pPr lvl="2" rtl="0" algn="r">
              <a:lnSpc>
                <a:spcPct val="100000"/>
              </a:lnSpc>
              <a:spcBef>
                <a:spcPts val="0"/>
              </a:spcBef>
              <a:spcAft>
                <a:spcPts val="0"/>
              </a:spcAft>
              <a:buClr>
                <a:schemeClr val="dk1"/>
              </a:buClr>
              <a:buSzPts val="3600"/>
              <a:buNone/>
              <a:defRPr sz="3600">
                <a:solidFill>
                  <a:schemeClr val="dk1"/>
                </a:solidFill>
              </a:defRPr>
            </a:lvl3pPr>
            <a:lvl4pPr lvl="3" rtl="0" algn="r">
              <a:lnSpc>
                <a:spcPct val="100000"/>
              </a:lnSpc>
              <a:spcBef>
                <a:spcPts val="0"/>
              </a:spcBef>
              <a:spcAft>
                <a:spcPts val="0"/>
              </a:spcAft>
              <a:buClr>
                <a:schemeClr val="dk1"/>
              </a:buClr>
              <a:buSzPts val="3600"/>
              <a:buNone/>
              <a:defRPr sz="3600">
                <a:solidFill>
                  <a:schemeClr val="dk1"/>
                </a:solidFill>
              </a:defRPr>
            </a:lvl4pPr>
            <a:lvl5pPr lvl="4" rtl="0" algn="r">
              <a:lnSpc>
                <a:spcPct val="100000"/>
              </a:lnSpc>
              <a:spcBef>
                <a:spcPts val="0"/>
              </a:spcBef>
              <a:spcAft>
                <a:spcPts val="0"/>
              </a:spcAft>
              <a:buClr>
                <a:schemeClr val="dk1"/>
              </a:buClr>
              <a:buSzPts val="3600"/>
              <a:buNone/>
              <a:defRPr sz="3600">
                <a:solidFill>
                  <a:schemeClr val="dk1"/>
                </a:solidFill>
              </a:defRPr>
            </a:lvl5pPr>
            <a:lvl6pPr lvl="5" rtl="0" algn="r">
              <a:lnSpc>
                <a:spcPct val="100000"/>
              </a:lnSpc>
              <a:spcBef>
                <a:spcPts val="0"/>
              </a:spcBef>
              <a:spcAft>
                <a:spcPts val="0"/>
              </a:spcAft>
              <a:buClr>
                <a:schemeClr val="dk1"/>
              </a:buClr>
              <a:buSzPts val="3600"/>
              <a:buNone/>
              <a:defRPr sz="3600">
                <a:solidFill>
                  <a:schemeClr val="dk1"/>
                </a:solidFill>
              </a:defRPr>
            </a:lvl6pPr>
            <a:lvl7pPr lvl="6" rtl="0" algn="r">
              <a:lnSpc>
                <a:spcPct val="100000"/>
              </a:lnSpc>
              <a:spcBef>
                <a:spcPts val="0"/>
              </a:spcBef>
              <a:spcAft>
                <a:spcPts val="0"/>
              </a:spcAft>
              <a:buClr>
                <a:schemeClr val="dk1"/>
              </a:buClr>
              <a:buSzPts val="3600"/>
              <a:buNone/>
              <a:defRPr sz="3600">
                <a:solidFill>
                  <a:schemeClr val="dk1"/>
                </a:solidFill>
              </a:defRPr>
            </a:lvl7pPr>
            <a:lvl8pPr lvl="7" rtl="0" algn="r">
              <a:lnSpc>
                <a:spcPct val="100000"/>
              </a:lnSpc>
              <a:spcBef>
                <a:spcPts val="0"/>
              </a:spcBef>
              <a:spcAft>
                <a:spcPts val="0"/>
              </a:spcAft>
              <a:buClr>
                <a:schemeClr val="dk1"/>
              </a:buClr>
              <a:buSzPts val="3600"/>
              <a:buNone/>
              <a:defRPr sz="3600">
                <a:solidFill>
                  <a:schemeClr val="dk1"/>
                </a:solidFill>
              </a:defRPr>
            </a:lvl8pPr>
            <a:lvl9pPr lvl="8" rtl="0" algn="r">
              <a:lnSpc>
                <a:spcPct val="100000"/>
              </a:lnSpc>
              <a:spcBef>
                <a:spcPts val="0"/>
              </a:spcBef>
              <a:spcAft>
                <a:spcPts val="0"/>
              </a:spcAft>
              <a:buClr>
                <a:schemeClr val="dk1"/>
              </a:buClr>
              <a:buSzPts val="3600"/>
              <a:buNone/>
              <a:defRPr sz="3600">
                <a:solidFill>
                  <a:schemeClr val="dk1"/>
                </a:solidFill>
              </a:defRPr>
            </a:lvl9pPr>
          </a:lstStyle>
          <a:p/>
        </p:txBody>
      </p:sp>
      <p:sp>
        <p:nvSpPr>
          <p:cNvPr id="53" name="Google Shape;53;p13"/>
          <p:cNvSpPr txBox="1"/>
          <p:nvPr>
            <p:ph idx="2" type="title"/>
          </p:nvPr>
        </p:nvSpPr>
        <p:spPr>
          <a:xfrm>
            <a:off x="998750" y="1886475"/>
            <a:ext cx="3057300" cy="1382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300"/>
              <a:buNone/>
              <a:defRPr sz="20300">
                <a:solidFill>
                  <a:schemeClr val="dk1"/>
                </a:solidFill>
              </a:defRPr>
            </a:lvl1pPr>
            <a:lvl2pPr lvl="1" rtl="0" algn="l">
              <a:lnSpc>
                <a:spcPct val="100000"/>
              </a:lnSpc>
              <a:spcBef>
                <a:spcPts val="0"/>
              </a:spcBef>
              <a:spcAft>
                <a:spcPts val="0"/>
              </a:spcAft>
              <a:buClr>
                <a:schemeClr val="dk1"/>
              </a:buClr>
              <a:buSzPts val="12300"/>
              <a:buNone/>
              <a:defRPr sz="12300">
                <a:solidFill>
                  <a:schemeClr val="dk1"/>
                </a:solidFill>
              </a:defRPr>
            </a:lvl2pPr>
            <a:lvl3pPr lvl="2" rtl="0" algn="l">
              <a:lnSpc>
                <a:spcPct val="100000"/>
              </a:lnSpc>
              <a:spcBef>
                <a:spcPts val="0"/>
              </a:spcBef>
              <a:spcAft>
                <a:spcPts val="0"/>
              </a:spcAft>
              <a:buClr>
                <a:schemeClr val="dk1"/>
              </a:buClr>
              <a:buSzPts val="12300"/>
              <a:buNone/>
              <a:defRPr sz="12300">
                <a:solidFill>
                  <a:schemeClr val="dk1"/>
                </a:solidFill>
              </a:defRPr>
            </a:lvl3pPr>
            <a:lvl4pPr lvl="3" rtl="0" algn="l">
              <a:lnSpc>
                <a:spcPct val="100000"/>
              </a:lnSpc>
              <a:spcBef>
                <a:spcPts val="0"/>
              </a:spcBef>
              <a:spcAft>
                <a:spcPts val="0"/>
              </a:spcAft>
              <a:buClr>
                <a:schemeClr val="dk1"/>
              </a:buClr>
              <a:buSzPts val="12300"/>
              <a:buNone/>
              <a:defRPr sz="12300">
                <a:solidFill>
                  <a:schemeClr val="dk1"/>
                </a:solidFill>
              </a:defRPr>
            </a:lvl4pPr>
            <a:lvl5pPr lvl="4" rtl="0" algn="l">
              <a:lnSpc>
                <a:spcPct val="100000"/>
              </a:lnSpc>
              <a:spcBef>
                <a:spcPts val="0"/>
              </a:spcBef>
              <a:spcAft>
                <a:spcPts val="0"/>
              </a:spcAft>
              <a:buClr>
                <a:schemeClr val="dk1"/>
              </a:buClr>
              <a:buSzPts val="12300"/>
              <a:buNone/>
              <a:defRPr sz="12300">
                <a:solidFill>
                  <a:schemeClr val="dk1"/>
                </a:solidFill>
              </a:defRPr>
            </a:lvl5pPr>
            <a:lvl6pPr lvl="5" rtl="0" algn="l">
              <a:lnSpc>
                <a:spcPct val="100000"/>
              </a:lnSpc>
              <a:spcBef>
                <a:spcPts val="0"/>
              </a:spcBef>
              <a:spcAft>
                <a:spcPts val="0"/>
              </a:spcAft>
              <a:buClr>
                <a:schemeClr val="dk1"/>
              </a:buClr>
              <a:buSzPts val="12300"/>
              <a:buNone/>
              <a:defRPr sz="12300">
                <a:solidFill>
                  <a:schemeClr val="dk1"/>
                </a:solidFill>
              </a:defRPr>
            </a:lvl6pPr>
            <a:lvl7pPr lvl="6" rtl="0" algn="l">
              <a:lnSpc>
                <a:spcPct val="100000"/>
              </a:lnSpc>
              <a:spcBef>
                <a:spcPts val="0"/>
              </a:spcBef>
              <a:spcAft>
                <a:spcPts val="0"/>
              </a:spcAft>
              <a:buClr>
                <a:schemeClr val="dk1"/>
              </a:buClr>
              <a:buSzPts val="12300"/>
              <a:buNone/>
              <a:defRPr sz="12300">
                <a:solidFill>
                  <a:schemeClr val="dk1"/>
                </a:solidFill>
              </a:defRPr>
            </a:lvl7pPr>
            <a:lvl8pPr lvl="7" rtl="0" algn="l">
              <a:lnSpc>
                <a:spcPct val="100000"/>
              </a:lnSpc>
              <a:spcBef>
                <a:spcPts val="0"/>
              </a:spcBef>
              <a:spcAft>
                <a:spcPts val="0"/>
              </a:spcAft>
              <a:buClr>
                <a:schemeClr val="dk1"/>
              </a:buClr>
              <a:buSzPts val="12300"/>
              <a:buNone/>
              <a:defRPr sz="12300">
                <a:solidFill>
                  <a:schemeClr val="dk1"/>
                </a:solidFill>
              </a:defRPr>
            </a:lvl8pPr>
            <a:lvl9pPr lvl="8" rtl="0" algn="l">
              <a:lnSpc>
                <a:spcPct val="100000"/>
              </a:lnSpc>
              <a:spcBef>
                <a:spcPts val="0"/>
              </a:spcBef>
              <a:spcAft>
                <a:spcPts val="0"/>
              </a:spcAft>
              <a:buClr>
                <a:schemeClr val="dk1"/>
              </a:buClr>
              <a:buSzPts val="12300"/>
              <a:buNone/>
              <a:defRPr sz="12300">
                <a:solidFill>
                  <a:schemeClr val="dk1"/>
                </a:solidFill>
              </a:defRPr>
            </a:lvl9pPr>
          </a:lstStyle>
          <a:p/>
        </p:txBody>
      </p:sp>
      <p:sp>
        <p:nvSpPr>
          <p:cNvPr id="54" name="Google Shape;54;p13"/>
          <p:cNvSpPr txBox="1"/>
          <p:nvPr>
            <p:ph idx="1" type="subTitle"/>
          </p:nvPr>
        </p:nvSpPr>
        <p:spPr>
          <a:xfrm>
            <a:off x="4809175" y="3062708"/>
            <a:ext cx="3246900" cy="404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1pPr>
            <a:lvl2pPr lvl="1"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2pPr>
            <a:lvl3pPr lvl="2"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3pPr>
            <a:lvl4pPr lvl="3"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4pPr>
            <a:lvl5pPr lvl="4"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5pPr>
            <a:lvl6pPr lvl="5"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6pPr>
            <a:lvl7pPr lvl="6"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7pPr>
            <a:lvl8pPr lvl="7"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8pPr>
            <a:lvl9pPr lvl="8"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9pPr>
          </a:lstStyle>
          <a:p/>
        </p:txBody>
      </p:sp>
      <p:sp>
        <p:nvSpPr>
          <p:cNvPr id="55" name="Google Shape;55;p13"/>
          <p:cNvSpPr/>
          <p:nvPr/>
        </p:nvSpPr>
        <p:spPr>
          <a:xfrm>
            <a:off x="-166250" y="748875"/>
            <a:ext cx="9005100" cy="3657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bg>
      <p:bgPr>
        <a:solidFill>
          <a:schemeClr val="lt1"/>
        </a:solidFill>
      </p:bgPr>
    </p:bg>
    <p:spTree>
      <p:nvGrpSpPr>
        <p:cNvPr id="56" name="Shape 56"/>
        <p:cNvGrpSpPr/>
        <p:nvPr/>
      </p:nvGrpSpPr>
      <p:grpSpPr>
        <a:xfrm>
          <a:off x="0" y="0"/>
          <a:ext cx="0" cy="0"/>
          <a:chOff x="0" y="0"/>
          <a:chExt cx="0" cy="0"/>
        </a:xfrm>
      </p:grpSpPr>
      <p:sp>
        <p:nvSpPr>
          <p:cNvPr id="57" name="Google Shape;57;p14"/>
          <p:cNvSpPr/>
          <p:nvPr/>
        </p:nvSpPr>
        <p:spPr>
          <a:xfrm>
            <a:off x="0" y="1028700"/>
            <a:ext cx="9144000" cy="3086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8" name="Google Shape;58;p14"/>
          <p:cNvSpPr/>
          <p:nvPr/>
        </p:nvSpPr>
        <p:spPr>
          <a:xfrm>
            <a:off x="545550" y="467600"/>
            <a:ext cx="8052900" cy="4146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59" name="Google Shape;59;p14"/>
          <p:cNvSpPr txBox="1"/>
          <p:nvPr>
            <p:ph type="ctrTitle"/>
          </p:nvPr>
        </p:nvSpPr>
        <p:spPr>
          <a:xfrm>
            <a:off x="1690800" y="1412200"/>
            <a:ext cx="5762400" cy="1139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8000"/>
              <a:buNone/>
              <a:defRPr sz="8000">
                <a:solidFill>
                  <a:schemeClr val="dk1"/>
                </a:solidFill>
              </a:defRPr>
            </a:lvl1pPr>
            <a:lvl2pPr lvl="1" rtl="0" algn="ctr">
              <a:lnSpc>
                <a:spcPct val="100000"/>
              </a:lnSpc>
              <a:spcBef>
                <a:spcPts val="0"/>
              </a:spcBef>
              <a:spcAft>
                <a:spcPts val="0"/>
              </a:spcAft>
              <a:buClr>
                <a:schemeClr val="dk1"/>
              </a:buClr>
              <a:buSzPts val="8000"/>
              <a:buNone/>
              <a:defRPr sz="8000">
                <a:solidFill>
                  <a:schemeClr val="dk1"/>
                </a:solidFill>
              </a:defRPr>
            </a:lvl2pPr>
            <a:lvl3pPr lvl="2" rtl="0" algn="ctr">
              <a:lnSpc>
                <a:spcPct val="100000"/>
              </a:lnSpc>
              <a:spcBef>
                <a:spcPts val="0"/>
              </a:spcBef>
              <a:spcAft>
                <a:spcPts val="0"/>
              </a:spcAft>
              <a:buClr>
                <a:schemeClr val="dk1"/>
              </a:buClr>
              <a:buSzPts val="8000"/>
              <a:buNone/>
              <a:defRPr sz="8000">
                <a:solidFill>
                  <a:schemeClr val="dk1"/>
                </a:solidFill>
              </a:defRPr>
            </a:lvl3pPr>
            <a:lvl4pPr lvl="3" rtl="0" algn="ctr">
              <a:lnSpc>
                <a:spcPct val="100000"/>
              </a:lnSpc>
              <a:spcBef>
                <a:spcPts val="0"/>
              </a:spcBef>
              <a:spcAft>
                <a:spcPts val="0"/>
              </a:spcAft>
              <a:buClr>
                <a:schemeClr val="dk1"/>
              </a:buClr>
              <a:buSzPts val="8000"/>
              <a:buNone/>
              <a:defRPr sz="8000">
                <a:solidFill>
                  <a:schemeClr val="dk1"/>
                </a:solidFill>
              </a:defRPr>
            </a:lvl4pPr>
            <a:lvl5pPr lvl="4" rtl="0" algn="ctr">
              <a:lnSpc>
                <a:spcPct val="100000"/>
              </a:lnSpc>
              <a:spcBef>
                <a:spcPts val="0"/>
              </a:spcBef>
              <a:spcAft>
                <a:spcPts val="0"/>
              </a:spcAft>
              <a:buClr>
                <a:schemeClr val="dk1"/>
              </a:buClr>
              <a:buSzPts val="8000"/>
              <a:buNone/>
              <a:defRPr sz="8000">
                <a:solidFill>
                  <a:schemeClr val="dk1"/>
                </a:solidFill>
              </a:defRPr>
            </a:lvl5pPr>
            <a:lvl6pPr lvl="5" rtl="0" algn="ctr">
              <a:lnSpc>
                <a:spcPct val="100000"/>
              </a:lnSpc>
              <a:spcBef>
                <a:spcPts val="0"/>
              </a:spcBef>
              <a:spcAft>
                <a:spcPts val="0"/>
              </a:spcAft>
              <a:buClr>
                <a:schemeClr val="dk1"/>
              </a:buClr>
              <a:buSzPts val="8000"/>
              <a:buNone/>
              <a:defRPr sz="8000">
                <a:solidFill>
                  <a:schemeClr val="dk1"/>
                </a:solidFill>
              </a:defRPr>
            </a:lvl6pPr>
            <a:lvl7pPr lvl="6" rtl="0" algn="ctr">
              <a:lnSpc>
                <a:spcPct val="100000"/>
              </a:lnSpc>
              <a:spcBef>
                <a:spcPts val="0"/>
              </a:spcBef>
              <a:spcAft>
                <a:spcPts val="0"/>
              </a:spcAft>
              <a:buClr>
                <a:schemeClr val="dk1"/>
              </a:buClr>
              <a:buSzPts val="8000"/>
              <a:buNone/>
              <a:defRPr sz="8000">
                <a:solidFill>
                  <a:schemeClr val="dk1"/>
                </a:solidFill>
              </a:defRPr>
            </a:lvl7pPr>
            <a:lvl8pPr lvl="7" rtl="0" algn="ctr">
              <a:lnSpc>
                <a:spcPct val="100000"/>
              </a:lnSpc>
              <a:spcBef>
                <a:spcPts val="0"/>
              </a:spcBef>
              <a:spcAft>
                <a:spcPts val="0"/>
              </a:spcAft>
              <a:buClr>
                <a:schemeClr val="dk1"/>
              </a:buClr>
              <a:buSzPts val="8000"/>
              <a:buNone/>
              <a:defRPr sz="8000">
                <a:solidFill>
                  <a:schemeClr val="dk1"/>
                </a:solidFill>
              </a:defRPr>
            </a:lvl8pPr>
            <a:lvl9pPr lvl="8" rtl="0" algn="ctr">
              <a:lnSpc>
                <a:spcPct val="100000"/>
              </a:lnSpc>
              <a:spcBef>
                <a:spcPts val="0"/>
              </a:spcBef>
              <a:spcAft>
                <a:spcPts val="0"/>
              </a:spcAft>
              <a:buClr>
                <a:schemeClr val="dk1"/>
              </a:buClr>
              <a:buSzPts val="8000"/>
              <a:buNone/>
              <a:defRPr sz="8000">
                <a:solidFill>
                  <a:schemeClr val="dk1"/>
                </a:solidFill>
              </a:defRPr>
            </a:lvl9pPr>
          </a:lstStyle>
          <a:p/>
        </p:txBody>
      </p:sp>
      <p:sp>
        <p:nvSpPr>
          <p:cNvPr id="60" name="Google Shape;60;p14"/>
          <p:cNvSpPr txBox="1"/>
          <p:nvPr>
            <p:ph idx="1" type="subTitle"/>
          </p:nvPr>
        </p:nvSpPr>
        <p:spPr>
          <a:xfrm>
            <a:off x="2105100" y="2523638"/>
            <a:ext cx="4933800" cy="799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 and four columns 1">
    <p:bg>
      <p:bgPr>
        <a:solidFill>
          <a:schemeClr val="lt1"/>
        </a:solidFill>
      </p:bgPr>
    </p:bg>
    <p:spTree>
      <p:nvGrpSpPr>
        <p:cNvPr id="61" name="Shape 61"/>
        <p:cNvGrpSpPr/>
        <p:nvPr/>
      </p:nvGrpSpPr>
      <p:grpSpPr>
        <a:xfrm>
          <a:off x="0" y="0"/>
          <a:ext cx="0" cy="0"/>
          <a:chOff x="0" y="0"/>
          <a:chExt cx="0" cy="0"/>
        </a:xfrm>
      </p:grpSpPr>
      <p:sp>
        <p:nvSpPr>
          <p:cNvPr id="62" name="Google Shape;62;p15"/>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None/>
              <a:defRPr sz="3000">
                <a:solidFill>
                  <a:schemeClr val="dk1"/>
                </a:solidFill>
              </a:defRPr>
            </a:lvl1pPr>
            <a:lvl2pPr lvl="1" rtl="0" algn="l">
              <a:lnSpc>
                <a:spcPct val="100000"/>
              </a:lnSpc>
              <a:spcBef>
                <a:spcPts val="0"/>
              </a:spcBef>
              <a:spcAft>
                <a:spcPts val="0"/>
              </a:spcAft>
              <a:buClr>
                <a:schemeClr val="dk1"/>
              </a:buClr>
              <a:buSzPts val="3000"/>
              <a:buNone/>
              <a:defRPr>
                <a:solidFill>
                  <a:schemeClr val="dk1"/>
                </a:solidFill>
              </a:defRPr>
            </a:lvl2pPr>
            <a:lvl3pPr lvl="2" rtl="0" algn="l">
              <a:lnSpc>
                <a:spcPct val="100000"/>
              </a:lnSpc>
              <a:spcBef>
                <a:spcPts val="0"/>
              </a:spcBef>
              <a:spcAft>
                <a:spcPts val="0"/>
              </a:spcAft>
              <a:buClr>
                <a:schemeClr val="dk1"/>
              </a:buClr>
              <a:buSzPts val="3000"/>
              <a:buNone/>
              <a:defRPr>
                <a:solidFill>
                  <a:schemeClr val="dk1"/>
                </a:solidFill>
              </a:defRPr>
            </a:lvl3pPr>
            <a:lvl4pPr lvl="3" rtl="0" algn="l">
              <a:lnSpc>
                <a:spcPct val="100000"/>
              </a:lnSpc>
              <a:spcBef>
                <a:spcPts val="0"/>
              </a:spcBef>
              <a:spcAft>
                <a:spcPts val="0"/>
              </a:spcAft>
              <a:buClr>
                <a:schemeClr val="dk1"/>
              </a:buClr>
              <a:buSzPts val="3000"/>
              <a:buNone/>
              <a:defRPr>
                <a:solidFill>
                  <a:schemeClr val="dk1"/>
                </a:solidFill>
              </a:defRPr>
            </a:lvl4pPr>
            <a:lvl5pPr lvl="4" rtl="0" algn="l">
              <a:lnSpc>
                <a:spcPct val="100000"/>
              </a:lnSpc>
              <a:spcBef>
                <a:spcPts val="0"/>
              </a:spcBef>
              <a:spcAft>
                <a:spcPts val="0"/>
              </a:spcAft>
              <a:buClr>
                <a:schemeClr val="dk1"/>
              </a:buClr>
              <a:buSzPts val="3000"/>
              <a:buNone/>
              <a:defRPr>
                <a:solidFill>
                  <a:schemeClr val="dk1"/>
                </a:solidFill>
              </a:defRPr>
            </a:lvl5pPr>
            <a:lvl6pPr lvl="5" rtl="0" algn="l">
              <a:lnSpc>
                <a:spcPct val="100000"/>
              </a:lnSpc>
              <a:spcBef>
                <a:spcPts val="0"/>
              </a:spcBef>
              <a:spcAft>
                <a:spcPts val="0"/>
              </a:spcAft>
              <a:buClr>
                <a:schemeClr val="dk1"/>
              </a:buClr>
              <a:buSzPts val="3000"/>
              <a:buNone/>
              <a:defRPr>
                <a:solidFill>
                  <a:schemeClr val="dk1"/>
                </a:solidFill>
              </a:defRPr>
            </a:lvl6pPr>
            <a:lvl7pPr lvl="6" rtl="0" algn="l">
              <a:lnSpc>
                <a:spcPct val="100000"/>
              </a:lnSpc>
              <a:spcBef>
                <a:spcPts val="0"/>
              </a:spcBef>
              <a:spcAft>
                <a:spcPts val="0"/>
              </a:spcAft>
              <a:buClr>
                <a:schemeClr val="dk1"/>
              </a:buClr>
              <a:buSzPts val="3000"/>
              <a:buNone/>
              <a:defRPr>
                <a:solidFill>
                  <a:schemeClr val="dk1"/>
                </a:solidFill>
              </a:defRPr>
            </a:lvl7pPr>
            <a:lvl8pPr lvl="7" rtl="0" algn="l">
              <a:lnSpc>
                <a:spcPct val="100000"/>
              </a:lnSpc>
              <a:spcBef>
                <a:spcPts val="0"/>
              </a:spcBef>
              <a:spcAft>
                <a:spcPts val="0"/>
              </a:spcAft>
              <a:buClr>
                <a:schemeClr val="dk1"/>
              </a:buClr>
              <a:buSzPts val="3000"/>
              <a:buNone/>
              <a:defRPr>
                <a:solidFill>
                  <a:schemeClr val="dk1"/>
                </a:solidFill>
              </a:defRPr>
            </a:lvl8pPr>
            <a:lvl9pPr lvl="8" rtl="0" algn="l">
              <a:lnSpc>
                <a:spcPct val="100000"/>
              </a:lnSpc>
              <a:spcBef>
                <a:spcPts val="0"/>
              </a:spcBef>
              <a:spcAft>
                <a:spcPts val="0"/>
              </a:spcAft>
              <a:buClr>
                <a:schemeClr val="dk1"/>
              </a:buClr>
              <a:buSzPts val="3000"/>
              <a:buNone/>
              <a:defRPr>
                <a:solidFill>
                  <a:schemeClr val="dk1"/>
                </a:solidFill>
              </a:defRPr>
            </a:lvl9pPr>
          </a:lstStyle>
          <a:p/>
        </p:txBody>
      </p:sp>
      <p:sp>
        <p:nvSpPr>
          <p:cNvPr id="63" name="Google Shape;63;p15"/>
          <p:cNvSpPr txBox="1"/>
          <p:nvPr>
            <p:ph idx="2" type="title"/>
          </p:nvPr>
        </p:nvSpPr>
        <p:spPr>
          <a:xfrm>
            <a:off x="1882875" y="1585275"/>
            <a:ext cx="1959300" cy="33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64" name="Google Shape;64;p15"/>
          <p:cNvSpPr txBox="1"/>
          <p:nvPr>
            <p:ph idx="1" type="subTitle"/>
          </p:nvPr>
        </p:nvSpPr>
        <p:spPr>
          <a:xfrm>
            <a:off x="1496175" y="1852711"/>
            <a:ext cx="2732700" cy="208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5" name="Google Shape;65;p15"/>
          <p:cNvSpPr txBox="1"/>
          <p:nvPr>
            <p:ph idx="3" type="title"/>
          </p:nvPr>
        </p:nvSpPr>
        <p:spPr>
          <a:xfrm>
            <a:off x="1882875" y="3096975"/>
            <a:ext cx="1959300" cy="33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66" name="Google Shape;66;p15"/>
          <p:cNvSpPr txBox="1"/>
          <p:nvPr>
            <p:ph idx="4" type="subTitle"/>
          </p:nvPr>
        </p:nvSpPr>
        <p:spPr>
          <a:xfrm>
            <a:off x="1496175" y="3371347"/>
            <a:ext cx="2732700" cy="208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7" name="Google Shape;67;p15"/>
          <p:cNvSpPr txBox="1"/>
          <p:nvPr>
            <p:ph idx="5" type="title"/>
          </p:nvPr>
        </p:nvSpPr>
        <p:spPr>
          <a:xfrm>
            <a:off x="5301846" y="1585275"/>
            <a:ext cx="1959300" cy="33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68" name="Google Shape;68;p15"/>
          <p:cNvSpPr txBox="1"/>
          <p:nvPr>
            <p:ph idx="6" type="subTitle"/>
          </p:nvPr>
        </p:nvSpPr>
        <p:spPr>
          <a:xfrm>
            <a:off x="4915146" y="1852711"/>
            <a:ext cx="2732700" cy="208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9" name="Google Shape;69;p15"/>
          <p:cNvSpPr txBox="1"/>
          <p:nvPr>
            <p:ph idx="7" type="title"/>
          </p:nvPr>
        </p:nvSpPr>
        <p:spPr>
          <a:xfrm>
            <a:off x="5301846" y="3097125"/>
            <a:ext cx="1959300" cy="33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70" name="Google Shape;70;p15"/>
          <p:cNvSpPr txBox="1"/>
          <p:nvPr>
            <p:ph idx="8" type="subTitle"/>
          </p:nvPr>
        </p:nvSpPr>
        <p:spPr>
          <a:xfrm>
            <a:off x="4915146" y="3370902"/>
            <a:ext cx="2732700" cy="208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71" name="Google Shape;71;p15"/>
          <p:cNvSpPr/>
          <p:nvPr/>
        </p:nvSpPr>
        <p:spPr>
          <a:xfrm rot="5400000">
            <a:off x="-1202025" y="3496000"/>
            <a:ext cx="2762400" cy="590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72" name="Google Shape;72;p15"/>
          <p:cNvSpPr/>
          <p:nvPr/>
        </p:nvSpPr>
        <p:spPr>
          <a:xfrm>
            <a:off x="-20775" y="-790250"/>
            <a:ext cx="8839200" cy="56388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hyperlink" Target="https://mb.com.ph/2021/01/06/fish-kill/" TargetMode="External"/><Relationship Id="rId4" Type="http://schemas.openxmlformats.org/officeDocument/2006/relationships/hyperlink" Target="https://psa.gov.ph/content/fisheries-situation-report-july-september-2021-0"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hyperlink" Target="https://www.fondriest.com/environmental-measurements/parameters/water-quality/conductivity-salinity-td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hyperlink" Target="https://www.fondriest.com/environmental-measurements/parameters/water-quality/conductivity-salinity-td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hyperlink" Target="http://rsso12.psa.gov.ph/article/soccsksargen-region%E2%80%99s-2nd-quarter-2020-fisheries-production-230-percent" TargetMode="External"/><Relationship Id="rId4" Type="http://schemas.openxmlformats.org/officeDocument/2006/relationships/hyperlink" Target="https://www.sciencedirect.com/science/article/pii/B9780124095489106189"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6" name="Shape 76"/>
        <p:cNvGrpSpPr/>
        <p:nvPr/>
      </p:nvGrpSpPr>
      <p:grpSpPr>
        <a:xfrm>
          <a:off x="0" y="0"/>
          <a:ext cx="0" cy="0"/>
          <a:chOff x="0" y="0"/>
          <a:chExt cx="0" cy="0"/>
        </a:xfrm>
      </p:grpSpPr>
      <p:pic>
        <p:nvPicPr>
          <p:cNvPr id="77" name="Google Shape;77;p16"/>
          <p:cNvPicPr preferRelativeResize="0"/>
          <p:nvPr/>
        </p:nvPicPr>
        <p:blipFill rotWithShape="1">
          <a:blip r:embed="rId3">
            <a:alphaModFix/>
          </a:blip>
          <a:srcRect b="0" l="0" r="0" t="0"/>
          <a:stretch/>
        </p:blipFill>
        <p:spPr>
          <a:xfrm>
            <a:off x="0" y="1"/>
            <a:ext cx="9143999" cy="3291840"/>
          </a:xfrm>
          <a:prstGeom prst="rect">
            <a:avLst/>
          </a:prstGeom>
          <a:noFill/>
          <a:ln>
            <a:noFill/>
          </a:ln>
        </p:spPr>
      </p:pic>
      <p:sp>
        <p:nvSpPr>
          <p:cNvPr id="78" name="Google Shape;78;p16"/>
          <p:cNvSpPr/>
          <p:nvPr/>
        </p:nvSpPr>
        <p:spPr>
          <a:xfrm>
            <a:off x="0" y="37071"/>
            <a:ext cx="9144000" cy="3291900"/>
          </a:xfrm>
          <a:prstGeom prst="rect">
            <a:avLst/>
          </a:prstGeom>
          <a:solidFill>
            <a:srgbClr val="E5E5DB">
              <a:alpha val="7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79" name="Google Shape;79;p16"/>
          <p:cNvSpPr txBox="1"/>
          <p:nvPr>
            <p:ph type="ctrTitle"/>
          </p:nvPr>
        </p:nvSpPr>
        <p:spPr>
          <a:xfrm>
            <a:off x="313661" y="970564"/>
            <a:ext cx="8516700" cy="14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700"/>
              <a:buNone/>
            </a:pPr>
            <a:r>
              <a:rPr lang="en" sz="3600">
                <a:solidFill>
                  <a:schemeClr val="dk1"/>
                </a:solidFill>
                <a:latin typeface="Prata"/>
                <a:ea typeface="Prata"/>
                <a:cs typeface="Prata"/>
                <a:sym typeface="Prata"/>
              </a:rPr>
              <a:t>AQua: An </a:t>
            </a:r>
            <a:r>
              <a:rPr lang="en" sz="3600">
                <a:latin typeface="Prata"/>
                <a:ea typeface="Prata"/>
                <a:cs typeface="Prata"/>
                <a:sym typeface="Prata"/>
              </a:rPr>
              <a:t>Energy-Efficient</a:t>
            </a:r>
            <a:r>
              <a:rPr lang="en" sz="3600">
                <a:solidFill>
                  <a:schemeClr val="dk1"/>
                </a:solidFill>
                <a:latin typeface="Prata"/>
                <a:ea typeface="Prata"/>
                <a:cs typeface="Prata"/>
                <a:sym typeface="Prata"/>
              </a:rPr>
              <a:t> </a:t>
            </a:r>
            <a:r>
              <a:rPr lang="en" sz="3600">
                <a:latin typeface="Prata"/>
                <a:ea typeface="Prata"/>
                <a:cs typeface="Prata"/>
                <a:sym typeface="Prata"/>
              </a:rPr>
              <a:t>W</a:t>
            </a:r>
            <a:r>
              <a:rPr lang="en" sz="3600">
                <a:solidFill>
                  <a:schemeClr val="dk1"/>
                </a:solidFill>
                <a:latin typeface="Prata"/>
                <a:ea typeface="Prata"/>
                <a:cs typeface="Prata"/>
                <a:sym typeface="Prata"/>
              </a:rPr>
              <a:t>ater </a:t>
            </a:r>
            <a:r>
              <a:rPr lang="en" sz="3600">
                <a:latin typeface="Prata"/>
                <a:ea typeface="Prata"/>
                <a:cs typeface="Prata"/>
                <a:sym typeface="Prata"/>
              </a:rPr>
              <a:t>Q</a:t>
            </a:r>
            <a:r>
              <a:rPr lang="en" sz="3600">
                <a:solidFill>
                  <a:schemeClr val="dk1"/>
                </a:solidFill>
                <a:latin typeface="Prata"/>
                <a:ea typeface="Prata"/>
                <a:cs typeface="Prata"/>
                <a:sym typeface="Prata"/>
              </a:rPr>
              <a:t>uality </a:t>
            </a:r>
            <a:r>
              <a:rPr lang="en" sz="3600">
                <a:latin typeface="Prata"/>
                <a:ea typeface="Prata"/>
                <a:cs typeface="Prata"/>
                <a:sym typeface="Prata"/>
              </a:rPr>
              <a:t>M</a:t>
            </a:r>
            <a:r>
              <a:rPr lang="en" sz="3600">
                <a:solidFill>
                  <a:schemeClr val="dk1"/>
                </a:solidFill>
                <a:latin typeface="Prata"/>
                <a:ea typeface="Prata"/>
                <a:cs typeface="Prata"/>
                <a:sym typeface="Prata"/>
              </a:rPr>
              <a:t>onitoring and Recording </a:t>
            </a:r>
            <a:r>
              <a:rPr lang="en" sz="3600">
                <a:latin typeface="Prata"/>
                <a:ea typeface="Prata"/>
                <a:cs typeface="Prata"/>
                <a:sym typeface="Prata"/>
              </a:rPr>
              <a:t>S</a:t>
            </a:r>
            <a:r>
              <a:rPr lang="en" sz="3600">
                <a:solidFill>
                  <a:schemeClr val="dk1"/>
                </a:solidFill>
                <a:latin typeface="Prata"/>
                <a:ea typeface="Prata"/>
                <a:cs typeface="Prata"/>
                <a:sym typeface="Prata"/>
              </a:rPr>
              <a:t>ystem</a:t>
            </a:r>
            <a:endParaRPr/>
          </a:p>
        </p:txBody>
      </p:sp>
      <p:sp>
        <p:nvSpPr>
          <p:cNvPr id="80" name="Google Shape;80;p16"/>
          <p:cNvSpPr txBox="1"/>
          <p:nvPr>
            <p:ph idx="1" type="subTitle"/>
          </p:nvPr>
        </p:nvSpPr>
        <p:spPr>
          <a:xfrm>
            <a:off x="2980944" y="3603516"/>
            <a:ext cx="3182100" cy="1498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1600">
                <a:latin typeface="Calibri"/>
                <a:ea typeface="Calibri"/>
                <a:cs typeface="Calibri"/>
                <a:sym typeface="Calibri"/>
              </a:rPr>
              <a:t>Researchers:</a:t>
            </a:r>
            <a:endParaRPr b="1"/>
          </a:p>
          <a:p>
            <a:pPr indent="0" lvl="0" marL="0" rtl="0" algn="ctr">
              <a:lnSpc>
                <a:spcPct val="100000"/>
              </a:lnSpc>
              <a:spcBef>
                <a:spcPts val="0"/>
              </a:spcBef>
              <a:spcAft>
                <a:spcPts val="0"/>
              </a:spcAft>
              <a:buSzPts val="2800"/>
              <a:buNone/>
            </a:pPr>
            <a:r>
              <a:t/>
            </a:r>
            <a:endParaRPr b="1" sz="1600">
              <a:solidFill>
                <a:schemeClr val="dk1"/>
              </a:solidFill>
              <a:latin typeface="Calibri"/>
              <a:ea typeface="Calibri"/>
              <a:cs typeface="Calibri"/>
              <a:sym typeface="Calibri"/>
            </a:endParaRPr>
          </a:p>
          <a:p>
            <a:pPr indent="0" lvl="0" marL="0" rtl="0" algn="ctr">
              <a:lnSpc>
                <a:spcPct val="100000"/>
              </a:lnSpc>
              <a:spcBef>
                <a:spcPts val="0"/>
              </a:spcBef>
              <a:spcAft>
                <a:spcPts val="0"/>
              </a:spcAft>
              <a:buSzPts val="2800"/>
              <a:buNone/>
            </a:pPr>
            <a:r>
              <a:rPr b="1" lang="en" sz="1600">
                <a:latin typeface="Calibri"/>
                <a:ea typeface="Calibri"/>
                <a:cs typeface="Calibri"/>
                <a:sym typeface="Calibri"/>
              </a:rPr>
              <a:t>Daligdig, Arianne Dale O.</a:t>
            </a:r>
            <a:r>
              <a:rPr b="1" lang="en"/>
              <a:t> </a:t>
            </a:r>
            <a:endParaRPr b="1" sz="1600">
              <a:solidFill>
                <a:schemeClr val="dk1"/>
              </a:solidFill>
              <a:latin typeface="Calibri"/>
              <a:ea typeface="Calibri"/>
              <a:cs typeface="Calibri"/>
              <a:sym typeface="Calibri"/>
            </a:endParaRPr>
          </a:p>
          <a:p>
            <a:pPr indent="0" lvl="0" marL="0" rtl="0" algn="ctr">
              <a:lnSpc>
                <a:spcPct val="100000"/>
              </a:lnSpc>
              <a:spcBef>
                <a:spcPts val="0"/>
              </a:spcBef>
              <a:spcAft>
                <a:spcPts val="0"/>
              </a:spcAft>
              <a:buSzPts val="2800"/>
              <a:buNone/>
            </a:pPr>
            <a:r>
              <a:rPr b="1" lang="en" sz="1600">
                <a:latin typeface="Calibri"/>
                <a:ea typeface="Calibri"/>
                <a:cs typeface="Calibri"/>
                <a:sym typeface="Calibri"/>
              </a:rPr>
              <a:t>Fuentespina, Jane T.</a:t>
            </a:r>
            <a:endParaRPr b="1" sz="1600">
              <a:solidFill>
                <a:schemeClr val="dk1"/>
              </a:solidFill>
              <a:latin typeface="Calibri"/>
              <a:ea typeface="Calibri"/>
              <a:cs typeface="Calibri"/>
              <a:sym typeface="Calibri"/>
            </a:endParaRPr>
          </a:p>
        </p:txBody>
      </p:sp>
      <p:cxnSp>
        <p:nvCxnSpPr>
          <p:cNvPr id="81" name="Google Shape;81;p16"/>
          <p:cNvCxnSpPr/>
          <p:nvPr/>
        </p:nvCxnSpPr>
        <p:spPr>
          <a:xfrm>
            <a:off x="868680" y="2493698"/>
            <a:ext cx="74067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2" name="Shape 132"/>
        <p:cNvGrpSpPr/>
        <p:nvPr/>
      </p:nvGrpSpPr>
      <p:grpSpPr>
        <a:xfrm>
          <a:off x="0" y="0"/>
          <a:ext cx="0" cy="0"/>
          <a:chOff x="0" y="0"/>
          <a:chExt cx="0" cy="0"/>
        </a:xfrm>
      </p:grpSpPr>
      <p:pic>
        <p:nvPicPr>
          <p:cNvPr descr="Lake Seloton, South Cotabato" id="133" name="Google Shape;133;p25"/>
          <p:cNvPicPr preferRelativeResize="0"/>
          <p:nvPr/>
        </p:nvPicPr>
        <p:blipFill rotWithShape="1">
          <a:blip r:embed="rId3">
            <a:alphaModFix/>
          </a:blip>
          <a:srcRect b="0" l="0" r="0" t="0"/>
          <a:stretch/>
        </p:blipFill>
        <p:spPr>
          <a:xfrm>
            <a:off x="-179368" y="-220182"/>
            <a:ext cx="4592873" cy="5548086"/>
          </a:xfrm>
          <a:prstGeom prst="rect">
            <a:avLst/>
          </a:prstGeom>
          <a:noFill/>
          <a:ln>
            <a:noFill/>
          </a:ln>
        </p:spPr>
      </p:pic>
      <p:sp>
        <p:nvSpPr>
          <p:cNvPr id="134" name="Google Shape;134;p25"/>
          <p:cNvSpPr txBox="1"/>
          <p:nvPr>
            <p:ph type="title"/>
          </p:nvPr>
        </p:nvSpPr>
        <p:spPr>
          <a:xfrm>
            <a:off x="4632475" y="1712950"/>
            <a:ext cx="3562500" cy="1177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b="1" lang="en" sz="4900"/>
              <a:t>Objectives</a:t>
            </a:r>
            <a:endParaRPr b="1" sz="4900"/>
          </a:p>
        </p:txBody>
      </p:sp>
      <p:sp>
        <p:nvSpPr>
          <p:cNvPr id="135" name="Google Shape;135;p25"/>
          <p:cNvSpPr/>
          <p:nvPr/>
        </p:nvSpPr>
        <p:spPr>
          <a:xfrm>
            <a:off x="-187274" y="-219456"/>
            <a:ext cx="4600800" cy="5548200"/>
          </a:xfrm>
          <a:prstGeom prst="rect">
            <a:avLst/>
          </a:prstGeom>
          <a:solidFill>
            <a:srgbClr val="E5E5DB">
              <a:alpha val="7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cxnSp>
        <p:nvCxnSpPr>
          <p:cNvPr id="136" name="Google Shape;136;p25"/>
          <p:cNvCxnSpPr/>
          <p:nvPr/>
        </p:nvCxnSpPr>
        <p:spPr>
          <a:xfrm>
            <a:off x="7272848" y="2920881"/>
            <a:ext cx="6471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0" name="Shape 140"/>
        <p:cNvGrpSpPr/>
        <p:nvPr/>
      </p:nvGrpSpPr>
      <p:grpSpPr>
        <a:xfrm>
          <a:off x="0" y="0"/>
          <a:ext cx="0" cy="0"/>
          <a:chOff x="0" y="0"/>
          <a:chExt cx="0" cy="0"/>
        </a:xfrm>
      </p:grpSpPr>
      <p:sp>
        <p:nvSpPr>
          <p:cNvPr id="141" name="Google Shape;141;p26"/>
          <p:cNvSpPr txBox="1"/>
          <p:nvPr>
            <p:ph idx="1" type="subTitle"/>
          </p:nvPr>
        </p:nvSpPr>
        <p:spPr>
          <a:xfrm>
            <a:off x="537000" y="997325"/>
            <a:ext cx="8070000" cy="3112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lang="en" sz="1600">
                <a:solidFill>
                  <a:srgbClr val="00FFFF"/>
                </a:solidFill>
                <a:latin typeface="Calibri"/>
                <a:ea typeface="Calibri"/>
                <a:cs typeface="Calibri"/>
                <a:sym typeface="Calibri"/>
              </a:rPr>
              <a:t>General</a:t>
            </a:r>
            <a:endParaRPr sz="1600">
              <a:solidFill>
                <a:srgbClr val="00FFFF"/>
              </a:solidFill>
              <a:latin typeface="Calibri"/>
              <a:ea typeface="Calibri"/>
              <a:cs typeface="Calibri"/>
              <a:sym typeface="Calibri"/>
            </a:endParaRPr>
          </a:p>
          <a:p>
            <a:pPr indent="0" lvl="0" marL="0" rtl="0" algn="just">
              <a:lnSpc>
                <a:spcPct val="150000"/>
              </a:lnSpc>
              <a:spcBef>
                <a:spcPts val="0"/>
              </a:spcBef>
              <a:spcAft>
                <a:spcPts val="0"/>
              </a:spcAft>
              <a:buSzPts val="1400"/>
              <a:buNone/>
            </a:pPr>
            <a:r>
              <a:rPr lang="en" sz="1600">
                <a:solidFill>
                  <a:schemeClr val="lt1"/>
                </a:solidFill>
                <a:latin typeface="Calibri"/>
                <a:ea typeface="Calibri"/>
                <a:cs typeface="Calibri"/>
                <a:sym typeface="Calibri"/>
              </a:rPr>
              <a:t>	</a:t>
            </a:r>
            <a:r>
              <a:rPr lang="en" sz="1600">
                <a:solidFill>
                  <a:schemeClr val="lt1"/>
                </a:solidFill>
                <a:latin typeface="Calibri"/>
                <a:ea typeface="Calibri"/>
                <a:cs typeface="Calibri"/>
                <a:sym typeface="Calibri"/>
              </a:rPr>
              <a:t>The main objective of this research is to develop real-time water quality progress reports for water treatment ensuring safe natatory environment for aquaculture using Arduino.</a:t>
            </a:r>
            <a:endParaRPr sz="1600">
              <a:solidFill>
                <a:schemeClr val="lt1"/>
              </a:solidFill>
            </a:endParaRPr>
          </a:p>
          <a:p>
            <a:pPr indent="0" lvl="0" marL="0" rtl="0" algn="just">
              <a:lnSpc>
                <a:spcPct val="150000"/>
              </a:lnSpc>
              <a:spcBef>
                <a:spcPts val="0"/>
              </a:spcBef>
              <a:spcAft>
                <a:spcPts val="0"/>
              </a:spcAft>
              <a:buSzPts val="1400"/>
              <a:buNone/>
            </a:pPr>
            <a:r>
              <a:rPr b="1" lang="en" sz="1600">
                <a:solidFill>
                  <a:srgbClr val="00FFFF"/>
                </a:solidFill>
                <a:latin typeface="Calibri"/>
                <a:ea typeface="Calibri"/>
                <a:cs typeface="Calibri"/>
                <a:sym typeface="Calibri"/>
              </a:rPr>
              <a:t>Specific</a:t>
            </a:r>
            <a:endParaRPr sz="1600">
              <a:solidFill>
                <a:srgbClr val="00FFFF"/>
              </a:solidFill>
              <a:latin typeface="Calibri"/>
              <a:ea typeface="Calibri"/>
              <a:cs typeface="Calibri"/>
              <a:sym typeface="Calibri"/>
            </a:endParaRPr>
          </a:p>
          <a:p>
            <a:pPr indent="0" lvl="0" marL="0" rtl="0" algn="just">
              <a:lnSpc>
                <a:spcPct val="150000"/>
              </a:lnSpc>
              <a:spcBef>
                <a:spcPts val="0"/>
              </a:spcBef>
              <a:spcAft>
                <a:spcPts val="0"/>
              </a:spcAft>
              <a:buSzPts val="1400"/>
              <a:buNone/>
            </a:pPr>
            <a:r>
              <a:rPr b="0" i="0" lang="en" sz="1600" u="none" strike="noStrike">
                <a:solidFill>
                  <a:schemeClr val="lt1"/>
                </a:solidFill>
                <a:latin typeface="Calibri"/>
                <a:ea typeface="Calibri"/>
                <a:cs typeface="Calibri"/>
                <a:sym typeface="Calibri"/>
              </a:rPr>
              <a:t>	</a:t>
            </a:r>
            <a:r>
              <a:rPr b="0" i="0" lang="en" sz="1600" u="none" strike="noStrike">
                <a:solidFill>
                  <a:schemeClr val="lt1"/>
                </a:solidFill>
                <a:latin typeface="Calibri"/>
                <a:ea typeface="Calibri"/>
                <a:cs typeface="Calibri"/>
                <a:sym typeface="Calibri"/>
              </a:rPr>
              <a:t>This research project aims to achieve the following:</a:t>
            </a:r>
            <a:endParaRPr sz="1600">
              <a:solidFill>
                <a:schemeClr val="lt1"/>
              </a:solidFill>
            </a:endParaRPr>
          </a:p>
          <a:p>
            <a:pPr indent="-330200" lvl="0" marL="457200" rtl="0" algn="just">
              <a:lnSpc>
                <a:spcPct val="150000"/>
              </a:lnSpc>
              <a:spcBef>
                <a:spcPts val="0"/>
              </a:spcBef>
              <a:spcAft>
                <a:spcPts val="0"/>
              </a:spcAft>
              <a:buClr>
                <a:schemeClr val="lt1"/>
              </a:buClr>
              <a:buSzPts val="1600"/>
              <a:buFont typeface="Calibri"/>
              <a:buAutoNum type="arabicPeriod"/>
            </a:pPr>
            <a:r>
              <a:rPr lang="en" sz="1600">
                <a:solidFill>
                  <a:schemeClr val="lt1"/>
                </a:solidFill>
                <a:latin typeface="Calibri"/>
                <a:ea typeface="Calibri"/>
                <a:cs typeface="Calibri"/>
                <a:sym typeface="Calibri"/>
              </a:rPr>
              <a:t>Design and construct the AQua device using Arduino Uno.</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AutoNum type="arabicPeriod"/>
            </a:pPr>
            <a:r>
              <a:rPr lang="en" sz="1600">
                <a:solidFill>
                  <a:schemeClr val="lt1"/>
                </a:solidFill>
                <a:latin typeface="Calibri"/>
                <a:ea typeface="Calibri"/>
                <a:cs typeface="Calibri"/>
                <a:sym typeface="Calibri"/>
              </a:rPr>
              <a:t>Monitor and measure the water pH, temperature, dissolved oxygen, total dissolved solids, oxidation reduction potential and turbidity using available sensors at remote places.</a:t>
            </a:r>
            <a:endParaRPr sz="16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5" name="Shape 145"/>
        <p:cNvGrpSpPr/>
        <p:nvPr/>
      </p:nvGrpSpPr>
      <p:grpSpPr>
        <a:xfrm>
          <a:off x="0" y="0"/>
          <a:ext cx="0" cy="0"/>
          <a:chOff x="0" y="0"/>
          <a:chExt cx="0" cy="0"/>
        </a:xfrm>
      </p:grpSpPr>
      <p:sp>
        <p:nvSpPr>
          <p:cNvPr id="146" name="Google Shape;146;p27"/>
          <p:cNvSpPr txBox="1"/>
          <p:nvPr>
            <p:ph idx="1" type="subTitle"/>
          </p:nvPr>
        </p:nvSpPr>
        <p:spPr>
          <a:xfrm>
            <a:off x="597750" y="1029150"/>
            <a:ext cx="7948500" cy="3093600"/>
          </a:xfrm>
          <a:prstGeom prst="rect">
            <a:avLst/>
          </a:prstGeom>
          <a:noFill/>
          <a:ln>
            <a:noFill/>
          </a:ln>
        </p:spPr>
        <p:txBody>
          <a:bodyPr anchorCtr="0" anchor="t" bIns="91425" lIns="91425" spcFirstLastPara="1" rIns="91425" wrap="square" tIns="91425">
            <a:noAutofit/>
          </a:bodyPr>
          <a:lstStyle/>
          <a:p>
            <a:pPr indent="-419100" lvl="0" marL="457200" rtl="0" algn="just">
              <a:lnSpc>
                <a:spcPct val="150000"/>
              </a:lnSpc>
              <a:spcBef>
                <a:spcPts val="0"/>
              </a:spcBef>
              <a:spcAft>
                <a:spcPts val="0"/>
              </a:spcAft>
              <a:buClr>
                <a:schemeClr val="lt1"/>
              </a:buClr>
              <a:buSzPts val="1600"/>
              <a:buFont typeface="Calibri"/>
              <a:buAutoNum type="arabicPeriod" startAt="3"/>
            </a:pPr>
            <a:r>
              <a:rPr lang="en" sz="1600">
                <a:solidFill>
                  <a:schemeClr val="lt1"/>
                </a:solidFill>
                <a:latin typeface="Calibri"/>
                <a:ea typeface="Calibri"/>
                <a:cs typeface="Calibri"/>
                <a:sym typeface="Calibri"/>
              </a:rPr>
              <a:t>Assess the accuracy of the results when applied to a wide range of water conditions and different water samples.</a:t>
            </a:r>
            <a:endParaRPr sz="1600">
              <a:solidFill>
                <a:schemeClr val="lt1"/>
              </a:solidFill>
              <a:latin typeface="Calibri"/>
              <a:ea typeface="Calibri"/>
              <a:cs typeface="Calibri"/>
              <a:sym typeface="Calibri"/>
            </a:endParaRPr>
          </a:p>
          <a:p>
            <a:pPr indent="-419100" lvl="0" marL="457200" rtl="0" algn="just">
              <a:lnSpc>
                <a:spcPct val="150000"/>
              </a:lnSpc>
              <a:spcBef>
                <a:spcPts val="0"/>
              </a:spcBef>
              <a:spcAft>
                <a:spcPts val="0"/>
              </a:spcAft>
              <a:buClr>
                <a:schemeClr val="lt1"/>
              </a:buClr>
              <a:buSzPts val="1600"/>
              <a:buFont typeface="Calibri"/>
              <a:buAutoNum type="arabicPeriod" startAt="3"/>
            </a:pPr>
            <a:r>
              <a:rPr lang="en" sz="1600">
                <a:solidFill>
                  <a:schemeClr val="lt1"/>
                </a:solidFill>
                <a:latin typeface="Calibri"/>
                <a:ea typeface="Calibri"/>
                <a:cs typeface="Calibri"/>
                <a:sym typeface="Calibri"/>
              </a:rPr>
              <a:t>Avail local power supply to sensor nodes using solar energy and collect the data from various sensor nodes and send it to base stations by a wireless channel which are connected using Wireless Sensor Network technology like Zigbee.</a:t>
            </a:r>
            <a:endParaRPr sz="1600">
              <a:solidFill>
                <a:schemeClr val="lt1"/>
              </a:solidFill>
              <a:latin typeface="Calibri"/>
              <a:ea typeface="Calibri"/>
              <a:cs typeface="Calibri"/>
              <a:sym typeface="Calibri"/>
            </a:endParaRPr>
          </a:p>
          <a:p>
            <a:pPr indent="-419100" lvl="0" marL="457200" rtl="0" algn="just">
              <a:lnSpc>
                <a:spcPct val="150000"/>
              </a:lnSpc>
              <a:spcBef>
                <a:spcPts val="0"/>
              </a:spcBef>
              <a:spcAft>
                <a:spcPts val="0"/>
              </a:spcAft>
              <a:buClr>
                <a:schemeClr val="lt1"/>
              </a:buClr>
              <a:buSzPts val="1600"/>
              <a:buFont typeface="Calibri"/>
              <a:buAutoNum type="arabicPeriod" startAt="3"/>
            </a:pPr>
            <a:r>
              <a:rPr lang="en" sz="1600">
                <a:solidFill>
                  <a:schemeClr val="lt1"/>
                </a:solidFill>
                <a:latin typeface="Calibri"/>
                <a:ea typeface="Calibri"/>
                <a:cs typeface="Calibri"/>
                <a:sym typeface="Calibri"/>
              </a:rPr>
              <a:t>Simulate and analyze the quality parameters for quality control using ThingSpeak and publish the corresponding record over the web for public information and further assessment of water resources.</a:t>
            </a:r>
            <a:endParaRPr sz="1600">
              <a:solidFill>
                <a:schemeClr val="lt1"/>
              </a:solidFill>
              <a:latin typeface="Calibri"/>
              <a:ea typeface="Calibri"/>
              <a:cs typeface="Calibri"/>
              <a:sym typeface="Calibri"/>
            </a:endParaRPr>
          </a:p>
          <a:p>
            <a:pPr indent="0" lvl="0" marL="457200" rtl="0" algn="just">
              <a:lnSpc>
                <a:spcPct val="150000"/>
              </a:lnSpc>
              <a:spcBef>
                <a:spcPts val="80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0" name="Shape 150"/>
        <p:cNvGrpSpPr/>
        <p:nvPr/>
      </p:nvGrpSpPr>
      <p:grpSpPr>
        <a:xfrm>
          <a:off x="0" y="0"/>
          <a:ext cx="0" cy="0"/>
          <a:chOff x="0" y="0"/>
          <a:chExt cx="0" cy="0"/>
        </a:xfrm>
      </p:grpSpPr>
      <p:pic>
        <p:nvPicPr>
          <p:cNvPr descr="Lake Seloton, South Cotabato" id="151" name="Google Shape;151;p28"/>
          <p:cNvPicPr preferRelativeResize="0"/>
          <p:nvPr/>
        </p:nvPicPr>
        <p:blipFill rotWithShape="1">
          <a:blip r:embed="rId3">
            <a:alphaModFix/>
          </a:blip>
          <a:srcRect b="0" l="0" r="0" t="0"/>
          <a:stretch/>
        </p:blipFill>
        <p:spPr>
          <a:xfrm>
            <a:off x="-179368" y="-220182"/>
            <a:ext cx="4592873" cy="5548086"/>
          </a:xfrm>
          <a:prstGeom prst="rect">
            <a:avLst/>
          </a:prstGeom>
          <a:noFill/>
          <a:ln>
            <a:noFill/>
          </a:ln>
        </p:spPr>
      </p:pic>
      <p:sp>
        <p:nvSpPr>
          <p:cNvPr id="152" name="Google Shape;152;p28"/>
          <p:cNvSpPr txBox="1"/>
          <p:nvPr>
            <p:ph type="title"/>
          </p:nvPr>
        </p:nvSpPr>
        <p:spPr>
          <a:xfrm>
            <a:off x="4633625" y="1281650"/>
            <a:ext cx="3931200" cy="1608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b="1" lang="en" sz="4500"/>
              <a:t>Significance of the Study</a:t>
            </a:r>
            <a:endParaRPr b="1" sz="4500"/>
          </a:p>
        </p:txBody>
      </p:sp>
      <p:sp>
        <p:nvSpPr>
          <p:cNvPr id="153" name="Google Shape;153;p28"/>
          <p:cNvSpPr/>
          <p:nvPr/>
        </p:nvSpPr>
        <p:spPr>
          <a:xfrm>
            <a:off x="-187274" y="-219456"/>
            <a:ext cx="4600800" cy="5548200"/>
          </a:xfrm>
          <a:prstGeom prst="rect">
            <a:avLst/>
          </a:prstGeom>
          <a:solidFill>
            <a:srgbClr val="E5E5DB">
              <a:alpha val="7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cxnSp>
        <p:nvCxnSpPr>
          <p:cNvPr id="154" name="Google Shape;154;p28"/>
          <p:cNvCxnSpPr/>
          <p:nvPr/>
        </p:nvCxnSpPr>
        <p:spPr>
          <a:xfrm>
            <a:off x="7272848" y="2920881"/>
            <a:ext cx="6471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8" name="Shape 158"/>
        <p:cNvGrpSpPr/>
        <p:nvPr/>
      </p:nvGrpSpPr>
      <p:grpSpPr>
        <a:xfrm>
          <a:off x="0" y="0"/>
          <a:ext cx="0" cy="0"/>
          <a:chOff x="0" y="0"/>
          <a:chExt cx="0" cy="0"/>
        </a:xfrm>
      </p:grpSpPr>
      <p:sp>
        <p:nvSpPr>
          <p:cNvPr id="159" name="Google Shape;159;p29"/>
          <p:cNvSpPr txBox="1"/>
          <p:nvPr>
            <p:ph idx="1" type="subTitle"/>
          </p:nvPr>
        </p:nvSpPr>
        <p:spPr>
          <a:xfrm>
            <a:off x="537000" y="1054100"/>
            <a:ext cx="8070000" cy="30957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E</a:t>
            </a:r>
            <a:r>
              <a:rPr lang="en" sz="1600">
                <a:solidFill>
                  <a:schemeClr val="lt1"/>
                </a:solidFill>
                <a:latin typeface="Calibri"/>
                <a:ea typeface="Calibri"/>
                <a:cs typeface="Calibri"/>
                <a:sym typeface="Calibri"/>
              </a:rPr>
              <a:t>ssential to addressing food production, restoration of threatened and endangered species populations, wild stock population enhancement, the building of aquariums, fish cultures, and habitat restoration.</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Increased rural employment and livelihood. Associated with its rise, however, are compounding problems brought by poor water quality.</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Due to this, </a:t>
            </a:r>
            <a:r>
              <a:rPr b="1" lang="en" sz="1600">
                <a:solidFill>
                  <a:srgbClr val="00FFFF"/>
                </a:solidFill>
                <a:latin typeface="Calibri"/>
                <a:ea typeface="Calibri"/>
                <a:cs typeface="Calibri"/>
                <a:sym typeface="Calibri"/>
              </a:rPr>
              <a:t>our project aims to aid in the rapid transmission of water parameter data</a:t>
            </a:r>
            <a:r>
              <a:rPr lang="en" sz="1600">
                <a:solidFill>
                  <a:schemeClr val="lt1"/>
                </a:solidFill>
                <a:latin typeface="Calibri"/>
                <a:ea typeface="Calibri"/>
                <a:cs typeface="Calibri"/>
                <a:sym typeface="Calibri"/>
              </a:rPr>
              <a:t> to specified local government officials and specialists, that is to say, critical in the water treatment decision-making and action-taking process.</a:t>
            </a:r>
            <a:endParaRPr sz="1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3" name="Shape 163"/>
        <p:cNvGrpSpPr/>
        <p:nvPr/>
      </p:nvGrpSpPr>
      <p:grpSpPr>
        <a:xfrm>
          <a:off x="0" y="0"/>
          <a:ext cx="0" cy="0"/>
          <a:chOff x="0" y="0"/>
          <a:chExt cx="0" cy="0"/>
        </a:xfrm>
      </p:grpSpPr>
      <p:pic>
        <p:nvPicPr>
          <p:cNvPr descr="Lake Seloton, South Cotabato" id="164" name="Google Shape;164;p30"/>
          <p:cNvPicPr preferRelativeResize="0"/>
          <p:nvPr/>
        </p:nvPicPr>
        <p:blipFill rotWithShape="1">
          <a:blip r:embed="rId3">
            <a:alphaModFix/>
          </a:blip>
          <a:srcRect b="0" l="0" r="0" t="0"/>
          <a:stretch/>
        </p:blipFill>
        <p:spPr>
          <a:xfrm>
            <a:off x="-179368" y="-220182"/>
            <a:ext cx="4592873" cy="5548086"/>
          </a:xfrm>
          <a:prstGeom prst="rect">
            <a:avLst/>
          </a:prstGeom>
          <a:noFill/>
          <a:ln>
            <a:noFill/>
          </a:ln>
        </p:spPr>
      </p:pic>
      <p:sp>
        <p:nvSpPr>
          <p:cNvPr id="165" name="Google Shape;165;p30"/>
          <p:cNvSpPr txBox="1"/>
          <p:nvPr>
            <p:ph type="title"/>
          </p:nvPr>
        </p:nvSpPr>
        <p:spPr>
          <a:xfrm>
            <a:off x="4632475" y="1207700"/>
            <a:ext cx="4006200" cy="1682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b="1" lang="en" sz="4500"/>
              <a:t>Scope and Delimitations</a:t>
            </a:r>
            <a:endParaRPr b="1" sz="4500"/>
          </a:p>
        </p:txBody>
      </p:sp>
      <p:sp>
        <p:nvSpPr>
          <p:cNvPr id="166" name="Google Shape;166;p30"/>
          <p:cNvSpPr/>
          <p:nvPr/>
        </p:nvSpPr>
        <p:spPr>
          <a:xfrm>
            <a:off x="-187274" y="-219456"/>
            <a:ext cx="4600800" cy="5548200"/>
          </a:xfrm>
          <a:prstGeom prst="rect">
            <a:avLst/>
          </a:prstGeom>
          <a:solidFill>
            <a:srgbClr val="E5E5DB">
              <a:alpha val="7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cxnSp>
        <p:nvCxnSpPr>
          <p:cNvPr id="167" name="Google Shape;167;p30"/>
          <p:cNvCxnSpPr/>
          <p:nvPr/>
        </p:nvCxnSpPr>
        <p:spPr>
          <a:xfrm>
            <a:off x="7272848" y="2920881"/>
            <a:ext cx="6471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1" name="Shape 171"/>
        <p:cNvGrpSpPr/>
        <p:nvPr/>
      </p:nvGrpSpPr>
      <p:grpSpPr>
        <a:xfrm>
          <a:off x="0" y="0"/>
          <a:ext cx="0" cy="0"/>
          <a:chOff x="0" y="0"/>
          <a:chExt cx="0" cy="0"/>
        </a:xfrm>
      </p:grpSpPr>
      <p:sp>
        <p:nvSpPr>
          <p:cNvPr id="172" name="Google Shape;172;p31"/>
          <p:cNvSpPr txBox="1"/>
          <p:nvPr>
            <p:ph idx="1" type="subTitle"/>
          </p:nvPr>
        </p:nvSpPr>
        <p:spPr>
          <a:xfrm>
            <a:off x="537003" y="1040707"/>
            <a:ext cx="8070000" cy="3062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lang="en" sz="1700">
                <a:solidFill>
                  <a:schemeClr val="lt1"/>
                </a:solidFill>
                <a:latin typeface="Calibri"/>
                <a:ea typeface="Calibri"/>
                <a:cs typeface="Calibri"/>
                <a:sym typeface="Calibri"/>
              </a:rPr>
              <a:t>	</a:t>
            </a:r>
            <a:r>
              <a:rPr lang="en" sz="1700">
                <a:solidFill>
                  <a:schemeClr val="lt1"/>
                </a:solidFill>
                <a:latin typeface="Calibri"/>
                <a:ea typeface="Calibri"/>
                <a:cs typeface="Calibri"/>
                <a:sym typeface="Calibri"/>
              </a:rPr>
              <a:t>This project's main objective is to create an onsite and energy-efficient IoT-based water quality monitoring and recording system using an Arduino Uno.</a:t>
            </a:r>
            <a:endParaRPr sz="1700">
              <a:solidFill>
                <a:schemeClr val="lt1"/>
              </a:solidFill>
              <a:latin typeface="Calibri"/>
              <a:ea typeface="Calibri"/>
              <a:cs typeface="Calibri"/>
              <a:sym typeface="Calibri"/>
            </a:endParaRPr>
          </a:p>
          <a:p>
            <a:pPr indent="-336550" lvl="0" marL="457200" rtl="0" algn="just">
              <a:lnSpc>
                <a:spcPct val="150000"/>
              </a:lnSpc>
              <a:spcBef>
                <a:spcPts val="500"/>
              </a:spcBef>
              <a:spcAft>
                <a:spcPts val="0"/>
              </a:spcAft>
              <a:buClr>
                <a:schemeClr val="lt1"/>
              </a:buClr>
              <a:buSzPts val="1700"/>
              <a:buFont typeface="Calibri"/>
              <a:buChar char="●"/>
            </a:pPr>
            <a:r>
              <a:rPr lang="en" sz="1700">
                <a:solidFill>
                  <a:schemeClr val="lt1"/>
                </a:solidFill>
                <a:latin typeface="Calibri"/>
                <a:ea typeface="Calibri"/>
                <a:cs typeface="Calibri"/>
                <a:sym typeface="Calibri"/>
              </a:rPr>
              <a:t>It focuses mainly on the s</a:t>
            </a:r>
            <a:r>
              <a:rPr b="1" lang="en" sz="1700">
                <a:solidFill>
                  <a:srgbClr val="00FFFF"/>
                </a:solidFill>
                <a:latin typeface="Calibri"/>
                <a:ea typeface="Calibri"/>
                <a:cs typeface="Calibri"/>
                <a:sym typeface="Calibri"/>
              </a:rPr>
              <a:t>ensor's and device's accuracy</a:t>
            </a:r>
            <a:r>
              <a:rPr lang="en" sz="1700">
                <a:solidFill>
                  <a:schemeClr val="lt1"/>
                </a:solidFill>
                <a:latin typeface="Calibri"/>
                <a:ea typeface="Calibri"/>
                <a:cs typeface="Calibri"/>
                <a:sym typeface="Calibri"/>
              </a:rPr>
              <a:t> in contrast to typical laboratory equipment and the </a:t>
            </a:r>
            <a:r>
              <a:rPr b="1" lang="en" sz="1700">
                <a:solidFill>
                  <a:srgbClr val="00FFFF"/>
                </a:solidFill>
                <a:latin typeface="Calibri"/>
                <a:ea typeface="Calibri"/>
                <a:cs typeface="Calibri"/>
                <a:sym typeface="Calibri"/>
              </a:rPr>
              <a:t>speed and range of data transmission</a:t>
            </a:r>
            <a:r>
              <a:rPr lang="en" sz="1700">
                <a:solidFill>
                  <a:schemeClr val="lt1"/>
                </a:solidFill>
                <a:latin typeface="Calibri"/>
                <a:ea typeface="Calibri"/>
                <a:cs typeface="Calibri"/>
                <a:sym typeface="Calibri"/>
              </a:rPr>
              <a:t> via Zigbee module interface.</a:t>
            </a:r>
            <a:endParaRPr sz="1700">
              <a:solidFill>
                <a:schemeClr val="lt1"/>
              </a:solidFill>
              <a:latin typeface="Calibri"/>
              <a:ea typeface="Calibri"/>
              <a:cs typeface="Calibri"/>
              <a:sym typeface="Calibri"/>
            </a:endParaRPr>
          </a:p>
          <a:p>
            <a:pPr indent="-336550" lvl="0" marL="457200" rtl="0" algn="just">
              <a:lnSpc>
                <a:spcPct val="150000"/>
              </a:lnSpc>
              <a:spcBef>
                <a:spcPts val="0"/>
              </a:spcBef>
              <a:spcAft>
                <a:spcPts val="0"/>
              </a:spcAft>
              <a:buClr>
                <a:schemeClr val="lt1"/>
              </a:buClr>
              <a:buSzPts val="1700"/>
              <a:buFont typeface="Calibri"/>
              <a:buChar char="●"/>
            </a:pPr>
            <a:r>
              <a:rPr lang="en" sz="1700">
                <a:solidFill>
                  <a:schemeClr val="lt1"/>
                </a:solidFill>
                <a:latin typeface="Calibri"/>
                <a:ea typeface="Calibri"/>
                <a:cs typeface="Calibri"/>
                <a:sym typeface="Calibri"/>
              </a:rPr>
              <a:t>Only the pH, temperature, total dissolved solids, dissolved oxygen, redox potential and turbidity of the water will be measured by the device.</a:t>
            </a:r>
            <a:endParaRPr sz="17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6" name="Shape 176"/>
        <p:cNvGrpSpPr/>
        <p:nvPr/>
      </p:nvGrpSpPr>
      <p:grpSpPr>
        <a:xfrm>
          <a:off x="0" y="0"/>
          <a:ext cx="0" cy="0"/>
          <a:chOff x="0" y="0"/>
          <a:chExt cx="0" cy="0"/>
        </a:xfrm>
      </p:grpSpPr>
      <p:sp>
        <p:nvSpPr>
          <p:cNvPr id="177" name="Google Shape;177;p32"/>
          <p:cNvSpPr txBox="1"/>
          <p:nvPr>
            <p:ph idx="1" type="subTitle"/>
          </p:nvPr>
        </p:nvSpPr>
        <p:spPr>
          <a:xfrm>
            <a:off x="537003" y="1040707"/>
            <a:ext cx="8070000" cy="30621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chemeClr val="lt1"/>
              </a:buClr>
              <a:buSzPts val="1700"/>
              <a:buFont typeface="Calibri"/>
              <a:buChar char="●"/>
            </a:pPr>
            <a:r>
              <a:rPr lang="en" sz="1700">
                <a:solidFill>
                  <a:schemeClr val="lt1"/>
                </a:solidFill>
                <a:latin typeface="Calibri"/>
                <a:ea typeface="Calibri"/>
                <a:cs typeface="Calibri"/>
                <a:sym typeface="Calibri"/>
              </a:rPr>
              <a:t>The study's threshold values are solely based on Department of Environment and Natural Resources' (DENR) standard levels.</a:t>
            </a:r>
            <a:endParaRPr sz="1700">
              <a:solidFill>
                <a:schemeClr val="lt1"/>
              </a:solidFill>
              <a:latin typeface="Calibri"/>
              <a:ea typeface="Calibri"/>
              <a:cs typeface="Calibri"/>
              <a:sym typeface="Calibri"/>
            </a:endParaRPr>
          </a:p>
          <a:p>
            <a:pPr indent="-336550" lvl="0" marL="457200" rtl="0" algn="just">
              <a:lnSpc>
                <a:spcPct val="150000"/>
              </a:lnSpc>
              <a:spcBef>
                <a:spcPts val="0"/>
              </a:spcBef>
              <a:spcAft>
                <a:spcPts val="0"/>
              </a:spcAft>
              <a:buClr>
                <a:schemeClr val="lt1"/>
              </a:buClr>
              <a:buSzPts val="1700"/>
              <a:buFont typeface="Calibri"/>
              <a:buChar char="●"/>
            </a:pPr>
            <a:r>
              <a:rPr lang="en" sz="1700">
                <a:solidFill>
                  <a:schemeClr val="lt1"/>
                </a:solidFill>
                <a:latin typeface="Calibri"/>
                <a:ea typeface="Calibri"/>
                <a:cs typeface="Calibri"/>
                <a:sym typeface="Calibri"/>
              </a:rPr>
              <a:t>This device is solely for determining the water quality of aquaculture industries in </a:t>
            </a:r>
            <a:r>
              <a:rPr b="1" lang="en" sz="1700">
                <a:solidFill>
                  <a:srgbClr val="00FFFF"/>
                </a:solidFill>
                <a:latin typeface="Calibri"/>
                <a:ea typeface="Calibri"/>
                <a:cs typeface="Calibri"/>
                <a:sym typeface="Calibri"/>
              </a:rPr>
              <a:t>selected sites in Mindanao</a:t>
            </a:r>
            <a:r>
              <a:rPr lang="en" sz="1700">
                <a:solidFill>
                  <a:schemeClr val="lt1"/>
                </a:solidFill>
                <a:latin typeface="Calibri"/>
                <a:ea typeface="Calibri"/>
                <a:cs typeface="Calibri"/>
                <a:sym typeface="Calibri"/>
              </a:rPr>
              <a:t>.</a:t>
            </a:r>
            <a:endParaRPr sz="17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1" name="Shape 181"/>
        <p:cNvGrpSpPr/>
        <p:nvPr/>
      </p:nvGrpSpPr>
      <p:grpSpPr>
        <a:xfrm>
          <a:off x="0" y="0"/>
          <a:ext cx="0" cy="0"/>
          <a:chOff x="0" y="0"/>
          <a:chExt cx="0" cy="0"/>
        </a:xfrm>
      </p:grpSpPr>
      <p:pic>
        <p:nvPicPr>
          <p:cNvPr descr="Lake Seloton, South Cotabato" id="182" name="Google Shape;182;p33"/>
          <p:cNvPicPr preferRelativeResize="0"/>
          <p:nvPr/>
        </p:nvPicPr>
        <p:blipFill rotWithShape="1">
          <a:blip r:embed="rId3">
            <a:alphaModFix/>
          </a:blip>
          <a:srcRect b="0" l="0" r="0" t="0"/>
          <a:stretch/>
        </p:blipFill>
        <p:spPr>
          <a:xfrm>
            <a:off x="-179368" y="-220182"/>
            <a:ext cx="4592873" cy="5548086"/>
          </a:xfrm>
          <a:prstGeom prst="rect">
            <a:avLst/>
          </a:prstGeom>
          <a:noFill/>
          <a:ln>
            <a:noFill/>
          </a:ln>
        </p:spPr>
      </p:pic>
      <p:sp>
        <p:nvSpPr>
          <p:cNvPr id="183" name="Google Shape;183;p33"/>
          <p:cNvSpPr txBox="1"/>
          <p:nvPr>
            <p:ph type="title"/>
          </p:nvPr>
        </p:nvSpPr>
        <p:spPr>
          <a:xfrm>
            <a:off x="4632475" y="1404875"/>
            <a:ext cx="4043100" cy="1485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b="1" lang="en" sz="4500"/>
              <a:t>Theoretical Framework</a:t>
            </a:r>
            <a:endParaRPr b="1" sz="4500"/>
          </a:p>
        </p:txBody>
      </p:sp>
      <p:sp>
        <p:nvSpPr>
          <p:cNvPr id="184" name="Google Shape;184;p33"/>
          <p:cNvSpPr/>
          <p:nvPr/>
        </p:nvSpPr>
        <p:spPr>
          <a:xfrm>
            <a:off x="-187274" y="-219456"/>
            <a:ext cx="4600800" cy="5548200"/>
          </a:xfrm>
          <a:prstGeom prst="rect">
            <a:avLst/>
          </a:prstGeom>
          <a:solidFill>
            <a:srgbClr val="E5E5DB">
              <a:alpha val="7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cxnSp>
        <p:nvCxnSpPr>
          <p:cNvPr id="185" name="Google Shape;185;p33"/>
          <p:cNvCxnSpPr/>
          <p:nvPr/>
        </p:nvCxnSpPr>
        <p:spPr>
          <a:xfrm>
            <a:off x="7272848" y="2920881"/>
            <a:ext cx="6471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9" name="Shape 189"/>
        <p:cNvGrpSpPr/>
        <p:nvPr/>
      </p:nvGrpSpPr>
      <p:grpSpPr>
        <a:xfrm>
          <a:off x="0" y="0"/>
          <a:ext cx="0" cy="0"/>
          <a:chOff x="0" y="0"/>
          <a:chExt cx="0" cy="0"/>
        </a:xfrm>
      </p:grpSpPr>
      <p:pic>
        <p:nvPicPr>
          <p:cNvPr id="190" name="Google Shape;190;p34"/>
          <p:cNvPicPr preferRelativeResize="0"/>
          <p:nvPr/>
        </p:nvPicPr>
        <p:blipFill rotWithShape="1">
          <a:blip r:embed="rId3">
            <a:alphaModFix/>
          </a:blip>
          <a:srcRect b="5300" l="15370" r="20690" t="26309"/>
          <a:stretch/>
        </p:blipFill>
        <p:spPr>
          <a:xfrm>
            <a:off x="1820538" y="917150"/>
            <a:ext cx="5502924" cy="3309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pic>
        <p:nvPicPr>
          <p:cNvPr descr="Lake Seloton, South Cotabato" id="86" name="Google Shape;86;p17"/>
          <p:cNvPicPr preferRelativeResize="0"/>
          <p:nvPr/>
        </p:nvPicPr>
        <p:blipFill rotWithShape="1">
          <a:blip r:embed="rId3">
            <a:alphaModFix/>
          </a:blip>
          <a:srcRect b="0" l="0" r="0" t="0"/>
          <a:stretch/>
        </p:blipFill>
        <p:spPr>
          <a:xfrm>
            <a:off x="-179368" y="-220182"/>
            <a:ext cx="4592873" cy="5548086"/>
          </a:xfrm>
          <a:prstGeom prst="rect">
            <a:avLst/>
          </a:prstGeom>
          <a:noFill/>
          <a:ln>
            <a:noFill/>
          </a:ln>
        </p:spPr>
      </p:pic>
      <p:sp>
        <p:nvSpPr>
          <p:cNvPr id="87" name="Google Shape;87;p17"/>
          <p:cNvSpPr txBox="1"/>
          <p:nvPr>
            <p:ph type="title"/>
          </p:nvPr>
        </p:nvSpPr>
        <p:spPr>
          <a:xfrm>
            <a:off x="4632475" y="1886475"/>
            <a:ext cx="4069800" cy="1003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b="1" lang="en" sz="4900"/>
              <a:t>Introduction</a:t>
            </a:r>
            <a:endParaRPr b="1" sz="4900"/>
          </a:p>
        </p:txBody>
      </p:sp>
      <p:sp>
        <p:nvSpPr>
          <p:cNvPr id="88" name="Google Shape;88;p17"/>
          <p:cNvSpPr/>
          <p:nvPr/>
        </p:nvSpPr>
        <p:spPr>
          <a:xfrm>
            <a:off x="-187274" y="-219456"/>
            <a:ext cx="4600800" cy="5548200"/>
          </a:xfrm>
          <a:prstGeom prst="rect">
            <a:avLst/>
          </a:prstGeom>
          <a:solidFill>
            <a:srgbClr val="E5E5DB">
              <a:alpha val="7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cxnSp>
        <p:nvCxnSpPr>
          <p:cNvPr id="89" name="Google Shape;89;p17"/>
          <p:cNvCxnSpPr/>
          <p:nvPr/>
        </p:nvCxnSpPr>
        <p:spPr>
          <a:xfrm>
            <a:off x="7272848" y="2920881"/>
            <a:ext cx="6471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4" name="Shape 194"/>
        <p:cNvGrpSpPr/>
        <p:nvPr/>
      </p:nvGrpSpPr>
      <p:grpSpPr>
        <a:xfrm>
          <a:off x="0" y="0"/>
          <a:ext cx="0" cy="0"/>
          <a:chOff x="0" y="0"/>
          <a:chExt cx="0" cy="0"/>
        </a:xfrm>
      </p:grpSpPr>
      <p:pic>
        <p:nvPicPr>
          <p:cNvPr id="195" name="Google Shape;195;p35"/>
          <p:cNvPicPr preferRelativeResize="0"/>
          <p:nvPr/>
        </p:nvPicPr>
        <p:blipFill rotWithShape="1">
          <a:blip r:embed="rId3">
            <a:alphaModFix/>
          </a:blip>
          <a:srcRect b="5761" l="17350" r="21382" t="27943"/>
          <a:stretch/>
        </p:blipFill>
        <p:spPr>
          <a:xfrm>
            <a:off x="1845350" y="917150"/>
            <a:ext cx="5453301" cy="33092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9" name="Shape 199"/>
        <p:cNvGrpSpPr/>
        <p:nvPr/>
      </p:nvGrpSpPr>
      <p:grpSpPr>
        <a:xfrm>
          <a:off x="0" y="0"/>
          <a:ext cx="0" cy="0"/>
          <a:chOff x="0" y="0"/>
          <a:chExt cx="0" cy="0"/>
        </a:xfrm>
      </p:grpSpPr>
      <p:pic>
        <p:nvPicPr>
          <p:cNvPr descr="Lake Seloton, South Cotabato" id="200" name="Google Shape;200;p36"/>
          <p:cNvPicPr preferRelativeResize="0"/>
          <p:nvPr/>
        </p:nvPicPr>
        <p:blipFill rotWithShape="1">
          <a:blip r:embed="rId3">
            <a:alphaModFix/>
          </a:blip>
          <a:srcRect b="0" l="0" r="0" t="0"/>
          <a:stretch/>
        </p:blipFill>
        <p:spPr>
          <a:xfrm>
            <a:off x="-179368" y="-220182"/>
            <a:ext cx="4592873" cy="5548086"/>
          </a:xfrm>
          <a:prstGeom prst="rect">
            <a:avLst/>
          </a:prstGeom>
          <a:noFill/>
          <a:ln>
            <a:noFill/>
          </a:ln>
        </p:spPr>
      </p:pic>
      <p:sp>
        <p:nvSpPr>
          <p:cNvPr id="201" name="Google Shape;201;p36"/>
          <p:cNvSpPr txBox="1"/>
          <p:nvPr>
            <p:ph type="title"/>
          </p:nvPr>
        </p:nvSpPr>
        <p:spPr>
          <a:xfrm>
            <a:off x="4632475" y="1404875"/>
            <a:ext cx="4043100" cy="1485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b="1" lang="en" sz="4500"/>
              <a:t>Related Literatures</a:t>
            </a:r>
            <a:endParaRPr b="1" sz="4500"/>
          </a:p>
        </p:txBody>
      </p:sp>
      <p:sp>
        <p:nvSpPr>
          <p:cNvPr id="202" name="Google Shape;202;p36"/>
          <p:cNvSpPr/>
          <p:nvPr/>
        </p:nvSpPr>
        <p:spPr>
          <a:xfrm>
            <a:off x="-187274" y="-219456"/>
            <a:ext cx="4600800" cy="5548200"/>
          </a:xfrm>
          <a:prstGeom prst="rect">
            <a:avLst/>
          </a:prstGeom>
          <a:solidFill>
            <a:srgbClr val="E5E5DB">
              <a:alpha val="7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cxnSp>
        <p:nvCxnSpPr>
          <p:cNvPr id="203" name="Google Shape;203;p36"/>
          <p:cNvCxnSpPr/>
          <p:nvPr/>
        </p:nvCxnSpPr>
        <p:spPr>
          <a:xfrm>
            <a:off x="7272848" y="2920881"/>
            <a:ext cx="6471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7" name="Shape 207"/>
        <p:cNvGrpSpPr/>
        <p:nvPr/>
      </p:nvGrpSpPr>
      <p:grpSpPr>
        <a:xfrm>
          <a:off x="0" y="0"/>
          <a:ext cx="0" cy="0"/>
          <a:chOff x="0" y="0"/>
          <a:chExt cx="0" cy="0"/>
        </a:xfrm>
      </p:grpSpPr>
      <p:sp>
        <p:nvSpPr>
          <p:cNvPr id="208" name="Google Shape;208;p37"/>
          <p:cNvSpPr txBox="1"/>
          <p:nvPr>
            <p:ph idx="1" type="subTitle"/>
          </p:nvPr>
        </p:nvSpPr>
        <p:spPr>
          <a:xfrm>
            <a:off x="537000" y="540223"/>
            <a:ext cx="8070000" cy="3945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lang="en" sz="1700">
                <a:latin typeface="Arial"/>
                <a:ea typeface="Arial"/>
                <a:cs typeface="Arial"/>
                <a:sym typeface="Arial"/>
              </a:rPr>
              <a:t>Aquaculture</a:t>
            </a:r>
            <a:endParaRPr sz="1700"/>
          </a:p>
          <a:p>
            <a:pPr indent="0" lvl="0" marL="0" rtl="0" algn="just">
              <a:lnSpc>
                <a:spcPct val="150000"/>
              </a:lnSpc>
              <a:spcBef>
                <a:spcPts val="0"/>
              </a:spcBef>
              <a:spcAft>
                <a:spcPts val="0"/>
              </a:spcAft>
              <a:buSzPts val="1400"/>
              <a:buNone/>
            </a:pPr>
            <a:r>
              <a:rPr lang="en" sz="1300">
                <a:latin typeface="Calibri"/>
                <a:ea typeface="Calibri"/>
                <a:cs typeface="Calibri"/>
                <a:sym typeface="Calibri"/>
              </a:rPr>
              <a:t>	</a:t>
            </a:r>
            <a:r>
              <a:rPr lang="en" sz="1600">
                <a:solidFill>
                  <a:schemeClr val="lt1"/>
                </a:solidFill>
                <a:latin typeface="Calibri"/>
                <a:ea typeface="Calibri"/>
                <a:cs typeface="Calibri"/>
                <a:sym typeface="Calibri"/>
              </a:rPr>
              <a:t>Aquaculture is the </a:t>
            </a:r>
            <a:r>
              <a:rPr b="1" lang="en" sz="1600">
                <a:solidFill>
                  <a:srgbClr val="00FFFF"/>
                </a:solidFill>
                <a:latin typeface="Calibri"/>
                <a:ea typeface="Calibri"/>
                <a:cs typeface="Calibri"/>
                <a:sym typeface="Calibri"/>
              </a:rPr>
              <a:t>world's fastest-growing food-production sector</a:t>
            </a:r>
            <a:r>
              <a:rPr lang="en" sz="1600">
                <a:solidFill>
                  <a:schemeClr val="lt1"/>
                </a:solidFill>
                <a:latin typeface="Calibri"/>
                <a:ea typeface="Calibri"/>
                <a:cs typeface="Calibri"/>
                <a:sym typeface="Calibri"/>
              </a:rPr>
              <a:t>. It is the practice of raising, breeding, and harvesting aquatic animals and plants in controlled aquatic environments such as oceans, lakes, rivers, and streams. It also has inherent features that make it one of the </a:t>
            </a:r>
            <a:r>
              <a:rPr b="1" lang="en" sz="1600">
                <a:solidFill>
                  <a:srgbClr val="00FFFF"/>
                </a:solidFill>
                <a:latin typeface="Calibri"/>
                <a:ea typeface="Calibri"/>
                <a:cs typeface="Calibri"/>
                <a:sym typeface="Calibri"/>
              </a:rPr>
              <a:t>most cost-effective</a:t>
            </a:r>
            <a:r>
              <a:rPr lang="en" sz="1600">
                <a:solidFill>
                  <a:schemeClr val="lt1"/>
                </a:solidFill>
                <a:latin typeface="Calibri"/>
                <a:ea typeface="Calibri"/>
                <a:cs typeface="Calibri"/>
                <a:sym typeface="Calibri"/>
              </a:rPr>
              <a:t> and </a:t>
            </a:r>
            <a:r>
              <a:rPr b="1" lang="en" sz="1600">
                <a:solidFill>
                  <a:srgbClr val="00FFFF"/>
                </a:solidFill>
                <a:latin typeface="Calibri"/>
                <a:ea typeface="Calibri"/>
                <a:cs typeface="Calibri"/>
                <a:sym typeface="Calibri"/>
              </a:rPr>
              <a:t>low-impact methods</a:t>
            </a:r>
            <a:r>
              <a:rPr lang="en" sz="1600">
                <a:solidFill>
                  <a:schemeClr val="lt1"/>
                </a:solidFill>
                <a:latin typeface="Calibri"/>
                <a:ea typeface="Calibri"/>
                <a:cs typeface="Calibri"/>
                <a:sym typeface="Calibri"/>
              </a:rPr>
              <a:t> of producing </a:t>
            </a:r>
            <a:r>
              <a:rPr b="1" lang="en" sz="1600">
                <a:solidFill>
                  <a:srgbClr val="00FFFF"/>
                </a:solidFill>
                <a:latin typeface="Calibri"/>
                <a:ea typeface="Calibri"/>
                <a:cs typeface="Calibri"/>
                <a:sym typeface="Calibri"/>
              </a:rPr>
              <a:t>high-quality</a:t>
            </a:r>
            <a:r>
              <a:rPr lang="en" sz="1600">
                <a:solidFill>
                  <a:schemeClr val="lt1"/>
                </a:solidFill>
                <a:latin typeface="Calibri"/>
                <a:ea typeface="Calibri"/>
                <a:cs typeface="Calibri"/>
                <a:sym typeface="Calibri"/>
              </a:rPr>
              <a:t> protein for humans. Compared to traditional animal agricultural methods, these advantages include a significantly </a:t>
            </a:r>
            <a:r>
              <a:rPr b="1" lang="en" sz="1600">
                <a:solidFill>
                  <a:srgbClr val="00FFFF"/>
                </a:solidFill>
                <a:latin typeface="Calibri"/>
                <a:ea typeface="Calibri"/>
                <a:cs typeface="Calibri"/>
                <a:sym typeface="Calibri"/>
              </a:rPr>
              <a:t>higher food conversion efficiency</a:t>
            </a:r>
            <a:r>
              <a:rPr lang="en" sz="1600">
                <a:solidFill>
                  <a:schemeClr val="lt1"/>
                </a:solidFill>
                <a:latin typeface="Calibri"/>
                <a:ea typeface="Calibri"/>
                <a:cs typeface="Calibri"/>
                <a:sym typeface="Calibri"/>
              </a:rPr>
              <a:t>. All systems, on the other hand, must provide the same ecological functions, such as maintaining an acceptable culture temperature, ensuring enough oxygen levels, and removing dangerous waste products (Tidwell &amp; Bright, 2018; Schramm &amp; Grist, 2021).</a:t>
            </a:r>
            <a:endParaRPr sz="1600">
              <a:solidFill>
                <a:schemeClr val="lt1"/>
              </a:solidFill>
              <a:latin typeface="Calibri"/>
              <a:ea typeface="Calibri"/>
              <a:cs typeface="Calibri"/>
              <a:sym typeface="Calibri"/>
            </a:endParaRPr>
          </a:p>
          <a:p>
            <a:pPr indent="0" lvl="0" marL="0" rtl="0" algn="just">
              <a:lnSpc>
                <a:spcPct val="150000"/>
              </a:lnSpc>
              <a:spcBef>
                <a:spcPts val="500"/>
              </a:spcBef>
              <a:spcAft>
                <a:spcPts val="500"/>
              </a:spcAft>
              <a:buSzPts val="1400"/>
              <a:buNone/>
            </a:pPr>
            <a:r>
              <a:t/>
            </a:r>
            <a:endParaRPr sz="14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2" name="Shape 212"/>
        <p:cNvGrpSpPr/>
        <p:nvPr/>
      </p:nvGrpSpPr>
      <p:grpSpPr>
        <a:xfrm>
          <a:off x="0" y="0"/>
          <a:ext cx="0" cy="0"/>
          <a:chOff x="0" y="0"/>
          <a:chExt cx="0" cy="0"/>
        </a:xfrm>
      </p:grpSpPr>
      <p:sp>
        <p:nvSpPr>
          <p:cNvPr id="213" name="Google Shape;213;p38"/>
          <p:cNvSpPr txBox="1"/>
          <p:nvPr>
            <p:ph idx="1" type="subTitle"/>
          </p:nvPr>
        </p:nvSpPr>
        <p:spPr>
          <a:xfrm>
            <a:off x="537003" y="489107"/>
            <a:ext cx="8070000" cy="3062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lang="en">
                <a:latin typeface="Arial"/>
                <a:ea typeface="Arial"/>
                <a:cs typeface="Arial"/>
                <a:sym typeface="Arial"/>
              </a:rPr>
              <a:t>Fishkill</a:t>
            </a:r>
            <a:endParaRPr/>
          </a:p>
          <a:p>
            <a:pPr indent="0" lvl="0" marL="0" rtl="0" algn="just">
              <a:lnSpc>
                <a:spcPct val="150000"/>
              </a:lnSpc>
              <a:spcBef>
                <a:spcPts val="500"/>
              </a:spcBef>
              <a:spcAft>
                <a:spcPts val="0"/>
              </a:spcAft>
              <a:buSzPts val="1400"/>
              <a:buNone/>
            </a:pPr>
            <a:r>
              <a:rPr lang="en">
                <a:latin typeface="Calibri"/>
                <a:ea typeface="Calibri"/>
                <a:cs typeface="Calibri"/>
                <a:sym typeface="Calibri"/>
              </a:rPr>
              <a:t>	</a:t>
            </a:r>
            <a:r>
              <a:rPr lang="en" sz="1700">
                <a:solidFill>
                  <a:schemeClr val="lt1"/>
                </a:solidFill>
                <a:latin typeface="Calibri"/>
                <a:ea typeface="Calibri"/>
                <a:cs typeface="Calibri"/>
                <a:sym typeface="Calibri"/>
              </a:rPr>
              <a:t>According to the BFAR, fishkill is defined as the "massive destruction of fish stocks in a specific area due to unacceptable or toxic water quality conditions in a specific aquatic environment." Some cases are caused by human activities, but natural causes account for roughly half of all cases worldwide. Some of the most common reasons include algal blooms and the related water quality issues, such as low oxygen or toxin development (Vera-ruiz, 2021).</a:t>
            </a:r>
            <a:endParaRPr sz="1700">
              <a:solidFill>
                <a:schemeClr val="lt1"/>
              </a:solidFill>
              <a:latin typeface="Calibri"/>
              <a:ea typeface="Calibri"/>
              <a:cs typeface="Calibri"/>
              <a:sym typeface="Calibri"/>
            </a:endParaRPr>
          </a:p>
          <a:p>
            <a:pPr indent="0" lvl="0" marL="0" rtl="0" algn="just">
              <a:lnSpc>
                <a:spcPct val="150000"/>
              </a:lnSpc>
              <a:spcBef>
                <a:spcPts val="500"/>
              </a:spcBef>
              <a:spcAft>
                <a:spcPts val="500"/>
              </a:spcAft>
              <a:buSzPts val="1400"/>
              <a:buNone/>
            </a:pPr>
            <a:r>
              <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7" name="Shape 217"/>
        <p:cNvGrpSpPr/>
        <p:nvPr/>
      </p:nvGrpSpPr>
      <p:grpSpPr>
        <a:xfrm>
          <a:off x="0" y="0"/>
          <a:ext cx="0" cy="0"/>
          <a:chOff x="0" y="0"/>
          <a:chExt cx="0" cy="0"/>
        </a:xfrm>
      </p:grpSpPr>
      <p:sp>
        <p:nvSpPr>
          <p:cNvPr id="218" name="Google Shape;218;p39"/>
          <p:cNvSpPr txBox="1"/>
          <p:nvPr>
            <p:ph idx="1" type="subTitle"/>
          </p:nvPr>
        </p:nvSpPr>
        <p:spPr>
          <a:xfrm>
            <a:off x="537000" y="550553"/>
            <a:ext cx="8070000" cy="3948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700">
                <a:latin typeface="Calibri"/>
                <a:ea typeface="Calibri"/>
                <a:cs typeface="Calibri"/>
                <a:sym typeface="Calibri"/>
              </a:rPr>
              <a:t>Solar Energy Harvesting System</a:t>
            </a:r>
            <a:endParaRPr sz="1700">
              <a:latin typeface="Calibri"/>
              <a:ea typeface="Calibri"/>
              <a:cs typeface="Calibri"/>
              <a:sym typeface="Calibri"/>
            </a:endParaRPr>
          </a:p>
          <a:p>
            <a:pPr indent="0" lvl="0" marL="0" rtl="0" algn="just">
              <a:lnSpc>
                <a:spcPct val="150000"/>
              </a:lnSpc>
              <a:spcBef>
                <a:spcPts val="500"/>
              </a:spcBef>
              <a:spcAft>
                <a:spcPts val="0"/>
              </a:spcAft>
              <a:buClr>
                <a:schemeClr val="dk1"/>
              </a:buClr>
              <a:buSzPts val="1100"/>
              <a:buFont typeface="Arial"/>
              <a:buNone/>
            </a:pPr>
            <a:r>
              <a:rPr lang="en" sz="1700">
                <a:latin typeface="Calibri"/>
                <a:ea typeface="Calibri"/>
                <a:cs typeface="Calibri"/>
                <a:sym typeface="Calibri"/>
              </a:rPr>
              <a:t>	</a:t>
            </a:r>
            <a:r>
              <a:rPr lang="en" sz="1700">
                <a:solidFill>
                  <a:schemeClr val="lt1"/>
                </a:solidFill>
                <a:latin typeface="Calibri"/>
                <a:ea typeface="Calibri"/>
                <a:cs typeface="Calibri"/>
                <a:sym typeface="Calibri"/>
              </a:rPr>
              <a:t>The extraction of energy from renewable energy sources is referred to as energy harvesting. It's a type of embedded system found in WSNs that's used to solve energy-related issues like scarcity. Solar energy can be harvested from </a:t>
            </a:r>
            <a:r>
              <a:rPr b="1" lang="en" sz="1700">
                <a:solidFill>
                  <a:srgbClr val="00FFFF"/>
                </a:solidFill>
                <a:latin typeface="Calibri"/>
                <a:ea typeface="Calibri"/>
                <a:cs typeface="Calibri"/>
                <a:sym typeface="Calibri"/>
              </a:rPr>
              <a:t>artificially created</a:t>
            </a:r>
            <a:r>
              <a:rPr lang="en" sz="1700">
                <a:solidFill>
                  <a:schemeClr val="lt1"/>
                </a:solidFill>
                <a:latin typeface="Calibri"/>
                <a:ea typeface="Calibri"/>
                <a:cs typeface="Calibri"/>
                <a:sym typeface="Calibri"/>
              </a:rPr>
              <a:t> or </a:t>
            </a:r>
            <a:r>
              <a:rPr b="1" lang="en" sz="1700">
                <a:solidFill>
                  <a:srgbClr val="00FFFF"/>
                </a:solidFill>
                <a:latin typeface="Calibri"/>
                <a:ea typeface="Calibri"/>
                <a:cs typeface="Calibri"/>
                <a:sym typeface="Calibri"/>
              </a:rPr>
              <a:t>naturally occurring light</a:t>
            </a:r>
            <a:r>
              <a:rPr lang="en" sz="1700">
                <a:solidFill>
                  <a:schemeClr val="lt1"/>
                </a:solidFill>
                <a:latin typeface="Calibri"/>
                <a:ea typeface="Calibri"/>
                <a:cs typeface="Calibri"/>
                <a:sym typeface="Calibri"/>
              </a:rPr>
              <a:t>. The efficiency of this technology is determined by the type of photovoltaic (or solar) cell used. Thin film, mono-crystalline, and poly-silicon photovoltaic cells are examples of solar cells. It's worth noting that mono-crystalline technology is often used due to its </a:t>
            </a:r>
            <a:r>
              <a:rPr b="1" lang="en" sz="1700">
                <a:solidFill>
                  <a:srgbClr val="00FFFF"/>
                </a:solidFill>
                <a:latin typeface="Calibri"/>
                <a:ea typeface="Calibri"/>
                <a:cs typeface="Calibri"/>
                <a:sym typeface="Calibri"/>
              </a:rPr>
              <a:t>high energy conversion efficiency</a:t>
            </a:r>
            <a:r>
              <a:rPr lang="en" sz="1700">
                <a:solidFill>
                  <a:schemeClr val="lt1"/>
                </a:solidFill>
                <a:latin typeface="Calibri"/>
                <a:ea typeface="Calibri"/>
                <a:cs typeface="Calibri"/>
                <a:sym typeface="Calibri"/>
              </a:rPr>
              <a:t>, which is typically less than 25%. (Olatinwo and Joubert, 2018)</a:t>
            </a:r>
            <a:r>
              <a:rPr lang="en" sz="1200">
                <a:solidFill>
                  <a:schemeClr val="lt1"/>
                </a:solidFill>
              </a:rPr>
              <a:t>.</a:t>
            </a:r>
            <a:endParaRPr sz="1200">
              <a:solidFill>
                <a:schemeClr val="lt1"/>
              </a:solidFill>
            </a:endParaRPr>
          </a:p>
          <a:p>
            <a:pPr indent="0" lvl="0" marL="0" rtl="0" algn="just">
              <a:lnSpc>
                <a:spcPct val="150000"/>
              </a:lnSpc>
              <a:spcBef>
                <a:spcPts val="500"/>
              </a:spcBef>
              <a:spcAft>
                <a:spcPts val="500"/>
              </a:spcAft>
              <a:buSzPts val="1400"/>
              <a:buNone/>
            </a:pPr>
            <a:r>
              <a:t/>
            </a:r>
            <a:endParaRPr sz="2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2" name="Shape 222"/>
        <p:cNvGrpSpPr/>
        <p:nvPr/>
      </p:nvGrpSpPr>
      <p:grpSpPr>
        <a:xfrm>
          <a:off x="0" y="0"/>
          <a:ext cx="0" cy="0"/>
          <a:chOff x="0" y="0"/>
          <a:chExt cx="0" cy="0"/>
        </a:xfrm>
      </p:grpSpPr>
      <p:sp>
        <p:nvSpPr>
          <p:cNvPr id="223" name="Google Shape;223;p40"/>
          <p:cNvSpPr txBox="1"/>
          <p:nvPr/>
        </p:nvSpPr>
        <p:spPr>
          <a:xfrm>
            <a:off x="622100" y="566575"/>
            <a:ext cx="78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4" name="Google Shape;224;p40"/>
          <p:cNvSpPr txBox="1"/>
          <p:nvPr/>
        </p:nvSpPr>
        <p:spPr>
          <a:xfrm>
            <a:off x="694950" y="560550"/>
            <a:ext cx="7754100" cy="40224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b="1" lang="en" sz="1700">
                <a:solidFill>
                  <a:schemeClr val="dk1"/>
                </a:solidFill>
                <a:latin typeface="Calibri"/>
                <a:ea typeface="Calibri"/>
                <a:cs typeface="Calibri"/>
                <a:sym typeface="Calibri"/>
              </a:rPr>
              <a:t>ThingSpeak Server</a:t>
            </a:r>
            <a:endParaRPr b="1" sz="1700">
              <a:solidFill>
                <a:schemeClr val="dk1"/>
              </a:solidFill>
              <a:latin typeface="Calibri"/>
              <a:ea typeface="Calibri"/>
              <a:cs typeface="Calibri"/>
              <a:sym typeface="Calibri"/>
            </a:endParaRPr>
          </a:p>
          <a:p>
            <a:pPr indent="0" lvl="0" marL="0" rtl="0" algn="just">
              <a:lnSpc>
                <a:spcPct val="150000"/>
              </a:lnSpc>
              <a:spcBef>
                <a:spcPts val="800"/>
              </a:spcBef>
              <a:spcAft>
                <a:spcPts val="0"/>
              </a:spcAft>
              <a:buClr>
                <a:schemeClr val="dk1"/>
              </a:buClr>
              <a:buSzPts val="1100"/>
              <a:buFont typeface="Arial"/>
              <a:buNone/>
            </a:pPr>
            <a:r>
              <a:rPr lang="en" sz="1700">
                <a:solidFill>
                  <a:schemeClr val="dk1"/>
                </a:solidFill>
                <a:latin typeface="Calibri"/>
                <a:ea typeface="Calibri"/>
                <a:cs typeface="Calibri"/>
                <a:sym typeface="Calibri"/>
              </a:rPr>
              <a:t>	</a:t>
            </a:r>
            <a:r>
              <a:rPr lang="en" sz="1600">
                <a:solidFill>
                  <a:schemeClr val="lt1"/>
                </a:solidFill>
                <a:latin typeface="Calibri"/>
                <a:ea typeface="Calibri"/>
                <a:cs typeface="Calibri"/>
                <a:sym typeface="Calibri"/>
              </a:rPr>
              <a:t>ThingSpeak is an IoT data collection platform used for analyzing, examining, and visualizing water quality sensor values that have been uploaded to the cloud, such as pH, turbidity, voltage, temperature, distance, and so on. The data collector collects data from edge node devices and also allows for data modification for historical data analysis in a software environment. The core component of ThingSpeak activity is the channel, which has data fields and a status field. Data is updated, analyzed, and interpreted with MATLAB code when a ThingSpeak channel is created, and the data is reacted to with tweets and other notifications ( Das and Jain, 2017; Simitha and Raj, 2019)</a:t>
            </a:r>
            <a:endParaRPr sz="1600">
              <a:solidFill>
                <a:schemeClr val="lt1"/>
              </a:solidFill>
              <a:latin typeface="Calibri"/>
              <a:ea typeface="Calibri"/>
              <a:cs typeface="Calibri"/>
              <a:sym typeface="Calibri"/>
            </a:endParaRPr>
          </a:p>
          <a:p>
            <a:pPr indent="0" lvl="0" marL="0" rtl="0" algn="l">
              <a:spcBef>
                <a:spcPts val="800"/>
              </a:spcBef>
              <a:spcAft>
                <a:spcPts val="0"/>
              </a:spcAft>
              <a:buNone/>
            </a:pPr>
            <a:r>
              <a:t/>
            </a:r>
            <a:endParaRPr sz="17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8" name="Shape 228"/>
        <p:cNvGrpSpPr/>
        <p:nvPr/>
      </p:nvGrpSpPr>
      <p:grpSpPr>
        <a:xfrm>
          <a:off x="0" y="0"/>
          <a:ext cx="0" cy="0"/>
          <a:chOff x="0" y="0"/>
          <a:chExt cx="0" cy="0"/>
        </a:xfrm>
      </p:grpSpPr>
      <p:sp>
        <p:nvSpPr>
          <p:cNvPr id="229" name="Google Shape;229;p41"/>
          <p:cNvSpPr txBox="1"/>
          <p:nvPr>
            <p:ph idx="1" type="subTitle"/>
          </p:nvPr>
        </p:nvSpPr>
        <p:spPr>
          <a:xfrm>
            <a:off x="537000" y="489099"/>
            <a:ext cx="8070000" cy="3687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lang="en">
                <a:latin typeface="Arial"/>
                <a:ea typeface="Arial"/>
                <a:cs typeface="Arial"/>
                <a:sym typeface="Arial"/>
              </a:rPr>
              <a:t>Water Parameters</a:t>
            </a:r>
            <a:endParaRPr/>
          </a:p>
          <a:p>
            <a:pPr indent="0" lvl="0" marL="0" rtl="0" algn="just">
              <a:lnSpc>
                <a:spcPct val="150000"/>
              </a:lnSpc>
              <a:spcBef>
                <a:spcPts val="500"/>
              </a:spcBef>
              <a:spcAft>
                <a:spcPts val="0"/>
              </a:spcAft>
              <a:buSzPts val="1400"/>
              <a:buNone/>
            </a:pPr>
            <a:r>
              <a:rPr lang="en">
                <a:latin typeface="Calibri"/>
                <a:ea typeface="Calibri"/>
                <a:cs typeface="Calibri"/>
                <a:sym typeface="Calibri"/>
              </a:rPr>
              <a:t>	 </a:t>
            </a:r>
            <a:r>
              <a:rPr lang="en" sz="1600">
                <a:solidFill>
                  <a:schemeClr val="lt1"/>
                </a:solidFill>
                <a:latin typeface="Calibri"/>
                <a:ea typeface="Calibri"/>
                <a:cs typeface="Calibri"/>
                <a:sym typeface="Calibri"/>
              </a:rPr>
              <a:t>Chemical, physical, and biological characteristics of water can all be evaluated or monitored depending on the desired water parameters of interest. Temperature, dissolved oxygen, pH, conductivity, ORP, and turbidity are among parameters that are routinely measured or monitored for water quality.</a:t>
            </a:r>
            <a:endParaRPr sz="1600">
              <a:solidFill>
                <a:schemeClr val="lt1"/>
              </a:solidFill>
            </a:endParaRPr>
          </a:p>
          <a:p>
            <a:pPr indent="0" lvl="0" marL="0" rtl="0" algn="just">
              <a:lnSpc>
                <a:spcPct val="150000"/>
              </a:lnSpc>
              <a:spcBef>
                <a:spcPts val="500"/>
              </a:spcBef>
              <a:spcAft>
                <a:spcPts val="0"/>
              </a:spcAft>
              <a:buSzPts val="1400"/>
              <a:buNone/>
            </a:pPr>
            <a:r>
              <a:rPr b="1" i="1" lang="en" sz="1600">
                <a:solidFill>
                  <a:srgbClr val="00FFFF"/>
                </a:solidFill>
                <a:latin typeface="Calibri"/>
                <a:ea typeface="Calibri"/>
                <a:cs typeface="Calibri"/>
                <a:sym typeface="Calibri"/>
              </a:rPr>
              <a:t>Dissolved Oxygen</a:t>
            </a:r>
            <a:endParaRPr b="1" sz="1600">
              <a:solidFill>
                <a:srgbClr val="00FFFF"/>
              </a:solidFill>
            </a:endParaRPr>
          </a:p>
          <a:p>
            <a:pPr indent="0" lvl="0" marL="0" rtl="0" algn="just">
              <a:lnSpc>
                <a:spcPct val="150000"/>
              </a:lnSpc>
              <a:spcBef>
                <a:spcPts val="500"/>
              </a:spcBef>
              <a:spcAft>
                <a:spcPts val="500"/>
              </a:spcAft>
              <a:buSzPts val="1400"/>
              <a:buNone/>
            </a:pPr>
            <a:r>
              <a:rPr lang="en" sz="1600">
                <a:solidFill>
                  <a:schemeClr val="lt1"/>
                </a:solidFill>
                <a:latin typeface="Calibri"/>
                <a:ea typeface="Calibri"/>
                <a:cs typeface="Calibri"/>
                <a:sym typeface="Calibri"/>
              </a:rPr>
              <a:t>	</a:t>
            </a:r>
            <a:r>
              <a:rPr lang="en" sz="1600">
                <a:solidFill>
                  <a:schemeClr val="lt1"/>
                </a:solidFill>
                <a:latin typeface="Calibri"/>
                <a:ea typeface="Calibri"/>
                <a:cs typeface="Calibri"/>
                <a:sym typeface="Calibri"/>
              </a:rPr>
              <a:t>Because it is linked to breathing, dissolved oxygen is the most crucial factor in maintaining fish survival. Low quantities of dissolved oxygen can degrade the quality of refined water, disrupt growth, and put the body at danger of illness. </a:t>
            </a:r>
            <a:endParaRPr sz="16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3" name="Shape 233"/>
        <p:cNvGrpSpPr/>
        <p:nvPr/>
      </p:nvGrpSpPr>
      <p:grpSpPr>
        <a:xfrm>
          <a:off x="0" y="0"/>
          <a:ext cx="0" cy="0"/>
          <a:chOff x="0" y="0"/>
          <a:chExt cx="0" cy="0"/>
        </a:xfrm>
      </p:grpSpPr>
      <p:sp>
        <p:nvSpPr>
          <p:cNvPr id="234" name="Google Shape;234;p42"/>
          <p:cNvSpPr txBox="1"/>
          <p:nvPr>
            <p:ph idx="1" type="subTitle"/>
          </p:nvPr>
        </p:nvSpPr>
        <p:spPr>
          <a:xfrm>
            <a:off x="537003" y="967507"/>
            <a:ext cx="8070000" cy="30621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en">
                <a:solidFill>
                  <a:schemeClr val="lt1"/>
                </a:solidFill>
                <a:latin typeface="Calibri"/>
                <a:ea typeface="Calibri"/>
                <a:cs typeface="Calibri"/>
                <a:sym typeface="Calibri"/>
              </a:rPr>
              <a:t>Diffusion from the atmosphere into the water, as well as diffusion from algae photosynthesis in the water, provide dissolved oxygen. The efficiency with which the diffusion process from air to water was carried out has an impact on water quality. The concentration of dissolved oxygen must be increased. The greater the water quality, the higher the dissolved oxygen concentration (Mahasri et al., 2018; Omer, 2019).</a:t>
            </a:r>
            <a:endParaRPr>
              <a:solidFill>
                <a:schemeClr val="lt1"/>
              </a:solidFill>
              <a:latin typeface="Calibri"/>
              <a:ea typeface="Calibri"/>
              <a:cs typeface="Calibri"/>
              <a:sym typeface="Calibri"/>
            </a:endParaRPr>
          </a:p>
          <a:p>
            <a:pPr indent="0" lvl="0" marL="0" rtl="0" algn="just">
              <a:lnSpc>
                <a:spcPct val="150000"/>
              </a:lnSpc>
              <a:spcBef>
                <a:spcPts val="800"/>
              </a:spcBef>
              <a:spcAft>
                <a:spcPts val="0"/>
              </a:spcAft>
              <a:buSzPts val="1400"/>
              <a:buNone/>
            </a:pPr>
            <a:r>
              <a:t/>
            </a:r>
            <a:endParaRPr>
              <a:latin typeface="Calibri"/>
              <a:ea typeface="Calibri"/>
              <a:cs typeface="Calibri"/>
              <a:sym typeface="Calibri"/>
            </a:endParaRPr>
          </a:p>
          <a:p>
            <a:pPr indent="0" lvl="0" marL="0" rtl="0" algn="just">
              <a:lnSpc>
                <a:spcPct val="150000"/>
              </a:lnSpc>
              <a:spcBef>
                <a:spcPts val="500"/>
              </a:spcBef>
              <a:spcAft>
                <a:spcPts val="0"/>
              </a:spcAft>
              <a:buClr>
                <a:schemeClr val="dk1"/>
              </a:buClr>
              <a:buSzPts val="1400"/>
              <a:buFont typeface="Arial"/>
              <a:buNone/>
            </a:pPr>
            <a:r>
              <a:t/>
            </a:r>
            <a:endParaRPr sz="1700">
              <a:latin typeface="Calibri"/>
              <a:ea typeface="Calibri"/>
              <a:cs typeface="Calibri"/>
              <a:sym typeface="Calibri"/>
            </a:endParaRPr>
          </a:p>
          <a:p>
            <a:pPr indent="0" lvl="0" marL="0" rtl="0" algn="just">
              <a:lnSpc>
                <a:spcPct val="150000"/>
              </a:lnSpc>
              <a:spcBef>
                <a:spcPts val="500"/>
              </a:spcBef>
              <a:spcAft>
                <a:spcPts val="500"/>
              </a:spcAft>
              <a:buSzPts val="1400"/>
              <a:buNone/>
            </a:pPr>
            <a:r>
              <a:t/>
            </a:r>
            <a:endParaRPr>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8" name="Shape 238"/>
        <p:cNvGrpSpPr/>
        <p:nvPr/>
      </p:nvGrpSpPr>
      <p:grpSpPr>
        <a:xfrm>
          <a:off x="0" y="0"/>
          <a:ext cx="0" cy="0"/>
          <a:chOff x="0" y="0"/>
          <a:chExt cx="0" cy="0"/>
        </a:xfrm>
      </p:grpSpPr>
      <p:sp>
        <p:nvSpPr>
          <p:cNvPr id="239" name="Google Shape;239;p43"/>
          <p:cNvSpPr txBox="1"/>
          <p:nvPr>
            <p:ph idx="1" type="subTitle"/>
          </p:nvPr>
        </p:nvSpPr>
        <p:spPr>
          <a:xfrm>
            <a:off x="537000" y="489123"/>
            <a:ext cx="8070000" cy="3875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lang="en">
                <a:latin typeface="Arial"/>
                <a:ea typeface="Arial"/>
                <a:cs typeface="Arial"/>
                <a:sym typeface="Arial"/>
              </a:rPr>
              <a:t>Water Parameters</a:t>
            </a:r>
            <a:endParaRPr/>
          </a:p>
          <a:p>
            <a:pPr indent="0" lvl="0" marL="0" rtl="0" algn="just">
              <a:lnSpc>
                <a:spcPct val="150000"/>
              </a:lnSpc>
              <a:spcBef>
                <a:spcPts val="500"/>
              </a:spcBef>
              <a:spcAft>
                <a:spcPts val="0"/>
              </a:spcAft>
              <a:buSzPts val="1400"/>
              <a:buNone/>
            </a:pPr>
            <a:r>
              <a:rPr b="1" i="1" lang="en" sz="1600">
                <a:solidFill>
                  <a:srgbClr val="00FFFF"/>
                </a:solidFill>
                <a:latin typeface="Calibri"/>
                <a:ea typeface="Calibri"/>
                <a:cs typeface="Calibri"/>
                <a:sym typeface="Calibri"/>
              </a:rPr>
              <a:t>Oxygen-reduction Potential</a:t>
            </a:r>
            <a:endParaRPr b="1" sz="1600">
              <a:solidFill>
                <a:srgbClr val="00FFFF"/>
              </a:solidFill>
            </a:endParaRPr>
          </a:p>
          <a:p>
            <a:pPr indent="0" lvl="0" marL="0" rtl="0" algn="just">
              <a:lnSpc>
                <a:spcPct val="150000"/>
              </a:lnSpc>
              <a:spcBef>
                <a:spcPts val="500"/>
              </a:spcBef>
              <a:spcAft>
                <a:spcPts val="0"/>
              </a:spcAft>
              <a:buSzPts val="1400"/>
              <a:buNone/>
            </a:pPr>
            <a:r>
              <a:rPr lang="en" sz="1600">
                <a:solidFill>
                  <a:schemeClr val="lt1"/>
                </a:solidFill>
                <a:latin typeface="Calibri"/>
                <a:ea typeface="Calibri"/>
                <a:cs typeface="Calibri"/>
                <a:sym typeface="Calibri"/>
              </a:rPr>
              <a:t>	</a:t>
            </a:r>
            <a:r>
              <a:rPr lang="en" sz="1500">
                <a:solidFill>
                  <a:schemeClr val="lt1"/>
                </a:solidFill>
                <a:latin typeface="Calibri"/>
                <a:ea typeface="Calibri"/>
                <a:cs typeface="Calibri"/>
                <a:sym typeface="Calibri"/>
              </a:rPr>
              <a:t>The ability of a lake or river to cleanse itself or break down waste products such as pollutants and dead plants and animals is measured by its oxidation-reduction potential (ORP). When the ORP value is high, the water contains a lot of oxygen. Bacteria that break down dead tissue and pollutants will be able to work more efficiently as a result. The greater the ORP rating, the healthier the lake or river is in general. Even in healthy lakes and rivers, however, as you move closer to the bottom sediments, there is less oxygen. This is because numerous bacteria in the sediments are working hard to break down dead tissue, and they consume a lot of the oxygen available (Sallenave, 2013).</a:t>
            </a:r>
            <a:endParaRPr sz="1500">
              <a:solidFill>
                <a:schemeClr val="lt1"/>
              </a:solidFill>
              <a:latin typeface="Calibri"/>
              <a:ea typeface="Calibri"/>
              <a:cs typeface="Calibri"/>
              <a:sym typeface="Calibri"/>
            </a:endParaRPr>
          </a:p>
          <a:p>
            <a:pPr indent="0" lvl="0" marL="0" rtl="0" algn="just">
              <a:lnSpc>
                <a:spcPct val="150000"/>
              </a:lnSpc>
              <a:spcBef>
                <a:spcPts val="500"/>
              </a:spcBef>
              <a:spcAft>
                <a:spcPts val="0"/>
              </a:spcAft>
              <a:buSzPts val="1400"/>
              <a:buNone/>
            </a:pPr>
            <a:r>
              <a:t/>
            </a:r>
            <a:endParaRPr sz="16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3" name="Shape 243"/>
        <p:cNvGrpSpPr/>
        <p:nvPr/>
      </p:nvGrpSpPr>
      <p:grpSpPr>
        <a:xfrm>
          <a:off x="0" y="0"/>
          <a:ext cx="0" cy="0"/>
          <a:chOff x="0" y="0"/>
          <a:chExt cx="0" cy="0"/>
        </a:xfrm>
      </p:grpSpPr>
      <p:sp>
        <p:nvSpPr>
          <p:cNvPr id="244" name="Google Shape;244;p44"/>
          <p:cNvSpPr txBox="1"/>
          <p:nvPr>
            <p:ph idx="1" type="subTitle"/>
          </p:nvPr>
        </p:nvSpPr>
        <p:spPr>
          <a:xfrm>
            <a:off x="531628" y="1031357"/>
            <a:ext cx="8070000" cy="3062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lang="en">
                <a:solidFill>
                  <a:schemeClr val="lt1"/>
                </a:solidFill>
                <a:latin typeface="Arial"/>
                <a:ea typeface="Arial"/>
                <a:cs typeface="Arial"/>
                <a:sym typeface="Arial"/>
              </a:rPr>
              <a:t>Water Parameters</a:t>
            </a:r>
            <a:endParaRPr>
              <a:solidFill>
                <a:schemeClr val="lt1"/>
              </a:solidFill>
            </a:endParaRPr>
          </a:p>
          <a:p>
            <a:pPr indent="0" lvl="0" marL="0" rtl="0" algn="just">
              <a:lnSpc>
                <a:spcPct val="150000"/>
              </a:lnSpc>
              <a:spcBef>
                <a:spcPts val="500"/>
              </a:spcBef>
              <a:spcAft>
                <a:spcPts val="0"/>
              </a:spcAft>
              <a:buSzPts val="1400"/>
              <a:buNone/>
            </a:pPr>
            <a:r>
              <a:rPr b="1" i="1" lang="en">
                <a:solidFill>
                  <a:srgbClr val="00FFFF"/>
                </a:solidFill>
                <a:latin typeface="Calibri"/>
                <a:ea typeface="Calibri"/>
                <a:cs typeface="Calibri"/>
                <a:sym typeface="Calibri"/>
              </a:rPr>
              <a:t>pH</a:t>
            </a:r>
            <a:endParaRPr b="1">
              <a:solidFill>
                <a:srgbClr val="00FFFF"/>
              </a:solidFill>
            </a:endParaRPr>
          </a:p>
          <a:p>
            <a:pPr indent="0" lvl="0" marL="0" rtl="0" algn="just">
              <a:lnSpc>
                <a:spcPct val="150000"/>
              </a:lnSpc>
              <a:spcBef>
                <a:spcPts val="500"/>
              </a:spcBef>
              <a:spcAft>
                <a:spcPts val="0"/>
              </a:spcAft>
              <a:buSzPts val="1400"/>
              <a:buNone/>
            </a:pPr>
            <a:r>
              <a:rPr lang="en">
                <a:solidFill>
                  <a:schemeClr val="lt1"/>
                </a:solidFill>
                <a:latin typeface="Calibri"/>
                <a:ea typeface="Calibri"/>
                <a:cs typeface="Calibri"/>
                <a:sym typeface="Calibri"/>
              </a:rPr>
              <a:t>	</a:t>
            </a:r>
            <a:r>
              <a:rPr lang="en">
                <a:solidFill>
                  <a:schemeClr val="lt1"/>
                </a:solidFill>
                <a:latin typeface="Calibri"/>
                <a:ea typeface="Calibri"/>
                <a:cs typeface="Calibri"/>
                <a:sym typeface="Calibri"/>
              </a:rPr>
              <a:t>Extremely low or extremely high pH water is fatal. Only a few organisms can survive in water with a pH of below three or beyond eleven, and most fish will die if the pH is below four or above ten. Water that is somewhat acidic (low pH) can diminish the number of hatched fish eggs, irritate fish and aquatic insect gills, and damage membranes (Omer, 2019).</a:t>
            </a:r>
            <a:endParaRPr sz="2400">
              <a:solidFill>
                <a:schemeClr val="lt1"/>
              </a:solidFill>
              <a:latin typeface="Calibri"/>
              <a:ea typeface="Calibri"/>
              <a:cs typeface="Calibri"/>
              <a:sym typeface="Calibri"/>
            </a:endParaRPr>
          </a:p>
          <a:p>
            <a:pPr indent="0" lvl="0" marL="0" rtl="0" algn="just">
              <a:lnSpc>
                <a:spcPct val="150000"/>
              </a:lnSpc>
              <a:spcBef>
                <a:spcPts val="500"/>
              </a:spcBef>
              <a:spcAft>
                <a:spcPts val="500"/>
              </a:spcAft>
              <a:buSzPts val="1400"/>
              <a:buNone/>
            </a:pPr>
            <a:r>
              <a:t/>
            </a:r>
            <a:endParaRPr>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3" name="Shape 93"/>
        <p:cNvGrpSpPr/>
        <p:nvPr/>
      </p:nvGrpSpPr>
      <p:grpSpPr>
        <a:xfrm>
          <a:off x="0" y="0"/>
          <a:ext cx="0" cy="0"/>
          <a:chOff x="0" y="0"/>
          <a:chExt cx="0" cy="0"/>
        </a:xfrm>
      </p:grpSpPr>
      <p:sp>
        <p:nvSpPr>
          <p:cNvPr id="94" name="Google Shape;94;p18"/>
          <p:cNvSpPr txBox="1"/>
          <p:nvPr>
            <p:ph idx="1" type="subTitle"/>
          </p:nvPr>
        </p:nvSpPr>
        <p:spPr>
          <a:xfrm>
            <a:off x="537003" y="1037103"/>
            <a:ext cx="8070000" cy="3069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i="0" lang="en">
                <a:solidFill>
                  <a:schemeClr val="lt1"/>
                </a:solidFill>
                <a:latin typeface="Calibri"/>
                <a:ea typeface="Calibri"/>
                <a:cs typeface="Calibri"/>
                <a:sym typeface="Calibri"/>
              </a:rPr>
              <a:t>Aquaculture</a:t>
            </a:r>
            <a:endParaRPr b="1">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b="1" lang="en" sz="1600">
                <a:solidFill>
                  <a:srgbClr val="00FFFF"/>
                </a:solidFill>
                <a:latin typeface="Calibri"/>
                <a:ea typeface="Calibri"/>
                <a:cs typeface="Calibri"/>
                <a:sym typeface="Calibri"/>
              </a:rPr>
              <a:t>Globally </a:t>
            </a:r>
            <a:r>
              <a:rPr lang="en" sz="1600">
                <a:solidFill>
                  <a:schemeClr val="lt1"/>
                </a:solidFill>
                <a:latin typeface="Calibri"/>
                <a:ea typeface="Calibri"/>
                <a:cs typeface="Calibri"/>
                <a:sym typeface="Calibri"/>
              </a:rPr>
              <a:t>- </a:t>
            </a:r>
            <a:r>
              <a:rPr b="0" i="0" lang="en" sz="1600">
                <a:solidFill>
                  <a:schemeClr val="lt1"/>
                </a:solidFill>
                <a:latin typeface="Calibri"/>
                <a:ea typeface="Calibri"/>
                <a:cs typeface="Calibri"/>
                <a:sym typeface="Calibri"/>
              </a:rPr>
              <a:t>179 million metric tons of fish were produced, of which 82 million were produced by aquaculture </a:t>
            </a:r>
            <a:r>
              <a:rPr lang="en" sz="1600">
                <a:solidFill>
                  <a:schemeClr val="lt1"/>
                </a:solidFill>
                <a:latin typeface="Calibri"/>
                <a:ea typeface="Calibri"/>
                <a:cs typeface="Calibri"/>
                <a:sym typeface="Calibri"/>
              </a:rPr>
              <a:t>(FAO, 2020).</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b="1" lang="en" sz="1600">
                <a:solidFill>
                  <a:srgbClr val="00FFFF"/>
                </a:solidFill>
                <a:latin typeface="Calibri"/>
                <a:ea typeface="Calibri"/>
                <a:cs typeface="Calibri"/>
                <a:sym typeface="Calibri"/>
              </a:rPr>
              <a:t>Philippines </a:t>
            </a:r>
            <a:r>
              <a:rPr b="1" lang="en" sz="1600">
                <a:solidFill>
                  <a:schemeClr val="lt1"/>
                </a:solidFill>
                <a:latin typeface="Calibri"/>
                <a:ea typeface="Calibri"/>
                <a:cs typeface="Calibri"/>
                <a:sym typeface="Calibri"/>
              </a:rPr>
              <a:t>- </a:t>
            </a:r>
            <a:r>
              <a:rPr lang="en" sz="1600">
                <a:solidFill>
                  <a:schemeClr val="lt1"/>
                </a:solidFill>
                <a:latin typeface="Calibri"/>
                <a:ea typeface="Calibri"/>
                <a:cs typeface="Calibri"/>
                <a:sym typeface="Calibri"/>
              </a:rPr>
              <a:t>525.24 thousand metric tons volume of harvest</a:t>
            </a:r>
            <a:endParaRPr sz="1600">
              <a:solidFill>
                <a:schemeClr val="lt1"/>
              </a:solidFill>
              <a:latin typeface="Calibri"/>
              <a:ea typeface="Calibri"/>
              <a:cs typeface="Calibri"/>
              <a:sym typeface="Calibri"/>
            </a:endParaRPr>
          </a:p>
          <a:p>
            <a:pPr indent="-158750" lvl="0" marL="1543050" rtl="0" algn="just">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decreased by 0.2% from the 526.05 thousand metric tons (PSA, 2021).</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b="1" lang="en" sz="1600">
                <a:solidFill>
                  <a:srgbClr val="00FFFF"/>
                </a:solidFill>
                <a:latin typeface="Calibri"/>
                <a:ea typeface="Calibri"/>
                <a:cs typeface="Calibri"/>
                <a:sym typeface="Calibri"/>
              </a:rPr>
              <a:t>Mindanao </a:t>
            </a:r>
            <a:r>
              <a:rPr lang="en" sz="1600">
                <a:solidFill>
                  <a:schemeClr val="lt1"/>
                </a:solidFill>
                <a:latin typeface="Calibri"/>
                <a:ea typeface="Calibri"/>
                <a:cs typeface="Calibri"/>
                <a:sym typeface="Calibri"/>
              </a:rPr>
              <a:t>- about 2,869.78 metric tons were produced from aquaculture fisheries</a:t>
            </a:r>
            <a:endParaRPr sz="1600">
              <a:solidFill>
                <a:schemeClr val="lt1"/>
              </a:solidFill>
              <a:latin typeface="Calibri"/>
              <a:ea typeface="Calibri"/>
              <a:cs typeface="Calibri"/>
              <a:sym typeface="Calibri"/>
            </a:endParaRPr>
          </a:p>
          <a:p>
            <a:pPr indent="-215900" lvl="0" marL="1543050" rtl="0" algn="just">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15.2% lower compared to the catch of 3,382.20 metric tons (</a:t>
            </a:r>
            <a:r>
              <a:rPr lang="en" sz="1600" u="sng">
                <a:solidFill>
                  <a:schemeClr val="lt1"/>
                </a:solidFill>
                <a:latin typeface="Calibri"/>
                <a:ea typeface="Calibri"/>
                <a:cs typeface="Calibri"/>
                <a:sym typeface="Calibri"/>
                <a:hlinkClick>
                  <a:extLst>
                    <a:ext uri="{A12FA001-AC4F-418D-AE19-62706E023703}">
                      <ahyp:hlinkClr val="tx"/>
                    </a:ext>
                  </a:extLst>
                </a:hlinkClick>
              </a:rPr>
              <a:t>PSA-SOCCSKSARGEN, 2020</a:t>
            </a:r>
            <a:r>
              <a:rPr lang="en" sz="1600">
                <a:solidFill>
                  <a:schemeClr val="lt1"/>
                </a:solidFill>
                <a:latin typeface="Calibri"/>
                <a:ea typeface="Calibri"/>
                <a:cs typeface="Calibri"/>
                <a:sym typeface="Calibri"/>
              </a:rPr>
              <a:t>).</a:t>
            </a:r>
            <a:endParaRPr sz="1600">
              <a:solidFill>
                <a:schemeClr val="lt1"/>
              </a:solidFill>
            </a:endParaRPr>
          </a:p>
          <a:p>
            <a:pPr indent="0" lvl="0" marL="0" rtl="0" algn="just">
              <a:lnSpc>
                <a:spcPct val="150000"/>
              </a:lnSpc>
              <a:spcBef>
                <a:spcPts val="500"/>
              </a:spcBef>
              <a:spcAft>
                <a:spcPts val="0"/>
              </a:spcAft>
              <a:buSzPts val="1400"/>
              <a:buNone/>
            </a:pPr>
            <a:r>
              <a:t/>
            </a:r>
            <a:endParaRPr sz="1600">
              <a:solidFill>
                <a:schemeClr val="lt1"/>
              </a:solidFill>
              <a:latin typeface="Calibri"/>
              <a:ea typeface="Calibri"/>
              <a:cs typeface="Calibri"/>
              <a:sym typeface="Calibri"/>
            </a:endParaRPr>
          </a:p>
          <a:p>
            <a:pPr indent="0" lvl="0" marL="0" rtl="0" algn="just">
              <a:lnSpc>
                <a:spcPct val="150000"/>
              </a:lnSpc>
              <a:spcBef>
                <a:spcPts val="500"/>
              </a:spcBef>
              <a:spcAft>
                <a:spcPts val="500"/>
              </a:spcAft>
              <a:buSzPts val="1400"/>
              <a:buNone/>
            </a:pPr>
            <a:r>
              <a:t/>
            </a:r>
            <a:endParaRPr sz="1600">
              <a:solidFill>
                <a:schemeClr val="lt1"/>
              </a:solidFill>
              <a:latin typeface="Calibri"/>
              <a:ea typeface="Calibri"/>
              <a:cs typeface="Calibri"/>
              <a:sym typeface="Calibri"/>
            </a:endParaRPr>
          </a:p>
        </p:txBody>
      </p:sp>
      <p:sp>
        <p:nvSpPr>
          <p:cNvPr id="95" name="Google Shape;95;p18"/>
          <p:cNvSpPr txBox="1"/>
          <p:nvPr/>
        </p:nvSpPr>
        <p:spPr>
          <a:xfrm>
            <a:off x="451104" y="4726155"/>
            <a:ext cx="1021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Prata"/>
              <a:ea typeface="Prata"/>
              <a:cs typeface="Prata"/>
              <a:sym typeface="Prat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8" name="Shape 248"/>
        <p:cNvGrpSpPr/>
        <p:nvPr/>
      </p:nvGrpSpPr>
      <p:grpSpPr>
        <a:xfrm>
          <a:off x="0" y="0"/>
          <a:ext cx="0" cy="0"/>
          <a:chOff x="0" y="0"/>
          <a:chExt cx="0" cy="0"/>
        </a:xfrm>
      </p:grpSpPr>
      <p:sp>
        <p:nvSpPr>
          <p:cNvPr id="249" name="Google Shape;249;p45"/>
          <p:cNvSpPr txBox="1"/>
          <p:nvPr>
            <p:ph idx="1" type="subTitle"/>
          </p:nvPr>
        </p:nvSpPr>
        <p:spPr>
          <a:xfrm>
            <a:off x="537000" y="459073"/>
            <a:ext cx="8070000" cy="3838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lang="en">
                <a:latin typeface="Arial"/>
                <a:ea typeface="Arial"/>
                <a:cs typeface="Arial"/>
                <a:sym typeface="Arial"/>
              </a:rPr>
              <a:t>Water Parameters</a:t>
            </a:r>
            <a:endParaRPr/>
          </a:p>
          <a:p>
            <a:pPr indent="0" lvl="0" marL="0" rtl="0" algn="just">
              <a:lnSpc>
                <a:spcPct val="150000"/>
              </a:lnSpc>
              <a:spcBef>
                <a:spcPts val="500"/>
              </a:spcBef>
              <a:spcAft>
                <a:spcPts val="0"/>
              </a:spcAft>
              <a:buSzPts val="1400"/>
              <a:buNone/>
            </a:pPr>
            <a:r>
              <a:rPr b="1" i="1" lang="en">
                <a:solidFill>
                  <a:srgbClr val="00FFFF"/>
                </a:solidFill>
                <a:latin typeface="Calibri"/>
                <a:ea typeface="Calibri"/>
                <a:cs typeface="Calibri"/>
                <a:sym typeface="Calibri"/>
              </a:rPr>
              <a:t>Temperature</a:t>
            </a:r>
            <a:endParaRPr b="1">
              <a:solidFill>
                <a:srgbClr val="00FFFF"/>
              </a:solidFill>
            </a:endParaRPr>
          </a:p>
          <a:p>
            <a:pPr indent="0" lvl="0" marL="0" rtl="0" algn="just">
              <a:lnSpc>
                <a:spcPct val="150000"/>
              </a:lnSpc>
              <a:spcBef>
                <a:spcPts val="0"/>
              </a:spcBef>
              <a:spcAft>
                <a:spcPts val="500"/>
              </a:spcAft>
              <a:buSzPts val="1400"/>
              <a:buNone/>
            </a:pPr>
            <a:r>
              <a:rPr lang="en">
                <a:solidFill>
                  <a:schemeClr val="lt1"/>
                </a:solidFill>
                <a:latin typeface="Calibri"/>
                <a:ea typeface="Calibri"/>
                <a:cs typeface="Calibri"/>
                <a:sym typeface="Calibri"/>
              </a:rPr>
              <a:t>	</a:t>
            </a:r>
            <a:r>
              <a:rPr lang="en" sz="1500">
                <a:solidFill>
                  <a:schemeClr val="lt1"/>
                </a:solidFill>
                <a:latin typeface="Calibri"/>
                <a:ea typeface="Calibri"/>
                <a:cs typeface="Calibri"/>
                <a:sym typeface="Calibri"/>
              </a:rPr>
              <a:t>The temperature of water is one of its most basic properties, and many other factors rely on it for accuracy. We can use temperature data to monitor thermal loading or discharge, as well as measure changes in the thermocline, which has an impact on the health of aquatic animals and critters. Many aquatic organisms are harmed by high temperatures because less oxygen dissolves in the water, clouds prohibit plants from creating enough oxygen through photosynthesis, and calm breezes inhibit turbulence and mixing of atmospheric oxygen with surface water. Warmer water has a lower oxygen solubility, which reduces oxygen delivery. Furthermore, because larger fish demand more oxygen than smaller fish, they usually perish first (Sallenave, 2013)</a:t>
            </a:r>
            <a:endParaRPr sz="2100">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3" name="Shape 253"/>
        <p:cNvGrpSpPr/>
        <p:nvPr/>
      </p:nvGrpSpPr>
      <p:grpSpPr>
        <a:xfrm>
          <a:off x="0" y="0"/>
          <a:ext cx="0" cy="0"/>
          <a:chOff x="0" y="0"/>
          <a:chExt cx="0" cy="0"/>
        </a:xfrm>
      </p:grpSpPr>
      <p:sp>
        <p:nvSpPr>
          <p:cNvPr id="254" name="Google Shape;254;p46"/>
          <p:cNvSpPr txBox="1"/>
          <p:nvPr>
            <p:ph idx="1" type="subTitle"/>
          </p:nvPr>
        </p:nvSpPr>
        <p:spPr>
          <a:xfrm>
            <a:off x="537000" y="476774"/>
            <a:ext cx="8070000" cy="3713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lang="en">
                <a:latin typeface="Arial"/>
                <a:ea typeface="Arial"/>
                <a:cs typeface="Arial"/>
                <a:sym typeface="Arial"/>
              </a:rPr>
              <a:t>Water Parameters</a:t>
            </a:r>
            <a:endParaRPr/>
          </a:p>
          <a:p>
            <a:pPr indent="0" lvl="0" marL="0" rtl="0" algn="just">
              <a:lnSpc>
                <a:spcPct val="150000"/>
              </a:lnSpc>
              <a:spcBef>
                <a:spcPts val="500"/>
              </a:spcBef>
              <a:spcAft>
                <a:spcPts val="0"/>
              </a:spcAft>
              <a:buSzPts val="1400"/>
              <a:buNone/>
            </a:pPr>
            <a:r>
              <a:rPr b="1" i="1" lang="en" sz="1600">
                <a:solidFill>
                  <a:srgbClr val="00FFFF"/>
                </a:solidFill>
                <a:latin typeface="Calibri"/>
                <a:ea typeface="Calibri"/>
                <a:cs typeface="Calibri"/>
                <a:sym typeface="Calibri"/>
              </a:rPr>
              <a:t>Total Dissolved Solid</a:t>
            </a:r>
            <a:endParaRPr b="1" sz="1600">
              <a:solidFill>
                <a:srgbClr val="00FFFF"/>
              </a:solidFill>
            </a:endParaRPr>
          </a:p>
          <a:p>
            <a:pPr indent="0" lvl="0" marL="0" rtl="0" algn="just">
              <a:lnSpc>
                <a:spcPct val="150000"/>
              </a:lnSpc>
              <a:spcBef>
                <a:spcPts val="500"/>
              </a:spcBef>
              <a:spcAft>
                <a:spcPts val="500"/>
              </a:spcAft>
              <a:buSzPts val="1400"/>
              <a:buNone/>
            </a:pPr>
            <a:r>
              <a:rPr lang="en" sz="1600">
                <a:solidFill>
                  <a:schemeClr val="lt1"/>
                </a:solidFill>
                <a:latin typeface="Calibri"/>
                <a:ea typeface="Calibri"/>
                <a:cs typeface="Calibri"/>
                <a:sym typeface="Calibri"/>
              </a:rPr>
              <a:t>	</a:t>
            </a:r>
            <a:r>
              <a:rPr lang="en" sz="1600">
                <a:solidFill>
                  <a:schemeClr val="lt1"/>
                </a:solidFill>
                <a:latin typeface="Calibri"/>
                <a:ea typeface="Calibri"/>
                <a:cs typeface="Calibri"/>
                <a:sym typeface="Calibri"/>
              </a:rPr>
              <a:t>Total dissolved solids (TDS) are the sum of all ion particles less than 2 microns, according to the Fondriest Environmental Learning Center (2019). (0.0002 cm). All of the disassociated electrolytes that make up salinity concentrations, as well as other substances such dissolved organic matter, are included. TDS is roughly equal to salinity in "clean" water. TDS can comprise organic solutes (such as hydrocarbons and urea) in addition to salt ions in wastewater or contaminated environments. Excessive total dissolved solids can be hazardous to fish and fish eggs depending on their ionic characteristics.</a:t>
            </a:r>
            <a:endParaRPr sz="1600">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8" name="Shape 258"/>
        <p:cNvGrpSpPr/>
        <p:nvPr/>
      </p:nvGrpSpPr>
      <p:grpSpPr>
        <a:xfrm>
          <a:off x="0" y="0"/>
          <a:ext cx="0" cy="0"/>
          <a:chOff x="0" y="0"/>
          <a:chExt cx="0" cy="0"/>
        </a:xfrm>
      </p:grpSpPr>
      <p:sp>
        <p:nvSpPr>
          <p:cNvPr id="259" name="Google Shape;259;p47"/>
          <p:cNvSpPr txBox="1"/>
          <p:nvPr>
            <p:ph idx="1" type="subTitle"/>
          </p:nvPr>
        </p:nvSpPr>
        <p:spPr>
          <a:xfrm>
            <a:off x="537003" y="587707"/>
            <a:ext cx="8070000" cy="3062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lang="en">
                <a:latin typeface="Arial"/>
                <a:ea typeface="Arial"/>
                <a:cs typeface="Arial"/>
                <a:sym typeface="Arial"/>
              </a:rPr>
              <a:t>Water Parameters</a:t>
            </a:r>
            <a:endParaRPr/>
          </a:p>
          <a:p>
            <a:pPr indent="0" lvl="0" marL="0" rtl="0" algn="just">
              <a:lnSpc>
                <a:spcPct val="150000"/>
              </a:lnSpc>
              <a:spcBef>
                <a:spcPts val="500"/>
              </a:spcBef>
              <a:spcAft>
                <a:spcPts val="0"/>
              </a:spcAft>
              <a:buSzPts val="1400"/>
              <a:buNone/>
            </a:pPr>
            <a:r>
              <a:rPr b="1" i="1" lang="en" sz="1600">
                <a:solidFill>
                  <a:srgbClr val="00FFFF"/>
                </a:solidFill>
                <a:latin typeface="Calibri"/>
                <a:ea typeface="Calibri"/>
                <a:cs typeface="Calibri"/>
                <a:sym typeface="Calibri"/>
              </a:rPr>
              <a:t>Turbidity</a:t>
            </a:r>
            <a:endParaRPr b="1" i="1" sz="1600">
              <a:solidFill>
                <a:srgbClr val="00FFFF"/>
              </a:solidFill>
            </a:endParaRPr>
          </a:p>
          <a:p>
            <a:pPr indent="0" lvl="0" marL="0" rtl="0" algn="just">
              <a:lnSpc>
                <a:spcPct val="150000"/>
              </a:lnSpc>
              <a:spcBef>
                <a:spcPts val="0"/>
              </a:spcBef>
              <a:spcAft>
                <a:spcPts val="800"/>
              </a:spcAft>
              <a:buClr>
                <a:schemeClr val="dk1"/>
              </a:buClr>
              <a:buSzPts val="1100"/>
              <a:buFont typeface="Arial"/>
              <a:buNone/>
            </a:pPr>
            <a:r>
              <a:rPr lang="en" sz="1600">
                <a:solidFill>
                  <a:schemeClr val="lt1"/>
                </a:solidFill>
              </a:rPr>
              <a:t>	Suspended particles can block or harm fish gills, reducing disease resistance, growth rates, egg and larval maturation, and the efficacy of fish capture methods. Higher turbidity boosts water temperatures, which limits the amount of accessible food, because suspended particles absorb more solar heat. As a result, the concentration of dissolved oxygen (DO) can be lowered since warm water carries less dissolved oxygen than cold water (Omer, 2019).</a:t>
            </a:r>
            <a:endParaRPr sz="1600">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3" name="Shape 263"/>
        <p:cNvGrpSpPr/>
        <p:nvPr/>
      </p:nvGrpSpPr>
      <p:grpSpPr>
        <a:xfrm>
          <a:off x="0" y="0"/>
          <a:ext cx="0" cy="0"/>
          <a:chOff x="0" y="0"/>
          <a:chExt cx="0" cy="0"/>
        </a:xfrm>
      </p:grpSpPr>
      <p:sp>
        <p:nvSpPr>
          <p:cNvPr id="264" name="Google Shape;264;p48"/>
          <p:cNvSpPr txBox="1"/>
          <p:nvPr>
            <p:ph idx="1" type="subTitle"/>
          </p:nvPr>
        </p:nvSpPr>
        <p:spPr>
          <a:xfrm>
            <a:off x="537000" y="526074"/>
            <a:ext cx="8070000" cy="3690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a:latin typeface="Calibri"/>
                <a:ea typeface="Calibri"/>
                <a:cs typeface="Calibri"/>
                <a:sym typeface="Calibri"/>
              </a:rPr>
              <a:t>Water Pollution</a:t>
            </a:r>
            <a:endParaRPr>
              <a:latin typeface="Calibri"/>
              <a:ea typeface="Calibri"/>
              <a:cs typeface="Calibri"/>
              <a:sym typeface="Calibri"/>
            </a:endParaRPr>
          </a:p>
          <a:p>
            <a:pPr indent="0" lvl="0" marL="0" rtl="0" algn="just">
              <a:lnSpc>
                <a:spcPct val="150000"/>
              </a:lnSpc>
              <a:spcBef>
                <a:spcPts val="500"/>
              </a:spcBef>
              <a:spcAft>
                <a:spcPts val="0"/>
              </a:spcAft>
              <a:buClr>
                <a:schemeClr val="dk1"/>
              </a:buClr>
              <a:buSzPts val="1100"/>
              <a:buFont typeface="Arial"/>
              <a:buNone/>
            </a:pPr>
            <a:r>
              <a:rPr lang="en">
                <a:latin typeface="Calibri"/>
                <a:ea typeface="Calibri"/>
                <a:cs typeface="Calibri"/>
                <a:sym typeface="Calibri"/>
              </a:rPr>
              <a:t>	</a:t>
            </a:r>
            <a:r>
              <a:rPr lang="en" sz="1600">
                <a:solidFill>
                  <a:schemeClr val="lt1"/>
                </a:solidFill>
                <a:latin typeface="Calibri"/>
                <a:ea typeface="Calibri"/>
                <a:cs typeface="Calibri"/>
                <a:sym typeface="Calibri"/>
              </a:rPr>
              <a:t>Pesticides, heavy metals, and hydrocarbons, among other potentially dangerous compounds, are frequently introduced into the aquatic environment. When huge amounts of pollutants are released, there may be an immediate impact, as seen by large-scale abrupt mortalities of aquatic animals, such as fish kills caused by agricultural pesticide contamination of waterways. Lower discharge levels could lead to a buildup of contaminants in aquatic creatures. Immunosuppression, impaired metabolism, and damage to the gills and epithelia are some of the end effects, which can occur long after the pollutants have gone through the environment (Demeke, and Tassew, 2016)</a:t>
            </a:r>
            <a:endParaRPr sz="1600">
              <a:solidFill>
                <a:schemeClr val="lt1"/>
              </a:solidFill>
              <a:latin typeface="Calibri"/>
              <a:ea typeface="Calibri"/>
              <a:cs typeface="Calibri"/>
              <a:sym typeface="Calibri"/>
            </a:endParaRPr>
          </a:p>
          <a:p>
            <a:pPr indent="0" lvl="0" marL="0" rtl="0" algn="just">
              <a:lnSpc>
                <a:spcPct val="150000"/>
              </a:lnSpc>
              <a:spcBef>
                <a:spcPts val="500"/>
              </a:spcBef>
              <a:spcAft>
                <a:spcPts val="500"/>
              </a:spcAft>
              <a:buSzPts val="1400"/>
              <a:buNone/>
            </a:pPr>
            <a:r>
              <a:t/>
            </a:r>
            <a:endParaRPr>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8" name="Shape 268"/>
        <p:cNvGrpSpPr/>
        <p:nvPr/>
      </p:nvGrpSpPr>
      <p:grpSpPr>
        <a:xfrm>
          <a:off x="0" y="0"/>
          <a:ext cx="0" cy="0"/>
          <a:chOff x="0" y="0"/>
          <a:chExt cx="0" cy="0"/>
        </a:xfrm>
      </p:grpSpPr>
      <p:sp>
        <p:nvSpPr>
          <p:cNvPr id="269" name="Google Shape;269;p49"/>
          <p:cNvSpPr txBox="1"/>
          <p:nvPr>
            <p:ph idx="1" type="subTitle"/>
          </p:nvPr>
        </p:nvSpPr>
        <p:spPr>
          <a:xfrm>
            <a:off x="537003" y="687232"/>
            <a:ext cx="8070000" cy="3062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500">
                <a:latin typeface="Calibri"/>
                <a:ea typeface="Calibri"/>
                <a:cs typeface="Calibri"/>
                <a:sym typeface="Calibri"/>
              </a:rPr>
              <a:t>Wireless Sensor Network Technology</a:t>
            </a:r>
            <a:endParaRPr b="1" sz="1500">
              <a:latin typeface="Calibri"/>
              <a:ea typeface="Calibri"/>
              <a:cs typeface="Calibri"/>
              <a:sym typeface="Calibri"/>
            </a:endParaRPr>
          </a:p>
          <a:p>
            <a:pPr indent="0" lvl="0" marL="0" rtl="0" algn="just">
              <a:lnSpc>
                <a:spcPct val="150000"/>
              </a:lnSpc>
              <a:spcBef>
                <a:spcPts val="0"/>
              </a:spcBef>
              <a:spcAft>
                <a:spcPts val="0"/>
              </a:spcAft>
              <a:buClr>
                <a:schemeClr val="dk1"/>
              </a:buClr>
              <a:buSzPts val="1100"/>
              <a:buFont typeface="Arial"/>
              <a:buNone/>
            </a:pPr>
            <a:r>
              <a:rPr b="1" lang="en" sz="1500">
                <a:latin typeface="Calibri"/>
                <a:ea typeface="Calibri"/>
                <a:cs typeface="Calibri"/>
                <a:sym typeface="Calibri"/>
              </a:rPr>
              <a:t>	</a:t>
            </a:r>
            <a:r>
              <a:rPr lang="en" sz="1600">
                <a:solidFill>
                  <a:schemeClr val="lt1"/>
                </a:solidFill>
                <a:latin typeface="Calibri"/>
                <a:ea typeface="Calibri"/>
                <a:cs typeface="Calibri"/>
                <a:sym typeface="Calibri"/>
              </a:rPr>
              <a:t>Recent technologies in wireless communications and electronics have brought the vision of Wireless Sensor Network (WSN) into reality which have increased the growth of low cost, low power and multi-functional sensors that are small in size and can communicate in short range. Each node consists of microcontrollers, memory and transceiver. The microcontrollers are used to execute tasks, data processing and assist the functionality of other components in the sensor node. For the memory, it is mainly used for data storage while the transceiver acts from the combination of transmitter and receiver functions.</a:t>
            </a:r>
            <a:endParaRPr sz="1600">
              <a:solidFill>
                <a:schemeClr val="lt1"/>
              </a:solidFill>
              <a:latin typeface="Calibri"/>
              <a:ea typeface="Calibri"/>
              <a:cs typeface="Calibri"/>
              <a:sym typeface="Calibri"/>
            </a:endParaRPr>
          </a:p>
          <a:p>
            <a:pPr indent="0" lvl="0" marL="0" rtl="0" algn="just">
              <a:lnSpc>
                <a:spcPct val="150000"/>
              </a:lnSpc>
              <a:spcBef>
                <a:spcPts val="500"/>
              </a:spcBef>
              <a:spcAft>
                <a:spcPts val="500"/>
              </a:spcAft>
              <a:buSzPts val="1400"/>
              <a:buNone/>
            </a:pPr>
            <a:r>
              <a:t/>
            </a:r>
            <a:endParaRPr b="1" sz="15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3" name="Shape 273"/>
        <p:cNvGrpSpPr/>
        <p:nvPr/>
      </p:nvGrpSpPr>
      <p:grpSpPr>
        <a:xfrm>
          <a:off x="0" y="0"/>
          <a:ext cx="0" cy="0"/>
          <a:chOff x="0" y="0"/>
          <a:chExt cx="0" cy="0"/>
        </a:xfrm>
      </p:grpSpPr>
      <p:sp>
        <p:nvSpPr>
          <p:cNvPr id="274" name="Google Shape;274;p50"/>
          <p:cNvSpPr txBox="1"/>
          <p:nvPr>
            <p:ph idx="1" type="subTitle"/>
          </p:nvPr>
        </p:nvSpPr>
        <p:spPr>
          <a:xfrm>
            <a:off x="537003" y="606657"/>
            <a:ext cx="8070000" cy="3062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500">
                <a:latin typeface="Calibri"/>
                <a:ea typeface="Calibri"/>
                <a:cs typeface="Calibri"/>
                <a:sym typeface="Calibri"/>
              </a:rPr>
              <a:t>Wireless Sensor Network Technology</a:t>
            </a:r>
            <a:endParaRPr b="1" sz="1500">
              <a:latin typeface="Calibri"/>
              <a:ea typeface="Calibri"/>
              <a:cs typeface="Calibri"/>
              <a:sym typeface="Calibri"/>
            </a:endParaRPr>
          </a:p>
          <a:p>
            <a:pPr indent="0" lvl="0" marL="0" rtl="0" algn="just">
              <a:lnSpc>
                <a:spcPct val="150000"/>
              </a:lnSpc>
              <a:spcBef>
                <a:spcPts val="0"/>
              </a:spcBef>
              <a:spcAft>
                <a:spcPts val="0"/>
              </a:spcAft>
              <a:buClr>
                <a:schemeClr val="dk1"/>
              </a:buClr>
              <a:buSzPts val="1100"/>
              <a:buFont typeface="Arial"/>
              <a:buNone/>
            </a:pPr>
            <a:r>
              <a:rPr b="1" lang="en" sz="1500">
                <a:latin typeface="Calibri"/>
                <a:ea typeface="Calibri"/>
                <a:cs typeface="Calibri"/>
                <a:sym typeface="Calibri"/>
              </a:rPr>
              <a:t>	</a:t>
            </a:r>
            <a:r>
              <a:rPr lang="en" sz="1600">
                <a:solidFill>
                  <a:schemeClr val="lt1"/>
                </a:solidFill>
                <a:latin typeface="Calibri"/>
                <a:ea typeface="Calibri"/>
                <a:cs typeface="Calibri"/>
                <a:sym typeface="Calibri"/>
              </a:rPr>
              <a:t>Natural phenomena data such as temperature, light, sound and pressure are collected by sensors and then transmitted to a server. These battery powered nodes are used to monitor and control the physical environment from remote locations. In the past few years, the applications of Wireless Sensor Network have been widely used and applied in medical, military, industrial, agricultural and environmental monitoring (Mohd, 2011)</a:t>
            </a:r>
            <a:endParaRPr sz="1600">
              <a:solidFill>
                <a:schemeClr val="lt1"/>
              </a:solidFill>
              <a:latin typeface="Calibri"/>
              <a:ea typeface="Calibri"/>
              <a:cs typeface="Calibri"/>
              <a:sym typeface="Calibri"/>
            </a:endParaRPr>
          </a:p>
          <a:p>
            <a:pPr indent="0" lvl="0" marL="0" rtl="0" algn="just">
              <a:lnSpc>
                <a:spcPct val="150000"/>
              </a:lnSpc>
              <a:spcBef>
                <a:spcPts val="500"/>
              </a:spcBef>
              <a:spcAft>
                <a:spcPts val="500"/>
              </a:spcAft>
              <a:buSzPts val="1400"/>
              <a:buNone/>
            </a:pPr>
            <a:r>
              <a:t/>
            </a:r>
            <a:endParaRPr b="1" sz="1600">
              <a:solidFill>
                <a:schemeClr val="l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8" name="Shape 278"/>
        <p:cNvGrpSpPr/>
        <p:nvPr/>
      </p:nvGrpSpPr>
      <p:grpSpPr>
        <a:xfrm>
          <a:off x="0" y="0"/>
          <a:ext cx="0" cy="0"/>
          <a:chOff x="0" y="0"/>
          <a:chExt cx="0" cy="0"/>
        </a:xfrm>
      </p:grpSpPr>
      <p:sp>
        <p:nvSpPr>
          <p:cNvPr id="279" name="Google Shape;279;p51"/>
          <p:cNvSpPr txBox="1"/>
          <p:nvPr>
            <p:ph idx="1" type="subTitle"/>
          </p:nvPr>
        </p:nvSpPr>
        <p:spPr>
          <a:xfrm>
            <a:off x="537003" y="631432"/>
            <a:ext cx="8070000" cy="3062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500">
                <a:latin typeface="Calibri"/>
                <a:ea typeface="Calibri"/>
                <a:cs typeface="Calibri"/>
                <a:sym typeface="Calibri"/>
              </a:rPr>
              <a:t>Zigbee Module</a:t>
            </a:r>
            <a:endParaRPr sz="1500">
              <a:latin typeface="Calibri"/>
              <a:ea typeface="Calibri"/>
              <a:cs typeface="Calibri"/>
              <a:sym typeface="Calibri"/>
            </a:endParaRPr>
          </a:p>
          <a:p>
            <a:pPr indent="0" lvl="0" marL="0" rtl="0" algn="just">
              <a:lnSpc>
                <a:spcPct val="150000"/>
              </a:lnSpc>
              <a:spcBef>
                <a:spcPts val="0"/>
              </a:spcBef>
              <a:spcAft>
                <a:spcPts val="0"/>
              </a:spcAft>
              <a:buClr>
                <a:schemeClr val="dk1"/>
              </a:buClr>
              <a:buSzPts val="1100"/>
              <a:buFont typeface="Arial"/>
              <a:buNone/>
            </a:pPr>
            <a:r>
              <a:rPr lang="en" sz="1500">
                <a:latin typeface="Calibri"/>
                <a:ea typeface="Calibri"/>
                <a:cs typeface="Calibri"/>
                <a:sym typeface="Calibri"/>
              </a:rPr>
              <a:t>	</a:t>
            </a:r>
            <a:r>
              <a:rPr lang="en" sz="1500">
                <a:solidFill>
                  <a:schemeClr val="lt1"/>
                </a:solidFill>
                <a:latin typeface="Calibri"/>
                <a:ea typeface="Calibri"/>
                <a:cs typeface="Calibri"/>
                <a:sym typeface="Calibri"/>
              </a:rPr>
              <a:t>ZigBee is a standard protocol that combines the physical Radio Frequency (RF) layer with the IEEE 802.15.4 physical radio specification and operates in unlicensed bands such as 2.4 GHz, 900 MHz, and 868 MHz [4,8]. Except for the GSM modem network, this project utilised the 2.4 GHz ISM frequency band for all nodes. ZigBee's </a:t>
            </a:r>
            <a:r>
              <a:rPr b="1" lang="en" sz="1500">
                <a:solidFill>
                  <a:srgbClr val="00FFFF"/>
                </a:solidFill>
                <a:latin typeface="Calibri"/>
                <a:ea typeface="Calibri"/>
                <a:cs typeface="Calibri"/>
                <a:sym typeface="Calibri"/>
              </a:rPr>
              <a:t>smart</a:t>
            </a:r>
            <a:r>
              <a:rPr lang="en" sz="1500">
                <a:solidFill>
                  <a:schemeClr val="lt1"/>
                </a:solidFill>
                <a:latin typeface="Calibri"/>
                <a:ea typeface="Calibri"/>
                <a:cs typeface="Calibri"/>
                <a:sym typeface="Calibri"/>
              </a:rPr>
              <a:t>, </a:t>
            </a:r>
            <a:r>
              <a:rPr b="1" lang="en" sz="1500">
                <a:solidFill>
                  <a:srgbClr val="00FFFF"/>
                </a:solidFill>
                <a:latin typeface="Calibri"/>
                <a:ea typeface="Calibri"/>
                <a:cs typeface="Calibri"/>
                <a:sym typeface="Calibri"/>
              </a:rPr>
              <a:t>cost-effective</a:t>
            </a:r>
            <a:r>
              <a:rPr lang="en" sz="1500">
                <a:solidFill>
                  <a:schemeClr val="lt1"/>
                </a:solidFill>
                <a:latin typeface="Calibri"/>
                <a:ea typeface="Calibri"/>
                <a:cs typeface="Calibri"/>
                <a:sym typeface="Calibri"/>
              </a:rPr>
              <a:t>, and </a:t>
            </a:r>
            <a:r>
              <a:rPr b="1" lang="en" sz="1500">
                <a:solidFill>
                  <a:srgbClr val="00FFFF"/>
                </a:solidFill>
                <a:latin typeface="Calibri"/>
                <a:ea typeface="Calibri"/>
                <a:cs typeface="Calibri"/>
                <a:sym typeface="Calibri"/>
              </a:rPr>
              <a:t>energy-efficient mesh network </a:t>
            </a:r>
            <a:r>
              <a:rPr lang="en" sz="1500">
                <a:solidFill>
                  <a:schemeClr val="lt1"/>
                </a:solidFill>
                <a:latin typeface="Calibri"/>
                <a:ea typeface="Calibri"/>
                <a:cs typeface="Calibri"/>
                <a:sym typeface="Calibri"/>
              </a:rPr>
              <a:t>is defined by the core ZigBee specification. It's a self-configuring, self-healing system of redundant, low-cost, very low-power nodes that allows ZigBee to have its distinctive flexibility, mobility, and ease of use. WSN futures will also have an energy-saving coverage due to its tiny size and battery life dependence, which is limited to be powered. As a result, the 'active' and 'hibernation' nodes will aid in power conservation (Nasirudin et al, 2011)</a:t>
            </a:r>
            <a:endParaRPr sz="1500">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3" name="Shape 283"/>
        <p:cNvGrpSpPr/>
        <p:nvPr/>
      </p:nvGrpSpPr>
      <p:grpSpPr>
        <a:xfrm>
          <a:off x="0" y="0"/>
          <a:ext cx="0" cy="0"/>
          <a:chOff x="0" y="0"/>
          <a:chExt cx="0" cy="0"/>
        </a:xfrm>
      </p:grpSpPr>
      <p:pic>
        <p:nvPicPr>
          <p:cNvPr descr="Lake Seloton, South Cotabato" id="284" name="Google Shape;284;p52"/>
          <p:cNvPicPr preferRelativeResize="0"/>
          <p:nvPr/>
        </p:nvPicPr>
        <p:blipFill rotWithShape="1">
          <a:blip r:embed="rId3">
            <a:alphaModFix/>
          </a:blip>
          <a:srcRect b="0" l="0" r="0" t="0"/>
          <a:stretch/>
        </p:blipFill>
        <p:spPr>
          <a:xfrm>
            <a:off x="-179368" y="-220182"/>
            <a:ext cx="4592873" cy="5548086"/>
          </a:xfrm>
          <a:prstGeom prst="rect">
            <a:avLst/>
          </a:prstGeom>
          <a:noFill/>
          <a:ln>
            <a:noFill/>
          </a:ln>
        </p:spPr>
      </p:pic>
      <p:sp>
        <p:nvSpPr>
          <p:cNvPr id="285" name="Google Shape;285;p52"/>
          <p:cNvSpPr txBox="1"/>
          <p:nvPr>
            <p:ph type="title"/>
          </p:nvPr>
        </p:nvSpPr>
        <p:spPr>
          <a:xfrm>
            <a:off x="4413500" y="1712950"/>
            <a:ext cx="4200300" cy="1177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b="1" lang="en" sz="4900"/>
              <a:t>Methodology</a:t>
            </a:r>
            <a:endParaRPr b="1" sz="4900"/>
          </a:p>
        </p:txBody>
      </p:sp>
      <p:sp>
        <p:nvSpPr>
          <p:cNvPr id="286" name="Google Shape;286;p52"/>
          <p:cNvSpPr/>
          <p:nvPr/>
        </p:nvSpPr>
        <p:spPr>
          <a:xfrm>
            <a:off x="-187274" y="-219456"/>
            <a:ext cx="4600800" cy="5548200"/>
          </a:xfrm>
          <a:prstGeom prst="rect">
            <a:avLst/>
          </a:prstGeom>
          <a:solidFill>
            <a:srgbClr val="E5E5DB">
              <a:alpha val="7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cxnSp>
        <p:nvCxnSpPr>
          <p:cNvPr id="287" name="Google Shape;287;p52"/>
          <p:cNvCxnSpPr/>
          <p:nvPr/>
        </p:nvCxnSpPr>
        <p:spPr>
          <a:xfrm>
            <a:off x="7577648" y="2920881"/>
            <a:ext cx="6471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1" name="Shape 291"/>
        <p:cNvGrpSpPr/>
        <p:nvPr/>
      </p:nvGrpSpPr>
      <p:grpSpPr>
        <a:xfrm>
          <a:off x="0" y="0"/>
          <a:ext cx="0" cy="0"/>
          <a:chOff x="0" y="0"/>
          <a:chExt cx="0" cy="0"/>
        </a:xfrm>
      </p:grpSpPr>
      <p:sp>
        <p:nvSpPr>
          <p:cNvPr id="292" name="Google Shape;292;p53"/>
          <p:cNvSpPr txBox="1"/>
          <p:nvPr>
            <p:ph idx="1" type="subTitle"/>
          </p:nvPr>
        </p:nvSpPr>
        <p:spPr>
          <a:xfrm>
            <a:off x="537000" y="606652"/>
            <a:ext cx="8070000" cy="657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500">
                <a:latin typeface="Calibri"/>
                <a:ea typeface="Calibri"/>
                <a:cs typeface="Calibri"/>
                <a:sym typeface="Calibri"/>
              </a:rPr>
              <a:t>System Design and Layout</a:t>
            </a:r>
            <a:endParaRPr b="1" sz="1500">
              <a:latin typeface="Calibri"/>
              <a:ea typeface="Calibri"/>
              <a:cs typeface="Calibri"/>
              <a:sym typeface="Calibri"/>
            </a:endParaRPr>
          </a:p>
          <a:p>
            <a:pPr indent="0" lvl="0" marL="0" rtl="0" algn="just">
              <a:lnSpc>
                <a:spcPct val="150000"/>
              </a:lnSpc>
              <a:spcBef>
                <a:spcPts val="0"/>
              </a:spcBef>
              <a:spcAft>
                <a:spcPts val="0"/>
              </a:spcAft>
              <a:buClr>
                <a:schemeClr val="dk1"/>
              </a:buClr>
              <a:buSzPts val="1100"/>
              <a:buFont typeface="Arial"/>
              <a:buNone/>
            </a:pPr>
            <a:r>
              <a:t/>
            </a:r>
            <a:endParaRPr sz="1600">
              <a:solidFill>
                <a:schemeClr val="lt1"/>
              </a:solidFill>
              <a:latin typeface="Calibri"/>
              <a:ea typeface="Calibri"/>
              <a:cs typeface="Calibri"/>
              <a:sym typeface="Calibri"/>
            </a:endParaRPr>
          </a:p>
          <a:p>
            <a:pPr indent="0" lvl="0" marL="0" rtl="0" algn="just">
              <a:lnSpc>
                <a:spcPct val="150000"/>
              </a:lnSpc>
              <a:spcBef>
                <a:spcPts val="500"/>
              </a:spcBef>
              <a:spcAft>
                <a:spcPts val="500"/>
              </a:spcAft>
              <a:buSzPts val="1400"/>
              <a:buNone/>
            </a:pPr>
            <a:r>
              <a:t/>
            </a:r>
            <a:endParaRPr b="1" sz="1600">
              <a:solidFill>
                <a:schemeClr val="lt1"/>
              </a:solidFill>
              <a:latin typeface="Calibri"/>
              <a:ea typeface="Calibri"/>
              <a:cs typeface="Calibri"/>
              <a:sym typeface="Calibri"/>
            </a:endParaRPr>
          </a:p>
        </p:txBody>
      </p:sp>
      <p:pic>
        <p:nvPicPr>
          <p:cNvPr id="293" name="Google Shape;293;p53"/>
          <p:cNvPicPr preferRelativeResize="0"/>
          <p:nvPr/>
        </p:nvPicPr>
        <p:blipFill rotWithShape="1">
          <a:blip r:embed="rId3">
            <a:alphaModFix/>
          </a:blip>
          <a:srcRect b="14459" l="33863" r="29291" t="46011"/>
          <a:stretch/>
        </p:blipFill>
        <p:spPr>
          <a:xfrm>
            <a:off x="2311738" y="1208413"/>
            <a:ext cx="4520524" cy="2726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7" name="Shape 297"/>
        <p:cNvGrpSpPr/>
        <p:nvPr/>
      </p:nvGrpSpPr>
      <p:grpSpPr>
        <a:xfrm>
          <a:off x="0" y="0"/>
          <a:ext cx="0" cy="0"/>
          <a:chOff x="0" y="0"/>
          <a:chExt cx="0" cy="0"/>
        </a:xfrm>
      </p:grpSpPr>
      <p:sp>
        <p:nvSpPr>
          <p:cNvPr id="298" name="Google Shape;298;p54"/>
          <p:cNvSpPr txBox="1"/>
          <p:nvPr>
            <p:ph idx="1" type="subTitle"/>
          </p:nvPr>
        </p:nvSpPr>
        <p:spPr>
          <a:xfrm>
            <a:off x="537000" y="606652"/>
            <a:ext cx="8070000" cy="483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500"/>
              </a:spcBef>
              <a:spcAft>
                <a:spcPts val="500"/>
              </a:spcAft>
              <a:buSzPts val="1400"/>
              <a:buNone/>
            </a:pPr>
            <a:r>
              <a:rPr b="1" lang="en" sz="1500">
                <a:latin typeface="Calibri"/>
                <a:ea typeface="Calibri"/>
                <a:cs typeface="Calibri"/>
                <a:sym typeface="Calibri"/>
              </a:rPr>
              <a:t>Construction and Assembly</a:t>
            </a:r>
            <a:endParaRPr b="1" sz="1600">
              <a:solidFill>
                <a:schemeClr val="lt1"/>
              </a:solidFill>
              <a:latin typeface="Calibri"/>
              <a:ea typeface="Calibri"/>
              <a:cs typeface="Calibri"/>
              <a:sym typeface="Calibri"/>
            </a:endParaRPr>
          </a:p>
        </p:txBody>
      </p:sp>
      <p:pic>
        <p:nvPicPr>
          <p:cNvPr descr="https://lh3.googleusercontent.com/Lce35U91oTZ8yxlM6-k94wJI5U5pEEcgHAf8YpeiZ_sAp5MTXdjZyRpk-MabtXWe6GEnoHNo5FrvavSIBHs8i1T7p_dt62WZ1JC9Ww6y46zKnX7J2evSo860Zl1enALocE4PiP6g45M" id="299" name="Google Shape;299;p54"/>
          <p:cNvPicPr preferRelativeResize="0"/>
          <p:nvPr/>
        </p:nvPicPr>
        <p:blipFill>
          <a:blip r:embed="rId3">
            <a:alphaModFix/>
          </a:blip>
          <a:stretch>
            <a:fillRect/>
          </a:stretch>
        </p:blipFill>
        <p:spPr>
          <a:xfrm>
            <a:off x="1947863" y="1176340"/>
            <a:ext cx="5248275" cy="2790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9" name="Shape 99"/>
        <p:cNvGrpSpPr/>
        <p:nvPr/>
      </p:nvGrpSpPr>
      <p:grpSpPr>
        <a:xfrm>
          <a:off x="0" y="0"/>
          <a:ext cx="0" cy="0"/>
          <a:chOff x="0" y="0"/>
          <a:chExt cx="0" cy="0"/>
        </a:xfrm>
      </p:grpSpPr>
      <p:sp>
        <p:nvSpPr>
          <p:cNvPr id="100" name="Google Shape;100;p19"/>
          <p:cNvSpPr txBox="1"/>
          <p:nvPr>
            <p:ph idx="1" type="subTitle"/>
          </p:nvPr>
        </p:nvSpPr>
        <p:spPr>
          <a:xfrm>
            <a:off x="630553" y="1037103"/>
            <a:ext cx="8070000" cy="30693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According to </a:t>
            </a:r>
            <a:r>
              <a:rPr lang="en" sz="1600">
                <a:solidFill>
                  <a:schemeClr val="lt1"/>
                </a:solidFill>
                <a:latin typeface="Calibri"/>
                <a:ea typeface="Calibri"/>
                <a:cs typeface="Calibri"/>
                <a:sym typeface="Calibri"/>
              </a:rPr>
              <a:t>BFAR-PHILMINAQ</a:t>
            </a:r>
            <a:r>
              <a:rPr lang="en" sz="1600">
                <a:solidFill>
                  <a:schemeClr val="lt1"/>
                </a:solidFill>
                <a:latin typeface="Calibri"/>
                <a:ea typeface="Calibri"/>
                <a:cs typeface="Calibri"/>
                <a:sym typeface="Calibri"/>
              </a:rPr>
              <a:t>, the </a:t>
            </a:r>
            <a:r>
              <a:rPr b="1" lang="en" sz="1600">
                <a:solidFill>
                  <a:srgbClr val="00FFFF"/>
                </a:solidFill>
                <a:latin typeface="Calibri"/>
                <a:ea typeface="Calibri"/>
                <a:cs typeface="Calibri"/>
                <a:sym typeface="Calibri"/>
              </a:rPr>
              <a:t>fish perform all its physiological activities in the water</a:t>
            </a:r>
            <a:r>
              <a:rPr lang="en" sz="1600">
                <a:solidFill>
                  <a:schemeClr val="lt1"/>
                </a:solidFill>
                <a:latin typeface="Calibri"/>
                <a:ea typeface="Calibri"/>
                <a:cs typeface="Calibri"/>
                <a:sym typeface="Calibri"/>
              </a:rPr>
              <a:t> – breathing, excretion of waste, feeding, and reproduction.</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Thus, </a:t>
            </a:r>
            <a:r>
              <a:rPr b="1" lang="en" sz="1600">
                <a:solidFill>
                  <a:srgbClr val="00FFFF"/>
                </a:solidFill>
                <a:latin typeface="Calibri"/>
                <a:ea typeface="Calibri"/>
                <a:cs typeface="Calibri"/>
                <a:sym typeface="Calibri"/>
              </a:rPr>
              <a:t>water quality</a:t>
            </a:r>
            <a:r>
              <a:rPr lang="en" sz="1600">
                <a:solidFill>
                  <a:schemeClr val="lt1"/>
                </a:solidFill>
                <a:latin typeface="Calibri"/>
                <a:ea typeface="Calibri"/>
                <a:cs typeface="Calibri"/>
                <a:sym typeface="Calibri"/>
              </a:rPr>
              <a:t> is the determining factor in the success or failure of an aquaculture operation. The continued degradation of water resources due to anthropogenic sources necessitates an improvement in sites for aquaculture using water quality as a basis.</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At present, </a:t>
            </a:r>
            <a:r>
              <a:rPr b="1" lang="en" sz="1600">
                <a:solidFill>
                  <a:srgbClr val="00FFFF"/>
                </a:solidFill>
                <a:latin typeface="Calibri"/>
                <a:ea typeface="Calibri"/>
                <a:cs typeface="Calibri"/>
                <a:sym typeface="Calibri"/>
              </a:rPr>
              <a:t>aqua farmers rely on manual testing</a:t>
            </a:r>
            <a:r>
              <a:rPr lang="en" sz="1600">
                <a:solidFill>
                  <a:schemeClr val="lt1"/>
                </a:solidFill>
                <a:latin typeface="Calibri"/>
                <a:ea typeface="Calibri"/>
                <a:cs typeface="Calibri"/>
                <a:sym typeface="Calibri"/>
              </a:rPr>
              <a:t> to determine water conditions; and it consumes time and produces inaccurate readings because water quality parameters may alter with time.</a:t>
            </a:r>
            <a:endParaRPr sz="1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3" name="Shape 303"/>
        <p:cNvGrpSpPr/>
        <p:nvPr/>
      </p:nvGrpSpPr>
      <p:grpSpPr>
        <a:xfrm>
          <a:off x="0" y="0"/>
          <a:ext cx="0" cy="0"/>
          <a:chOff x="0" y="0"/>
          <a:chExt cx="0" cy="0"/>
        </a:xfrm>
      </p:grpSpPr>
      <p:sp>
        <p:nvSpPr>
          <p:cNvPr id="304" name="Google Shape;304;p55"/>
          <p:cNvSpPr txBox="1"/>
          <p:nvPr>
            <p:ph idx="1" type="subTitle"/>
          </p:nvPr>
        </p:nvSpPr>
        <p:spPr>
          <a:xfrm>
            <a:off x="537003" y="606657"/>
            <a:ext cx="8070000" cy="3062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500">
                <a:latin typeface="Calibri"/>
                <a:ea typeface="Calibri"/>
                <a:cs typeface="Calibri"/>
                <a:sym typeface="Calibri"/>
              </a:rPr>
              <a:t>Device Accuracy Tests</a:t>
            </a:r>
            <a:endParaRPr b="1" sz="1500">
              <a:latin typeface="Calibri"/>
              <a:ea typeface="Calibri"/>
              <a:cs typeface="Calibri"/>
              <a:sym typeface="Calibri"/>
            </a:endParaRPr>
          </a:p>
          <a:p>
            <a:pPr indent="0" lvl="0" marL="0" rtl="0" algn="just">
              <a:lnSpc>
                <a:spcPct val="150000"/>
              </a:lnSpc>
              <a:spcBef>
                <a:spcPts val="0"/>
              </a:spcBef>
              <a:spcAft>
                <a:spcPts val="0"/>
              </a:spcAft>
              <a:buClr>
                <a:schemeClr val="dk1"/>
              </a:buClr>
              <a:buSzPts val="1100"/>
              <a:buFont typeface="Arial"/>
              <a:buNone/>
            </a:pPr>
            <a:r>
              <a:t/>
            </a:r>
            <a:endParaRPr b="1" sz="1500">
              <a:latin typeface="Calibri"/>
              <a:ea typeface="Calibri"/>
              <a:cs typeface="Calibri"/>
              <a:sym typeface="Calibri"/>
            </a:endParaRPr>
          </a:p>
          <a:p>
            <a:pPr indent="0" lvl="0" marL="0" rtl="0" algn="just">
              <a:lnSpc>
                <a:spcPct val="150000"/>
              </a:lnSpc>
              <a:spcBef>
                <a:spcPts val="0"/>
              </a:spcBef>
              <a:spcAft>
                <a:spcPts val="0"/>
              </a:spcAft>
              <a:buClr>
                <a:schemeClr val="dk1"/>
              </a:buClr>
              <a:buSzPts val="1100"/>
              <a:buFont typeface="Arial"/>
              <a:buNone/>
            </a:pPr>
            <a:r>
              <a:rPr b="1" lang="en" sz="1500">
                <a:latin typeface="Calibri"/>
                <a:ea typeface="Calibri"/>
                <a:cs typeface="Calibri"/>
                <a:sym typeface="Calibri"/>
              </a:rPr>
              <a:t>	</a:t>
            </a:r>
            <a:r>
              <a:rPr lang="en" sz="1600">
                <a:solidFill>
                  <a:schemeClr val="lt1"/>
                </a:solidFill>
                <a:latin typeface="Calibri"/>
                <a:ea typeface="Calibri"/>
                <a:cs typeface="Calibri"/>
                <a:sym typeface="Calibri"/>
              </a:rPr>
              <a:t>The collected data was compared against the traditional way of data gathering for each parameter to ensure that the results were credible. To be considered accurate, each datum obtained by the gadget must be within 5% of the traditional method’s test findings (Alave et al, 2020).</a:t>
            </a:r>
            <a:endParaRPr sz="1600">
              <a:solidFill>
                <a:schemeClr val="lt1"/>
              </a:solidFill>
              <a:latin typeface="Calibri"/>
              <a:ea typeface="Calibri"/>
              <a:cs typeface="Calibri"/>
              <a:sym typeface="Calibri"/>
            </a:endParaRPr>
          </a:p>
          <a:p>
            <a:pPr indent="0" lvl="0" marL="0" rtl="0" algn="just">
              <a:lnSpc>
                <a:spcPct val="150000"/>
              </a:lnSpc>
              <a:spcBef>
                <a:spcPts val="500"/>
              </a:spcBef>
              <a:spcAft>
                <a:spcPts val="500"/>
              </a:spcAft>
              <a:buSzPts val="1400"/>
              <a:buNone/>
            </a:pPr>
            <a:r>
              <a:t/>
            </a:r>
            <a:endParaRPr b="1" sz="1600">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8" name="Shape 308"/>
        <p:cNvGrpSpPr/>
        <p:nvPr/>
      </p:nvGrpSpPr>
      <p:grpSpPr>
        <a:xfrm>
          <a:off x="0" y="0"/>
          <a:ext cx="0" cy="0"/>
          <a:chOff x="0" y="0"/>
          <a:chExt cx="0" cy="0"/>
        </a:xfrm>
      </p:grpSpPr>
      <p:sp>
        <p:nvSpPr>
          <p:cNvPr id="309" name="Google Shape;309;p56"/>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a:t>References</a:t>
            </a:r>
            <a:endParaRPr/>
          </a:p>
        </p:txBody>
      </p:sp>
      <p:cxnSp>
        <p:nvCxnSpPr>
          <p:cNvPr id="310" name="Google Shape;310;p56"/>
          <p:cNvCxnSpPr/>
          <p:nvPr/>
        </p:nvCxnSpPr>
        <p:spPr>
          <a:xfrm>
            <a:off x="3777150" y="1172284"/>
            <a:ext cx="1589700" cy="0"/>
          </a:xfrm>
          <a:prstGeom prst="straightConnector1">
            <a:avLst/>
          </a:prstGeom>
          <a:noFill/>
          <a:ln cap="flat" cmpd="sng" w="19050">
            <a:solidFill>
              <a:schemeClr val="dk1"/>
            </a:solidFill>
            <a:prstDash val="solid"/>
            <a:round/>
            <a:headEnd len="sm" w="sm" type="none"/>
            <a:tailEnd len="sm" w="sm" type="none"/>
          </a:ln>
        </p:spPr>
      </p:cxnSp>
      <p:sp>
        <p:nvSpPr>
          <p:cNvPr id="311" name="Google Shape;311;p56"/>
          <p:cNvSpPr txBox="1"/>
          <p:nvPr>
            <p:ph idx="1" type="subTitle"/>
          </p:nvPr>
        </p:nvSpPr>
        <p:spPr>
          <a:xfrm>
            <a:off x="537003" y="1285232"/>
            <a:ext cx="8070000" cy="3499800"/>
          </a:xfrm>
          <a:prstGeom prst="rect">
            <a:avLst/>
          </a:prstGeom>
          <a:noFill/>
          <a:ln>
            <a:noFill/>
          </a:ln>
        </p:spPr>
        <p:txBody>
          <a:bodyPr anchorCtr="0" anchor="t" bIns="91425" lIns="91425" spcFirstLastPara="1" rIns="91425" wrap="square" tIns="91425">
            <a:noAutofit/>
          </a:bodyPr>
          <a:lstStyle/>
          <a:p>
            <a:pPr indent="-457200" lvl="0" marL="457200" rtl="0" algn="just">
              <a:lnSpc>
                <a:spcPct val="150000"/>
              </a:lnSpc>
              <a:spcBef>
                <a:spcPts val="0"/>
              </a:spcBef>
              <a:spcAft>
                <a:spcPts val="0"/>
              </a:spcAft>
              <a:buClr>
                <a:schemeClr val="dk1"/>
              </a:buClr>
              <a:buSzPts val="1100"/>
              <a:buFont typeface="Arial"/>
              <a:buNone/>
            </a:pPr>
            <a:r>
              <a:rPr lang="en" sz="1200"/>
              <a:t>Das, B., &amp; Jain, P. C. (2017, July). Real-time water quality monitoring system using Internet of Things. In 2017 International conference on computer, communications and electronics (Comptelix) (pp. 78-82). IEEE.</a:t>
            </a:r>
            <a:endParaRPr sz="1200"/>
          </a:p>
          <a:p>
            <a:pPr indent="-457200" lvl="0" marL="457200" rtl="0" algn="just">
              <a:lnSpc>
                <a:spcPct val="150000"/>
              </a:lnSpc>
              <a:spcBef>
                <a:spcPts val="0"/>
              </a:spcBef>
              <a:spcAft>
                <a:spcPts val="0"/>
              </a:spcAft>
              <a:buClr>
                <a:schemeClr val="dk1"/>
              </a:buClr>
              <a:buSzPts val="1100"/>
              <a:buFont typeface="Arial"/>
              <a:buNone/>
            </a:pPr>
            <a:r>
              <a:rPr lang="en" sz="1200"/>
              <a:t>Demeke, A., &amp; Tassew, A. (2016). A review on water quality and its impact on fish health. International journal of fauna and biological studies, 3(1), 21-31.</a:t>
            </a:r>
            <a:endParaRPr sz="1200"/>
          </a:p>
          <a:p>
            <a:pPr indent="-457200" lvl="0" marL="457200" rtl="0" algn="just">
              <a:lnSpc>
                <a:spcPct val="150000"/>
              </a:lnSpc>
              <a:spcBef>
                <a:spcPts val="0"/>
              </a:spcBef>
              <a:spcAft>
                <a:spcPts val="0"/>
              </a:spcAft>
              <a:buClr>
                <a:schemeClr val="dk1"/>
              </a:buClr>
              <a:buSzPts val="1100"/>
              <a:buFont typeface="Arial"/>
              <a:buNone/>
            </a:pPr>
            <a:r>
              <a:rPr lang="en" sz="1200"/>
              <a:t>Deutsch, W. G., Busby, A. L., Orprecio, J. L., Bago-Labis, J. P., &amp; Cequina, E. Y. (2005). Community-based hydrological and water quality assessments in Mindanao, Philippines. Forests Water &amp; People in the Humid Tropics, 134-149.</a:t>
            </a:r>
            <a:endParaRPr sz="1200"/>
          </a:p>
          <a:p>
            <a:pPr indent="-457200" lvl="0" marL="457200" rtl="0" algn="just">
              <a:lnSpc>
                <a:spcPct val="150000"/>
              </a:lnSpc>
              <a:spcBef>
                <a:spcPts val="0"/>
              </a:spcBef>
              <a:spcAft>
                <a:spcPts val="0"/>
              </a:spcAft>
              <a:buClr>
                <a:schemeClr val="dk1"/>
              </a:buClr>
              <a:buSzPts val="1100"/>
              <a:buFont typeface="Arial"/>
              <a:buNone/>
            </a:pPr>
            <a:r>
              <a:rPr lang="en" sz="1200"/>
              <a:t>FAO. (2020). STATE OF WORLD FISHERIES AND AQUACULTURE 2020 : sustainability in action. Food &amp; Agriculture Org.</a:t>
            </a:r>
            <a:endParaRPr sz="1200"/>
          </a:p>
          <a:p>
            <a:pPr indent="-457200" lvl="0" marL="457200" rtl="0" algn="just">
              <a:lnSpc>
                <a:spcPct val="150000"/>
              </a:lnSpc>
              <a:spcBef>
                <a:spcPts val="0"/>
              </a:spcBef>
              <a:spcAft>
                <a:spcPts val="0"/>
              </a:spcAft>
              <a:buClr>
                <a:schemeClr val="dk1"/>
              </a:buClr>
              <a:buSzPts val="1100"/>
              <a:buFont typeface="Arial"/>
              <a:buNone/>
            </a:pPr>
            <a:r>
              <a:rPr lang="en" sz="1200"/>
              <a:t>FISH KILL: Why do they occur? (2021, January 6). Manila Bulletin. </a:t>
            </a:r>
            <a:r>
              <a:rPr lang="en" sz="1200" u="sng">
                <a:solidFill>
                  <a:srgbClr val="1155CC"/>
                </a:solidFill>
                <a:hlinkClick r:id="rId3">
                  <a:extLst>
                    <a:ext uri="{A12FA001-AC4F-418D-AE19-62706E023703}">
                      <ahyp:hlinkClr val="tx"/>
                    </a:ext>
                  </a:extLst>
                </a:hlinkClick>
              </a:rPr>
              <a:t>https://mb.com.ph/2021/01/06/fish-kill/</a:t>
            </a:r>
            <a:r>
              <a:rPr lang="en" sz="1200"/>
              <a:t> </a:t>
            </a:r>
            <a:endParaRPr sz="1200"/>
          </a:p>
          <a:p>
            <a:pPr indent="-457200" lvl="0" marL="457200" rtl="0" algn="just">
              <a:lnSpc>
                <a:spcPct val="150000"/>
              </a:lnSpc>
              <a:spcBef>
                <a:spcPts val="0"/>
              </a:spcBef>
              <a:spcAft>
                <a:spcPts val="0"/>
              </a:spcAft>
              <a:buClr>
                <a:schemeClr val="dk1"/>
              </a:buClr>
              <a:buSzPts val="1100"/>
              <a:buFont typeface="Arial"/>
              <a:buNone/>
            </a:pPr>
            <a:r>
              <a:rPr lang="en" sz="1200"/>
              <a:t>Fisheries Situation Report, January to arch 2021 | Philippine Statistics Authority. (n.d.). Psa.gov.ph. Retrieved December 15, 2021, from </a:t>
            </a:r>
            <a:r>
              <a:rPr lang="en" sz="1200" u="sng">
                <a:solidFill>
                  <a:srgbClr val="1155CC"/>
                </a:solidFill>
                <a:hlinkClick r:id="rId4">
                  <a:extLst>
                    <a:ext uri="{A12FA001-AC4F-418D-AE19-62706E023703}">
                      <ahyp:hlinkClr val="tx"/>
                    </a:ext>
                  </a:extLst>
                </a:hlinkClick>
              </a:rPr>
              <a:t>https://psa.gov.ph/content/fisheries-situation-report-july-september-2021-0</a:t>
            </a:r>
            <a:endParaRPr sz="1200"/>
          </a:p>
          <a:p>
            <a:pPr indent="0" lvl="0" marL="0" rtl="0" algn="just">
              <a:lnSpc>
                <a:spcPct val="150000"/>
              </a:lnSpc>
              <a:spcBef>
                <a:spcPts val="500"/>
              </a:spcBef>
              <a:spcAft>
                <a:spcPts val="500"/>
              </a:spcAft>
              <a:buSzPts val="1400"/>
              <a:buNone/>
            </a:pPr>
            <a:r>
              <a:t/>
            </a:r>
            <a:endParaRPr sz="1200">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5" name="Shape 315"/>
        <p:cNvGrpSpPr/>
        <p:nvPr/>
      </p:nvGrpSpPr>
      <p:grpSpPr>
        <a:xfrm>
          <a:off x="0" y="0"/>
          <a:ext cx="0" cy="0"/>
          <a:chOff x="0" y="0"/>
          <a:chExt cx="0" cy="0"/>
        </a:xfrm>
      </p:grpSpPr>
      <p:sp>
        <p:nvSpPr>
          <p:cNvPr id="316" name="Google Shape;316;p57"/>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a:t>References</a:t>
            </a:r>
            <a:endParaRPr/>
          </a:p>
        </p:txBody>
      </p:sp>
      <p:cxnSp>
        <p:nvCxnSpPr>
          <p:cNvPr id="317" name="Google Shape;317;p57"/>
          <p:cNvCxnSpPr/>
          <p:nvPr/>
        </p:nvCxnSpPr>
        <p:spPr>
          <a:xfrm>
            <a:off x="3777150" y="1172284"/>
            <a:ext cx="1589700" cy="0"/>
          </a:xfrm>
          <a:prstGeom prst="straightConnector1">
            <a:avLst/>
          </a:prstGeom>
          <a:noFill/>
          <a:ln cap="flat" cmpd="sng" w="19050">
            <a:solidFill>
              <a:schemeClr val="dk1"/>
            </a:solidFill>
            <a:prstDash val="solid"/>
            <a:round/>
            <a:headEnd len="sm" w="sm" type="none"/>
            <a:tailEnd len="sm" w="sm" type="none"/>
          </a:ln>
        </p:spPr>
      </p:cxnSp>
      <p:sp>
        <p:nvSpPr>
          <p:cNvPr id="318" name="Google Shape;318;p57"/>
          <p:cNvSpPr txBox="1"/>
          <p:nvPr>
            <p:ph idx="1" type="subTitle"/>
          </p:nvPr>
        </p:nvSpPr>
        <p:spPr>
          <a:xfrm>
            <a:off x="537003" y="1285232"/>
            <a:ext cx="8070000" cy="3499800"/>
          </a:xfrm>
          <a:prstGeom prst="rect">
            <a:avLst/>
          </a:prstGeom>
          <a:noFill/>
          <a:ln>
            <a:noFill/>
          </a:ln>
        </p:spPr>
        <p:txBody>
          <a:bodyPr anchorCtr="0" anchor="t" bIns="91425" lIns="91425" spcFirstLastPara="1" rIns="91425" wrap="square" tIns="91425">
            <a:noAutofit/>
          </a:bodyPr>
          <a:lstStyle/>
          <a:p>
            <a:pPr indent="-457200" lvl="0" marL="457200" rtl="0" algn="just">
              <a:lnSpc>
                <a:spcPct val="150000"/>
              </a:lnSpc>
              <a:spcBef>
                <a:spcPts val="0"/>
              </a:spcBef>
              <a:spcAft>
                <a:spcPts val="0"/>
              </a:spcAft>
              <a:buClr>
                <a:schemeClr val="dk1"/>
              </a:buClr>
              <a:buSzPts val="1100"/>
              <a:buFont typeface="Arial"/>
              <a:buNone/>
            </a:pPr>
            <a:r>
              <a:rPr lang="en" sz="1200"/>
              <a:t>Fondriest Environmental, Inc. (2014). Conductivity, Salinity &amp; Total Dissolved Solids - Environmental Measurement Systems. Environmental Measurement Systems. </a:t>
            </a:r>
            <a:r>
              <a:rPr lang="en" sz="1200" u="sng">
                <a:solidFill>
                  <a:srgbClr val="1155CC"/>
                </a:solidFill>
                <a:hlinkClick r:id="rId3">
                  <a:extLst>
                    <a:ext uri="{A12FA001-AC4F-418D-AE19-62706E023703}">
                      <ahyp:hlinkClr val="tx"/>
                    </a:ext>
                  </a:extLst>
                </a:hlinkClick>
              </a:rPr>
              <a:t>https://www.fondriest.com/environmental-measurements/parameters/water-quality/conductivity-salinity-tds/</a:t>
            </a:r>
            <a:r>
              <a:rPr lang="en" sz="1200"/>
              <a:t> </a:t>
            </a:r>
            <a:endParaRPr sz="1200"/>
          </a:p>
          <a:p>
            <a:pPr indent="-457200" lvl="0" marL="457200" rtl="0" algn="just">
              <a:lnSpc>
                <a:spcPct val="150000"/>
              </a:lnSpc>
              <a:spcBef>
                <a:spcPts val="0"/>
              </a:spcBef>
              <a:spcAft>
                <a:spcPts val="0"/>
              </a:spcAft>
              <a:buClr>
                <a:schemeClr val="dk1"/>
              </a:buClr>
              <a:buSzPts val="1100"/>
              <a:buFont typeface="Arial"/>
              <a:buNone/>
            </a:pPr>
            <a:r>
              <a:rPr lang="en" sz="1200"/>
              <a:t>Mahasri, G., Saskia, A., Apandi, P. S., Dewi, N. N., &amp; Usuman, N. M. (2018, April). Development of an aquaculture system using nanobubble technology for the optimation of dissolved oxygen in culture media for nile tilapia (Oreochromis niloticus). In IOP Conference Series: Earth and Environmental Science (Vol. 137, No. 1, p. 012046). IOP Publishing.</a:t>
            </a:r>
            <a:endParaRPr sz="1200"/>
          </a:p>
          <a:p>
            <a:pPr indent="-457200" lvl="0" marL="457200" rtl="0" algn="just">
              <a:lnSpc>
                <a:spcPct val="150000"/>
              </a:lnSpc>
              <a:spcBef>
                <a:spcPts val="0"/>
              </a:spcBef>
              <a:spcAft>
                <a:spcPts val="0"/>
              </a:spcAft>
              <a:buClr>
                <a:schemeClr val="dk1"/>
              </a:buClr>
              <a:buSzPts val="1100"/>
              <a:buFont typeface="Arial"/>
              <a:buNone/>
            </a:pPr>
            <a:r>
              <a:rPr lang="en" sz="1200"/>
              <a:t>Mohd. Ezwan Jalil. (2011). Positioning and Location Tracking Using Wireless Sensor Network (Doctoral dissertation, Universiti Teknologi Malaysia).</a:t>
            </a:r>
            <a:endParaRPr sz="1200"/>
          </a:p>
          <a:p>
            <a:pPr indent="-457200" lvl="0" marL="457200" rtl="0" algn="just">
              <a:lnSpc>
                <a:spcPct val="150000"/>
              </a:lnSpc>
              <a:spcBef>
                <a:spcPts val="0"/>
              </a:spcBef>
              <a:spcAft>
                <a:spcPts val="0"/>
              </a:spcAft>
              <a:buClr>
                <a:schemeClr val="dk1"/>
              </a:buClr>
              <a:buSzPts val="1100"/>
              <a:buFont typeface="Arial"/>
              <a:buNone/>
            </a:pPr>
            <a:r>
              <a:rPr lang="en" sz="1200"/>
              <a:t>Nasirudin, M. A., Za'bah, U. N., &amp; Sidek, O. (2011, September). Fresh water real-time monitoring system based on wireless sensor network and GSM. In 2011 IEEE Conference on Open Systems (pp. 354-357). IEEE.</a:t>
            </a:r>
            <a:endParaRPr sz="1200"/>
          </a:p>
          <a:p>
            <a:pPr indent="0" lvl="0" marL="0" rtl="0" algn="just">
              <a:lnSpc>
                <a:spcPct val="150000"/>
              </a:lnSpc>
              <a:spcBef>
                <a:spcPts val="500"/>
              </a:spcBef>
              <a:spcAft>
                <a:spcPts val="500"/>
              </a:spcAft>
              <a:buSzPts val="1400"/>
              <a:buNone/>
            </a:pPr>
            <a:r>
              <a:t/>
            </a:r>
            <a:endParaRPr sz="1200">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2" name="Shape 322"/>
        <p:cNvGrpSpPr/>
        <p:nvPr/>
      </p:nvGrpSpPr>
      <p:grpSpPr>
        <a:xfrm>
          <a:off x="0" y="0"/>
          <a:ext cx="0" cy="0"/>
          <a:chOff x="0" y="0"/>
          <a:chExt cx="0" cy="0"/>
        </a:xfrm>
      </p:grpSpPr>
      <p:sp>
        <p:nvSpPr>
          <p:cNvPr id="323" name="Google Shape;323;p58"/>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a:t>References</a:t>
            </a:r>
            <a:endParaRPr/>
          </a:p>
        </p:txBody>
      </p:sp>
      <p:cxnSp>
        <p:nvCxnSpPr>
          <p:cNvPr id="324" name="Google Shape;324;p58"/>
          <p:cNvCxnSpPr/>
          <p:nvPr/>
        </p:nvCxnSpPr>
        <p:spPr>
          <a:xfrm>
            <a:off x="3777150" y="1172284"/>
            <a:ext cx="1589700" cy="0"/>
          </a:xfrm>
          <a:prstGeom prst="straightConnector1">
            <a:avLst/>
          </a:prstGeom>
          <a:noFill/>
          <a:ln cap="flat" cmpd="sng" w="19050">
            <a:solidFill>
              <a:schemeClr val="dk1"/>
            </a:solidFill>
            <a:prstDash val="solid"/>
            <a:round/>
            <a:headEnd len="sm" w="sm" type="none"/>
            <a:tailEnd len="sm" w="sm" type="none"/>
          </a:ln>
        </p:spPr>
      </p:cxnSp>
      <p:sp>
        <p:nvSpPr>
          <p:cNvPr id="325" name="Google Shape;325;p58"/>
          <p:cNvSpPr txBox="1"/>
          <p:nvPr>
            <p:ph idx="1" type="subTitle"/>
          </p:nvPr>
        </p:nvSpPr>
        <p:spPr>
          <a:xfrm>
            <a:off x="537003" y="1172282"/>
            <a:ext cx="8070000" cy="3499800"/>
          </a:xfrm>
          <a:prstGeom prst="rect">
            <a:avLst/>
          </a:prstGeom>
          <a:noFill/>
          <a:ln>
            <a:noFill/>
          </a:ln>
        </p:spPr>
        <p:txBody>
          <a:bodyPr anchorCtr="0" anchor="t" bIns="91425" lIns="91425" spcFirstLastPara="1" rIns="91425" wrap="square" tIns="91425">
            <a:noAutofit/>
          </a:bodyPr>
          <a:lstStyle/>
          <a:p>
            <a:pPr indent="-457200" lvl="0" marL="457200" rtl="0" algn="just">
              <a:lnSpc>
                <a:spcPct val="150000"/>
              </a:lnSpc>
              <a:spcBef>
                <a:spcPts val="0"/>
              </a:spcBef>
              <a:spcAft>
                <a:spcPts val="0"/>
              </a:spcAft>
              <a:buClr>
                <a:schemeClr val="dk1"/>
              </a:buClr>
              <a:buSzPts val="1100"/>
              <a:buFont typeface="Arial"/>
              <a:buNone/>
            </a:pPr>
            <a:r>
              <a:rPr lang="en" sz="1200"/>
              <a:t>Fondriest Environmental, Inc. (2014). Conductivity, Salinity &amp; Total Dissolved Solids - Environmental Measurement Systems. Environmental Measurement Systems. </a:t>
            </a:r>
            <a:r>
              <a:rPr lang="en" sz="1200" u="sng">
                <a:solidFill>
                  <a:srgbClr val="1155CC"/>
                </a:solidFill>
                <a:hlinkClick r:id="rId3">
                  <a:extLst>
                    <a:ext uri="{A12FA001-AC4F-418D-AE19-62706E023703}">
                      <ahyp:hlinkClr val="tx"/>
                    </a:ext>
                  </a:extLst>
                </a:hlinkClick>
              </a:rPr>
              <a:t>https://www.fondriest.com/environmental-measurements/parameters/water-quality/conductivity-salinity-tds/</a:t>
            </a:r>
            <a:r>
              <a:rPr lang="en" sz="1200"/>
              <a:t> </a:t>
            </a:r>
            <a:endParaRPr sz="1200"/>
          </a:p>
          <a:p>
            <a:pPr indent="-457200" lvl="0" marL="457200" rtl="0" algn="just">
              <a:lnSpc>
                <a:spcPct val="150000"/>
              </a:lnSpc>
              <a:spcBef>
                <a:spcPts val="0"/>
              </a:spcBef>
              <a:spcAft>
                <a:spcPts val="0"/>
              </a:spcAft>
              <a:buClr>
                <a:schemeClr val="dk1"/>
              </a:buClr>
              <a:buSzPts val="1100"/>
              <a:buFont typeface="Arial"/>
              <a:buNone/>
            </a:pPr>
            <a:r>
              <a:rPr lang="en" sz="1200"/>
              <a:t>Mahasri, G., Saskia, A., Apandi, P. S., Dewi, N. N., &amp; Usuman, N. M. (2018, April). Development of an aquaculture system using nanobubble technology for the optimation of dissolved oxygen in culture media for nile tilapia (Oreochromis niloticus). In IOP Conference Series: Earth and Environmental Science (Vol. 137, No. 1, p. 012046). IOP Publishing.</a:t>
            </a:r>
            <a:endParaRPr sz="1200"/>
          </a:p>
          <a:p>
            <a:pPr indent="-457200" lvl="0" marL="457200" rtl="0" algn="just">
              <a:lnSpc>
                <a:spcPct val="150000"/>
              </a:lnSpc>
              <a:spcBef>
                <a:spcPts val="0"/>
              </a:spcBef>
              <a:spcAft>
                <a:spcPts val="0"/>
              </a:spcAft>
              <a:buClr>
                <a:schemeClr val="dk1"/>
              </a:buClr>
              <a:buSzPts val="1100"/>
              <a:buFont typeface="Arial"/>
              <a:buNone/>
            </a:pPr>
            <a:r>
              <a:rPr lang="en" sz="1200"/>
              <a:t>Mohd. Ezwan Jalil. (2011). Positioning and Location Tracking Using Wireless Sensor Network (Doctoral dissertation, Universiti Teknologi Malaysia).</a:t>
            </a:r>
            <a:endParaRPr sz="1200"/>
          </a:p>
          <a:p>
            <a:pPr indent="-457200" lvl="0" marL="457200" rtl="0" algn="just">
              <a:lnSpc>
                <a:spcPct val="150000"/>
              </a:lnSpc>
              <a:spcBef>
                <a:spcPts val="0"/>
              </a:spcBef>
              <a:spcAft>
                <a:spcPts val="0"/>
              </a:spcAft>
              <a:buClr>
                <a:schemeClr val="dk1"/>
              </a:buClr>
              <a:buSzPts val="1100"/>
              <a:buFont typeface="Arial"/>
              <a:buNone/>
            </a:pPr>
            <a:r>
              <a:rPr lang="en" sz="1200"/>
              <a:t>Nasirudin, M. A., Za'bah, U. N., &amp; Sidek, O. (2011, September). Fresh water real-time monitoring system based on wireless sensor network and GSM. In 2011 IEEE Conference on Open Systems (pp. 354-357). IEEE.</a:t>
            </a:r>
            <a:endParaRPr sz="1200"/>
          </a:p>
          <a:p>
            <a:pPr indent="0" lvl="0" marL="0" rtl="0" algn="just">
              <a:lnSpc>
                <a:spcPct val="150000"/>
              </a:lnSpc>
              <a:spcBef>
                <a:spcPts val="500"/>
              </a:spcBef>
              <a:spcAft>
                <a:spcPts val="500"/>
              </a:spcAft>
              <a:buSzPts val="1400"/>
              <a:buNone/>
            </a:pPr>
            <a:r>
              <a:t/>
            </a:r>
            <a:endParaRPr sz="1200">
              <a:latin typeface="Calibri"/>
              <a:ea typeface="Calibri"/>
              <a:cs typeface="Calibri"/>
              <a:sym typeface="Calibri"/>
            </a:endParaRPr>
          </a:p>
        </p:txBody>
      </p:sp>
      <p:sp>
        <p:nvSpPr>
          <p:cNvPr id="326" name="Google Shape;326;p58"/>
          <p:cNvSpPr txBox="1"/>
          <p:nvPr/>
        </p:nvSpPr>
        <p:spPr>
          <a:xfrm>
            <a:off x="8207557" y="4531084"/>
            <a:ext cx="601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sng" cap="none" strike="noStrike">
                <a:solidFill>
                  <a:schemeClr val="dk1"/>
                </a:solidFill>
                <a:latin typeface="Prata"/>
                <a:ea typeface="Prata"/>
                <a:cs typeface="Prata"/>
                <a:sym typeface="Prata"/>
                <a:hlinkClick>
                  <a:extLst>
                    <a:ext uri="{A12FA001-AC4F-418D-AE19-62706E023703}">
                      <ahyp:hlinkClr val="tx"/>
                    </a:ext>
                  </a:extLst>
                </a:hlinkClick>
              </a:rPr>
              <a:t>back</a:t>
            </a:r>
            <a:endParaRPr b="0" i="0" sz="1400" u="none" cap="none" strike="noStrike">
              <a:solidFill>
                <a:schemeClr val="dk1"/>
              </a:solidFill>
              <a:latin typeface="Prata"/>
              <a:ea typeface="Prata"/>
              <a:cs typeface="Prata"/>
              <a:sym typeface="Prat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0" name="Shape 330"/>
        <p:cNvGrpSpPr/>
        <p:nvPr/>
      </p:nvGrpSpPr>
      <p:grpSpPr>
        <a:xfrm>
          <a:off x="0" y="0"/>
          <a:ext cx="0" cy="0"/>
          <a:chOff x="0" y="0"/>
          <a:chExt cx="0" cy="0"/>
        </a:xfrm>
      </p:grpSpPr>
      <p:sp>
        <p:nvSpPr>
          <p:cNvPr id="331" name="Google Shape;331;p59"/>
          <p:cNvSpPr txBox="1"/>
          <p:nvPr>
            <p:ph type="title"/>
          </p:nvPr>
        </p:nvSpPr>
        <p:spPr>
          <a:xfrm>
            <a:off x="1974297" y="502750"/>
            <a:ext cx="5195400" cy="54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a:t>References</a:t>
            </a:r>
            <a:endParaRPr/>
          </a:p>
        </p:txBody>
      </p:sp>
      <p:cxnSp>
        <p:nvCxnSpPr>
          <p:cNvPr id="332" name="Google Shape;332;p59"/>
          <p:cNvCxnSpPr/>
          <p:nvPr/>
        </p:nvCxnSpPr>
        <p:spPr>
          <a:xfrm>
            <a:off x="3777150" y="1172284"/>
            <a:ext cx="1589700" cy="0"/>
          </a:xfrm>
          <a:prstGeom prst="straightConnector1">
            <a:avLst/>
          </a:prstGeom>
          <a:noFill/>
          <a:ln cap="flat" cmpd="sng" w="19050">
            <a:solidFill>
              <a:schemeClr val="dk1"/>
            </a:solidFill>
            <a:prstDash val="solid"/>
            <a:round/>
            <a:headEnd len="sm" w="sm" type="none"/>
            <a:tailEnd len="sm" w="sm" type="none"/>
          </a:ln>
        </p:spPr>
      </p:cxnSp>
      <p:sp>
        <p:nvSpPr>
          <p:cNvPr id="333" name="Google Shape;333;p59"/>
          <p:cNvSpPr txBox="1"/>
          <p:nvPr>
            <p:ph idx="1" type="subTitle"/>
          </p:nvPr>
        </p:nvSpPr>
        <p:spPr>
          <a:xfrm>
            <a:off x="377700" y="1051950"/>
            <a:ext cx="8365200" cy="3636000"/>
          </a:xfrm>
          <a:prstGeom prst="rect">
            <a:avLst/>
          </a:prstGeom>
          <a:noFill/>
          <a:ln>
            <a:noFill/>
          </a:ln>
        </p:spPr>
        <p:txBody>
          <a:bodyPr anchorCtr="0" anchor="t" bIns="91425" lIns="91425" spcFirstLastPara="1" rIns="91425" wrap="square" tIns="91425">
            <a:noAutofit/>
          </a:bodyPr>
          <a:lstStyle/>
          <a:p>
            <a:pPr indent="-457200" lvl="0" marL="457200" rtl="0" algn="just">
              <a:lnSpc>
                <a:spcPct val="150000"/>
              </a:lnSpc>
              <a:spcBef>
                <a:spcPts val="0"/>
              </a:spcBef>
              <a:spcAft>
                <a:spcPts val="0"/>
              </a:spcAft>
              <a:buClr>
                <a:schemeClr val="dk1"/>
              </a:buClr>
              <a:buSzPts val="1100"/>
              <a:buFont typeface="Arial"/>
              <a:buNone/>
            </a:pPr>
            <a:r>
              <a:rPr lang="en" sz="1200">
                <a:latin typeface="Calibri"/>
                <a:ea typeface="Calibri"/>
                <a:cs typeface="Calibri"/>
                <a:sym typeface="Calibri"/>
              </a:rPr>
              <a:t>Olatinwo, S. O., &amp; Joubert, T. H. (2018). Energy efficient solutions in wireless sensor systems for water quality monitoring: A review. IEEE Sensors Journal, 19(5), 1596-1625.</a:t>
            </a:r>
            <a:endParaRPr sz="1200">
              <a:latin typeface="Calibri"/>
              <a:ea typeface="Calibri"/>
              <a:cs typeface="Calibri"/>
              <a:sym typeface="Calibri"/>
            </a:endParaRPr>
          </a:p>
          <a:p>
            <a:pPr indent="-457200" lvl="0" marL="457200" rtl="0" algn="just">
              <a:lnSpc>
                <a:spcPct val="150000"/>
              </a:lnSpc>
              <a:spcBef>
                <a:spcPts val="0"/>
              </a:spcBef>
              <a:spcAft>
                <a:spcPts val="0"/>
              </a:spcAft>
              <a:buClr>
                <a:schemeClr val="dk1"/>
              </a:buClr>
              <a:buSzPts val="1100"/>
              <a:buFont typeface="Arial"/>
              <a:buNone/>
            </a:pPr>
            <a:r>
              <a:rPr lang="en" sz="1200">
                <a:latin typeface="Calibri"/>
                <a:ea typeface="Calibri"/>
                <a:cs typeface="Calibri"/>
                <a:sym typeface="Calibri"/>
              </a:rPr>
              <a:t>Omer, N. H. (2019). Water quality parameters. Water quality-science, assessments and policy, 18.</a:t>
            </a:r>
            <a:endParaRPr sz="1200">
              <a:latin typeface="Calibri"/>
              <a:ea typeface="Calibri"/>
              <a:cs typeface="Calibri"/>
              <a:sym typeface="Calibri"/>
            </a:endParaRPr>
          </a:p>
          <a:p>
            <a:pPr indent="-457200" lvl="0" marL="457200" rtl="0" algn="just">
              <a:lnSpc>
                <a:spcPct val="150000"/>
              </a:lnSpc>
              <a:spcBef>
                <a:spcPts val="0"/>
              </a:spcBef>
              <a:spcAft>
                <a:spcPts val="0"/>
              </a:spcAft>
              <a:buClr>
                <a:schemeClr val="dk1"/>
              </a:buClr>
              <a:buSzPts val="1100"/>
              <a:buFont typeface="Arial"/>
              <a:buNone/>
            </a:pPr>
            <a:r>
              <a:rPr lang="en" sz="1100">
                <a:latin typeface="Calibri"/>
                <a:ea typeface="Calibri"/>
                <a:cs typeface="Calibri"/>
                <a:sym typeface="Calibri"/>
              </a:rPr>
              <a:t>Sallenave, R. (2013). Understanding and preventing fish kills in your pond. NM State University, Cooperative Extension Service.</a:t>
            </a:r>
            <a:endParaRPr sz="1100">
              <a:latin typeface="Calibri"/>
              <a:ea typeface="Calibri"/>
              <a:cs typeface="Calibri"/>
              <a:sym typeface="Calibri"/>
            </a:endParaRPr>
          </a:p>
          <a:p>
            <a:pPr indent="-457200" lvl="0" marL="457200" rtl="0" algn="just">
              <a:lnSpc>
                <a:spcPct val="150000"/>
              </a:lnSpc>
              <a:spcBef>
                <a:spcPts val="0"/>
              </a:spcBef>
              <a:spcAft>
                <a:spcPts val="0"/>
              </a:spcAft>
              <a:buClr>
                <a:schemeClr val="dk1"/>
              </a:buClr>
              <a:buSzPts val="1100"/>
              <a:buFont typeface="Arial"/>
              <a:buNone/>
            </a:pPr>
            <a:r>
              <a:rPr lang="en" sz="1100">
                <a:latin typeface="Calibri"/>
                <a:ea typeface="Calibri"/>
                <a:cs typeface="Calibri"/>
                <a:sym typeface="Calibri"/>
              </a:rPr>
              <a:t>Schramm, D., &amp; Grist, C. (2021). BUILDING SITE SELECTION TO CONSERVE ENERGY BY OPTIMIZING TOPOCLIMATIC BENEFITS: A Possible Use for Computer-Based Data Manipulation and Mapping Systems. In Energy Resources and Conservation Related to Built Environment (pp. 308-318). Pergamon.</a:t>
            </a:r>
            <a:endParaRPr sz="1100">
              <a:latin typeface="Calibri"/>
              <a:ea typeface="Calibri"/>
              <a:cs typeface="Calibri"/>
              <a:sym typeface="Calibri"/>
            </a:endParaRPr>
          </a:p>
          <a:p>
            <a:pPr indent="-457200" lvl="0" marL="457200" rtl="0" algn="just">
              <a:lnSpc>
                <a:spcPct val="150000"/>
              </a:lnSpc>
              <a:spcBef>
                <a:spcPts val="0"/>
              </a:spcBef>
              <a:spcAft>
                <a:spcPts val="0"/>
              </a:spcAft>
              <a:buClr>
                <a:schemeClr val="dk1"/>
              </a:buClr>
              <a:buSzPts val="1100"/>
              <a:buFont typeface="Arial"/>
              <a:buNone/>
            </a:pPr>
            <a:r>
              <a:rPr lang="en" sz="1100">
                <a:latin typeface="Calibri"/>
                <a:ea typeface="Calibri"/>
                <a:cs typeface="Calibri"/>
                <a:sym typeface="Calibri"/>
              </a:rPr>
              <a:t>Simitha, K. M., &amp; Raj, S. (2019, June). IoT and WSN based water quality monitoring system. In 2019 3rd International conference on Electronics, Communication and Aerospace Technology (ICECA) (pp. 205-210). IEEE.</a:t>
            </a:r>
            <a:endParaRPr sz="1100">
              <a:latin typeface="Calibri"/>
              <a:ea typeface="Calibri"/>
              <a:cs typeface="Calibri"/>
              <a:sym typeface="Calibri"/>
            </a:endParaRPr>
          </a:p>
          <a:p>
            <a:pPr indent="-457200" lvl="0" marL="457200" rtl="0" algn="just">
              <a:lnSpc>
                <a:spcPct val="150000"/>
              </a:lnSpc>
              <a:spcBef>
                <a:spcPts val="0"/>
              </a:spcBef>
              <a:spcAft>
                <a:spcPts val="0"/>
              </a:spcAft>
              <a:buClr>
                <a:schemeClr val="dk1"/>
              </a:buClr>
              <a:buSzPts val="1100"/>
              <a:buFont typeface="Arial"/>
              <a:buNone/>
            </a:pPr>
            <a:r>
              <a:rPr lang="en" sz="1100">
                <a:latin typeface="Calibri"/>
                <a:ea typeface="Calibri"/>
                <a:cs typeface="Calibri"/>
                <a:sym typeface="Calibri"/>
              </a:rPr>
              <a:t>SOCCSKSARGEN REGION’s 2nd QUARTER 2020 FISHERIES PRODUCTION UP BY 23.0 PERCENT | Philippine Statistics Authority SOCCSKSARGEN Region. (2020). Psa.gov.ph.</a:t>
            </a:r>
            <a:r>
              <a:rPr lang="en" sz="1100" u="sng">
                <a:solidFill>
                  <a:srgbClr val="1155CC"/>
                </a:solidFill>
                <a:latin typeface="Calibri"/>
                <a:ea typeface="Calibri"/>
                <a:cs typeface="Calibri"/>
                <a:sym typeface="Calibri"/>
                <a:hlinkClick r:id="rId3">
                  <a:extLst>
                    <a:ext uri="{A12FA001-AC4F-418D-AE19-62706E023703}">
                      <ahyp:hlinkClr val="tx"/>
                    </a:ext>
                  </a:extLst>
                </a:hlinkClick>
              </a:rPr>
              <a:t>http://rsso12.psa.gov.ph/article/soccsksargen-region%E2%80%99s-2nd-quarter-2020-fisheries-production-230-percent</a:t>
            </a:r>
            <a:endParaRPr sz="1100">
              <a:latin typeface="Calibri"/>
              <a:ea typeface="Calibri"/>
              <a:cs typeface="Calibri"/>
              <a:sym typeface="Calibri"/>
            </a:endParaRPr>
          </a:p>
          <a:p>
            <a:pPr indent="-457200" lvl="0" marL="457200" rtl="0" algn="just">
              <a:lnSpc>
                <a:spcPct val="150000"/>
              </a:lnSpc>
              <a:spcBef>
                <a:spcPts val="0"/>
              </a:spcBef>
              <a:spcAft>
                <a:spcPts val="0"/>
              </a:spcAft>
              <a:buClr>
                <a:schemeClr val="dk1"/>
              </a:buClr>
              <a:buSzPts val="1100"/>
              <a:buFont typeface="Arial"/>
              <a:buNone/>
            </a:pPr>
            <a:r>
              <a:rPr lang="en" sz="1100">
                <a:latin typeface="Calibri"/>
                <a:ea typeface="Calibri"/>
                <a:cs typeface="Calibri"/>
                <a:sym typeface="Calibri"/>
              </a:rPr>
              <a:t>Tidwell, J. H., &amp; Bright, L. A. (2019, January 1). Freshwater Aquaculture (B. Fath, Ed.). ScienceDirect; Elsevier. </a:t>
            </a:r>
            <a:r>
              <a:rPr lang="en" sz="1100" u="sng">
                <a:solidFill>
                  <a:srgbClr val="1155CC"/>
                </a:solidFill>
                <a:latin typeface="Calibri"/>
                <a:ea typeface="Calibri"/>
                <a:cs typeface="Calibri"/>
                <a:sym typeface="Calibri"/>
                <a:hlinkClick r:id="rId4">
                  <a:extLst>
                    <a:ext uri="{A12FA001-AC4F-418D-AE19-62706E023703}">
                      <ahyp:hlinkClr val="tx"/>
                    </a:ext>
                  </a:extLst>
                </a:hlinkClick>
              </a:rPr>
              <a:t>https://www.sciencedirect.com/science/article/pii/B9780124095489106189</a:t>
            </a:r>
            <a:endParaRPr sz="1100">
              <a:latin typeface="Calibri"/>
              <a:ea typeface="Calibri"/>
              <a:cs typeface="Calibri"/>
              <a:sym typeface="Calibri"/>
            </a:endParaRPr>
          </a:p>
          <a:p>
            <a:pPr indent="-457200" lvl="0" marL="457200" rtl="0" algn="just">
              <a:lnSpc>
                <a:spcPct val="150000"/>
              </a:lnSpc>
              <a:spcBef>
                <a:spcPts val="0"/>
              </a:spcBef>
              <a:spcAft>
                <a:spcPts val="0"/>
              </a:spcAft>
              <a:buClr>
                <a:schemeClr val="dk1"/>
              </a:buClr>
              <a:buSzPts val="1100"/>
              <a:buFont typeface="Arial"/>
              <a:buNone/>
            </a:pPr>
            <a:r>
              <a:t/>
            </a:r>
            <a:endParaRPr sz="1100">
              <a:latin typeface="Calibri"/>
              <a:ea typeface="Calibri"/>
              <a:cs typeface="Calibri"/>
              <a:sym typeface="Calibri"/>
            </a:endParaRPr>
          </a:p>
          <a:p>
            <a:pPr indent="0" lvl="0" marL="0" rtl="0" algn="just">
              <a:lnSpc>
                <a:spcPct val="150000"/>
              </a:lnSpc>
              <a:spcBef>
                <a:spcPts val="500"/>
              </a:spcBef>
              <a:spcAft>
                <a:spcPts val="0"/>
              </a:spcAft>
              <a:buClr>
                <a:schemeClr val="dk1"/>
              </a:buClr>
              <a:buSzPts val="1400"/>
              <a:buFont typeface="Arial"/>
              <a:buNone/>
            </a:pPr>
            <a:r>
              <a:t/>
            </a:r>
            <a:endParaRPr sz="1200">
              <a:latin typeface="Calibri"/>
              <a:ea typeface="Calibri"/>
              <a:cs typeface="Calibri"/>
              <a:sym typeface="Calibri"/>
            </a:endParaRPr>
          </a:p>
          <a:p>
            <a:pPr indent="0" lvl="0" marL="0" rtl="0" algn="just">
              <a:lnSpc>
                <a:spcPct val="150000"/>
              </a:lnSpc>
              <a:spcBef>
                <a:spcPts val="500"/>
              </a:spcBef>
              <a:spcAft>
                <a:spcPts val="500"/>
              </a:spcAft>
              <a:buSzPts val="1400"/>
              <a:buNone/>
            </a:pPr>
            <a:r>
              <a:t/>
            </a:r>
            <a:endParaRPr sz="1200">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7" name="Shape 337"/>
        <p:cNvGrpSpPr/>
        <p:nvPr/>
      </p:nvGrpSpPr>
      <p:grpSpPr>
        <a:xfrm>
          <a:off x="0" y="0"/>
          <a:ext cx="0" cy="0"/>
          <a:chOff x="0" y="0"/>
          <a:chExt cx="0" cy="0"/>
        </a:xfrm>
      </p:grpSpPr>
      <p:sp>
        <p:nvSpPr>
          <p:cNvPr id="338" name="Google Shape;338;p60"/>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a:t>References</a:t>
            </a:r>
            <a:endParaRPr/>
          </a:p>
        </p:txBody>
      </p:sp>
      <p:cxnSp>
        <p:nvCxnSpPr>
          <p:cNvPr id="339" name="Google Shape;339;p60"/>
          <p:cNvCxnSpPr/>
          <p:nvPr/>
        </p:nvCxnSpPr>
        <p:spPr>
          <a:xfrm>
            <a:off x="3777150" y="1172284"/>
            <a:ext cx="1589700" cy="0"/>
          </a:xfrm>
          <a:prstGeom prst="straightConnector1">
            <a:avLst/>
          </a:prstGeom>
          <a:noFill/>
          <a:ln cap="flat" cmpd="sng" w="19050">
            <a:solidFill>
              <a:schemeClr val="dk1"/>
            </a:solidFill>
            <a:prstDash val="solid"/>
            <a:round/>
            <a:headEnd len="sm" w="sm" type="none"/>
            <a:tailEnd len="sm" w="sm" type="none"/>
          </a:ln>
        </p:spPr>
      </p:cxnSp>
      <p:sp>
        <p:nvSpPr>
          <p:cNvPr id="340" name="Google Shape;340;p60"/>
          <p:cNvSpPr txBox="1"/>
          <p:nvPr>
            <p:ph idx="1" type="subTitle"/>
          </p:nvPr>
        </p:nvSpPr>
        <p:spPr>
          <a:xfrm>
            <a:off x="531628" y="1031357"/>
            <a:ext cx="8070000" cy="3499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500"/>
              </a:spcAft>
              <a:buSzPts val="1400"/>
              <a:buNone/>
            </a:pPr>
            <a:r>
              <a:rPr lang="en" sz="1200">
                <a:latin typeface="Calibri"/>
                <a:ea typeface="Calibri"/>
                <a:cs typeface="Calibri"/>
                <a:sym typeface="Calibri"/>
              </a:rPr>
              <a:t>@article{kaur_gambhir_kumar_2016, title={Arduino based solar powered battery charging system for rural SHS}, DOI={10.1109/iicpe.2016.8079373}, journal={2016 7th India International Conference on Power Electronics (IICPE)}, author={Kaur, Tarlochan and Gambhir, Jaimala and Kumar, Sanjay}, year={2016}}</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4" name="Shape 104"/>
        <p:cNvGrpSpPr/>
        <p:nvPr/>
      </p:nvGrpSpPr>
      <p:grpSpPr>
        <a:xfrm>
          <a:off x="0" y="0"/>
          <a:ext cx="0" cy="0"/>
          <a:chOff x="0" y="0"/>
          <a:chExt cx="0" cy="0"/>
        </a:xfrm>
      </p:grpSpPr>
      <p:sp>
        <p:nvSpPr>
          <p:cNvPr id="105" name="Google Shape;105;p20"/>
          <p:cNvSpPr txBox="1"/>
          <p:nvPr>
            <p:ph idx="1" type="subTitle"/>
          </p:nvPr>
        </p:nvSpPr>
        <p:spPr>
          <a:xfrm>
            <a:off x="537000" y="1024124"/>
            <a:ext cx="8070000" cy="3679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lang="en" sz="1600">
                <a:solidFill>
                  <a:srgbClr val="00FFFF"/>
                </a:solidFill>
                <a:latin typeface="Calibri"/>
                <a:ea typeface="Calibri"/>
                <a:cs typeface="Calibri"/>
                <a:sym typeface="Calibri"/>
              </a:rPr>
              <a:t>CAUSES:</a:t>
            </a:r>
            <a:endParaRPr b="1" sz="1600">
              <a:solidFill>
                <a:srgbClr val="00FFFF"/>
              </a:solidFill>
              <a:latin typeface="Calibri"/>
              <a:ea typeface="Calibri"/>
              <a:cs typeface="Calibri"/>
              <a:sym typeface="Calibri"/>
            </a:endParaRPr>
          </a:p>
          <a:p>
            <a:pPr indent="-330200" lvl="0" marL="457200" rtl="0" algn="just">
              <a:lnSpc>
                <a:spcPct val="150000"/>
              </a:lnSpc>
              <a:spcBef>
                <a:spcPts val="500"/>
              </a:spcBef>
              <a:spcAft>
                <a:spcPts val="0"/>
              </a:spcAft>
              <a:buClr>
                <a:schemeClr val="lt1"/>
              </a:buClr>
              <a:buSzPts val="1600"/>
              <a:buFont typeface="Calibri"/>
              <a:buChar char="●"/>
            </a:pPr>
            <a:r>
              <a:rPr b="1" lang="en" sz="1600">
                <a:solidFill>
                  <a:srgbClr val="00FFFF"/>
                </a:solidFill>
                <a:latin typeface="Calibri"/>
                <a:ea typeface="Calibri"/>
                <a:cs typeface="Calibri"/>
                <a:sym typeface="Calibri"/>
              </a:rPr>
              <a:t>L</a:t>
            </a:r>
            <a:r>
              <a:rPr b="1" lang="en" sz="1600">
                <a:solidFill>
                  <a:srgbClr val="00FFFF"/>
                </a:solidFill>
                <a:latin typeface="Calibri"/>
                <a:ea typeface="Calibri"/>
                <a:cs typeface="Calibri"/>
                <a:sym typeface="Calibri"/>
              </a:rPr>
              <a:t>ack </a:t>
            </a:r>
            <a:r>
              <a:rPr lang="en" sz="1600">
                <a:solidFill>
                  <a:schemeClr val="lt1"/>
                </a:solidFill>
                <a:latin typeface="Calibri"/>
                <a:ea typeface="Calibri"/>
                <a:cs typeface="Calibri"/>
                <a:sym typeface="Calibri"/>
              </a:rPr>
              <a:t>of clear responsibilities, overlapping institutional boundaries, duplication of work, and a lack of coordination among involved institutions.</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b="1" lang="en" sz="1600">
                <a:solidFill>
                  <a:srgbClr val="00FFFF"/>
                </a:solidFill>
                <a:latin typeface="Calibri"/>
                <a:ea typeface="Calibri"/>
                <a:cs typeface="Calibri"/>
                <a:sym typeface="Calibri"/>
              </a:rPr>
              <a:t>Constrained </a:t>
            </a:r>
            <a:r>
              <a:rPr lang="en" sz="1600">
                <a:solidFill>
                  <a:schemeClr val="lt1"/>
                </a:solidFill>
                <a:latin typeface="Calibri"/>
                <a:ea typeface="Calibri"/>
                <a:cs typeface="Calibri"/>
                <a:sym typeface="Calibri"/>
              </a:rPr>
              <a:t>somehow by available laboratory facilities, instruments, transportation, and human resources; and may collect data primarily through direct sampling or limited water quality parameters. </a:t>
            </a:r>
            <a:r>
              <a:rPr lang="en" sz="1600">
                <a:solidFill>
                  <a:schemeClr val="lt1"/>
                </a:solidFill>
                <a:latin typeface="Calibri"/>
                <a:ea typeface="Calibri"/>
                <a:cs typeface="Calibri"/>
                <a:sym typeface="Calibri"/>
              </a:rPr>
              <a:t> (Japitana et al., 2018).</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Specific information about water conditions, which is required to develop management strategies, is particularly </a:t>
            </a:r>
            <a:r>
              <a:rPr b="1" lang="en" sz="1600">
                <a:solidFill>
                  <a:srgbClr val="00FFFF"/>
                </a:solidFill>
                <a:latin typeface="Calibri"/>
                <a:ea typeface="Calibri"/>
                <a:cs typeface="Calibri"/>
                <a:sym typeface="Calibri"/>
              </a:rPr>
              <a:t>scarce</a:t>
            </a:r>
            <a:r>
              <a:rPr lang="en" sz="1600">
                <a:solidFill>
                  <a:schemeClr val="lt1"/>
                </a:solidFill>
                <a:latin typeface="Calibri"/>
                <a:ea typeface="Calibri"/>
                <a:cs typeface="Calibri"/>
                <a:sym typeface="Calibri"/>
              </a:rPr>
              <a:t>. </a:t>
            </a:r>
            <a:r>
              <a:rPr lang="en" sz="1600">
                <a:solidFill>
                  <a:schemeClr val="lt1"/>
                </a:solidFill>
                <a:latin typeface="Calibri"/>
                <a:ea typeface="Calibri"/>
                <a:cs typeface="Calibri"/>
                <a:sym typeface="Calibri"/>
              </a:rPr>
              <a:t> (Deutsch et al., 2005)</a:t>
            </a:r>
            <a:endParaRPr sz="16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9" name="Shape 109"/>
        <p:cNvGrpSpPr/>
        <p:nvPr/>
      </p:nvGrpSpPr>
      <p:grpSpPr>
        <a:xfrm>
          <a:off x="0" y="0"/>
          <a:ext cx="0" cy="0"/>
          <a:chOff x="0" y="0"/>
          <a:chExt cx="0" cy="0"/>
        </a:xfrm>
      </p:grpSpPr>
      <p:sp>
        <p:nvSpPr>
          <p:cNvPr id="110" name="Google Shape;110;p21"/>
          <p:cNvSpPr txBox="1"/>
          <p:nvPr>
            <p:ph idx="1" type="subTitle"/>
          </p:nvPr>
        </p:nvSpPr>
        <p:spPr>
          <a:xfrm>
            <a:off x="531628" y="1031357"/>
            <a:ext cx="8070000" cy="3062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500"/>
              </a:spcAft>
              <a:buSzPts val="1400"/>
              <a:buNone/>
            </a:pPr>
            <a:r>
              <a:rPr lang="en">
                <a:solidFill>
                  <a:schemeClr val="lt1"/>
                </a:solidFill>
                <a:latin typeface="Calibri"/>
                <a:ea typeface="Calibri"/>
                <a:cs typeface="Calibri"/>
                <a:sym typeface="Calibri"/>
              </a:rPr>
              <a:t>	With this, the researchers proposed a study that builds a </a:t>
            </a:r>
            <a:r>
              <a:rPr b="1" lang="en">
                <a:solidFill>
                  <a:srgbClr val="00FFFF"/>
                </a:solidFill>
                <a:latin typeface="Calibri"/>
                <a:ea typeface="Calibri"/>
                <a:cs typeface="Calibri"/>
                <a:sym typeface="Calibri"/>
              </a:rPr>
              <a:t>portable and energy-efficient on-site water quality monitoring and recording system</a:t>
            </a:r>
            <a:r>
              <a:rPr lang="en">
                <a:solidFill>
                  <a:schemeClr val="lt1"/>
                </a:solidFill>
                <a:latin typeface="Calibri"/>
                <a:ea typeface="Calibri"/>
                <a:cs typeface="Calibri"/>
                <a:sym typeface="Calibri"/>
              </a:rPr>
              <a:t> that can deliver real-time data to the aqua farmers and government officials and record the current environmental status of the aquaculture sites for further analysis. This project will help prevent the water parameters from fluctuating to a dangerous level that affects the mortality rate of the organism. Also, this will help in addressing the decline of the production of fish in selected provinces in Mindanao, Philippines.</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4" name="Shape 114"/>
        <p:cNvGrpSpPr/>
        <p:nvPr/>
      </p:nvGrpSpPr>
      <p:grpSpPr>
        <a:xfrm>
          <a:off x="0" y="0"/>
          <a:ext cx="0" cy="0"/>
          <a:chOff x="0" y="0"/>
          <a:chExt cx="0" cy="0"/>
        </a:xfrm>
      </p:grpSpPr>
      <p:pic>
        <p:nvPicPr>
          <p:cNvPr descr="Lake Seloton, South Cotabato" id="115" name="Google Shape;115;p22"/>
          <p:cNvPicPr preferRelativeResize="0"/>
          <p:nvPr/>
        </p:nvPicPr>
        <p:blipFill rotWithShape="1">
          <a:blip r:embed="rId3">
            <a:alphaModFix/>
          </a:blip>
          <a:srcRect b="0" l="0" r="0" t="0"/>
          <a:stretch/>
        </p:blipFill>
        <p:spPr>
          <a:xfrm>
            <a:off x="-179368" y="-220182"/>
            <a:ext cx="4592873" cy="5548086"/>
          </a:xfrm>
          <a:prstGeom prst="rect">
            <a:avLst/>
          </a:prstGeom>
          <a:noFill/>
          <a:ln>
            <a:noFill/>
          </a:ln>
        </p:spPr>
      </p:pic>
      <p:sp>
        <p:nvSpPr>
          <p:cNvPr id="116" name="Google Shape;116;p22"/>
          <p:cNvSpPr txBox="1"/>
          <p:nvPr>
            <p:ph type="title"/>
          </p:nvPr>
        </p:nvSpPr>
        <p:spPr>
          <a:xfrm>
            <a:off x="4632475" y="1626700"/>
            <a:ext cx="4166400" cy="1263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b="1" lang="en" sz="4700"/>
              <a:t>Statement of the Problem</a:t>
            </a:r>
            <a:endParaRPr b="1" sz="4700"/>
          </a:p>
        </p:txBody>
      </p:sp>
      <p:sp>
        <p:nvSpPr>
          <p:cNvPr id="117" name="Google Shape;117;p22"/>
          <p:cNvSpPr/>
          <p:nvPr/>
        </p:nvSpPr>
        <p:spPr>
          <a:xfrm>
            <a:off x="-187274" y="-219456"/>
            <a:ext cx="4600800" cy="5548200"/>
          </a:xfrm>
          <a:prstGeom prst="rect">
            <a:avLst/>
          </a:prstGeom>
          <a:solidFill>
            <a:srgbClr val="E5E5DB">
              <a:alpha val="7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cxnSp>
        <p:nvCxnSpPr>
          <p:cNvPr id="118" name="Google Shape;118;p22"/>
          <p:cNvCxnSpPr/>
          <p:nvPr/>
        </p:nvCxnSpPr>
        <p:spPr>
          <a:xfrm>
            <a:off x="7272848" y="2920881"/>
            <a:ext cx="6471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2" name="Shape 122"/>
        <p:cNvGrpSpPr/>
        <p:nvPr/>
      </p:nvGrpSpPr>
      <p:grpSpPr>
        <a:xfrm>
          <a:off x="0" y="0"/>
          <a:ext cx="0" cy="0"/>
          <a:chOff x="0" y="0"/>
          <a:chExt cx="0" cy="0"/>
        </a:xfrm>
      </p:grpSpPr>
      <p:sp>
        <p:nvSpPr>
          <p:cNvPr id="123" name="Google Shape;123;p23"/>
          <p:cNvSpPr txBox="1"/>
          <p:nvPr>
            <p:ph idx="1" type="subTitle"/>
          </p:nvPr>
        </p:nvSpPr>
        <p:spPr>
          <a:xfrm>
            <a:off x="537003" y="959890"/>
            <a:ext cx="8070000" cy="3089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lang="en" sz="1600">
                <a:solidFill>
                  <a:schemeClr val="lt1"/>
                </a:solidFill>
                <a:latin typeface="Calibri"/>
                <a:ea typeface="Calibri"/>
                <a:cs typeface="Calibri"/>
                <a:sym typeface="Calibri"/>
              </a:rPr>
              <a:t>	This research is conducted to provide an automated system of monitoring and recording water quality using Arduino.</a:t>
            </a:r>
            <a:r>
              <a:rPr lang="en" sz="1600">
                <a:solidFill>
                  <a:schemeClr val="lt1"/>
                </a:solidFill>
              </a:rPr>
              <a:t> </a:t>
            </a:r>
            <a:r>
              <a:rPr lang="en" sz="1600">
                <a:solidFill>
                  <a:schemeClr val="lt1"/>
                </a:solidFill>
                <a:latin typeface="Calibri"/>
                <a:ea typeface="Calibri"/>
                <a:cs typeface="Calibri"/>
                <a:sym typeface="Calibri"/>
              </a:rPr>
              <a:t>Specifically, this research aims to answer the following questions:</a:t>
            </a:r>
            <a:endParaRPr sz="1600">
              <a:solidFill>
                <a:schemeClr val="lt1"/>
              </a:solidFill>
            </a:endParaRPr>
          </a:p>
          <a:p>
            <a:pPr indent="-330200" lvl="0" marL="342900" rtl="0" algn="just">
              <a:lnSpc>
                <a:spcPct val="150000"/>
              </a:lnSpc>
              <a:spcBef>
                <a:spcPts val="300"/>
              </a:spcBef>
              <a:spcAft>
                <a:spcPts val="0"/>
              </a:spcAft>
              <a:buClr>
                <a:schemeClr val="lt1"/>
              </a:buClr>
              <a:buSzPts val="1200"/>
              <a:buFont typeface="Arial"/>
              <a:buAutoNum type="arabicPeriod"/>
            </a:pPr>
            <a:r>
              <a:rPr lang="en" sz="1600">
                <a:solidFill>
                  <a:schemeClr val="lt1"/>
                </a:solidFill>
                <a:latin typeface="Calibri"/>
                <a:ea typeface="Calibri"/>
                <a:cs typeface="Calibri"/>
                <a:sym typeface="Calibri"/>
              </a:rPr>
              <a:t>How accurate are the readings of the sensors used when exposed to a wide range of conditions?</a:t>
            </a:r>
            <a:endParaRPr sz="1600">
              <a:solidFill>
                <a:schemeClr val="lt1"/>
              </a:solidFill>
            </a:endParaRPr>
          </a:p>
          <a:p>
            <a:pPr indent="0" lvl="0" marL="0" rtl="0" algn="just">
              <a:lnSpc>
                <a:spcPct val="150000"/>
              </a:lnSpc>
              <a:spcBef>
                <a:spcPts val="300"/>
              </a:spcBef>
              <a:spcAft>
                <a:spcPts val="0"/>
              </a:spcAft>
              <a:buSzPts val="1400"/>
              <a:buNone/>
            </a:pPr>
            <a:r>
              <a:rPr lang="en" sz="1600">
                <a:solidFill>
                  <a:schemeClr val="lt1"/>
                </a:solidFill>
                <a:latin typeface="Calibri"/>
                <a:ea typeface="Calibri"/>
                <a:cs typeface="Calibri"/>
                <a:sym typeface="Calibri"/>
              </a:rPr>
              <a:t>        1.1 Acidic and basic for pH and oxidation-reduction potential</a:t>
            </a:r>
            <a:endParaRPr sz="1600">
              <a:solidFill>
                <a:schemeClr val="lt1"/>
              </a:solidFill>
            </a:endParaRPr>
          </a:p>
          <a:p>
            <a:pPr indent="0" lvl="0" marL="0" rtl="0" algn="just">
              <a:lnSpc>
                <a:spcPct val="150000"/>
              </a:lnSpc>
              <a:spcBef>
                <a:spcPts val="300"/>
              </a:spcBef>
              <a:spcAft>
                <a:spcPts val="0"/>
              </a:spcAft>
              <a:buSzPts val="1400"/>
              <a:buNone/>
            </a:pPr>
            <a:r>
              <a:rPr lang="en" sz="1600">
                <a:solidFill>
                  <a:schemeClr val="lt1"/>
                </a:solidFill>
                <a:latin typeface="Calibri"/>
                <a:ea typeface="Calibri"/>
                <a:cs typeface="Calibri"/>
                <a:sym typeface="Calibri"/>
              </a:rPr>
              <a:t>        1.2 Hot and cold for temperature and dissolved oxygen</a:t>
            </a:r>
            <a:endParaRPr sz="1600">
              <a:solidFill>
                <a:schemeClr val="lt1"/>
              </a:solidFill>
            </a:endParaRPr>
          </a:p>
          <a:p>
            <a:pPr indent="0" lvl="0" marL="0" rtl="0" algn="just">
              <a:lnSpc>
                <a:spcPct val="150000"/>
              </a:lnSpc>
              <a:spcBef>
                <a:spcPts val="300"/>
              </a:spcBef>
              <a:spcAft>
                <a:spcPts val="0"/>
              </a:spcAft>
              <a:buSzPts val="1400"/>
              <a:buNone/>
            </a:pPr>
            <a:r>
              <a:rPr lang="en" sz="1600">
                <a:solidFill>
                  <a:schemeClr val="lt1"/>
                </a:solidFill>
                <a:latin typeface="Calibri"/>
                <a:ea typeface="Calibri"/>
                <a:cs typeface="Calibri"/>
                <a:sym typeface="Calibri"/>
              </a:rPr>
              <a:t>        1.3 Saline and non-saline for total dissolved solid</a:t>
            </a:r>
            <a:endParaRPr sz="1600">
              <a:solidFill>
                <a:schemeClr val="lt1"/>
              </a:solidFill>
            </a:endParaRPr>
          </a:p>
          <a:p>
            <a:pPr indent="0" lvl="0" marL="0" rtl="0" algn="just">
              <a:lnSpc>
                <a:spcPct val="150000"/>
              </a:lnSpc>
              <a:spcBef>
                <a:spcPts val="300"/>
              </a:spcBef>
              <a:spcAft>
                <a:spcPts val="300"/>
              </a:spcAft>
              <a:buSzPts val="1400"/>
              <a:buNone/>
            </a:pPr>
            <a:r>
              <a:rPr lang="en" sz="1600">
                <a:solidFill>
                  <a:schemeClr val="lt1"/>
                </a:solidFill>
                <a:latin typeface="Calibri"/>
                <a:ea typeface="Calibri"/>
                <a:cs typeface="Calibri"/>
                <a:sym typeface="Calibri"/>
              </a:rPr>
              <a:t>        1.4 Turbid and clear for turbidity</a:t>
            </a:r>
            <a:endParaRPr sz="1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7" name="Shape 127"/>
        <p:cNvGrpSpPr/>
        <p:nvPr/>
      </p:nvGrpSpPr>
      <p:grpSpPr>
        <a:xfrm>
          <a:off x="0" y="0"/>
          <a:ext cx="0" cy="0"/>
          <a:chOff x="0" y="0"/>
          <a:chExt cx="0" cy="0"/>
        </a:xfrm>
      </p:grpSpPr>
      <p:sp>
        <p:nvSpPr>
          <p:cNvPr id="128" name="Google Shape;128;p24"/>
          <p:cNvSpPr txBox="1"/>
          <p:nvPr>
            <p:ph idx="1" type="subTitle"/>
          </p:nvPr>
        </p:nvSpPr>
        <p:spPr>
          <a:xfrm>
            <a:off x="531628" y="1024128"/>
            <a:ext cx="8070000" cy="3072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300"/>
              </a:spcBef>
              <a:spcAft>
                <a:spcPts val="0"/>
              </a:spcAft>
              <a:buSzPts val="1400"/>
              <a:buNone/>
            </a:pPr>
            <a:r>
              <a:t/>
            </a:r>
            <a:endParaRPr/>
          </a:p>
          <a:p>
            <a:pPr indent="0" lvl="0" marL="0" rtl="0" algn="just">
              <a:lnSpc>
                <a:spcPct val="150000"/>
              </a:lnSpc>
              <a:spcBef>
                <a:spcPts val="300"/>
              </a:spcBef>
              <a:spcAft>
                <a:spcPts val="0"/>
              </a:spcAft>
              <a:buNone/>
            </a:pPr>
            <a:r>
              <a:rPr lang="en">
                <a:solidFill>
                  <a:schemeClr val="lt1"/>
                </a:solidFill>
                <a:latin typeface="Calibri"/>
                <a:ea typeface="Calibri"/>
                <a:cs typeface="Calibri"/>
                <a:sym typeface="Calibri"/>
              </a:rPr>
              <a:t>2.	</a:t>
            </a:r>
            <a:r>
              <a:rPr lang="en">
                <a:solidFill>
                  <a:schemeClr val="lt1"/>
                </a:solidFill>
                <a:latin typeface="Calibri"/>
                <a:ea typeface="Calibri"/>
                <a:cs typeface="Calibri"/>
                <a:sym typeface="Calibri"/>
              </a:rPr>
              <a:t>Is the AQua effective in terms of:</a:t>
            </a:r>
            <a:endParaRPr>
              <a:solidFill>
                <a:schemeClr val="lt1"/>
              </a:solidFill>
            </a:endParaRPr>
          </a:p>
          <a:p>
            <a:pPr indent="0" lvl="0" marL="0" rtl="0" algn="just">
              <a:lnSpc>
                <a:spcPct val="150000"/>
              </a:lnSpc>
              <a:spcBef>
                <a:spcPts val="300"/>
              </a:spcBef>
              <a:spcAft>
                <a:spcPts val="0"/>
              </a:spcAft>
              <a:buSzPts val="1400"/>
              <a:buNone/>
            </a:pPr>
            <a:r>
              <a:rPr lang="en">
                <a:solidFill>
                  <a:schemeClr val="lt1"/>
                </a:solidFill>
                <a:latin typeface="Calibri"/>
                <a:ea typeface="Calibri"/>
                <a:cs typeface="Calibri"/>
                <a:sym typeface="Calibri"/>
              </a:rPr>
              <a:t>       2.1 Speed and range of data transmission</a:t>
            </a:r>
            <a:endParaRPr>
              <a:solidFill>
                <a:schemeClr val="lt1"/>
              </a:solidFill>
            </a:endParaRPr>
          </a:p>
          <a:p>
            <a:pPr indent="0" lvl="0" marL="0" rtl="0" algn="just">
              <a:lnSpc>
                <a:spcPct val="150000"/>
              </a:lnSpc>
              <a:spcBef>
                <a:spcPts val="300"/>
              </a:spcBef>
              <a:spcAft>
                <a:spcPts val="300"/>
              </a:spcAft>
              <a:buSzPts val="1400"/>
              <a:buNone/>
            </a:pPr>
            <a:r>
              <a:rPr lang="en">
                <a:solidFill>
                  <a:schemeClr val="lt1"/>
                </a:solidFill>
                <a:latin typeface="Calibri"/>
                <a:ea typeface="Calibri"/>
                <a:cs typeface="Calibri"/>
                <a:sym typeface="Calibri"/>
              </a:rPr>
              <a:t>       2.2 Power efficiency</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