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57"/>
  </p:notes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3" r:id="rId5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9"/>
    <p:restoredTop sz="93487"/>
  </p:normalViewPr>
  <p:slideViewPr>
    <p:cSldViewPr snapToGrid="0" snapToObjects="1">
      <p:cViewPr varScale="1">
        <p:scale>
          <a:sx n="61" d="100"/>
          <a:sy n="61" d="100"/>
        </p:scale>
        <p:origin x="744" y="4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the acknowledgement page(s) at the end.</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833101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48546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412300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608182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994991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184817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2126053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Tree>
    <p:extLst>
      <p:ext uri="{BB962C8B-B14F-4D97-AF65-F5344CB8AC3E}">
        <p14:creationId xmlns:p14="http://schemas.microsoft.com/office/powerpoint/2010/main" val="2593453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1292601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814388"/>
            <a:ext cx="13932000" cy="17255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3454825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214148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25504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24454097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03426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28727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3684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407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5450224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27966067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1399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04" r:id="rId20"/>
    <p:sldLayoutId id="2147483705" r:id="rId2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es.wikipedia.org/wiki/Serializaci%C3%B3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en.wikipedia.org/wiki/Serializ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es.wikipedia.org/wiki/XML_Schem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en.wikibooks.org/wiki/XML_Schema" TargetMode="External"/><Relationship Id="rId4" Type="http://schemas.openxmlformats.org/officeDocument/2006/relationships/hyperlink" Target="http://en.wikipedia.org/wiki/Xml_schem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s.wikipedia.org/wiki/X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en.wikipedia.org/wiki/Xml_schema" TargetMode="External"/><Relationship Id="rId4" Type="http://schemas.openxmlformats.org/officeDocument/2006/relationships/hyperlink" Target="http://es.wikipedia.org/wiki/XML_Schem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en.wikipedia.org/wiki/Xml_schema" TargetMode="External"/><Relationship Id="rId4" Type="http://schemas.openxmlformats.org/officeDocument/2006/relationships/hyperlink" Target="http://es.wikipedia.org/wiki/XML_Schem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XML/Schem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en.wikipedia.org/wiki/XML_Schema_(W3C)" TargetMode="External"/><Relationship Id="rId4" Type="http://schemas.openxmlformats.org/officeDocument/2006/relationships/hyperlink" Target="http://es.wikipedia.org/wiki/XML_Schema"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schools.com/Schema/schema_complex_indicators.asp"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w3schools.com/Schema/schema_dtypes_numeric.asp"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es.wikipedia.org/wiki/ISO_8601"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en.wikipedia.org/wiki/Coordinated_Universal_Time" TargetMode="External"/><Relationship Id="rId5" Type="http://schemas.openxmlformats.org/officeDocument/2006/relationships/hyperlink" Target="http://es.wikipedia.org/wiki/Tiempo_universal_coordinado" TargetMode="External"/><Relationship Id="rId4" Type="http://schemas.openxmlformats.org/officeDocument/2006/relationships/hyperlink" Target="http://en.wikipedia.org/wiki/ISO_8601"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es.wikipedia.org/wiki/Arquitectura_orientada_a_servicio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en.wikipedia.org/wiki/Service-oriented_architectur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youtube.com/watch?v=mj-kCFzF0M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es.wikipedia.org/wiki/Servicio_web"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en.wikipedia.org/wiki/Web_service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es.wikipedia.org/wiki/Interfaz_de_programaci%C3%B3n_de_aplicaciones"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hyperlink" Target="http://en.wikipedia.org/wiki/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55.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s.wikipedia.org/wiki/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Usando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Servicios</a:t>
            </a:r>
            <a:r>
              <a:rPr lang="en-US" sz="7600" u="none" strike="noStrike" cap="none" dirty="0">
                <a:solidFill>
                  <a:srgbClr val="FFD966"/>
                </a:solidFill>
                <a:latin typeface="Arial" charset="0"/>
                <a:ea typeface="Arial" charset="0"/>
                <a:cs typeface="Arial" charset="0"/>
                <a:sym typeface="Cabin"/>
              </a:rPr>
              <a:t> Web</a:t>
            </a:r>
          </a:p>
        </p:txBody>
      </p:sp>
      <p:sp>
        <p:nvSpPr>
          <p:cNvPr id="205" name="Shape 205"/>
          <p:cNvSpPr txBox="1">
            <a:spLocks noGrp="1"/>
          </p:cNvSpPr>
          <p:nvPr>
            <p:ph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Cap</a:t>
            </a:r>
            <a:r>
              <a:rPr lang="es-MX" sz="4800" u="none" strike="noStrike" cap="none" dirty="0" err="1">
                <a:solidFill>
                  <a:schemeClr val="lt1"/>
                </a:solidFill>
                <a:latin typeface="Arial" charset="0"/>
                <a:ea typeface="Arial" charset="0"/>
                <a:cs typeface="Arial" charset="0"/>
                <a:sym typeface="Cabin"/>
              </a:rPr>
              <a:t>ítulo</a:t>
            </a:r>
            <a:r>
              <a:rPr lang="en-US" sz="4800" u="none" strike="noStrike" cap="none" dirty="0">
                <a:solidFill>
                  <a:schemeClr val="lt1"/>
                </a:solidFill>
                <a:latin typeface="Arial" charset="0"/>
                <a:ea typeface="Arial" charset="0"/>
                <a:cs typeface="Arial" charset="0"/>
                <a:sym typeface="Cabin"/>
              </a:rPr>
              <a:t>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Regular" charset="0"/>
                <a:ea typeface="Arial Regular" charset="0"/>
                <a:cs typeface="Arial Regular" charset="0"/>
                <a:sym typeface="Cabin"/>
              </a:rPr>
              <a:t>Python para </a:t>
            </a:r>
            <a:r>
              <a:rPr lang="en-US" sz="3200" u="none" strike="noStrike" cap="none" dirty="0" err="1">
                <a:solidFill>
                  <a:srgbClr val="FFFF00"/>
                </a:solidFill>
                <a:latin typeface="Arial Regular" charset="0"/>
                <a:ea typeface="Arial Regular" charset="0"/>
                <a:cs typeface="Arial Regular" charset="0"/>
                <a:sym typeface="Cabin"/>
              </a:rPr>
              <a:t>Todos</a:t>
            </a:r>
            <a:endParaRPr lang="en-US" sz="3200" u="none" strike="noStrike" cap="none" dirty="0">
              <a:solidFill>
                <a:srgbClr val="FFFF00"/>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Regular" charset="0"/>
                <a:ea typeface="Arial Regular" charset="0"/>
                <a:cs typeface="Arial Regular" charset="0"/>
                <a:sym typeface="Cabin"/>
              </a:rPr>
              <a:t>es.py4e.com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55700" y="762000"/>
            <a:ext cx="12872858"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1C232"/>
                </a:solidFill>
                <a:latin typeface="Arial" charset="0"/>
                <a:ea typeface="Arial" charset="0"/>
                <a:cs typeface="Arial" charset="0"/>
                <a:sym typeface="Cabin"/>
              </a:rPr>
              <a:t>Espacio </a:t>
            </a:r>
            <a:r>
              <a:rPr lang="en-US" sz="7600" u="none" strike="noStrike" cap="none" dirty="0" err="1">
                <a:solidFill>
                  <a:srgbClr val="F1C232"/>
                </a:solidFill>
                <a:latin typeface="Arial" charset="0"/>
                <a:ea typeface="Arial" charset="0"/>
                <a:cs typeface="Arial" charset="0"/>
                <a:sym typeface="Cabin"/>
              </a:rPr>
              <a:t>en</a:t>
            </a:r>
            <a:r>
              <a:rPr lang="en-US" sz="7600" u="none" strike="noStrike" cap="none" dirty="0">
                <a:solidFill>
                  <a:srgbClr val="F1C232"/>
                </a:solidFill>
                <a:latin typeface="Arial" charset="0"/>
                <a:ea typeface="Arial" charset="0"/>
                <a:cs typeface="Arial" charset="0"/>
                <a:sym typeface="Cabin"/>
              </a:rPr>
              <a:t> Blanco</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&lt;persona&gt;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a:t>
            </a:r>
            <a:r>
              <a:rPr lang="en-US" sz="3200" u="none" strike="noStrike" cap="none" dirty="0" err="1">
                <a:solidFill>
                  <a:srgbClr val="00FF00"/>
                </a:solidFill>
                <a:latin typeface="Arial" charset="0"/>
                <a:ea typeface="Arial" charset="0"/>
                <a:cs typeface="Arial" charset="0"/>
                <a:sym typeface="Cabin"/>
              </a:rPr>
              <a:t>nombre</a:t>
            </a:r>
            <a:r>
              <a:rPr lang="en-US" sz="3200" u="none" strike="noStrike" cap="none" dirty="0">
                <a:solidFill>
                  <a:srgbClr val="00FF00"/>
                </a:solidFill>
                <a:latin typeface="Arial" charset="0"/>
                <a:ea typeface="Arial" charset="0"/>
                <a:cs typeface="Arial" charset="0"/>
                <a:sym typeface="Cabin"/>
              </a:rPr>
              <a:t>&gt;Chuck&lt;/</a:t>
            </a:r>
            <a:r>
              <a:rPr lang="en-US" sz="3200" u="none" strike="noStrike" cap="none" dirty="0" err="1">
                <a:solidFill>
                  <a:srgbClr val="00FF00"/>
                </a:solidFill>
                <a:latin typeface="Arial" charset="0"/>
                <a:ea typeface="Arial" charset="0"/>
                <a:cs typeface="Arial" charset="0"/>
                <a:sym typeface="Cabin"/>
              </a:rPr>
              <a:t>nombre</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a:t>
            </a:r>
            <a:r>
              <a:rPr lang="en-US" sz="3200" u="none" strike="noStrike" cap="none" dirty="0" err="1">
                <a:solidFill>
                  <a:srgbClr val="00FF00"/>
                </a:solidFill>
                <a:latin typeface="Arial" charset="0"/>
                <a:ea typeface="Arial" charset="0"/>
                <a:cs typeface="Arial" charset="0"/>
                <a:sym typeface="Cabin"/>
              </a:rPr>
              <a:t>telefono</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err="1">
                <a:solidFill>
                  <a:srgbClr val="00FF00"/>
                </a:solidFill>
                <a:latin typeface="Arial" charset="0"/>
                <a:ea typeface="Arial" charset="0"/>
                <a:cs typeface="Arial" charset="0"/>
                <a:sym typeface="Cabin"/>
              </a:rPr>
              <a:t>tipo</a:t>
            </a:r>
            <a:r>
              <a:rPr lang="en-US" sz="3200" u="none" strike="noStrike" cap="none" dirty="0">
                <a:solidFill>
                  <a:srgbClr val="00FF00"/>
                </a:solidFill>
                <a:latin typeface="Arial" charset="0"/>
                <a:ea typeface="Arial" charset="0"/>
                <a:cs typeface="Arial" charset="0"/>
                <a:sym typeface="Cabin"/>
              </a:rPr>
              <a:t>=</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a:t>
            </a:r>
            <a:r>
              <a:rPr lang="en-US" sz="3200" u="none" strike="noStrike" cap="none" dirty="0" err="1">
                <a:solidFill>
                  <a:srgbClr val="00FF00"/>
                </a:solidFill>
                <a:latin typeface="Arial" charset="0"/>
                <a:ea typeface="Arial" charset="0"/>
                <a:cs typeface="Arial" charset="0"/>
                <a:sym typeface="Cabin"/>
              </a:rPr>
              <a:t>telefono</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a:t>
            </a:r>
            <a:r>
              <a:rPr lang="en-US" sz="3200" u="none" strike="noStrike" cap="none" dirty="0" err="1">
                <a:solidFill>
                  <a:srgbClr val="00FF00"/>
                </a:solidFill>
                <a:latin typeface="Arial" charset="0"/>
                <a:ea typeface="Arial" charset="0"/>
                <a:cs typeface="Arial" charset="0"/>
                <a:sym typeface="Cabin"/>
              </a:rPr>
              <a:t>ocultar</a:t>
            </a:r>
            <a:r>
              <a:rPr lang="en-US" sz="3200" u="none" strike="noStrike" cap="none" dirty="0">
                <a:solidFill>
                  <a:srgbClr val="00FF00"/>
                </a:solidFill>
                <a:latin typeface="Arial" charset="0"/>
                <a:ea typeface="Arial" charset="0"/>
                <a:cs typeface="Arial" charset="0"/>
                <a:sym typeface="Cabin"/>
              </a:rPr>
              <a:t>=</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&lt;/persona&gt;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6423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dirty="0">
                <a:solidFill>
                  <a:schemeClr val="lt1"/>
                </a:solidFill>
                <a:latin typeface="Arial" charset="0"/>
                <a:ea typeface="Arial" charset="0"/>
                <a:cs typeface="Arial" charset="0"/>
                <a:sym typeface="Cabin"/>
              </a:rPr>
              <a:t>Los </a:t>
            </a:r>
            <a:r>
              <a:rPr lang="en-US" sz="3600" dirty="0" err="1">
                <a:solidFill>
                  <a:schemeClr val="lt1"/>
                </a:solidFill>
                <a:latin typeface="Arial" charset="0"/>
                <a:ea typeface="Arial" charset="0"/>
                <a:cs typeface="Arial" charset="0"/>
                <a:sym typeface="Cabin"/>
              </a:rPr>
              <a:t>saltos</a:t>
            </a:r>
            <a:r>
              <a:rPr lang="en-US" sz="3600" dirty="0">
                <a:solidFill>
                  <a:schemeClr val="lt1"/>
                </a:solidFill>
                <a:latin typeface="Arial" charset="0"/>
                <a:ea typeface="Arial" charset="0"/>
                <a:cs typeface="Arial" charset="0"/>
                <a:sym typeface="Cabin"/>
              </a:rPr>
              <a:t> de </a:t>
            </a:r>
            <a:r>
              <a:rPr lang="en-US" sz="3600" dirty="0" err="1">
                <a:solidFill>
                  <a:schemeClr val="lt1"/>
                </a:solidFill>
                <a:latin typeface="Arial" charset="0"/>
                <a:ea typeface="Arial" charset="0"/>
                <a:cs typeface="Arial" charset="0"/>
                <a:sym typeface="Cabin"/>
              </a:rPr>
              <a:t>línea</a:t>
            </a:r>
            <a:r>
              <a:rPr lang="en-US" sz="3600" dirty="0">
                <a:solidFill>
                  <a:schemeClr val="lt1"/>
                </a:solidFill>
                <a:latin typeface="Arial" charset="0"/>
                <a:ea typeface="Arial" charset="0"/>
                <a:cs typeface="Arial" charset="0"/>
                <a:sym typeface="Cabin"/>
              </a:rPr>
              <a:t> no </a:t>
            </a:r>
            <a:r>
              <a:rPr lang="en-US" sz="3600" dirty="0" err="1">
                <a:solidFill>
                  <a:schemeClr val="lt1"/>
                </a:solidFill>
                <a:latin typeface="Arial" charset="0"/>
                <a:ea typeface="Arial" charset="0"/>
                <a:cs typeface="Arial" charset="0"/>
                <a:sym typeface="Cabin"/>
              </a:rPr>
              <a:t>importan</a:t>
            </a:r>
            <a:r>
              <a:rPr lang="en-US" sz="3600" u="none" strike="noStrike" cap="none" dirty="0">
                <a:solidFill>
                  <a:schemeClr val="lt1"/>
                </a:solidFill>
                <a:latin typeface="Arial" charset="0"/>
                <a:ea typeface="Arial" charset="0"/>
                <a:cs typeface="Arial" charset="0"/>
                <a:sym typeface="Cabin"/>
              </a:rPr>
              <a:t>. El </a:t>
            </a:r>
            <a:r>
              <a:rPr lang="en-US" sz="3600" u="none" strike="noStrike" cap="none" dirty="0" err="1">
                <a:solidFill>
                  <a:schemeClr val="lt1"/>
                </a:solidFill>
                <a:latin typeface="Arial" charset="0"/>
                <a:ea typeface="Arial" charset="0"/>
                <a:cs typeface="Arial" charset="0"/>
                <a:sym typeface="Cabin"/>
              </a:rPr>
              <a:t>espacio</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en</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blanco</a:t>
            </a:r>
            <a:r>
              <a:rPr lang="en-US" sz="3600" u="none" strike="noStrike" cap="none" dirty="0">
                <a:solidFill>
                  <a:schemeClr val="lt1"/>
                </a:solidFill>
                <a:latin typeface="Arial" charset="0"/>
                <a:ea typeface="Arial" charset="0"/>
                <a:cs typeface="Arial" charset="0"/>
                <a:sym typeface="Cabin"/>
              </a:rPr>
              <a:t> es </a:t>
            </a:r>
            <a:r>
              <a:rPr lang="en-US" sz="3600" u="none" strike="noStrike" cap="none" dirty="0" err="1">
                <a:solidFill>
                  <a:schemeClr val="lt1"/>
                </a:solidFill>
                <a:latin typeface="Arial" charset="0"/>
                <a:ea typeface="Arial" charset="0"/>
                <a:cs typeface="Arial" charset="0"/>
                <a:sym typeface="Cabin"/>
              </a:rPr>
              <a:t>generalmente</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descartado</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en</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elementos</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texto</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Sólo</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indentamos</a:t>
            </a:r>
            <a:r>
              <a:rPr lang="en-US" sz="3600" u="none" strike="noStrike" cap="none" dirty="0">
                <a:solidFill>
                  <a:schemeClr val="lt1"/>
                </a:solidFill>
                <a:latin typeface="Arial" charset="0"/>
                <a:ea typeface="Arial" charset="0"/>
                <a:cs typeface="Arial" charset="0"/>
                <a:sym typeface="Cabin"/>
              </a:rPr>
              <a:t> para </a:t>
            </a:r>
            <a:r>
              <a:rPr lang="en-US" sz="3600" u="none" strike="noStrike" cap="none" dirty="0" err="1">
                <a:solidFill>
                  <a:schemeClr val="lt1"/>
                </a:solidFill>
                <a:latin typeface="Arial" charset="0"/>
                <a:ea typeface="Arial" charset="0"/>
                <a:cs typeface="Arial" charset="0"/>
                <a:sym typeface="Cabin"/>
              </a:rPr>
              <a:t>hacer</a:t>
            </a:r>
            <a:r>
              <a:rPr lang="en-US" sz="3600" dirty="0" err="1">
                <a:solidFill>
                  <a:schemeClr val="lt1"/>
                </a:solidFill>
                <a:latin typeface="Arial" charset="0"/>
                <a:ea typeface="Arial" charset="0"/>
                <a:cs typeface="Arial" charset="0"/>
                <a:sym typeface="Cabin"/>
              </a:rPr>
              <a:t>lo</a:t>
            </a:r>
            <a:r>
              <a:rPr lang="en-US" sz="3600" dirty="0">
                <a:solidFill>
                  <a:schemeClr val="lt1"/>
                </a:solidFill>
                <a:latin typeface="Arial" charset="0"/>
                <a:ea typeface="Arial" charset="0"/>
                <a:cs typeface="Arial" charset="0"/>
                <a:sym typeface="Cabin"/>
              </a:rPr>
              <a:t> legible.</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Terminología</a:t>
            </a:r>
            <a:r>
              <a:rPr lang="en-US" sz="7600" u="none" strike="noStrike" cap="none" dirty="0">
                <a:solidFill>
                  <a:srgbClr val="FFD966"/>
                </a:solidFill>
                <a:latin typeface="Arial" charset="0"/>
                <a:ea typeface="Arial" charset="0"/>
                <a:cs typeface="Arial" charset="0"/>
                <a:sym typeface="Cabin"/>
              </a:rPr>
              <a:t> XML</a:t>
            </a:r>
          </a:p>
        </p:txBody>
      </p:sp>
      <p:sp>
        <p:nvSpPr>
          <p:cNvPr id="300" name="Shape 300"/>
          <p:cNvSpPr txBox="1">
            <a:spLocks noGrp="1"/>
          </p:cNvSpPr>
          <p:nvPr>
            <p:ph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err="1">
                <a:solidFill>
                  <a:srgbClr val="00FF00"/>
                </a:solidFill>
                <a:latin typeface="Arial" charset="0"/>
                <a:ea typeface="Arial" charset="0"/>
                <a:cs typeface="Arial" charset="0"/>
                <a:sym typeface="Cabin"/>
              </a:rPr>
              <a:t>Etiquetas</a:t>
            </a:r>
            <a:r>
              <a:rPr lang="en-US" sz="3600" u="none" strike="noStrike" cap="none" dirty="0">
                <a:solidFill>
                  <a:schemeClr val="lt1"/>
                </a:solidFill>
                <a:latin typeface="Arial" charset="0"/>
                <a:ea typeface="Arial" charset="0"/>
                <a:cs typeface="Arial" charset="0"/>
                <a:sym typeface="Cabin"/>
              </a:rPr>
              <a:t> - </a:t>
            </a:r>
            <a:r>
              <a:rPr lang="en-US" sz="3600" u="none" strike="noStrike" cap="none" dirty="0" err="1">
                <a:solidFill>
                  <a:schemeClr val="lt1"/>
                </a:solidFill>
                <a:latin typeface="Arial" charset="0"/>
                <a:ea typeface="Arial" charset="0"/>
                <a:cs typeface="Arial" charset="0"/>
                <a:sym typeface="Cabin"/>
              </a:rPr>
              <a:t>Indican</a:t>
            </a:r>
            <a:r>
              <a:rPr lang="en-US" sz="3600" u="none" strike="noStrike" cap="none" dirty="0">
                <a:solidFill>
                  <a:schemeClr val="lt1"/>
                </a:solidFill>
                <a:latin typeface="Arial" charset="0"/>
                <a:ea typeface="Arial" charset="0"/>
                <a:cs typeface="Arial" charset="0"/>
                <a:sym typeface="Cabin"/>
              </a:rPr>
              <a:t> el </a:t>
            </a:r>
            <a:r>
              <a:rPr lang="en-US" sz="3600" u="none" strike="noStrike" cap="none" dirty="0" err="1">
                <a:solidFill>
                  <a:schemeClr val="lt1"/>
                </a:solidFill>
                <a:latin typeface="Arial" charset="0"/>
                <a:ea typeface="Arial" charset="0"/>
                <a:cs typeface="Arial" charset="0"/>
                <a:sym typeface="Cabin"/>
              </a:rPr>
              <a:t>inicio</a:t>
            </a:r>
            <a:r>
              <a:rPr lang="en-US" sz="3600" u="none" strike="noStrike" cap="none" dirty="0">
                <a:solidFill>
                  <a:schemeClr val="lt1"/>
                </a:solidFill>
                <a:latin typeface="Arial" charset="0"/>
                <a:ea typeface="Arial" charset="0"/>
                <a:cs typeface="Arial" charset="0"/>
                <a:sym typeface="Cabin"/>
              </a:rPr>
              <a:t> y el final de los </a:t>
            </a:r>
            <a:r>
              <a:rPr lang="en-US" sz="3600" u="none" strike="noStrike" cap="none" dirty="0" err="1">
                <a:solidFill>
                  <a:schemeClr val="lt1"/>
                </a:solidFill>
                <a:latin typeface="Arial" charset="0"/>
                <a:ea typeface="Arial" charset="0"/>
                <a:cs typeface="Arial" charset="0"/>
                <a:sym typeface="Cabin"/>
              </a:rPr>
              <a:t>elementos</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15000"/>
              </a:lnSpc>
              <a:spcBef>
                <a:spcPts val="1000"/>
              </a:spcBef>
              <a:spcAft>
                <a:spcPts val="1000"/>
              </a:spcAft>
              <a:buSzPct val="100000"/>
              <a:buFont typeface="Cabin"/>
            </a:pPr>
            <a:r>
              <a:rPr lang="en-US" sz="3600" u="none" strike="noStrike" cap="none" dirty="0" err="1">
                <a:solidFill>
                  <a:srgbClr val="FF00FF"/>
                </a:solidFill>
                <a:latin typeface="Arial" charset="0"/>
                <a:ea typeface="Arial" charset="0"/>
                <a:cs typeface="Arial" charset="0"/>
                <a:sym typeface="Cabin"/>
              </a:rPr>
              <a:t>Atributos</a:t>
            </a:r>
            <a:r>
              <a:rPr lang="en-US" sz="3600" u="none" strike="noStrike" cap="none" dirty="0">
                <a:solidFill>
                  <a:schemeClr val="lt1"/>
                </a:solidFill>
                <a:latin typeface="Arial" charset="0"/>
                <a:ea typeface="Arial" charset="0"/>
                <a:cs typeface="Arial" charset="0"/>
                <a:sym typeface="Cabin"/>
              </a:rPr>
              <a:t> - Pares c</a:t>
            </a:r>
            <a:r>
              <a:rPr lang="en-US" sz="3600" dirty="0">
                <a:solidFill>
                  <a:schemeClr val="lt1"/>
                </a:solidFill>
                <a:latin typeface="Arial" charset="0"/>
                <a:ea typeface="Arial" charset="0"/>
                <a:cs typeface="Arial" charset="0"/>
                <a:sym typeface="Cabin"/>
              </a:rPr>
              <a:t>lave</a:t>
            </a:r>
            <a:r>
              <a:rPr lang="en-US" sz="3600" u="none" strike="noStrike" cap="none" dirty="0">
                <a:solidFill>
                  <a:schemeClr val="lt1"/>
                </a:solidFill>
                <a:latin typeface="Arial" charset="0"/>
                <a:ea typeface="Arial" charset="0"/>
                <a:cs typeface="Arial" charset="0"/>
                <a:sym typeface="Cabin"/>
              </a:rPr>
              <a:t>/valor </a:t>
            </a:r>
            <a:r>
              <a:rPr lang="en-US" sz="3600" u="none" strike="noStrike" cap="none" dirty="0" err="1">
                <a:solidFill>
                  <a:schemeClr val="lt1"/>
                </a:solidFill>
                <a:latin typeface="Arial" charset="0"/>
                <a:ea typeface="Arial" charset="0"/>
                <a:cs typeface="Arial" charset="0"/>
                <a:sym typeface="Cabin"/>
              </a:rPr>
              <a:t>en</a:t>
            </a:r>
            <a:r>
              <a:rPr lang="en-US" sz="3600" u="none" strike="noStrike" cap="none" dirty="0">
                <a:solidFill>
                  <a:schemeClr val="lt1"/>
                </a:solidFill>
                <a:latin typeface="Arial" charset="0"/>
                <a:ea typeface="Arial" charset="0"/>
                <a:cs typeface="Arial" charset="0"/>
                <a:sym typeface="Cabin"/>
              </a:rPr>
              <a:t> una </a:t>
            </a:r>
            <a:r>
              <a:rPr lang="en-US" sz="3600" u="none" strike="noStrike" cap="none" dirty="0" err="1">
                <a:solidFill>
                  <a:schemeClr val="lt1"/>
                </a:solidFill>
                <a:latin typeface="Arial" charset="0"/>
                <a:ea typeface="Arial" charset="0"/>
                <a:cs typeface="Arial" charset="0"/>
                <a:sym typeface="Cabin"/>
              </a:rPr>
              <a:t>etiqueta</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inicio</a:t>
            </a:r>
            <a:r>
              <a:rPr lang="en-US" sz="3600" u="none" strike="noStrike" cap="none" dirty="0">
                <a:solidFill>
                  <a:schemeClr val="lt1"/>
                </a:solidFill>
                <a:latin typeface="Arial" charset="0"/>
                <a:ea typeface="Arial" charset="0"/>
                <a:cs typeface="Arial" charset="0"/>
                <a:sym typeface="Cabin"/>
              </a:rPr>
              <a:t> de XML</a:t>
            </a:r>
          </a:p>
          <a:p>
            <a:pPr marL="457200" marR="0" lvl="0" indent="-457200" algn="l" rtl="0">
              <a:lnSpc>
                <a:spcPct val="115000"/>
              </a:lnSpc>
              <a:spcBef>
                <a:spcPts val="1000"/>
              </a:spcBef>
              <a:spcAft>
                <a:spcPts val="1000"/>
              </a:spcAft>
              <a:buSzPct val="100000"/>
              <a:buFont typeface="Cabin"/>
            </a:pPr>
            <a:r>
              <a:rPr lang="en-US" sz="3600" u="none" strike="noStrike" cap="none" dirty="0" err="1">
                <a:solidFill>
                  <a:srgbClr val="FF7F00"/>
                </a:solidFill>
                <a:latin typeface="Arial" charset="0"/>
                <a:ea typeface="Arial" charset="0"/>
                <a:cs typeface="Arial" charset="0"/>
                <a:sym typeface="Cabin"/>
              </a:rPr>
              <a:t>Serializar</a:t>
            </a:r>
            <a:r>
              <a:rPr lang="en-US" sz="3600" u="none" strike="noStrike" cap="none" dirty="0">
                <a:solidFill>
                  <a:srgbClr val="FF7F00"/>
                </a:solidFill>
                <a:latin typeface="Arial" charset="0"/>
                <a:ea typeface="Arial" charset="0"/>
                <a:cs typeface="Arial" charset="0"/>
                <a:sym typeface="Cabin"/>
              </a:rPr>
              <a:t> / De-</a:t>
            </a:r>
            <a:r>
              <a:rPr lang="en-US" sz="3600" u="none" strike="noStrike" cap="none" dirty="0" err="1">
                <a:solidFill>
                  <a:srgbClr val="FF7F00"/>
                </a:solidFill>
                <a:latin typeface="Arial" charset="0"/>
                <a:ea typeface="Arial" charset="0"/>
                <a:cs typeface="Arial" charset="0"/>
                <a:sym typeface="Cabin"/>
              </a:rPr>
              <a:t>Serializar</a:t>
            </a:r>
            <a:r>
              <a:rPr lang="en-US" sz="3600" u="none" strike="noStrike" cap="none" dirty="0">
                <a:solidFill>
                  <a:schemeClr val="lt1"/>
                </a:solidFill>
                <a:latin typeface="Arial" charset="0"/>
                <a:ea typeface="Arial" charset="0"/>
                <a:cs typeface="Arial" charset="0"/>
                <a:sym typeface="Cabin"/>
              </a:rPr>
              <a:t> - </a:t>
            </a:r>
            <a:r>
              <a:rPr lang="en-US" sz="3600" u="none" strike="noStrike" cap="none" dirty="0" err="1">
                <a:solidFill>
                  <a:schemeClr val="lt1"/>
                </a:solidFill>
                <a:latin typeface="Arial" charset="0"/>
                <a:ea typeface="Arial" charset="0"/>
                <a:cs typeface="Arial" charset="0"/>
                <a:sym typeface="Cabin"/>
              </a:rPr>
              <a:t>Convertir</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datos</a:t>
            </a:r>
            <a:r>
              <a:rPr lang="en-US" sz="3600" dirty="0">
                <a:solidFill>
                  <a:schemeClr val="lt1"/>
                </a:solidFill>
                <a:latin typeface="Arial" charset="0"/>
                <a:ea typeface="Arial" charset="0"/>
                <a:cs typeface="Arial" charset="0"/>
                <a:sym typeface="Cabin"/>
              </a:rPr>
              <a:t> de un </a:t>
            </a:r>
            <a:r>
              <a:rPr lang="en-US" sz="3600" dirty="0" err="1">
                <a:solidFill>
                  <a:schemeClr val="lt1"/>
                </a:solidFill>
                <a:latin typeface="Arial" charset="0"/>
                <a:ea typeface="Arial" charset="0"/>
                <a:cs typeface="Arial" charset="0"/>
                <a:sym typeface="Cabin"/>
              </a:rPr>
              <a:t>programa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en</a:t>
            </a:r>
            <a:r>
              <a:rPr lang="en-US" sz="3600" dirty="0">
                <a:solidFill>
                  <a:schemeClr val="lt1"/>
                </a:solidFill>
                <a:latin typeface="Arial" charset="0"/>
                <a:ea typeface="Arial" charset="0"/>
                <a:cs typeface="Arial" charset="0"/>
                <a:sym typeface="Cabin"/>
              </a:rPr>
              <a:t> un </a:t>
            </a:r>
            <a:r>
              <a:rPr lang="en-US" sz="3600" dirty="0" err="1">
                <a:solidFill>
                  <a:schemeClr val="lt1"/>
                </a:solidFill>
                <a:latin typeface="Arial" charset="0"/>
                <a:ea typeface="Arial" charset="0"/>
                <a:cs typeface="Arial" charset="0"/>
                <a:sym typeface="Cabin"/>
              </a:rPr>
              <a:t>formato</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común</a:t>
            </a:r>
            <a:r>
              <a:rPr lang="en-US" sz="3600" dirty="0">
                <a:solidFill>
                  <a:schemeClr val="lt1"/>
                </a:solidFill>
                <a:latin typeface="Arial" charset="0"/>
                <a:ea typeface="Arial" charset="0"/>
                <a:cs typeface="Arial" charset="0"/>
                <a:sym typeface="Cabin"/>
              </a:rPr>
              <a:t> que </a:t>
            </a:r>
            <a:r>
              <a:rPr lang="en-US" sz="3600" dirty="0" err="1">
                <a:solidFill>
                  <a:schemeClr val="lt1"/>
                </a:solidFill>
                <a:latin typeface="Arial" charset="0"/>
                <a:ea typeface="Arial" charset="0"/>
                <a:cs typeface="Arial" charset="0"/>
                <a:sym typeface="Cabin"/>
              </a:rPr>
              <a:t>puede</a:t>
            </a:r>
            <a:r>
              <a:rPr lang="en-US" sz="3600" dirty="0">
                <a:solidFill>
                  <a:schemeClr val="lt1"/>
                </a:solidFill>
                <a:latin typeface="Arial" charset="0"/>
                <a:ea typeface="Arial" charset="0"/>
                <a:cs typeface="Arial" charset="0"/>
                <a:sym typeface="Cabin"/>
              </a:rPr>
              <a:t> ser </a:t>
            </a:r>
            <a:r>
              <a:rPr lang="en-US" sz="3600" dirty="0" err="1">
                <a:solidFill>
                  <a:schemeClr val="lt1"/>
                </a:solidFill>
                <a:latin typeface="Arial" charset="0"/>
                <a:ea typeface="Arial" charset="0"/>
                <a:cs typeface="Arial" charset="0"/>
                <a:sym typeface="Cabin"/>
              </a:rPr>
              <a:t>almacenado</a:t>
            </a:r>
            <a:r>
              <a:rPr lang="en-US" sz="3600" dirty="0">
                <a:solidFill>
                  <a:schemeClr val="lt1"/>
                </a:solidFill>
                <a:latin typeface="Arial" charset="0"/>
                <a:ea typeface="Arial" charset="0"/>
                <a:cs typeface="Arial" charset="0"/>
                <a:sym typeface="Cabin"/>
              </a:rPr>
              <a:t> y/o </a:t>
            </a:r>
            <a:r>
              <a:rPr lang="en-US" sz="3600" dirty="0" err="1">
                <a:solidFill>
                  <a:schemeClr val="lt1"/>
                </a:solidFill>
                <a:latin typeface="Arial" charset="0"/>
                <a:ea typeface="Arial" charset="0"/>
                <a:cs typeface="Arial" charset="0"/>
                <a:sym typeface="Cabin"/>
              </a:rPr>
              <a:t>transmitido</a:t>
            </a:r>
            <a:r>
              <a:rPr lang="en-US" sz="3600" dirty="0">
                <a:solidFill>
                  <a:schemeClr val="lt1"/>
                </a:solidFill>
                <a:latin typeface="Arial" charset="0"/>
                <a:ea typeface="Arial" charset="0"/>
                <a:cs typeface="Arial" charset="0"/>
                <a:sym typeface="Cabin"/>
              </a:rPr>
              <a:t> entre </a:t>
            </a:r>
            <a:r>
              <a:rPr lang="en-US" sz="3600" dirty="0" err="1">
                <a:solidFill>
                  <a:schemeClr val="lt1"/>
                </a:solidFill>
                <a:latin typeface="Arial" charset="0"/>
                <a:ea typeface="Arial" charset="0"/>
                <a:cs typeface="Arial" charset="0"/>
                <a:sym typeface="Cabin"/>
              </a:rPr>
              <a:t>sistemas</a:t>
            </a:r>
            <a:r>
              <a:rPr lang="en-US" sz="3600" dirty="0">
                <a:solidFill>
                  <a:schemeClr val="lt1"/>
                </a:solidFill>
                <a:latin typeface="Arial" charset="0"/>
                <a:ea typeface="Arial" charset="0"/>
                <a:cs typeface="Arial" charset="0"/>
                <a:sym typeface="Cabin"/>
              </a:rPr>
              <a:t>, de modo que no </a:t>
            </a:r>
            <a:r>
              <a:rPr lang="en-US" sz="3600" dirty="0" err="1">
                <a:solidFill>
                  <a:schemeClr val="lt1"/>
                </a:solidFill>
                <a:latin typeface="Arial" charset="0"/>
                <a:ea typeface="Arial" charset="0"/>
                <a:cs typeface="Arial" charset="0"/>
                <a:sym typeface="Cabin"/>
              </a:rPr>
              <a:t>dependa</a:t>
            </a:r>
            <a:r>
              <a:rPr lang="en-US" sz="3600" dirty="0">
                <a:solidFill>
                  <a:schemeClr val="lt1"/>
                </a:solidFill>
                <a:latin typeface="Arial" charset="0"/>
                <a:ea typeface="Arial" charset="0"/>
                <a:cs typeface="Arial" charset="0"/>
                <a:sym typeface="Cabin"/>
              </a:rPr>
              <a:t> de un </a:t>
            </a:r>
            <a:r>
              <a:rPr lang="en-US" sz="3600" dirty="0" err="1">
                <a:solidFill>
                  <a:schemeClr val="lt1"/>
                </a:solidFill>
                <a:latin typeface="Arial" charset="0"/>
                <a:ea typeface="Arial" charset="0"/>
                <a:cs typeface="Arial" charset="0"/>
                <a:sym typeface="Cabin"/>
              </a:rPr>
              <a:t>lenguaje</a:t>
            </a:r>
            <a:r>
              <a:rPr lang="en-US" sz="3600" dirty="0">
                <a:solidFill>
                  <a:schemeClr val="lt1"/>
                </a:solidFill>
                <a:latin typeface="Arial" charset="0"/>
                <a:ea typeface="Arial" charset="0"/>
                <a:cs typeface="Arial" charset="0"/>
                <a:sym typeface="Cabin"/>
              </a:rPr>
              <a:t> de </a:t>
            </a:r>
            <a:r>
              <a:rPr lang="en-US" sz="3600" dirty="0" err="1">
                <a:solidFill>
                  <a:schemeClr val="lt1"/>
                </a:solidFill>
                <a:latin typeface="Arial" charset="0"/>
                <a:ea typeface="Arial" charset="0"/>
                <a:cs typeface="Arial" charset="0"/>
                <a:sym typeface="Cabin"/>
              </a:rPr>
              <a:t>programación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específico</a:t>
            </a:r>
            <a:endParaRPr lang="en-US" sz="3600" u="none" strike="noStrike" cap="none" dirty="0">
              <a:solidFill>
                <a:schemeClr val="lt1"/>
              </a:solidFill>
              <a:latin typeface="Arial" charset="0"/>
              <a:ea typeface="Arial" charset="0"/>
              <a:cs typeface="Arial" charset="0"/>
              <a:sym typeface="Cabin"/>
            </a:endParaRP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http://es.wikipedia.org/wiki/Serializaci%C3%B3n</a:t>
            </a:r>
            <a:endParaRPr lang="en-US" sz="3000" u="sng" strike="noStrike" cap="none" dirty="0">
              <a:solidFill>
                <a:srgbClr val="FFFF00"/>
              </a:solidFill>
              <a:latin typeface="Arial" charset="0"/>
              <a:ea typeface="Arial" charset="0"/>
              <a:cs typeface="Arial" charset="0"/>
              <a:sym typeface="Cabin"/>
              <a:hlinkClick r:id="rId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t>
            </a:r>
            <a:r>
              <a:rPr lang="en-US" sz="7600" u="none" strike="noStrike" cap="none" dirty="0" err="1">
                <a:solidFill>
                  <a:srgbClr val="FFD966"/>
                </a:solidFill>
                <a:latin typeface="Arial" charset="0"/>
                <a:ea typeface="Arial" charset="0"/>
                <a:cs typeface="Arial" charset="0"/>
                <a:sym typeface="Cabin"/>
              </a:rPr>
              <a:t>como</a:t>
            </a:r>
            <a:r>
              <a:rPr lang="en-US" sz="7600" u="none" strike="noStrike" cap="none" dirty="0">
                <a:solidFill>
                  <a:srgbClr val="FFD966"/>
                </a:solidFill>
                <a:latin typeface="Arial" charset="0"/>
                <a:ea typeface="Arial" charset="0"/>
                <a:cs typeface="Arial" charset="0"/>
                <a:sym typeface="Cabin"/>
              </a:rPr>
              <a:t> un Árbol</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grpSp>
      <p:sp>
        <p:nvSpPr>
          <p:cNvPr id="324" name="Shape 324"/>
          <p:cNvSpPr txBox="1"/>
          <p:nvPr/>
        </p:nvSpPr>
        <p:spPr>
          <a:xfrm>
            <a:off x="1766171" y="7226300"/>
            <a:ext cx="230086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err="1">
                <a:solidFill>
                  <a:srgbClr val="FF7F00"/>
                </a:solidFill>
                <a:latin typeface="Arial" charset="0"/>
                <a:ea typeface="Arial" charset="0"/>
                <a:cs typeface="Arial" charset="0"/>
                <a:sym typeface="Cabin"/>
              </a:rPr>
              <a:t>Elementos</a:t>
            </a:r>
            <a:endParaRPr lang="en-US" sz="3600" u="none" strike="noStrike" cap="none" dirty="0">
              <a:solidFill>
                <a:srgbClr val="FF7F00"/>
              </a:solidFill>
              <a:latin typeface="Arial" charset="0"/>
              <a:ea typeface="Arial" charset="0"/>
              <a:cs typeface="Arial" charset="0"/>
              <a:sym typeface="Cabin"/>
            </a:endParaRPr>
          </a:p>
        </p:txBody>
      </p:sp>
      <p:sp>
        <p:nvSpPr>
          <p:cNvPr id="325" name="Shape 325"/>
          <p:cNvSpPr txBox="1"/>
          <p:nvPr/>
        </p:nvSpPr>
        <p:spPr>
          <a:xfrm>
            <a:off x="4554450" y="7226300"/>
            <a:ext cx="123257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err="1">
                <a:solidFill>
                  <a:srgbClr val="FF00FF"/>
                </a:solidFill>
                <a:latin typeface="Arial" charset="0"/>
                <a:ea typeface="Arial" charset="0"/>
                <a:cs typeface="Arial" charset="0"/>
                <a:sym typeface="Cabin"/>
              </a:rPr>
              <a:t>Texto</a:t>
            </a:r>
            <a:endParaRPr lang="en-US" sz="3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rgbClr val="FFD966"/>
                </a:solidFill>
                <a:latin typeface="Arial" charset="0"/>
                <a:ea typeface="Arial" charset="0"/>
                <a:cs typeface="Arial" charset="0"/>
                <a:sym typeface="Cabin"/>
              </a:rPr>
              <a:t>Texto</a:t>
            </a:r>
            <a:r>
              <a:rPr lang="en-US" sz="7600" u="none" strike="noStrike" cap="none" dirty="0">
                <a:solidFill>
                  <a:srgbClr val="FFD966"/>
                </a:solidFill>
                <a:latin typeface="Arial" charset="0"/>
                <a:ea typeface="Arial" charset="0"/>
                <a:cs typeface="Arial" charset="0"/>
                <a:sym typeface="Cabin"/>
              </a:rPr>
              <a:t> y </a:t>
            </a:r>
            <a:r>
              <a:rPr lang="en-US" sz="7600" u="none" strike="noStrike" cap="none" dirty="0" err="1">
                <a:solidFill>
                  <a:srgbClr val="FFD966"/>
                </a:solidFill>
                <a:latin typeface="Arial" charset="0"/>
                <a:ea typeface="Arial" charset="0"/>
                <a:cs typeface="Arial" charset="0"/>
                <a:sym typeface="Cabin"/>
              </a:rPr>
              <a:t>Atributos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en</a:t>
            </a:r>
            <a:r>
              <a:rPr lang="en-US" sz="7600" u="none" strike="noStrike" cap="none" dirty="0">
                <a:solidFill>
                  <a:srgbClr val="FFD966"/>
                </a:solidFill>
                <a:latin typeface="Arial" charset="0"/>
                <a:ea typeface="Arial" charset="0"/>
                <a:cs typeface="Arial" charset="0"/>
                <a:sym typeface="Cabin"/>
              </a:rPr>
              <a:t> XML</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charset="0"/>
                <a:ea typeface="Arial" charset="0"/>
                <a:cs typeface="Arial" charset="0"/>
                <a:sym typeface="Cabin"/>
              </a:rPr>
              <a:t>atrib</a:t>
            </a:r>
            <a:endParaRPr lang="en-US" sz="3600" u="none" strike="noStrike" cap="none" dirty="0">
              <a:solidFill>
                <a:srgbClr val="00FF00"/>
              </a:solidFill>
              <a:latin typeface="Arial" charset="0"/>
              <a:ea typeface="Arial" charset="0"/>
              <a:cs typeface="Arial" charset="0"/>
              <a:sym typeface="Cabin"/>
            </a:endParaRPr>
          </a:p>
        </p:txBody>
      </p:sp>
      <p:sp>
        <p:nvSpPr>
          <p:cNvPr id="350" name="Shape 350"/>
          <p:cNvSpPr txBox="1"/>
          <p:nvPr/>
        </p:nvSpPr>
        <p:spPr>
          <a:xfrm>
            <a:off x="11277600" y="4305300"/>
            <a:ext cx="135255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3600" dirty="0">
                <a:solidFill>
                  <a:srgbClr val="FF00FF"/>
                </a:solidFill>
                <a:latin typeface="Arial" charset="0"/>
                <a:ea typeface="Arial" charset="0"/>
                <a:cs typeface="Arial" charset="0"/>
                <a:sym typeface="Cabin"/>
              </a:rPr>
              <a:t>N</a:t>
            </a:r>
            <a:r>
              <a:rPr lang="en-US" sz="3600" dirty="0" err="1">
                <a:solidFill>
                  <a:srgbClr val="FF00FF"/>
                </a:solidFill>
                <a:latin typeface="Arial" charset="0"/>
                <a:ea typeface="Arial" charset="0"/>
                <a:cs typeface="Arial" charset="0"/>
                <a:sym typeface="Cabin"/>
              </a:rPr>
              <a:t>odo</a:t>
            </a:r>
            <a:r>
              <a:rPr lang="en-US" sz="3600" dirty="0">
                <a:solidFill>
                  <a:srgbClr val="FF00FF"/>
                </a:solidFill>
                <a:latin typeface="Arial" charset="0"/>
                <a:ea typeface="Arial" charset="0"/>
                <a:cs typeface="Arial" charset="0"/>
                <a:sym typeface="Cabin"/>
              </a:rPr>
              <a:t> </a:t>
            </a:r>
            <a:r>
              <a:rPr lang="en-US" sz="3600" dirty="0" err="1">
                <a:solidFill>
                  <a:srgbClr val="FF00FF"/>
                </a:solidFill>
                <a:latin typeface="Arial" charset="0"/>
                <a:ea typeface="Arial" charset="0"/>
                <a:cs typeface="Arial" charset="0"/>
                <a:sym typeface="Cabin"/>
              </a:rPr>
              <a:t>texto</a:t>
            </a:r>
            <a:endParaRPr lang="en-US" sz="3600" u="none" strike="noStrike" cap="none" dirty="0">
              <a:solidFill>
                <a:srgbClr val="FF00FF"/>
              </a:solidFill>
              <a:latin typeface="Arial" charset="0"/>
              <a:ea typeface="Arial" charset="0"/>
              <a:cs typeface="Arial" charset="0"/>
              <a:sym typeface="Cabin"/>
            </a:endParaRPr>
          </a:p>
        </p:txBody>
      </p:sp>
      <p:sp>
        <p:nvSpPr>
          <p:cNvPr id="27" name="Shape 324"/>
          <p:cNvSpPr txBox="1"/>
          <p:nvPr/>
        </p:nvSpPr>
        <p:spPr>
          <a:xfrm>
            <a:off x="1653437" y="7226300"/>
            <a:ext cx="241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err="1">
                <a:solidFill>
                  <a:srgbClr val="FF7F00"/>
                </a:solidFill>
                <a:latin typeface="Arial" charset="0"/>
                <a:ea typeface="Arial" charset="0"/>
                <a:cs typeface="Arial" charset="0"/>
                <a:sym typeface="Cabin"/>
              </a:rPr>
              <a:t>Elementos</a:t>
            </a:r>
            <a:endParaRPr lang="en-US" sz="3600" u="none" strike="noStrike" cap="none" dirty="0">
              <a:solidFill>
                <a:srgbClr val="FF7F00"/>
              </a:solidFill>
              <a:latin typeface="Arial" charset="0"/>
              <a:ea typeface="Arial" charset="0"/>
              <a:cs typeface="Arial" charset="0"/>
              <a:sym typeface="Cabin"/>
            </a:endParaRPr>
          </a:p>
        </p:txBody>
      </p:sp>
      <p:sp>
        <p:nvSpPr>
          <p:cNvPr id="28" name="Shape 325"/>
          <p:cNvSpPr txBox="1"/>
          <p:nvPr/>
        </p:nvSpPr>
        <p:spPr>
          <a:xfrm>
            <a:off x="4554450" y="7226300"/>
            <a:ext cx="13540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err="1">
                <a:solidFill>
                  <a:srgbClr val="FF00FF"/>
                </a:solidFill>
                <a:latin typeface="Arial" charset="0"/>
                <a:ea typeface="Arial" charset="0"/>
                <a:cs typeface="Arial" charset="0"/>
                <a:sym typeface="Cabin"/>
              </a:rPr>
              <a:t>Texto</a:t>
            </a:r>
            <a:endParaRPr lang="en-US" sz="3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t>
            </a:r>
            <a:r>
              <a:rPr lang="en-US" sz="7600" u="none" strike="noStrike" cap="none" dirty="0" err="1">
                <a:solidFill>
                  <a:srgbClr val="FFD966"/>
                </a:solidFill>
                <a:latin typeface="Arial" charset="0"/>
                <a:ea typeface="Arial" charset="0"/>
                <a:cs typeface="Arial" charset="0"/>
                <a:sym typeface="Cabin"/>
              </a:rPr>
              <a:t>como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Rutas</a:t>
            </a:r>
            <a:endParaRPr lang="en-US" sz="7600" u="none" strike="noStrike" cap="none" dirty="0">
              <a:solidFill>
                <a:srgbClr val="FFD966"/>
              </a:solidFill>
              <a:latin typeface="Arial" charset="0"/>
              <a:ea typeface="Arial" charset="0"/>
              <a:cs typeface="Arial" charset="0"/>
              <a:sym typeface="Cabin"/>
            </a:endParaRP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16352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791223" y="7226300"/>
            <a:ext cx="227581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err="1">
                <a:solidFill>
                  <a:srgbClr val="FF7F00"/>
                </a:solidFill>
                <a:latin typeface="Arial" charset="0"/>
                <a:ea typeface="Arial" charset="0"/>
                <a:cs typeface="Arial" charset="0"/>
                <a:sym typeface="Cabin"/>
              </a:rPr>
              <a:t>Elementos</a:t>
            </a:r>
            <a:endParaRPr lang="en-US" sz="3600" u="none" strike="noStrike" cap="none" dirty="0">
              <a:solidFill>
                <a:srgbClr val="FF7F00"/>
              </a:solidFill>
              <a:latin typeface="Arial" charset="0"/>
              <a:ea typeface="Arial" charset="0"/>
              <a:cs typeface="Arial" charset="0"/>
              <a:sym typeface="Cabin"/>
            </a:endParaRPr>
          </a:p>
        </p:txBody>
      </p:sp>
      <p:sp>
        <p:nvSpPr>
          <p:cNvPr id="26" name="Shape 325"/>
          <p:cNvSpPr txBox="1"/>
          <p:nvPr/>
        </p:nvSpPr>
        <p:spPr>
          <a:xfrm>
            <a:off x="4554450" y="7226300"/>
            <a:ext cx="115741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err="1">
                <a:solidFill>
                  <a:srgbClr val="FF00FF"/>
                </a:solidFill>
                <a:latin typeface="Arial" charset="0"/>
                <a:ea typeface="Arial" charset="0"/>
                <a:cs typeface="Arial" charset="0"/>
                <a:sym typeface="Cabin"/>
              </a:rPr>
              <a:t>Texto</a:t>
            </a:r>
            <a:endParaRPr lang="en-US" sz="3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a:solidFill>
                  <a:srgbClr val="FFD966"/>
                </a:solidFill>
                <a:latin typeface="Arial" charset="0"/>
                <a:ea typeface="Arial" charset="0"/>
                <a:cs typeface="Arial" charset="0"/>
                <a:sym typeface="Cabin"/>
              </a:rPr>
              <a:t>Esquema XML</a:t>
            </a:r>
          </a:p>
        </p:txBody>
      </p:sp>
      <p:sp>
        <p:nvSpPr>
          <p:cNvPr id="384" name="Shape 384"/>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200" u="none" strike="noStrike" cap="none">
                <a:solidFill>
                  <a:schemeClr val="lt1"/>
                </a:solidFill>
                <a:latin typeface="Arial" charset="0"/>
                <a:ea typeface="Arial" charset="0"/>
                <a:cs typeface="Arial" charset="0"/>
                <a:sym typeface="Cabin"/>
              </a:rPr>
              <a:t>Describiendo un </a:t>
            </a:r>
            <a:r>
              <a:rPr lang="es-419" sz="3200" b="0" i="0" u="none" strike="noStrike" cap="none">
                <a:solidFill>
                  <a:schemeClr val="lt1"/>
                </a:solidFill>
                <a:latin typeface="Arial"/>
                <a:ea typeface="Arial"/>
                <a:cs typeface="Arial"/>
                <a:sym typeface="Arial"/>
              </a:rPr>
              <a:t>“</a:t>
            </a:r>
            <a:r>
              <a:rPr lang="es-419" sz="3400" u="none" strike="noStrike" cap="none">
                <a:solidFill>
                  <a:srgbClr val="FFFF00"/>
                </a:solidFill>
                <a:latin typeface="Arial" charset="0"/>
                <a:ea typeface="Arial" charset="0"/>
                <a:cs typeface="Arial" charset="0"/>
                <a:sym typeface="Cabin"/>
              </a:rPr>
              <a:t>contrato</a:t>
            </a:r>
            <a:r>
              <a:rPr lang="es-419" sz="3200" b="0" i="0" u="none" strike="noStrike" cap="none">
                <a:solidFill>
                  <a:schemeClr val="lt1"/>
                </a:solidFill>
                <a:latin typeface="Arial"/>
                <a:ea typeface="Arial"/>
                <a:cs typeface="Arial"/>
                <a:sym typeface="Arial"/>
              </a:rPr>
              <a:t>”</a:t>
            </a:r>
            <a:r>
              <a:rPr lang="es-419" sz="3200" u="none" strike="noStrike" cap="none">
                <a:solidFill>
                  <a:schemeClr val="lt1"/>
                </a:solidFill>
                <a:latin typeface="Arial" charset="0"/>
                <a:ea typeface="Arial" charset="0"/>
                <a:cs typeface="Arial" charset="0"/>
                <a:sym typeface="Cabin"/>
              </a:rPr>
              <a:t> como lo que es un XML aceptable</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000" u="sng" strike="noStrike" cap="none">
                <a:solidFill>
                  <a:srgbClr val="FFFF00"/>
                </a:solidFill>
                <a:latin typeface="Arial" charset="0"/>
                <a:ea typeface="Arial" charset="0"/>
                <a:cs typeface="Arial" charset="0"/>
                <a:sym typeface="Cabin"/>
                <a:hlinkClick r:id="rId3"/>
              </a:rPr>
              <a:t>http://es.wikipedia.org/wiki/XML_Schema</a:t>
            </a:r>
            <a:endParaRPr lang="es-419" sz="3000" u="sng" strike="noStrike" cap="none">
              <a:solidFill>
                <a:srgbClr val="FFFF00"/>
              </a:solidFill>
              <a:latin typeface="Arial" charset="0"/>
              <a:ea typeface="Arial" charset="0"/>
              <a:cs typeface="Arial" charset="0"/>
              <a:sym typeface="Cabin"/>
              <a:hlinkClick r:id="rId4"/>
            </a:endParaRP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000" u="sng" strike="noStrike" cap="none">
                <a:solidFill>
                  <a:srgbClr val="FFFF00"/>
                </a:solidFill>
                <a:latin typeface="Arial" charset="0"/>
                <a:ea typeface="Arial" charset="0"/>
                <a:cs typeface="Arial" charset="0"/>
                <a:sym typeface="Cabin"/>
                <a:hlinkClick r:id="rId5"/>
              </a:rPr>
              <a:t>http://en.wikibooks.org/wiki/XML_Schema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7600" u="none" strike="noStrike" cap="none">
                <a:solidFill>
                  <a:srgbClr val="FFD966"/>
                </a:solidFill>
                <a:latin typeface="Arial" charset="0"/>
                <a:ea typeface="Arial" charset="0"/>
                <a:cs typeface="Arial" charset="0"/>
                <a:sym typeface="Cabin"/>
              </a:rPr>
              <a:t>Esquema XML</a:t>
            </a:r>
          </a:p>
        </p:txBody>
      </p:sp>
      <p:sp>
        <p:nvSpPr>
          <p:cNvPr id="392" name="Shape 392"/>
          <p:cNvSpPr txBox="1">
            <a:spLocks noGrp="1"/>
          </p:cNvSpPr>
          <p:nvPr>
            <p:ph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Descripción del </a:t>
            </a:r>
            <a:r>
              <a:rPr lang="es-419" sz="3600" u="none" strike="noStrike" cap="none" dirty="0">
                <a:solidFill>
                  <a:srgbClr val="FFFF00"/>
                </a:solidFill>
                <a:latin typeface="Arial" charset="0"/>
                <a:ea typeface="Arial" charset="0"/>
                <a:cs typeface="Arial" charset="0"/>
                <a:sym typeface="Cabin"/>
              </a:rPr>
              <a:t>formato legal </a:t>
            </a:r>
            <a:r>
              <a:rPr lang="es-419" sz="3600" dirty="0">
                <a:solidFill>
                  <a:schemeClr val="lt1"/>
                </a:solidFill>
                <a:latin typeface="Arial" charset="0"/>
                <a:ea typeface="Arial" charset="0"/>
                <a:cs typeface="Arial" charset="0"/>
                <a:sym typeface="Cabin"/>
              </a:rPr>
              <a:t>de un documento</a:t>
            </a:r>
            <a:r>
              <a:rPr lang="es-419" sz="3600" u="none" strike="noStrike" cap="none" dirty="0">
                <a:solidFill>
                  <a:schemeClr val="lt1"/>
                </a:solidFill>
                <a:latin typeface="Arial" charset="0"/>
                <a:ea typeface="Arial" charset="0"/>
                <a:cs typeface="Arial" charset="0"/>
                <a:sym typeface="Cabin"/>
              </a:rPr>
              <a:t> </a:t>
            </a:r>
            <a:r>
              <a:rPr lang="es-419" sz="3600" u="sng" dirty="0">
                <a:solidFill>
                  <a:srgbClr val="FFFF00"/>
                </a:solidFill>
                <a:latin typeface="Arial" charset="0"/>
                <a:ea typeface="Arial" charset="0"/>
                <a:cs typeface="Arial" charset="0"/>
                <a:sym typeface="Cabin"/>
                <a:hlinkClick r:id="rId3"/>
              </a:rPr>
              <a:t>XML</a:t>
            </a:r>
            <a:endParaRPr lang="es-419"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Expresado en términos de reglas en la estructura y contenido de documentos</a:t>
            </a:r>
          </a:p>
          <a:p>
            <a:pPr marL="457200" marR="0" lvl="0" indent="-457200" algn="l" rtl="0">
              <a:lnSpc>
                <a:spcPct val="100000"/>
              </a:lnSpc>
              <a:spcBef>
                <a:spcPts val="3500"/>
              </a:spcBef>
              <a:spcAft>
                <a:spcPts val="1000"/>
              </a:spcAft>
              <a:buSzPct val="100000"/>
            </a:pPr>
            <a:r>
              <a:rPr lang="es-419" sz="3600" u="none" strike="noStrike" cap="none" dirty="0">
                <a:solidFill>
                  <a:schemeClr val="lt1"/>
                </a:solidFill>
                <a:latin typeface="Arial" charset="0"/>
                <a:ea typeface="Arial" charset="0"/>
                <a:cs typeface="Arial" charset="0"/>
                <a:sym typeface="Cabin"/>
              </a:rPr>
              <a:t>Usualmente utilizado para especifica un </a:t>
            </a:r>
            <a:r>
              <a:rPr lang="es-419" sz="3600" b="0" i="0" u="none" strike="noStrike" cap="none" dirty="0">
                <a:solidFill>
                  <a:schemeClr val="lt1"/>
                </a:solidFill>
                <a:latin typeface="Arial"/>
                <a:ea typeface="Arial"/>
                <a:cs typeface="Arial"/>
                <a:sym typeface="Arial"/>
              </a:rPr>
              <a:t>“</a:t>
            </a:r>
            <a:r>
              <a:rPr lang="es-419" sz="3600" u="none" strike="noStrike" cap="none" dirty="0">
                <a:solidFill>
                  <a:srgbClr val="FFFF00"/>
                </a:solidFill>
                <a:latin typeface="Arial" charset="0"/>
                <a:ea typeface="Arial" charset="0"/>
                <a:cs typeface="Arial" charset="0"/>
                <a:sym typeface="Cabin"/>
              </a:rPr>
              <a:t>contrato</a:t>
            </a:r>
            <a:r>
              <a:rPr lang="es-419" sz="3600" b="0" i="0" u="none" strike="noStrike" cap="none" dirty="0">
                <a:solidFill>
                  <a:schemeClr val="lt1"/>
                </a:solidFill>
                <a:latin typeface="Arial"/>
                <a:ea typeface="Arial"/>
                <a:cs typeface="Arial"/>
                <a:sym typeface="Arial"/>
              </a:rPr>
              <a:t>”</a:t>
            </a:r>
            <a:r>
              <a:rPr lang="es-419" sz="3600" u="none" strike="noStrike" cap="none" dirty="0">
                <a:solidFill>
                  <a:schemeClr val="lt1"/>
                </a:solidFill>
                <a:latin typeface="Arial" charset="0"/>
                <a:ea typeface="Arial" charset="0"/>
                <a:cs typeface="Arial" charset="0"/>
                <a:sym typeface="Cabin"/>
              </a:rPr>
              <a:t> entre sistemas - </a:t>
            </a:r>
            <a:r>
              <a:rPr lang="es-419" sz="3600" b="0" i="0" u="none" strike="noStrike" cap="none" dirty="0">
                <a:solidFill>
                  <a:schemeClr val="lt1"/>
                </a:solidFill>
                <a:latin typeface="Arial"/>
                <a:ea typeface="Arial"/>
                <a:cs typeface="Arial"/>
                <a:sym typeface="Arial"/>
              </a:rPr>
              <a:t>“</a:t>
            </a:r>
            <a:r>
              <a:rPr lang="es-419" sz="3600" u="none" strike="noStrike" cap="none" dirty="0">
                <a:solidFill>
                  <a:schemeClr val="lt1"/>
                </a:solidFill>
                <a:latin typeface="Arial" charset="0"/>
                <a:ea typeface="Arial" charset="0"/>
                <a:cs typeface="Arial" charset="0"/>
                <a:sym typeface="Cabin"/>
              </a:rPr>
              <a:t>Mi sistema solo aceptará XML que se ajuste a este Esquema particular.</a:t>
            </a:r>
            <a:r>
              <a:rPr lang="es-419"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s-419" sz="3600" dirty="0">
                <a:solidFill>
                  <a:schemeClr val="lt1"/>
                </a:solidFill>
                <a:latin typeface="Arial" charset="0"/>
                <a:ea typeface="Arial" charset="0"/>
                <a:cs typeface="Arial" charset="0"/>
                <a:sym typeface="Cabin"/>
              </a:rPr>
              <a:t>Si una pieza de XML en particular cumple con la especificación del Esquema - se le llama</a:t>
            </a:r>
            <a:r>
              <a:rPr lang="es-419" sz="3600" u="none" strike="noStrike" cap="none" dirty="0">
                <a:solidFill>
                  <a:schemeClr val="lt1"/>
                </a:solidFill>
                <a:latin typeface="Arial" charset="0"/>
                <a:ea typeface="Arial" charset="0"/>
                <a:cs typeface="Arial" charset="0"/>
                <a:sym typeface="Cabin"/>
              </a:rPr>
              <a:t> </a:t>
            </a:r>
            <a:r>
              <a:rPr lang="es-419" sz="3600" b="0" i="0" u="none" strike="noStrike" cap="none" dirty="0">
                <a:solidFill>
                  <a:schemeClr val="lt1"/>
                </a:solidFill>
                <a:latin typeface="Arial"/>
                <a:ea typeface="Arial"/>
                <a:cs typeface="Arial"/>
                <a:sym typeface="Arial"/>
              </a:rPr>
              <a:t>“</a:t>
            </a:r>
            <a:r>
              <a:rPr lang="es-419" sz="3600" u="none" strike="noStrike" cap="none" dirty="0">
                <a:solidFill>
                  <a:srgbClr val="FFFF00"/>
                </a:solidFill>
                <a:latin typeface="Arial" charset="0"/>
                <a:ea typeface="Arial" charset="0"/>
                <a:cs typeface="Arial" charset="0"/>
                <a:sym typeface="Cabin"/>
              </a:rPr>
              <a:t>validar</a:t>
            </a:r>
            <a:r>
              <a:rPr lang="es-419"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000" u="sng" strike="noStrike" cap="none" dirty="0">
                <a:solidFill>
                  <a:srgbClr val="FFFF00"/>
                </a:solidFill>
                <a:latin typeface="Arial" charset="0"/>
                <a:ea typeface="Arial" charset="0"/>
                <a:cs typeface="Arial" charset="0"/>
                <a:sym typeface="Cabin"/>
                <a:hlinkClick r:id="rId4"/>
              </a:rPr>
              <a:t>http://es.wikipedia.org/wiki/XML_Schema</a:t>
            </a:r>
            <a:endParaRPr lang="es-419" sz="3000" u="sng" strike="noStrike" cap="none" dirty="0">
              <a:solidFill>
                <a:srgbClr val="FFFF00"/>
              </a:solidFill>
              <a:latin typeface="Arial" charset="0"/>
              <a:ea typeface="Arial" charset="0"/>
              <a:cs typeface="Arial" charset="0"/>
              <a:sym typeface="Cabin"/>
              <a:hlinkClick r:id="rId5"/>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4207875"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chemeClr val="lt1"/>
                </a:solidFill>
                <a:latin typeface="Arial" charset="0"/>
                <a:ea typeface="Arial" charset="0"/>
                <a:cs typeface="Arial" charset="0"/>
                <a:sym typeface="Cabin"/>
              </a:rPr>
              <a:t>Validador</a:t>
            </a:r>
            <a:endParaRPr lang="en-US" sz="7600" u="none" strike="noStrike" cap="none" dirty="0">
              <a:solidFill>
                <a:schemeClr val="lt1"/>
              </a:solidFill>
              <a:latin typeface="Arial" charset="0"/>
              <a:ea typeface="Arial" charset="0"/>
              <a:cs typeface="Arial" charset="0"/>
              <a:sym typeface="Cabin"/>
            </a:endParaRPr>
          </a:p>
        </p:txBody>
      </p:sp>
      <p:sp>
        <p:nvSpPr>
          <p:cNvPr id="399" name="Shape 399"/>
          <p:cNvSpPr txBox="1"/>
          <p:nvPr/>
        </p:nvSpPr>
        <p:spPr>
          <a:xfrm>
            <a:off x="1366293" y="5759450"/>
            <a:ext cx="6126556"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dirty="0" err="1">
                <a:solidFill>
                  <a:srgbClr val="00FF00"/>
                </a:solidFill>
                <a:latin typeface="Arial" charset="0"/>
                <a:ea typeface="Arial" charset="0"/>
                <a:cs typeface="Arial" charset="0"/>
                <a:sym typeface="Cabin"/>
              </a:rPr>
              <a:t>Esquema</a:t>
            </a:r>
            <a:r>
              <a:rPr lang="en-US" sz="5600" u="none" strike="noStrike" cap="none" dirty="0">
                <a:solidFill>
                  <a:srgbClr val="00FF00"/>
                </a:solidFill>
                <a:latin typeface="Arial" charset="0"/>
                <a:ea typeface="Arial" charset="0"/>
                <a:cs typeface="Arial" charset="0"/>
                <a:sym typeface="Cabin"/>
              </a:rPr>
              <a:t> de </a:t>
            </a:r>
            <a:r>
              <a:rPr lang="en-US" sz="5600" u="none" strike="noStrike" cap="none" dirty="0" err="1">
                <a:solidFill>
                  <a:srgbClr val="00FF00"/>
                </a:solidFill>
                <a:latin typeface="Arial" charset="0"/>
                <a:ea typeface="Arial" charset="0"/>
                <a:cs typeface="Arial" charset="0"/>
                <a:sym typeface="Cabin"/>
              </a:rPr>
              <a:t>Contrato</a:t>
            </a:r>
            <a:r>
              <a:rPr lang="en-US" sz="5600" u="none" strike="noStrike" cap="none" dirty="0">
                <a:solidFill>
                  <a:srgbClr val="00FF00"/>
                </a:solidFill>
                <a:latin typeface="Arial" charset="0"/>
                <a:ea typeface="Arial" charset="0"/>
                <a:cs typeface="Arial" charset="0"/>
                <a:sym typeface="Cabin"/>
              </a:rPr>
              <a:t> XML</a:t>
            </a:r>
          </a:p>
        </p:txBody>
      </p:sp>
      <p:sp>
        <p:nvSpPr>
          <p:cNvPr id="400" name="Shape 400"/>
          <p:cNvSpPr txBox="1"/>
          <p:nvPr/>
        </p:nvSpPr>
        <p:spPr>
          <a:xfrm>
            <a:off x="2072966"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dirty="0" err="1">
                <a:solidFill>
                  <a:srgbClr val="FFFF00"/>
                </a:solidFill>
                <a:latin typeface="Arial" charset="0"/>
                <a:ea typeface="Arial" charset="0"/>
                <a:cs typeface="Arial" charset="0"/>
                <a:sym typeface="Cabin"/>
              </a:rPr>
              <a:t>Documento</a:t>
            </a:r>
            <a:r>
              <a:rPr lang="en-US" sz="5600" u="none" strike="noStrike" cap="none" dirty="0">
                <a:solidFill>
                  <a:srgbClr val="FFFF00"/>
                </a:solidFill>
                <a:latin typeface="Arial" charset="0"/>
                <a:ea typeface="Arial" charset="0"/>
                <a:cs typeface="Arial" charset="0"/>
                <a:sym typeface="Cabin"/>
              </a:rPr>
              <a:t> XML</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35299"/>
            <a:ext cx="1617662" cy="1638300"/>
          </a:xfrm>
          <a:prstGeom prst="rect">
            <a:avLst/>
          </a:prstGeom>
          <a:noFill/>
          <a:ln>
            <a:noFill/>
          </a:ln>
        </p:spPr>
      </p:pic>
      <p:cxnSp>
        <p:nvCxnSpPr>
          <p:cNvPr id="403" name="Shape 403"/>
          <p:cNvCxnSpPr/>
          <p:nvPr/>
        </p:nvCxnSpPr>
        <p:spPr>
          <a:xfrm flipH="1">
            <a:off x="7666037" y="4986337"/>
            <a:ext cx="3074988"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err="1">
                <a:solidFill>
                  <a:srgbClr val="FFD966"/>
                </a:solidFill>
                <a:latin typeface="Arial" charset="0"/>
                <a:ea typeface="Arial" charset="0"/>
                <a:cs typeface="Arial" charset="0"/>
                <a:sym typeface="Cabin"/>
              </a:rPr>
              <a:t>Validación</a:t>
            </a:r>
            <a:r>
              <a:rPr lang="en-US" sz="5400" u="none" strike="noStrike" cap="none" dirty="0">
                <a:solidFill>
                  <a:srgbClr val="FFD966"/>
                </a:solidFill>
                <a:latin typeface="Arial" charset="0"/>
                <a:ea typeface="Arial" charset="0"/>
                <a:cs typeface="Arial" charset="0"/>
                <a:sym typeface="Cabin"/>
              </a:rPr>
              <a:t> XML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795325" y="1816100"/>
            <a:ext cx="7332675"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&lt;persona&gt;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   &lt;</a:t>
            </a:r>
            <a:r>
              <a:rPr lang="en-US" sz="3000" u="none" strike="noStrike" cap="none" dirty="0" err="1">
                <a:solidFill>
                  <a:srgbClr val="FFFF00"/>
                </a:solidFill>
                <a:latin typeface="Arial" charset="0"/>
                <a:ea typeface="Arial" charset="0"/>
                <a:cs typeface="Arial" charset="0"/>
                <a:sym typeface="Cabin"/>
              </a:rPr>
              <a:t>apellido</a:t>
            </a:r>
            <a:r>
              <a:rPr lang="en-US" sz="3000" u="none" strike="noStrike" cap="none" dirty="0">
                <a:solidFill>
                  <a:srgbClr val="FFFF00"/>
                </a:solidFill>
                <a:latin typeface="Arial" charset="0"/>
                <a:ea typeface="Arial" charset="0"/>
                <a:cs typeface="Arial" charset="0"/>
                <a:sym typeface="Cabin"/>
              </a:rPr>
              <a:t>&gt;Severance&lt;/</a:t>
            </a:r>
            <a:r>
              <a:rPr lang="en-US" sz="3000" u="none" strike="noStrike" cap="none" dirty="0" err="1">
                <a:solidFill>
                  <a:srgbClr val="FFFF00"/>
                </a:solidFill>
                <a:latin typeface="Arial" charset="0"/>
                <a:ea typeface="Arial" charset="0"/>
                <a:cs typeface="Arial" charset="0"/>
                <a:sym typeface="Cabin"/>
              </a:rPr>
              <a:t>apellido</a:t>
            </a:r>
            <a:r>
              <a:rPr lang="en-US" sz="30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   &lt;</a:t>
            </a:r>
            <a:r>
              <a:rPr lang="en-US" sz="3000" u="none" strike="noStrike" cap="none" dirty="0" err="1">
                <a:solidFill>
                  <a:srgbClr val="FFFF00"/>
                </a:solidFill>
                <a:latin typeface="Arial" charset="0"/>
                <a:ea typeface="Arial" charset="0"/>
                <a:cs typeface="Arial" charset="0"/>
                <a:sym typeface="Cabin"/>
              </a:rPr>
              <a:t>edad</a:t>
            </a:r>
            <a:r>
              <a:rPr lang="en-US" sz="3000" u="none" strike="noStrike" cap="none" dirty="0">
                <a:solidFill>
                  <a:srgbClr val="FFFF00"/>
                </a:solidFill>
                <a:latin typeface="Arial" charset="0"/>
                <a:ea typeface="Arial" charset="0"/>
                <a:cs typeface="Arial" charset="0"/>
                <a:sym typeface="Cabin"/>
              </a:rPr>
              <a:t>&gt;17&lt;/</a:t>
            </a:r>
            <a:r>
              <a:rPr lang="en-US" sz="3000" u="none" strike="noStrike" cap="none" dirty="0" err="1">
                <a:solidFill>
                  <a:srgbClr val="FFFF00"/>
                </a:solidFill>
                <a:latin typeface="Arial" charset="0"/>
                <a:ea typeface="Arial" charset="0"/>
                <a:cs typeface="Arial" charset="0"/>
                <a:sym typeface="Cabin"/>
              </a:rPr>
              <a:t>edad</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   &lt;</a:t>
            </a:r>
            <a:r>
              <a:rPr lang="en-US" sz="3000" u="none" strike="noStrike" cap="none" dirty="0" err="1">
                <a:solidFill>
                  <a:srgbClr val="FFFF00"/>
                </a:solidFill>
                <a:latin typeface="Arial" charset="0"/>
                <a:ea typeface="Arial" charset="0"/>
                <a:cs typeface="Arial" charset="0"/>
                <a:sym typeface="Cabin"/>
              </a:rPr>
              <a:t>nacimiento</a:t>
            </a:r>
            <a:r>
              <a:rPr lang="en-US" sz="3000" u="none" strike="noStrike" cap="none" dirty="0">
                <a:solidFill>
                  <a:srgbClr val="FFFF00"/>
                </a:solidFill>
                <a:latin typeface="Arial" charset="0"/>
                <a:ea typeface="Arial" charset="0"/>
                <a:cs typeface="Arial" charset="0"/>
                <a:sym typeface="Cabin"/>
              </a:rPr>
              <a:t>&gt;2001-04-17&lt;/</a:t>
            </a:r>
            <a:r>
              <a:rPr lang="en-US" sz="3000" u="none" strike="noStrike" cap="none" dirty="0" err="1">
                <a:solidFill>
                  <a:srgbClr val="FFFF00"/>
                </a:solidFill>
                <a:latin typeface="Arial" charset="0"/>
                <a:ea typeface="Arial" charset="0"/>
                <a:cs typeface="Arial" charset="0"/>
                <a:sym typeface="Cabin"/>
              </a:rPr>
              <a:t>nacimiento</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&lt;/persona&gt;</a:t>
            </a:r>
          </a:p>
        </p:txBody>
      </p:sp>
      <p:sp>
        <p:nvSpPr>
          <p:cNvPr id="411" name="Shape 411"/>
          <p:cNvSpPr txBox="1"/>
          <p:nvPr/>
        </p:nvSpPr>
        <p:spPr>
          <a:xfrm>
            <a:off x="795325" y="515099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&lt;</a:t>
            </a:r>
            <a:r>
              <a:rPr lang="en-US" sz="2900" u="none" strike="noStrike" cap="none" dirty="0" err="1">
                <a:solidFill>
                  <a:srgbClr val="00FF00"/>
                </a:solidFill>
                <a:latin typeface="Arial" charset="0"/>
                <a:ea typeface="Arial" charset="0"/>
                <a:cs typeface="Arial" charset="0"/>
                <a:sym typeface="Cabin"/>
              </a:rPr>
              <a:t>xs:complexType</a:t>
            </a:r>
            <a:r>
              <a:rPr lang="en-US" sz="2900" u="none" strike="noStrike" cap="none" dirty="0">
                <a:solidFill>
                  <a:srgbClr val="00FF00"/>
                </a:solidFill>
                <a:latin typeface="Arial" charset="0"/>
                <a:ea typeface="Arial" charset="0"/>
                <a:cs typeface="Arial" charset="0"/>
                <a:sym typeface="Cabin"/>
              </a:rPr>
              <a:t> name=</a:t>
            </a:r>
            <a:r>
              <a:rPr lang="en-US" sz="2900" b="0" i="0" u="none" strike="noStrike" cap="none" dirty="0">
                <a:solidFill>
                  <a:srgbClr val="00FF00"/>
                </a:solidFill>
                <a:latin typeface="Arial"/>
                <a:ea typeface="Arial"/>
                <a:cs typeface="Arial"/>
                <a:sym typeface="Arial"/>
              </a:rPr>
              <a:t>”</a:t>
            </a:r>
            <a:r>
              <a:rPr lang="en-US" sz="2900" u="none" strike="noStrike" cap="none" dirty="0">
                <a:solidFill>
                  <a:srgbClr val="00FF00"/>
                </a:solidFill>
                <a:latin typeface="Arial" charset="0"/>
                <a:ea typeface="Arial" charset="0"/>
                <a:cs typeface="Arial" charset="0"/>
                <a:sym typeface="Cabin"/>
              </a:rPr>
              <a:t>persona</a:t>
            </a:r>
            <a:r>
              <a:rPr lang="en-US" sz="2900" b="0" i="0" u="none" strike="noStrike" cap="none" dirty="0">
                <a:solidFill>
                  <a:srgbClr val="00FF00"/>
                </a:solidFill>
                <a:latin typeface="Arial"/>
                <a:ea typeface="Arial"/>
                <a:cs typeface="Arial"/>
                <a:sym typeface="Arial"/>
              </a:rPr>
              <a:t>”</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xs:sequence</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xs:element</a:t>
            </a:r>
            <a:r>
              <a:rPr lang="en-US" sz="2900" u="none" strike="noStrike" cap="none" dirty="0">
                <a:solidFill>
                  <a:srgbClr val="00FF00"/>
                </a:solidFill>
                <a:latin typeface="Arial" charset="0"/>
                <a:ea typeface="Arial" charset="0"/>
                <a:cs typeface="Arial" charset="0"/>
                <a:sym typeface="Cabin"/>
              </a:rPr>
              <a:t> name=“</a:t>
            </a:r>
            <a:r>
              <a:rPr lang="en-US" sz="2900" u="none" strike="noStrike" cap="none" dirty="0" err="1">
                <a:solidFill>
                  <a:srgbClr val="00FF00"/>
                </a:solidFill>
                <a:latin typeface="Arial" charset="0"/>
                <a:ea typeface="Arial" charset="0"/>
                <a:cs typeface="Arial" charset="0"/>
                <a:sym typeface="Cabin"/>
              </a:rPr>
              <a:t>apellido</a:t>
            </a:r>
            <a:r>
              <a:rPr lang="en-US" sz="2900" u="none" strike="noStrike" cap="none" dirty="0">
                <a:solidFill>
                  <a:srgbClr val="00FF00"/>
                </a:solidFill>
                <a:latin typeface="Arial" charset="0"/>
                <a:ea typeface="Arial" charset="0"/>
                <a:cs typeface="Arial" charset="0"/>
                <a:sym typeface="Cabin"/>
              </a:rPr>
              <a:t>" type="</a:t>
            </a:r>
            <a:r>
              <a:rPr lang="en-US" sz="2900" u="none" strike="noStrike" cap="none" dirty="0" err="1">
                <a:solidFill>
                  <a:srgbClr val="00FF00"/>
                </a:solidFill>
                <a:latin typeface="Arial" charset="0"/>
                <a:ea typeface="Arial" charset="0"/>
                <a:cs typeface="Arial" charset="0"/>
                <a:sym typeface="Cabin"/>
              </a:rPr>
              <a:t>xs:string</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xs:element</a:t>
            </a:r>
            <a:r>
              <a:rPr lang="en-US" sz="2900" u="none" strike="noStrike" cap="none" dirty="0">
                <a:solidFill>
                  <a:srgbClr val="00FF00"/>
                </a:solidFill>
                <a:latin typeface="Arial" charset="0"/>
                <a:ea typeface="Arial" charset="0"/>
                <a:cs typeface="Arial" charset="0"/>
                <a:sym typeface="Cabin"/>
              </a:rPr>
              <a:t> name=“</a:t>
            </a:r>
            <a:r>
              <a:rPr lang="en-US" sz="2900" u="none" strike="noStrike" cap="none" dirty="0" err="1">
                <a:solidFill>
                  <a:srgbClr val="00FF00"/>
                </a:solidFill>
                <a:latin typeface="Arial" charset="0"/>
                <a:ea typeface="Arial" charset="0"/>
                <a:cs typeface="Arial" charset="0"/>
                <a:sym typeface="Cabin"/>
              </a:rPr>
              <a:t>edad</a:t>
            </a:r>
            <a:r>
              <a:rPr lang="en-US" sz="2900" u="none" strike="noStrike" cap="none" dirty="0">
                <a:solidFill>
                  <a:srgbClr val="00FF00"/>
                </a:solidFill>
                <a:latin typeface="Arial" charset="0"/>
                <a:ea typeface="Arial" charset="0"/>
                <a:cs typeface="Arial" charset="0"/>
                <a:sym typeface="Cabin"/>
              </a:rPr>
              <a:t>" type="</a:t>
            </a:r>
            <a:r>
              <a:rPr lang="en-US" sz="2900" u="none" strike="noStrike" cap="none" dirty="0" err="1">
                <a:solidFill>
                  <a:srgbClr val="00FF00"/>
                </a:solidFill>
                <a:latin typeface="Arial" charset="0"/>
                <a:ea typeface="Arial" charset="0"/>
                <a:cs typeface="Arial" charset="0"/>
                <a:sym typeface="Cabin"/>
              </a:rPr>
              <a:t>xs:integer</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xs:element</a:t>
            </a:r>
            <a:r>
              <a:rPr lang="en-US" sz="2900" u="none" strike="noStrike" cap="none" dirty="0">
                <a:solidFill>
                  <a:srgbClr val="00FF00"/>
                </a:solidFill>
                <a:latin typeface="Arial" charset="0"/>
                <a:ea typeface="Arial" charset="0"/>
                <a:cs typeface="Arial" charset="0"/>
                <a:sym typeface="Cabin"/>
              </a:rPr>
              <a:t> name=“</a:t>
            </a:r>
            <a:r>
              <a:rPr lang="en-US" sz="2900" u="none" strike="noStrike" cap="none" dirty="0" err="1">
                <a:solidFill>
                  <a:srgbClr val="00FF00"/>
                </a:solidFill>
                <a:latin typeface="Arial" charset="0"/>
                <a:ea typeface="Arial" charset="0"/>
                <a:cs typeface="Arial" charset="0"/>
                <a:sym typeface="Cabin"/>
              </a:rPr>
              <a:t>nacimiento</a:t>
            </a:r>
            <a:r>
              <a:rPr lang="en-US" sz="2900" u="none" strike="noStrike" cap="none" dirty="0">
                <a:solidFill>
                  <a:srgbClr val="00FF00"/>
                </a:solidFill>
                <a:latin typeface="Arial" charset="0"/>
                <a:ea typeface="Arial" charset="0"/>
                <a:cs typeface="Arial" charset="0"/>
                <a:sym typeface="Cabin"/>
              </a:rPr>
              <a:t>" type="</a:t>
            </a:r>
            <a:r>
              <a:rPr lang="en-US" sz="2900" u="none" strike="noStrike" cap="none" dirty="0" err="1">
                <a:solidFill>
                  <a:srgbClr val="00FF00"/>
                </a:solidFill>
                <a:latin typeface="Arial" charset="0"/>
                <a:ea typeface="Arial" charset="0"/>
                <a:cs typeface="Arial" charset="0"/>
                <a:sym typeface="Cabin"/>
              </a:rPr>
              <a:t>xs:date</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xs:sequence</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&lt;/</a:t>
            </a:r>
            <a:r>
              <a:rPr lang="en-US" sz="2900" u="none" strike="noStrike" cap="none" dirty="0" err="1">
                <a:solidFill>
                  <a:srgbClr val="00FF00"/>
                </a:solidFill>
                <a:latin typeface="Arial" charset="0"/>
                <a:ea typeface="Arial" charset="0"/>
                <a:cs typeface="Arial" charset="0"/>
                <a:sym typeface="Cabin"/>
              </a:rPr>
              <a:t>xs:complexType</a:t>
            </a:r>
            <a:r>
              <a:rPr lang="en-US" sz="2900" u="none" strike="noStrike" cap="none" dirty="0">
                <a:solidFill>
                  <a:srgbClr val="00FF00"/>
                </a:solidFill>
                <a:latin typeface="Arial" charset="0"/>
                <a:ea typeface="Arial" charset="0"/>
                <a:cs typeface="Arial" charset="0"/>
                <a:sym typeface="Cabin"/>
              </a:rPr>
              <a:t>&gt;</a:t>
            </a:r>
          </a:p>
        </p:txBody>
      </p:sp>
      <p:sp>
        <p:nvSpPr>
          <p:cNvPr id="412" name="Shape 412"/>
          <p:cNvSpPr txBox="1"/>
          <p:nvPr/>
        </p:nvSpPr>
        <p:spPr>
          <a:xfrm>
            <a:off x="2403475" y="446524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Esquema</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Contrato</a:t>
            </a:r>
            <a:r>
              <a:rPr lang="en-US" sz="3600" u="none" strike="noStrike" cap="none" dirty="0">
                <a:solidFill>
                  <a:schemeClr val="lt1"/>
                </a:solidFill>
                <a:latin typeface="Arial" charset="0"/>
                <a:ea typeface="Arial" charset="0"/>
                <a:cs typeface="Arial" charset="0"/>
                <a:sym typeface="Cabin"/>
              </a:rPr>
              <a:t> XML</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Documento</a:t>
            </a:r>
            <a:r>
              <a:rPr lang="en-US" sz="3600" u="none" strike="noStrike" cap="none" dirty="0">
                <a:solidFill>
                  <a:schemeClr val="lt1"/>
                </a:solidFill>
                <a:latin typeface="Arial" charset="0"/>
                <a:ea typeface="Arial" charset="0"/>
                <a:cs typeface="Arial" charset="0"/>
                <a:sym typeface="Cabin"/>
              </a:rPr>
              <a:t> XML</a:t>
            </a:r>
          </a:p>
        </p:txBody>
      </p:sp>
      <p:cxnSp>
        <p:nvCxnSpPr>
          <p:cNvPr id="414" name="Shape 414"/>
          <p:cNvCxnSpPr>
            <a:cxnSpLocks/>
          </p:cNvCxnSpPr>
          <p:nvPr/>
        </p:nvCxnSpPr>
        <p:spPr>
          <a:xfrm flipH="1" flipV="1">
            <a:off x="7853819" y="3184524"/>
            <a:ext cx="2909430"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err="1">
                <a:solidFill>
                  <a:srgbClr val="FFD966"/>
                </a:solidFill>
                <a:latin typeface="Arial" charset="0"/>
                <a:ea typeface="Arial" charset="0"/>
                <a:cs typeface="Arial" charset="0"/>
                <a:sym typeface="Cabin"/>
              </a:rPr>
              <a:t>Validación</a:t>
            </a:r>
            <a:r>
              <a:rPr lang="en-US" sz="5400" u="none" strike="noStrike" cap="none" dirty="0">
                <a:solidFill>
                  <a:srgbClr val="FFD966"/>
                </a:solidFill>
                <a:latin typeface="Arial" charset="0"/>
                <a:ea typeface="Arial" charset="0"/>
                <a:cs typeface="Arial" charset="0"/>
                <a:sym typeface="Cabin"/>
              </a:rPr>
              <a:t> XML</a:t>
            </a:r>
          </a:p>
        </p:txBody>
      </p:sp>
      <p:cxnSp>
        <p:nvCxnSpPr>
          <p:cNvPr id="417" name="Shape 417"/>
          <p:cNvCxnSpPr/>
          <p:nvPr/>
        </p:nvCxnSpPr>
        <p:spPr>
          <a:xfrm flipH="1">
            <a:off x="7666037" y="4986337"/>
            <a:ext cx="3074989"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Muchos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Lenguajes</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Esquemas</a:t>
            </a:r>
            <a:r>
              <a:rPr lang="en-US" sz="7600" u="none" strike="noStrike" cap="none" dirty="0">
                <a:solidFill>
                  <a:srgbClr val="FFD966"/>
                </a:solidFill>
                <a:latin typeface="Arial" charset="0"/>
                <a:ea typeface="Arial" charset="0"/>
                <a:cs typeface="Arial" charset="0"/>
                <a:sym typeface="Cabin"/>
              </a:rPr>
              <a:t> XML</a:t>
            </a:r>
          </a:p>
        </p:txBody>
      </p:sp>
      <p:sp>
        <p:nvSpPr>
          <p:cNvPr id="423" name="Shape 423"/>
          <p:cNvSpPr txBox="1">
            <a:spLocks noGrp="1"/>
          </p:cNvSpPr>
          <p:nvPr>
            <p:ph idx="1"/>
          </p:nvPr>
        </p:nvSpPr>
        <p:spPr>
          <a:prstGeom prst="rect">
            <a:avLst/>
          </a:prstGeom>
          <a:noFill/>
          <a:ln>
            <a:noFill/>
          </a:ln>
        </p:spPr>
        <p:txBody>
          <a:bodyPr lIns="38100" tIns="38100" rIns="38100" bIns="38100" anchor="ctr" anchorCtr="0">
            <a:normAutofit fontScale="85000" lnSpcReduction="10000"/>
          </a:bodyPr>
          <a:lstStyle/>
          <a:p>
            <a:pPr marL="457200" marR="0" lvl="0" indent="-457200" algn="l" rtl="0">
              <a:lnSpc>
                <a:spcPct val="100000"/>
              </a:lnSpc>
              <a:spcBef>
                <a:spcPts val="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Declaración de Tipo de Documento (DTD)</a:t>
            </a:r>
          </a:p>
          <a:p>
            <a:pPr marL="457200" marR="0" lvl="1" indent="0" algn="l" rtl="0">
              <a:lnSpc>
                <a:spcPct val="100000"/>
              </a:lnSpc>
              <a:spcBef>
                <a:spcPts val="3500"/>
              </a:spcBef>
              <a:spcAft>
                <a:spcPts val="1000"/>
              </a:spcAft>
              <a:buSzPct val="100000"/>
              <a:buNone/>
            </a:pPr>
            <a:r>
              <a:rPr lang="es-419" sz="3600" u="none" strike="noStrike" cap="none" dirty="0">
                <a:solidFill>
                  <a:schemeClr val="lt1"/>
                </a:solidFill>
                <a:latin typeface="Arial" charset="0"/>
                <a:ea typeface="Arial" charset="0"/>
                <a:cs typeface="Arial" charset="0"/>
                <a:sym typeface="Cabin"/>
              </a:rPr>
              <a:t>-  http://es.wikipedia.org/wiki/Declaraci%C3%B3n_de_tipo_de_documento</a:t>
            </a:r>
          </a:p>
          <a:p>
            <a:pPr marL="457200" marR="0" lvl="0" indent="-457200" algn="l" rtl="0">
              <a:lnSpc>
                <a:spcPct val="100000"/>
              </a:lnSpc>
              <a:spcBef>
                <a:spcPts val="350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Standard </a:t>
            </a:r>
            <a:r>
              <a:rPr lang="es-419" sz="3600" u="none" strike="noStrike" cap="none" dirty="0" err="1">
                <a:solidFill>
                  <a:schemeClr val="lt1"/>
                </a:solidFill>
                <a:latin typeface="Arial" charset="0"/>
                <a:ea typeface="Arial" charset="0"/>
                <a:cs typeface="Arial" charset="0"/>
                <a:sym typeface="Cabin"/>
              </a:rPr>
              <a:t>Generalized</a:t>
            </a:r>
            <a:r>
              <a:rPr lang="es-419" sz="3600" u="none" strike="noStrike" cap="none" dirty="0">
                <a:solidFill>
                  <a:schemeClr val="lt1"/>
                </a:solidFill>
                <a:latin typeface="Arial" charset="0"/>
                <a:ea typeface="Arial" charset="0"/>
                <a:cs typeface="Arial" charset="0"/>
                <a:sym typeface="Cabin"/>
              </a:rPr>
              <a:t> </a:t>
            </a:r>
            <a:r>
              <a:rPr lang="es-419" sz="3600" u="none" strike="noStrike" cap="none" dirty="0" err="1">
                <a:solidFill>
                  <a:schemeClr val="lt1"/>
                </a:solidFill>
                <a:latin typeface="Arial" charset="0"/>
                <a:ea typeface="Arial" charset="0"/>
                <a:cs typeface="Arial" charset="0"/>
                <a:sym typeface="Cabin"/>
              </a:rPr>
              <a:t>Markup</a:t>
            </a:r>
            <a:r>
              <a:rPr lang="es-419" sz="3600" u="none" strike="noStrike" cap="none" dirty="0">
                <a:solidFill>
                  <a:schemeClr val="lt1"/>
                </a:solidFill>
                <a:latin typeface="Arial" charset="0"/>
                <a:ea typeface="Arial" charset="0"/>
                <a:cs typeface="Arial" charset="0"/>
                <a:sym typeface="Cabin"/>
              </a:rPr>
              <a:t> </a:t>
            </a:r>
            <a:r>
              <a:rPr lang="es-419" sz="3600" u="none" strike="noStrike" cap="none" dirty="0" err="1">
                <a:solidFill>
                  <a:schemeClr val="lt1"/>
                </a:solidFill>
                <a:latin typeface="Arial" charset="0"/>
                <a:ea typeface="Arial" charset="0"/>
                <a:cs typeface="Arial" charset="0"/>
                <a:sym typeface="Cabin"/>
              </a:rPr>
              <a:t>Language</a:t>
            </a:r>
            <a:r>
              <a:rPr lang="es-419" sz="3600" u="none" strike="noStrike" cap="none" dirty="0">
                <a:solidFill>
                  <a:schemeClr val="lt1"/>
                </a:solidFill>
                <a:latin typeface="Arial" charset="0"/>
                <a:ea typeface="Arial" charset="0"/>
                <a:cs typeface="Arial" charset="0"/>
                <a:sym typeface="Cabin"/>
              </a:rPr>
              <a:t> (ISO 8879:1986 SGML)</a:t>
            </a:r>
          </a:p>
          <a:p>
            <a:pPr marL="457200" marR="0" lvl="1" indent="0" algn="l" rtl="0">
              <a:lnSpc>
                <a:spcPct val="100000"/>
              </a:lnSpc>
              <a:spcBef>
                <a:spcPts val="3500"/>
              </a:spcBef>
              <a:spcAft>
                <a:spcPts val="1000"/>
              </a:spcAft>
              <a:buSzPct val="100000"/>
              <a:buNone/>
            </a:pPr>
            <a:r>
              <a:rPr lang="es-419" sz="3600" u="none" strike="noStrike" cap="none" dirty="0">
                <a:solidFill>
                  <a:schemeClr val="lt1"/>
                </a:solidFill>
                <a:latin typeface="Arial" charset="0"/>
                <a:ea typeface="Arial" charset="0"/>
                <a:cs typeface="Arial" charset="0"/>
                <a:sym typeface="Cabin"/>
              </a:rPr>
              <a:t>-  http://es.wikipedia.org/wiki/SGML</a:t>
            </a:r>
          </a:p>
          <a:p>
            <a:pPr marL="457200" marR="0" lvl="0" indent="-457200" algn="l" rtl="0">
              <a:lnSpc>
                <a:spcPct val="100000"/>
              </a:lnSpc>
              <a:spcBef>
                <a:spcPts val="3500"/>
              </a:spcBef>
              <a:spcAft>
                <a:spcPts val="1000"/>
              </a:spcAft>
              <a:buSzPct val="100000"/>
              <a:buFont typeface="Cabin"/>
            </a:pPr>
            <a:r>
              <a:rPr lang="es-419" sz="3600" u="none" strike="noStrike" cap="none" dirty="0">
                <a:solidFill>
                  <a:srgbClr val="00FF00"/>
                </a:solidFill>
                <a:latin typeface="Arial" charset="0"/>
                <a:ea typeface="Arial" charset="0"/>
                <a:cs typeface="Arial" charset="0"/>
                <a:sym typeface="Cabin"/>
              </a:rPr>
              <a:t>Esquema XML de W3C - (XSD)</a:t>
            </a:r>
          </a:p>
          <a:p>
            <a:pPr marL="457200" marR="0" lvl="1" indent="0" algn="l" rtl="0">
              <a:lnSpc>
                <a:spcPct val="100000"/>
              </a:lnSpc>
              <a:spcBef>
                <a:spcPts val="3500"/>
              </a:spcBef>
              <a:spcAft>
                <a:spcPts val="1000"/>
              </a:spcAft>
              <a:buSzPct val="100000"/>
              <a:buNone/>
            </a:pPr>
            <a:r>
              <a:rPr lang="es-419" sz="3600" u="none" strike="noStrike" cap="none" dirty="0">
                <a:solidFill>
                  <a:srgbClr val="00FF00"/>
                </a:solidFill>
                <a:latin typeface="Arial" charset="0"/>
                <a:ea typeface="Arial" charset="0"/>
                <a:cs typeface="Arial" charset="0"/>
                <a:sym typeface="Cabin"/>
              </a:rPr>
              <a:t>-  http://es.wikipedia.org/wiki/XML_Schema</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http://es.wikipedia.org/wiki/XML_Schema</a:t>
            </a:r>
            <a:endParaRPr lang="en-US" sz="3000" u="sng" strike="noStrike" cap="none" dirty="0">
              <a:solidFill>
                <a:srgbClr val="FFFF00"/>
              </a:solidFill>
              <a:latin typeface="Arial" charset="0"/>
              <a:ea typeface="Arial" charset="0"/>
              <a:cs typeface="Arial" charset="0"/>
              <a:sym typeface="Cabin"/>
              <a:hlinkClick r:id="rId5"/>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762000"/>
            <a:ext cx="1304605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Datos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en</a:t>
            </a:r>
            <a:r>
              <a:rPr lang="en-US" sz="7600" u="none" strike="noStrike" cap="none" dirty="0">
                <a:solidFill>
                  <a:srgbClr val="FFD966"/>
                </a:solidFill>
                <a:latin typeface="Arial" charset="0"/>
                <a:ea typeface="Arial" charset="0"/>
                <a:cs typeface="Arial" charset="0"/>
                <a:sym typeface="Cabin"/>
              </a:rPr>
              <a:t> la Web</a:t>
            </a:r>
          </a:p>
        </p:txBody>
      </p:sp>
      <p:sp>
        <p:nvSpPr>
          <p:cNvPr id="214" name="Shape 214"/>
          <p:cNvSpPr txBox="1">
            <a:spLocks noGrp="1"/>
          </p:cNvSpPr>
          <p:nvPr>
            <p:ph idx="1"/>
          </p:nvPr>
        </p:nvSpPr>
        <p:spPr>
          <a:prstGeom prst="rect">
            <a:avLst/>
          </a:prstGeom>
          <a:noFill/>
          <a:ln>
            <a:noFill/>
          </a:ln>
        </p:spPr>
        <p:txBody>
          <a:bodyPr lIns="38100" tIns="38100" rIns="38100" bIns="38100" anchor="ctr" anchorCtr="0">
            <a:noAutofit/>
          </a:bodyPr>
          <a:lstStyle/>
          <a:p>
            <a:pPr marL="457200" indent="-457200">
              <a:spcBef>
                <a:spcPts val="0"/>
              </a:spcBef>
              <a:spcAft>
                <a:spcPts val="1000"/>
              </a:spcAft>
              <a:buSzPct val="100000"/>
              <a:buFont typeface="Cabin"/>
            </a:pPr>
            <a:r>
              <a:rPr lang="en-US" sz="3600" u="none" strike="noStrike" cap="none" dirty="0" err="1">
                <a:solidFill>
                  <a:schemeClr val="lt1"/>
                </a:solidFill>
                <a:latin typeface="Arial" charset="0"/>
                <a:ea typeface="Arial" charset="0"/>
                <a:cs typeface="Arial" charset="0"/>
                <a:sym typeface="Cabin"/>
              </a:rPr>
              <a:t>Despu</a:t>
            </a:r>
            <a:r>
              <a:rPr lang="es-MX" sz="3600" dirty="0" err="1">
                <a:solidFill>
                  <a:schemeClr val="lt1"/>
                </a:solidFill>
                <a:latin typeface="Arial" charset="0"/>
                <a:ea typeface="Arial" charset="0"/>
                <a:cs typeface="Arial" charset="0"/>
                <a:sym typeface="Cabin"/>
              </a:rPr>
              <a:t>és</a:t>
            </a:r>
            <a:r>
              <a:rPr lang="es-MX" sz="3600" dirty="0">
                <a:solidFill>
                  <a:schemeClr val="lt1"/>
                </a:solidFill>
                <a:latin typeface="Arial" charset="0"/>
                <a:ea typeface="Arial" charset="0"/>
                <a:cs typeface="Arial" charset="0"/>
                <a:sym typeface="Cabin"/>
              </a:rPr>
              <a:t> de que las Solicitudes/Respuestas </a:t>
            </a:r>
            <a:r>
              <a:rPr lang="en-US" sz="3600" u="none" strike="noStrike" cap="none" dirty="0">
                <a:solidFill>
                  <a:schemeClr val="lt1"/>
                </a:solidFill>
                <a:latin typeface="Arial" charset="0"/>
                <a:ea typeface="Arial" charset="0"/>
                <a:cs typeface="Arial" charset="0"/>
                <a:sym typeface="Cabin"/>
              </a:rPr>
              <a:t>HTTP </a:t>
            </a:r>
            <a:r>
              <a:rPr lang="en-US" sz="3600" u="none" strike="noStrike" cap="none" dirty="0" err="1">
                <a:solidFill>
                  <a:schemeClr val="lt1"/>
                </a:solidFill>
                <a:latin typeface="Arial" charset="0"/>
                <a:ea typeface="Arial" charset="0"/>
                <a:cs typeface="Arial" charset="0"/>
                <a:sym typeface="Cabin"/>
              </a:rPr>
              <a:t>fueron</a:t>
            </a:r>
            <a:r>
              <a:rPr lang="en-US" sz="3600" u="none" strike="noStrike" cap="none" dirty="0">
                <a:solidFill>
                  <a:schemeClr val="lt1"/>
                </a:solidFill>
                <a:latin typeface="Arial" charset="0"/>
                <a:ea typeface="Arial" charset="0"/>
                <a:cs typeface="Arial" charset="0"/>
                <a:sym typeface="Cabin"/>
              </a:rPr>
              <a:t> bien </a:t>
            </a:r>
            <a:r>
              <a:rPr lang="en-US" sz="3600" u="none" strike="noStrike" cap="none" dirty="0" err="1">
                <a:solidFill>
                  <a:schemeClr val="lt1"/>
                </a:solidFill>
                <a:latin typeface="Arial" charset="0"/>
                <a:ea typeface="Arial" charset="0"/>
                <a:cs typeface="Arial" charset="0"/>
                <a:sym typeface="Cabin"/>
              </a:rPr>
              <a:t>entendidas</a:t>
            </a:r>
            <a:r>
              <a:rPr lang="en-US" sz="3600" u="none" strike="noStrike" cap="none" dirty="0">
                <a:solidFill>
                  <a:schemeClr val="lt1"/>
                </a:solidFill>
                <a:latin typeface="Arial" charset="0"/>
                <a:ea typeface="Arial" charset="0"/>
                <a:cs typeface="Arial" charset="0"/>
                <a:sym typeface="Cabin"/>
              </a:rPr>
              <a:t> y </a:t>
            </a:r>
            <a:r>
              <a:rPr lang="en-US" sz="3600" u="none" strike="noStrike" cap="none" dirty="0" err="1">
                <a:solidFill>
                  <a:schemeClr val="lt1"/>
                </a:solidFill>
                <a:latin typeface="Arial" charset="0"/>
                <a:ea typeface="Arial" charset="0"/>
                <a:cs typeface="Arial" charset="0"/>
                <a:sym typeface="Cabin"/>
              </a:rPr>
              <a:t>soportadas</a:t>
            </a:r>
            <a:r>
              <a:rPr lang="en-US" sz="3600" u="none" strike="noStrike" cap="none" dirty="0">
                <a:solidFill>
                  <a:schemeClr val="lt1"/>
                </a:solidFill>
                <a:latin typeface="Arial" charset="0"/>
                <a:ea typeface="Arial" charset="0"/>
                <a:cs typeface="Arial" charset="0"/>
                <a:sym typeface="Cabin"/>
              </a:rPr>
              <a:t>, </a:t>
            </a:r>
            <a:r>
              <a:rPr lang="es-419" sz="3600" u="none" strike="noStrike" cap="none" dirty="0">
                <a:solidFill>
                  <a:schemeClr val="lt1"/>
                </a:solidFill>
                <a:latin typeface="Arial" charset="0"/>
                <a:ea typeface="Arial" charset="0"/>
                <a:cs typeface="Arial" charset="0"/>
                <a:sym typeface="Cabin"/>
              </a:rPr>
              <a:t>hubo una transición natural hacia </a:t>
            </a:r>
            <a:r>
              <a:rPr lang="en-US" sz="3600" u="none" strike="noStrike" cap="none" dirty="0">
                <a:solidFill>
                  <a:schemeClr val="lt1"/>
                </a:solidFill>
                <a:latin typeface="Arial" charset="0"/>
                <a:ea typeface="Arial" charset="0"/>
                <a:cs typeface="Arial" charset="0"/>
                <a:sym typeface="Cabin"/>
              </a:rPr>
              <a:t>el </a:t>
            </a:r>
            <a:r>
              <a:rPr lang="es-419" sz="3600" u="none" strike="noStrike" cap="none" dirty="0">
                <a:solidFill>
                  <a:schemeClr val="lt1"/>
                </a:solidFill>
                <a:latin typeface="Arial" charset="0"/>
                <a:ea typeface="Arial" charset="0"/>
                <a:cs typeface="Arial" charset="0"/>
                <a:sym typeface="Cabin"/>
              </a:rPr>
              <a:t>intercambio de datos entre programas utilizando esos protocolos</a:t>
            </a:r>
            <a:r>
              <a:rPr lang="en-US" sz="3600" u="none" strike="noStrike" cap="none" dirty="0">
                <a:solidFill>
                  <a:schemeClr val="lt1"/>
                </a:solidFill>
                <a:latin typeface="Arial" charset="0"/>
                <a:ea typeface="Arial" charset="0"/>
                <a:cs typeface="Arial" charset="0"/>
                <a:sym typeface="Cabin"/>
              </a:rPr>
              <a:t>.</a:t>
            </a:r>
          </a:p>
          <a:p>
            <a:pPr marL="457200" marR="0" lvl="0" indent="-457200" algn="l" rtl="0">
              <a:lnSpc>
                <a:spcPct val="100000"/>
              </a:lnSpc>
              <a:spcBef>
                <a:spcPts val="0"/>
              </a:spcBef>
              <a:spcAft>
                <a:spcPts val="1000"/>
              </a:spcAft>
              <a:buSzPct val="100000"/>
              <a:buFont typeface="Cabin"/>
            </a:pPr>
            <a:r>
              <a:rPr lang="es-419" sz="3600" dirty="0">
                <a:solidFill>
                  <a:schemeClr val="lt1"/>
                </a:solidFill>
                <a:latin typeface="Arial" charset="0"/>
                <a:ea typeface="Arial" charset="0"/>
                <a:cs typeface="Arial" charset="0"/>
                <a:sym typeface="Cabin"/>
              </a:rPr>
              <a:t>Era necesario llegar a una forma de representar datos moviéndose entre aplicaciones </a:t>
            </a:r>
            <a:r>
              <a:rPr lang="en-US" sz="3600" dirty="0">
                <a:solidFill>
                  <a:schemeClr val="lt1"/>
                </a:solidFill>
                <a:latin typeface="Arial" charset="0"/>
                <a:ea typeface="Arial" charset="0"/>
                <a:cs typeface="Arial" charset="0"/>
                <a:sym typeface="Cabin"/>
              </a:rPr>
              <a:t>y entre redes.</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Hay dos </a:t>
            </a:r>
            <a:r>
              <a:rPr lang="es-MX" sz="3600" u="none" strike="noStrike" cap="none" dirty="0">
                <a:solidFill>
                  <a:schemeClr val="lt1"/>
                </a:solidFill>
                <a:latin typeface="Arial" charset="0"/>
                <a:ea typeface="Arial" charset="0"/>
                <a:cs typeface="Arial" charset="0"/>
                <a:sym typeface="Cabin"/>
              </a:rPr>
              <a:t>formatos</a:t>
            </a:r>
            <a:r>
              <a:rPr lang="en-US" sz="3600" u="none" strike="noStrike" cap="none" dirty="0">
                <a:solidFill>
                  <a:schemeClr val="lt1"/>
                </a:solidFill>
                <a:latin typeface="Arial" charset="0"/>
                <a:ea typeface="Arial" charset="0"/>
                <a:cs typeface="Arial" charset="0"/>
                <a:sym typeface="Cabin"/>
              </a:rPr>
              <a:t> </a:t>
            </a:r>
            <a:r>
              <a:rPr lang="es-419" sz="3600" dirty="0">
                <a:solidFill>
                  <a:schemeClr val="lt1"/>
                </a:solidFill>
                <a:latin typeface="Arial" charset="0"/>
                <a:ea typeface="Arial" charset="0"/>
                <a:cs typeface="Arial" charset="0"/>
                <a:sym typeface="Cabin"/>
              </a:rPr>
              <a:t>utilizados comúnmente</a:t>
            </a:r>
            <a:r>
              <a:rPr lang="en-US" sz="3600" u="none" strike="noStrike" cap="none" dirty="0">
                <a:solidFill>
                  <a:schemeClr val="lt1"/>
                </a:solidFill>
                <a:latin typeface="Arial" charset="0"/>
                <a:ea typeface="Arial" charset="0"/>
                <a:cs typeface="Arial" charset="0"/>
                <a:sym typeface="Cabin"/>
              </a:rPr>
              <a:t>: XML y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Esquema</a:t>
            </a:r>
            <a:r>
              <a:rPr lang="en-US" sz="7600" u="none" strike="noStrike" cap="none" dirty="0">
                <a:solidFill>
                  <a:srgbClr val="FFD966"/>
                </a:solidFill>
                <a:latin typeface="Arial" charset="0"/>
                <a:ea typeface="Arial" charset="0"/>
                <a:cs typeface="Arial" charset="0"/>
                <a:sym typeface="Cabin"/>
              </a:rPr>
              <a:t> XSD XML (</a:t>
            </a:r>
            <a:r>
              <a:rPr lang="en-US" sz="7600" u="none" strike="noStrike" cap="none" dirty="0" err="1">
                <a:solidFill>
                  <a:srgbClr val="FFD966"/>
                </a:solidFill>
                <a:latin typeface="Arial" charset="0"/>
                <a:ea typeface="Arial" charset="0"/>
                <a:cs typeface="Arial" charset="0"/>
                <a:sym typeface="Cabin"/>
              </a:rPr>
              <a:t>especificación</a:t>
            </a:r>
            <a:r>
              <a:rPr lang="en-US" sz="7600" u="none" strike="noStrike" cap="none" dirty="0">
                <a:solidFill>
                  <a:srgbClr val="FFD966"/>
                </a:solidFill>
                <a:latin typeface="Arial" charset="0"/>
                <a:ea typeface="Arial" charset="0"/>
                <a:cs typeface="Arial" charset="0"/>
                <a:sym typeface="Cabin"/>
              </a:rPr>
              <a:t> W3C)</a:t>
            </a:r>
          </a:p>
        </p:txBody>
      </p:sp>
      <p:sp>
        <p:nvSpPr>
          <p:cNvPr id="431" name="Shape 431"/>
          <p:cNvSpPr txBox="1">
            <a:spLocks noGrp="1"/>
          </p:cNvSpPr>
          <p:nvPr>
            <p:ph idx="1"/>
          </p:nvPr>
        </p:nvSpPr>
        <p:spPr>
          <a:xfrm>
            <a:off x="175365" y="2866820"/>
            <a:ext cx="15795320" cy="5439079"/>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Vamos a enfocarnos en la versión del </a:t>
            </a:r>
            <a:r>
              <a:rPr lang="es-419" sz="3600" u="none" strike="noStrike" cap="none" dirty="0" err="1">
                <a:solidFill>
                  <a:schemeClr val="lt1"/>
                </a:solidFill>
                <a:latin typeface="Arial" charset="0"/>
                <a:ea typeface="Arial" charset="0"/>
                <a:cs typeface="Arial" charset="0"/>
                <a:sym typeface="Cabin"/>
              </a:rPr>
              <a:t>World</a:t>
            </a:r>
            <a:r>
              <a:rPr lang="es-419" sz="3600" u="none" strike="noStrike" cap="none" dirty="0">
                <a:solidFill>
                  <a:schemeClr val="lt1"/>
                </a:solidFill>
                <a:latin typeface="Arial" charset="0"/>
                <a:ea typeface="Arial" charset="0"/>
                <a:cs typeface="Arial" charset="0"/>
                <a:sym typeface="Cabin"/>
              </a:rPr>
              <a:t> Wide Web </a:t>
            </a:r>
            <a:r>
              <a:rPr lang="es-419" sz="3600" u="none" strike="noStrike" cap="none" dirty="0" err="1">
                <a:solidFill>
                  <a:schemeClr val="lt1"/>
                </a:solidFill>
                <a:latin typeface="Arial" charset="0"/>
                <a:ea typeface="Arial" charset="0"/>
                <a:cs typeface="Arial" charset="0"/>
                <a:sym typeface="Cabin"/>
              </a:rPr>
              <a:t>Consortium</a:t>
            </a:r>
            <a:r>
              <a:rPr lang="es-419" sz="3600" u="none" strike="noStrike" cap="none" dirty="0">
                <a:solidFill>
                  <a:schemeClr val="lt1"/>
                </a:solidFill>
                <a:latin typeface="Arial" charset="0"/>
                <a:ea typeface="Arial" charset="0"/>
                <a:cs typeface="Arial" charset="0"/>
                <a:sym typeface="Cabin"/>
              </a:rPr>
              <a:t> (W3C)</a:t>
            </a:r>
          </a:p>
          <a:p>
            <a:pPr marL="457200" marR="0" lvl="0" indent="-457200" algn="l" rtl="0">
              <a:lnSpc>
                <a:spcPct val="100000"/>
              </a:lnSpc>
              <a:spcBef>
                <a:spcPts val="3500"/>
              </a:spcBef>
              <a:spcAft>
                <a:spcPts val="1000"/>
              </a:spcAft>
              <a:buSzPct val="100000"/>
            </a:pPr>
            <a:r>
              <a:rPr lang="es-419" sz="3600" dirty="0">
                <a:solidFill>
                  <a:schemeClr val="lt1"/>
                </a:solidFill>
                <a:latin typeface="Arial" charset="0"/>
                <a:ea typeface="Arial" charset="0"/>
                <a:cs typeface="Arial" charset="0"/>
                <a:sym typeface="Cabin"/>
              </a:rPr>
              <a:t>Es comúnmente llamado</a:t>
            </a:r>
            <a:r>
              <a:rPr lang="es-419" sz="3600" u="none" strike="noStrike" cap="none" dirty="0">
                <a:solidFill>
                  <a:schemeClr val="lt1"/>
                </a:solidFill>
                <a:latin typeface="Arial" charset="0"/>
                <a:ea typeface="Arial" charset="0"/>
                <a:cs typeface="Arial" charset="0"/>
                <a:sym typeface="Cabin"/>
              </a:rPr>
              <a:t> </a:t>
            </a:r>
            <a:r>
              <a:rPr lang="es-419" sz="3600" b="0" i="0" u="none" strike="noStrike" cap="none" dirty="0">
                <a:solidFill>
                  <a:schemeClr val="lt1"/>
                </a:solidFill>
                <a:latin typeface="Arial"/>
                <a:ea typeface="Arial"/>
                <a:cs typeface="Arial"/>
                <a:sym typeface="Arial"/>
              </a:rPr>
              <a:t>“</a:t>
            </a:r>
            <a:r>
              <a:rPr lang="es-419" sz="3600" u="none" strike="noStrike" cap="none" dirty="0">
                <a:solidFill>
                  <a:schemeClr val="lt1"/>
                </a:solidFill>
                <a:latin typeface="Arial" charset="0"/>
                <a:ea typeface="Arial" charset="0"/>
                <a:cs typeface="Arial" charset="0"/>
                <a:sym typeface="Cabin"/>
              </a:rPr>
              <a:t>Esquema W3C</a:t>
            </a:r>
            <a:r>
              <a:rPr lang="es-419" sz="3600" b="0" i="0" u="none" strike="noStrike" cap="none" dirty="0">
                <a:solidFill>
                  <a:schemeClr val="lt1"/>
                </a:solidFill>
                <a:latin typeface="Arial"/>
                <a:ea typeface="Arial"/>
                <a:cs typeface="Arial"/>
                <a:sym typeface="Arial"/>
              </a:rPr>
              <a:t>”</a:t>
            </a:r>
            <a:r>
              <a:rPr lang="es-419" sz="3600" u="none" strike="noStrike" cap="none" dirty="0">
                <a:solidFill>
                  <a:schemeClr val="lt1"/>
                </a:solidFill>
                <a:latin typeface="Arial" charset="0"/>
                <a:ea typeface="Arial" charset="0"/>
                <a:cs typeface="Arial" charset="0"/>
                <a:sym typeface="Cabin"/>
              </a:rPr>
              <a:t> </a:t>
            </a:r>
            <a:r>
              <a:rPr lang="es-419" sz="3600" dirty="0">
                <a:solidFill>
                  <a:schemeClr val="lt1"/>
                </a:solidFill>
                <a:latin typeface="Arial" charset="0"/>
                <a:ea typeface="Arial" charset="0"/>
                <a:cs typeface="Arial" charset="0"/>
                <a:sym typeface="Cabin"/>
              </a:rPr>
              <a:t>debido a que</a:t>
            </a:r>
            <a:r>
              <a:rPr lang="es-419" sz="3600" u="none" strike="noStrike" cap="none" dirty="0">
                <a:solidFill>
                  <a:schemeClr val="lt1"/>
                </a:solidFill>
                <a:latin typeface="Arial" charset="0"/>
                <a:ea typeface="Arial" charset="0"/>
                <a:cs typeface="Arial" charset="0"/>
                <a:sym typeface="Cabin"/>
              </a:rPr>
              <a:t> </a:t>
            </a:r>
            <a:r>
              <a:rPr lang="es-419" sz="3600" b="0" i="0" u="none" strike="noStrike" cap="none" dirty="0">
                <a:solidFill>
                  <a:schemeClr val="lt1"/>
                </a:solidFill>
                <a:latin typeface="Arial"/>
                <a:ea typeface="Arial"/>
                <a:cs typeface="Arial"/>
                <a:sym typeface="Arial"/>
              </a:rPr>
              <a:t>“</a:t>
            </a:r>
            <a:r>
              <a:rPr lang="es-419" sz="3600" u="none" strike="noStrike" cap="none" dirty="0">
                <a:solidFill>
                  <a:schemeClr val="lt1"/>
                </a:solidFill>
                <a:latin typeface="Arial" charset="0"/>
                <a:ea typeface="Arial" charset="0"/>
                <a:cs typeface="Arial" charset="0"/>
                <a:sym typeface="Cabin"/>
              </a:rPr>
              <a:t>Esquema</a:t>
            </a:r>
            <a:r>
              <a:rPr lang="es-419" sz="3600" b="0" i="0" u="none" strike="noStrike" cap="none" dirty="0">
                <a:solidFill>
                  <a:schemeClr val="lt1"/>
                </a:solidFill>
                <a:latin typeface="Arial"/>
                <a:ea typeface="Arial"/>
                <a:cs typeface="Arial"/>
                <a:sym typeface="Arial"/>
              </a:rPr>
              <a:t>”</a:t>
            </a:r>
            <a:r>
              <a:rPr lang="es-419" sz="3600" u="none" strike="noStrike" cap="none" dirty="0">
                <a:solidFill>
                  <a:schemeClr val="lt1"/>
                </a:solidFill>
                <a:latin typeface="Arial" charset="0"/>
                <a:ea typeface="Arial" charset="0"/>
                <a:cs typeface="Arial" charset="0"/>
                <a:sym typeface="Cabin"/>
              </a:rPr>
              <a:t> es considerado genérico</a:t>
            </a:r>
          </a:p>
          <a:p>
            <a:pPr marL="457200" marR="0" lvl="0" indent="-457200" algn="l" rtl="0">
              <a:lnSpc>
                <a:spcPct val="100000"/>
              </a:lnSpc>
              <a:spcBef>
                <a:spcPts val="3500"/>
              </a:spcBef>
              <a:spcAft>
                <a:spcPts val="1000"/>
              </a:spcAft>
              <a:buSzPct val="100000"/>
              <a:buFont typeface="Cabin"/>
            </a:pPr>
            <a:r>
              <a:rPr lang="es-419" sz="3600" dirty="0">
                <a:solidFill>
                  <a:schemeClr val="lt1"/>
                </a:solidFill>
                <a:latin typeface="Arial" charset="0"/>
                <a:ea typeface="Arial" charset="0"/>
                <a:cs typeface="Arial" charset="0"/>
                <a:sym typeface="Cabin"/>
              </a:rPr>
              <a:t>Más comúnmente es llamado</a:t>
            </a:r>
            <a:r>
              <a:rPr lang="es-419" sz="3600" u="none" strike="noStrike" cap="none" dirty="0">
                <a:solidFill>
                  <a:schemeClr val="lt1"/>
                </a:solidFill>
                <a:latin typeface="Arial" charset="0"/>
                <a:ea typeface="Arial" charset="0"/>
                <a:cs typeface="Arial" charset="0"/>
                <a:sym typeface="Cabin"/>
              </a:rPr>
              <a:t> XSD porque los nombres de archivo terminan en .</a:t>
            </a:r>
            <a:r>
              <a:rPr lang="es-419" sz="3600" u="none" strike="noStrike" cap="none" dirty="0" err="1">
                <a:solidFill>
                  <a:schemeClr val="lt1"/>
                </a:solidFill>
                <a:latin typeface="Arial" charset="0"/>
                <a:ea typeface="Arial" charset="0"/>
                <a:cs typeface="Arial" charset="0"/>
                <a:sym typeface="Cabin"/>
              </a:rPr>
              <a:t>xsd</a:t>
            </a:r>
            <a:endParaRPr lang="es-419"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7549980"/>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8098539"/>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http://es.wikipedia.org/wiki/XML_Schema</a:t>
            </a:r>
            <a:endParaRPr lang="en-US" sz="3000" u="sng" strike="noStrike" cap="none" dirty="0">
              <a:solidFill>
                <a:srgbClr val="FFFF00"/>
              </a:solidFill>
              <a:latin typeface="Arial" charset="0"/>
              <a:ea typeface="Arial" charset="0"/>
              <a:cs typeface="Arial" charset="0"/>
              <a:sym typeface="Cabin"/>
              <a:hlinkClick r:id="rId5"/>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601250" y="761999"/>
            <a:ext cx="5097186"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Estructura</a:t>
            </a:r>
            <a:r>
              <a:rPr lang="en-US" sz="7600" u="none" strike="noStrike" cap="none" dirty="0">
                <a:solidFill>
                  <a:srgbClr val="FFD966"/>
                </a:solidFill>
                <a:latin typeface="Arial" charset="0"/>
                <a:ea typeface="Arial" charset="0"/>
                <a:cs typeface="Arial" charset="0"/>
                <a:sym typeface="Cabin"/>
              </a:rPr>
              <a:t> XSD</a:t>
            </a:r>
          </a:p>
        </p:txBody>
      </p:sp>
      <p:sp>
        <p:nvSpPr>
          <p:cNvPr id="439" name="Shape 439"/>
          <p:cNvSpPr txBox="1">
            <a:spLocks noGrp="1"/>
          </p:cNvSpPr>
          <p:nvPr>
            <p:ph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dirty="0" err="1">
                <a:solidFill>
                  <a:srgbClr val="FF7F00"/>
                </a:solidFill>
                <a:latin typeface="Arial" charset="0"/>
                <a:ea typeface="Arial" charset="0"/>
                <a:cs typeface="Arial" charset="0"/>
                <a:sym typeface="Cabin"/>
              </a:rPr>
              <a:t>xs:element</a:t>
            </a:r>
            <a:endParaRPr lang="en-US" sz="3600" u="none" strike="noStrike" cap="none" dirty="0">
              <a:solidFill>
                <a:srgbClr val="FF7F00"/>
              </a:solidFill>
              <a:latin typeface="Arial" charset="0"/>
              <a:ea typeface="Arial" charset="0"/>
              <a:cs typeface="Arial" charset="0"/>
              <a:sym typeface="Cabin"/>
            </a:endParaRP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dirty="0" err="1">
                <a:solidFill>
                  <a:srgbClr val="00FF00"/>
                </a:solidFill>
                <a:latin typeface="Arial" charset="0"/>
                <a:ea typeface="Arial" charset="0"/>
                <a:cs typeface="Arial" charset="0"/>
                <a:sym typeface="Cabin"/>
              </a:rPr>
              <a:t>xs:sequence</a:t>
            </a:r>
            <a:endParaRPr lang="en-US" sz="3600" u="none" strike="noStrike" cap="none" dirty="0">
              <a:solidFill>
                <a:srgbClr val="00FF00"/>
              </a:solidFill>
              <a:latin typeface="Arial" charset="0"/>
              <a:ea typeface="Arial" charset="0"/>
              <a:cs typeface="Arial" charset="0"/>
              <a:sym typeface="Cabin"/>
            </a:endParaRP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dirty="0" err="1">
                <a:solidFill>
                  <a:srgbClr val="FFFF00"/>
                </a:solidFill>
                <a:latin typeface="Arial" charset="0"/>
                <a:ea typeface="Arial" charset="0"/>
                <a:cs typeface="Arial" charset="0"/>
                <a:sym typeface="Cabin"/>
              </a:rPr>
              <a:t>xs:complexType</a:t>
            </a:r>
            <a:endParaRPr lang="en-US" sz="3600" u="none" strike="noStrike" cap="none" dirty="0">
              <a:solidFill>
                <a:srgbClr val="FFFF00"/>
              </a:solidFill>
              <a:latin typeface="Arial" charset="0"/>
              <a:ea typeface="Arial" charset="0"/>
              <a:cs typeface="Arial" charset="0"/>
              <a:sym typeface="Cabin"/>
            </a:endParaRP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n-US" sz="3000" u="none" strike="noStrike" cap="none" dirty="0" err="1">
                <a:solidFill>
                  <a:srgbClr val="FFFF00"/>
                </a:solidFill>
                <a:latin typeface="Arial" charset="0"/>
                <a:ea typeface="Arial" charset="0"/>
                <a:cs typeface="Arial" charset="0"/>
                <a:sym typeface="Cabin"/>
              </a:rPr>
              <a:t>xs:complexType</a:t>
            </a:r>
            <a:r>
              <a:rPr lang="en-US" sz="3000" u="none" strike="noStrike" cap="none" dirty="0">
                <a:solidFill>
                  <a:srgbClr val="FFFF00"/>
                </a:solidFill>
                <a:latin typeface="Arial" charset="0"/>
                <a:ea typeface="Arial" charset="0"/>
                <a:cs typeface="Arial" charset="0"/>
                <a:sym typeface="Cabin"/>
              </a:rPr>
              <a:t> name=</a:t>
            </a:r>
            <a:r>
              <a:rPr lang="en-US" sz="3000" b="0" i="0" u="none" strike="noStrike" cap="none" dirty="0">
                <a:solidFill>
                  <a:srgbClr val="FFFF00"/>
                </a:solidFill>
                <a:latin typeface="Arial"/>
                <a:ea typeface="Arial"/>
                <a:cs typeface="Arial"/>
                <a:sym typeface="Arial"/>
              </a:rPr>
              <a:t>”</a:t>
            </a:r>
            <a:r>
              <a:rPr lang="en-US" sz="3000" u="none" strike="noStrike" cap="none" dirty="0">
                <a:solidFill>
                  <a:srgbClr val="FFFF00"/>
                </a:solidFill>
                <a:latin typeface="Arial" charset="0"/>
                <a:ea typeface="Arial" charset="0"/>
                <a:cs typeface="Arial" charset="0"/>
                <a:sym typeface="Cabin"/>
              </a:rPr>
              <a:t>persona</a:t>
            </a:r>
            <a:r>
              <a:rPr lang="en-US" sz="3000" b="0" i="0" u="none" strike="noStrike" cap="none" dirty="0">
                <a:solidFill>
                  <a:srgbClr val="FFFF00"/>
                </a:solidFill>
                <a:latin typeface="Arial"/>
                <a:ea typeface="Arial"/>
                <a:cs typeface="Arial"/>
                <a:sym typeface="Arial"/>
              </a:rPr>
              <a:t>”</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apellido</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edad</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xs:integer</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nacimiento</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xs:date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n-US" sz="3000" u="none" strike="noStrike" cap="none" dirty="0" err="1">
                <a:solidFill>
                  <a:srgbClr val="FFFF00"/>
                </a:solidFill>
                <a:latin typeface="Arial" charset="0"/>
                <a:ea typeface="Arial" charset="0"/>
                <a:cs typeface="Arial" charset="0"/>
                <a:sym typeface="Cabin"/>
              </a:rPr>
              <a:t>xs:complexType</a:t>
            </a:r>
            <a:r>
              <a:rPr lang="en-US" sz="3000" u="none" strike="noStrike" cap="none" dirty="0">
                <a:solidFill>
                  <a:srgbClr val="FFFF00"/>
                </a:solidFill>
                <a:latin typeface="Arial" charset="0"/>
                <a:ea typeface="Arial" charset="0"/>
                <a:cs typeface="Arial" charset="0"/>
                <a:sym typeface="Cabin"/>
              </a:rPr>
              <a:t>&gt;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persona&gt;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apellido</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apellido</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edad</a:t>
            </a:r>
            <a:r>
              <a:rPr lang="en-US" sz="3000" u="none" strike="noStrike" cap="none" dirty="0">
                <a:solidFill>
                  <a:srgbClr val="FF7F00"/>
                </a:solidFill>
                <a:latin typeface="Arial" charset="0"/>
                <a:ea typeface="Arial" charset="0"/>
                <a:cs typeface="Arial" charset="0"/>
                <a:sym typeface="Cabin"/>
              </a:rPr>
              <a:t>&gt;17&lt;/</a:t>
            </a:r>
            <a:r>
              <a:rPr lang="en-US" sz="3000" u="none" strike="noStrike" cap="none" dirty="0" err="1">
                <a:solidFill>
                  <a:srgbClr val="FF7F00"/>
                </a:solidFill>
                <a:latin typeface="Arial" charset="0"/>
                <a:ea typeface="Arial" charset="0"/>
                <a:cs typeface="Arial" charset="0"/>
                <a:sym typeface="Cabin"/>
              </a:rPr>
              <a:t>edad</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nacimiento</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nacimiento</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&lt;/persona&gt;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00861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dirty="0" err="1">
                <a:solidFill>
                  <a:srgbClr val="FFD966"/>
                </a:solidFill>
                <a:latin typeface="Arial" charset="0"/>
                <a:ea typeface="Arial" charset="0"/>
                <a:cs typeface="Arial" charset="0"/>
                <a:sym typeface="Cabin"/>
              </a:rPr>
              <a:t>Reglas</a:t>
            </a:r>
            <a:r>
              <a:rPr lang="en-US" sz="6000" u="none" strike="noStrike" cap="none" dirty="0">
                <a:solidFill>
                  <a:srgbClr val="FFD966"/>
                </a:solidFill>
                <a:latin typeface="Arial" charset="0"/>
                <a:ea typeface="Arial" charset="0"/>
                <a:cs typeface="Arial" charset="0"/>
                <a:sym typeface="Cabin"/>
              </a:rPr>
              <a:t> XSD</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name="persona"&gt;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nombre</a:t>
            </a:r>
            <a:r>
              <a:rPr lang="en-US" sz="3000" dirty="0" err="1">
                <a:solidFill>
                  <a:srgbClr val="00FFFF"/>
                </a:solidFill>
                <a:latin typeface="Arial" charset="0"/>
                <a:ea typeface="Arial" charset="0"/>
                <a:cs typeface="Arial" charset="0"/>
                <a:sym typeface="Cabin"/>
              </a:rPr>
              <a:t>_completo</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nombre</a:t>
            </a:r>
            <a:r>
              <a:rPr lang="en-US" sz="3000" dirty="0" err="1">
                <a:solidFill>
                  <a:srgbClr val="FF7F00"/>
                </a:solidFill>
                <a:latin typeface="Arial" charset="0"/>
                <a:ea typeface="Arial" charset="0"/>
                <a:cs typeface="Arial" charset="0"/>
                <a:sym typeface="Cabin"/>
              </a:rPr>
              <a:t>_hijo</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5686816" y="4784035"/>
            <a:ext cx="10328385"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&lt;persona&gt;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nombre</a:t>
            </a:r>
            <a:r>
              <a:rPr lang="en-US" sz="3000" dirty="0" err="1">
                <a:solidFill>
                  <a:srgbClr val="00FFFF"/>
                </a:solidFill>
                <a:latin typeface="Arial" charset="0"/>
                <a:ea typeface="Arial" charset="0"/>
                <a:cs typeface="Arial" charset="0"/>
                <a:sym typeface="Cabin"/>
              </a:rPr>
              <a:t>_completo</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nombre</a:t>
            </a:r>
            <a:r>
              <a:rPr lang="en-US" sz="3000" dirty="0" err="1">
                <a:solidFill>
                  <a:srgbClr val="00FFFF"/>
                </a:solidFill>
                <a:latin typeface="Arial" charset="0"/>
                <a:ea typeface="Arial" charset="0"/>
                <a:cs typeface="Arial" charset="0"/>
                <a:sym typeface="Cabin"/>
              </a:rPr>
              <a:t>_completo</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nombre_hijo</a:t>
            </a:r>
            <a:r>
              <a:rPr lang="en-US" sz="3000" u="none" strike="noStrike" cap="none" dirty="0">
                <a:solidFill>
                  <a:srgbClr val="FF7F00"/>
                </a:solidFill>
                <a:latin typeface="Arial" charset="0"/>
                <a:ea typeface="Arial" charset="0"/>
                <a:cs typeface="Arial" charset="0"/>
                <a:sym typeface="Cabin"/>
              </a:rPr>
              <a:t>&gt;Hege&lt;/</a:t>
            </a:r>
            <a:r>
              <a:rPr lang="en-US" sz="3000" u="none" strike="noStrike" cap="none" dirty="0" err="1">
                <a:solidFill>
                  <a:srgbClr val="FF7F00"/>
                </a:solidFill>
                <a:latin typeface="Arial" charset="0"/>
                <a:ea typeface="Arial" charset="0"/>
                <a:cs typeface="Arial" charset="0"/>
                <a:sym typeface="Cabin"/>
              </a:rPr>
              <a:t>nombre_hijo</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nombre_hijo</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nombre_hijo</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nombre_hijo</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nombre_hijo</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nombre_hijo</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nombre_hijo</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&lt;/persona&gt;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1999"/>
            <a:ext cx="4008883" cy="20663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000" u="none" strike="noStrike" cap="none" dirty="0" err="1">
                <a:solidFill>
                  <a:srgbClr val="FFD966"/>
                </a:solidFill>
                <a:latin typeface="Arial" charset="0"/>
                <a:ea typeface="Arial" charset="0"/>
                <a:cs typeface="Arial" charset="0"/>
                <a:sym typeface="Cabin"/>
              </a:rPr>
              <a:t>Tipos</a:t>
            </a:r>
            <a:r>
              <a:rPr lang="en-US" sz="6000" u="none" strike="noStrike" cap="none" dirty="0">
                <a:solidFill>
                  <a:srgbClr val="FFD966"/>
                </a:solidFill>
                <a:latin typeface="Arial" charset="0"/>
                <a:ea typeface="Arial" charset="0"/>
                <a:cs typeface="Arial" charset="0"/>
                <a:sym typeface="Cabin"/>
              </a:rPr>
              <a:t> de </a:t>
            </a:r>
            <a:r>
              <a:rPr lang="en-US" sz="6000" u="none" strike="noStrike" cap="none" dirty="0" err="1">
                <a:solidFill>
                  <a:srgbClr val="FFD966"/>
                </a:solidFill>
                <a:latin typeface="Arial" charset="0"/>
                <a:ea typeface="Arial" charset="0"/>
                <a:cs typeface="Arial" charset="0"/>
                <a:sym typeface="Cabin"/>
              </a:rPr>
              <a:t>Datos</a:t>
            </a:r>
            <a:r>
              <a:rPr lang="en-US" sz="6000" u="none" strike="noStrike" cap="none" dirty="0">
                <a:solidFill>
                  <a:srgbClr val="FFD966"/>
                </a:solidFill>
                <a:latin typeface="Arial" charset="0"/>
                <a:ea typeface="Arial" charset="0"/>
                <a:cs typeface="Arial" charset="0"/>
                <a:sym typeface="Cabin"/>
              </a:rPr>
              <a:t> XSD</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&lt;</a:t>
            </a:r>
            <a:r>
              <a:rPr lang="en-US" sz="3200" u="none" strike="noStrike" cap="none" dirty="0" err="1">
                <a:solidFill>
                  <a:srgbClr val="FF00FF"/>
                </a:solidFill>
                <a:latin typeface="Arial" charset="0"/>
                <a:ea typeface="Arial" charset="0"/>
                <a:cs typeface="Arial" charset="0"/>
                <a:sym typeface="Cabin"/>
              </a:rPr>
              <a:t>xs:element</a:t>
            </a:r>
            <a:r>
              <a:rPr lang="en-US" sz="3200" u="none" strike="noStrike" cap="none" dirty="0">
                <a:solidFill>
                  <a:srgbClr val="FF00FF"/>
                </a:solidFill>
                <a:latin typeface="Arial" charset="0"/>
                <a:ea typeface="Arial" charset="0"/>
                <a:cs typeface="Arial" charset="0"/>
                <a:sym typeface="Cabin"/>
              </a:rPr>
              <a:t> name=“</a:t>
            </a:r>
            <a:r>
              <a:rPr lang="en-US" sz="3200" u="none" strike="noStrike" cap="none" dirty="0" err="1">
                <a:solidFill>
                  <a:srgbClr val="FF00FF"/>
                </a:solidFill>
                <a:latin typeface="Arial" charset="0"/>
                <a:ea typeface="Arial" charset="0"/>
                <a:cs typeface="Arial" charset="0"/>
                <a:sym typeface="Cabin"/>
              </a:rPr>
              <a:t>cliente</a:t>
            </a:r>
            <a:r>
              <a:rPr lang="en-US" sz="3200" u="none" strike="noStrike" cap="none" dirty="0">
                <a:solidFill>
                  <a:srgbClr val="FF00FF"/>
                </a:solidFill>
                <a:latin typeface="Arial" charset="0"/>
                <a:ea typeface="Arial" charset="0"/>
                <a:cs typeface="Arial" charset="0"/>
                <a:sym typeface="Cabin"/>
              </a:rPr>
              <a:t>" type="</a:t>
            </a:r>
            <a:r>
              <a:rPr lang="en-US" sz="3200" u="none" strike="noStrike" cap="none" dirty="0" err="1">
                <a:solidFill>
                  <a:srgbClr val="FF00FF"/>
                </a:solidFill>
                <a:latin typeface="Arial" charset="0"/>
                <a:ea typeface="Arial" charset="0"/>
                <a:cs typeface="Arial" charset="0"/>
                <a:sym typeface="Cabin"/>
              </a:rPr>
              <a:t>xs:string</a:t>
            </a:r>
            <a:r>
              <a:rPr lang="en-US" sz="32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a:t>
            </a:r>
            <a:r>
              <a:rPr lang="en-US" sz="3200" u="none" strike="noStrike" cap="none" dirty="0" err="1">
                <a:solidFill>
                  <a:srgbClr val="00FF00"/>
                </a:solidFill>
                <a:latin typeface="Arial" charset="0"/>
                <a:ea typeface="Arial" charset="0"/>
                <a:cs typeface="Arial" charset="0"/>
                <a:sym typeface="Cabin"/>
              </a:rPr>
              <a:t>xs:element</a:t>
            </a:r>
            <a:r>
              <a:rPr lang="en-US" sz="3200" u="none" strike="noStrike" cap="none" dirty="0">
                <a:solidFill>
                  <a:srgbClr val="00FF00"/>
                </a:solidFill>
                <a:latin typeface="Arial" charset="0"/>
                <a:ea typeface="Arial" charset="0"/>
                <a:cs typeface="Arial" charset="0"/>
                <a:sym typeface="Cabin"/>
              </a:rPr>
              <a:t> name=“</a:t>
            </a:r>
            <a:r>
              <a:rPr lang="en-US" sz="3200" u="none" strike="noStrike" cap="none" dirty="0" err="1">
                <a:solidFill>
                  <a:srgbClr val="00FF00"/>
                </a:solidFill>
                <a:latin typeface="Arial" charset="0"/>
                <a:ea typeface="Arial" charset="0"/>
                <a:cs typeface="Arial" charset="0"/>
                <a:sym typeface="Cabin"/>
              </a:rPr>
              <a:t>inicio</a:t>
            </a:r>
            <a:r>
              <a:rPr lang="en-US" sz="3200" u="none" strike="noStrike" cap="none" dirty="0">
                <a:solidFill>
                  <a:srgbClr val="00FF00"/>
                </a:solidFill>
                <a:latin typeface="Arial" charset="0"/>
                <a:ea typeface="Arial" charset="0"/>
                <a:cs typeface="Arial" charset="0"/>
                <a:sym typeface="Cabin"/>
              </a:rPr>
              <a:t>" type="</a:t>
            </a:r>
            <a:r>
              <a:rPr lang="en-US" sz="3200" u="none" strike="noStrike" cap="none" dirty="0" err="1">
                <a:solidFill>
                  <a:srgbClr val="00FF00"/>
                </a:solidFill>
                <a:latin typeface="Arial" charset="0"/>
                <a:ea typeface="Arial" charset="0"/>
                <a:cs typeface="Arial" charset="0"/>
                <a:sym typeface="Cabin"/>
              </a:rPr>
              <a:t>xs:date</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t>
            </a:r>
            <a:r>
              <a:rPr lang="en-US" sz="3200" u="none" strike="noStrike" cap="none" dirty="0" err="1">
                <a:solidFill>
                  <a:srgbClr val="FF7F00"/>
                </a:solidFill>
                <a:latin typeface="Arial" charset="0"/>
                <a:ea typeface="Arial" charset="0"/>
                <a:cs typeface="Arial" charset="0"/>
                <a:sym typeface="Cabin"/>
              </a:rPr>
              <a:t>xs:element</a:t>
            </a:r>
            <a:r>
              <a:rPr lang="en-US" sz="3200" u="none" strike="noStrike" cap="none" dirty="0">
                <a:solidFill>
                  <a:srgbClr val="FF7F00"/>
                </a:solidFill>
                <a:latin typeface="Arial" charset="0"/>
                <a:ea typeface="Arial" charset="0"/>
                <a:cs typeface="Arial" charset="0"/>
                <a:sym typeface="Cabin"/>
              </a:rPr>
              <a:t> name=“</a:t>
            </a:r>
            <a:r>
              <a:rPr lang="en-US" sz="3200" u="none" strike="noStrike" cap="none" dirty="0" err="1">
                <a:solidFill>
                  <a:srgbClr val="FF7F00"/>
                </a:solidFill>
                <a:latin typeface="Arial" charset="0"/>
                <a:ea typeface="Arial" charset="0"/>
                <a:cs typeface="Arial" charset="0"/>
                <a:sym typeface="Cabin"/>
              </a:rPr>
              <a:t>fechadeinicio</a:t>
            </a:r>
            <a:r>
              <a:rPr lang="en-US" sz="3200" u="none" strike="noStrike" cap="none" dirty="0">
                <a:solidFill>
                  <a:srgbClr val="FF7F00"/>
                </a:solidFill>
                <a:latin typeface="Arial" charset="0"/>
                <a:ea typeface="Arial" charset="0"/>
                <a:cs typeface="Arial" charset="0"/>
                <a:sym typeface="Cabin"/>
              </a:rPr>
              <a:t>" type="</a:t>
            </a:r>
            <a:r>
              <a:rPr lang="en-US" sz="3200" u="none" strike="noStrike" cap="none" dirty="0" err="1">
                <a:solidFill>
                  <a:srgbClr val="FF7F00"/>
                </a:solidFill>
                <a:latin typeface="Arial" charset="0"/>
                <a:ea typeface="Arial" charset="0"/>
                <a:cs typeface="Arial" charset="0"/>
                <a:sym typeface="Cabin"/>
              </a:rPr>
              <a:t>xs:dateTime</a:t>
            </a:r>
            <a:r>
              <a:rPr lang="en-US" sz="32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a:t>
            </a:r>
            <a:r>
              <a:rPr lang="en-US" sz="3200" u="none" strike="noStrike" cap="none" dirty="0" err="1">
                <a:solidFill>
                  <a:srgbClr val="FFFF00"/>
                </a:solidFill>
                <a:latin typeface="Arial" charset="0"/>
                <a:ea typeface="Arial" charset="0"/>
                <a:cs typeface="Arial" charset="0"/>
                <a:sym typeface="Cabin"/>
              </a:rPr>
              <a:t>xs:element</a:t>
            </a:r>
            <a:r>
              <a:rPr lang="en-US" sz="3200" u="none" strike="noStrike" cap="none" dirty="0">
                <a:solidFill>
                  <a:srgbClr val="FFFF00"/>
                </a:solidFill>
                <a:latin typeface="Arial" charset="0"/>
                <a:ea typeface="Arial" charset="0"/>
                <a:cs typeface="Arial" charset="0"/>
                <a:sym typeface="Cabin"/>
              </a:rPr>
              <a:t> name=“</a:t>
            </a:r>
            <a:r>
              <a:rPr lang="en-US" sz="3200" u="none" strike="noStrike" cap="none" dirty="0" err="1">
                <a:solidFill>
                  <a:srgbClr val="FFFF00"/>
                </a:solidFill>
                <a:latin typeface="Arial" charset="0"/>
                <a:ea typeface="Arial" charset="0"/>
                <a:cs typeface="Arial" charset="0"/>
                <a:sym typeface="Cabin"/>
              </a:rPr>
              <a:t>premio</a:t>
            </a:r>
            <a:r>
              <a:rPr lang="en-US" sz="3200" u="none" strike="noStrike" cap="none" dirty="0">
                <a:solidFill>
                  <a:srgbClr val="FFFF00"/>
                </a:solidFill>
                <a:latin typeface="Arial" charset="0"/>
                <a:ea typeface="Arial" charset="0"/>
                <a:cs typeface="Arial" charset="0"/>
                <a:sym typeface="Cabin"/>
              </a:rPr>
              <a:t>" type="</a:t>
            </a:r>
            <a:r>
              <a:rPr lang="en-US" sz="3200" u="none" strike="noStrike" cap="none" dirty="0" err="1">
                <a:solidFill>
                  <a:srgbClr val="FFFF00"/>
                </a:solidFill>
                <a:latin typeface="Arial" charset="0"/>
                <a:ea typeface="Arial" charset="0"/>
                <a:cs typeface="Arial" charset="0"/>
                <a:sym typeface="Cabin"/>
              </a:rPr>
              <a:t>xs:decimal</a:t>
            </a:r>
            <a:r>
              <a:rPr lang="en-US" sz="32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dirty="0">
                <a:solidFill>
                  <a:srgbClr val="00FFFF"/>
                </a:solidFill>
                <a:latin typeface="Arial" charset="0"/>
                <a:ea typeface="Arial" charset="0"/>
                <a:cs typeface="Arial" charset="0"/>
                <a:sym typeface="Cabin"/>
              </a:rPr>
              <a:t>&lt;</a:t>
            </a:r>
            <a:r>
              <a:rPr lang="en-US" sz="3200" u="none" strike="noStrike" cap="none" dirty="0" err="1">
                <a:solidFill>
                  <a:srgbClr val="00FFFF"/>
                </a:solidFill>
                <a:latin typeface="Arial" charset="0"/>
                <a:ea typeface="Arial" charset="0"/>
                <a:cs typeface="Arial" charset="0"/>
                <a:sym typeface="Cabin"/>
              </a:rPr>
              <a:t>xs:element</a:t>
            </a:r>
            <a:r>
              <a:rPr lang="en-US" sz="3200" u="none" strike="noStrike" cap="none" dirty="0">
                <a:solidFill>
                  <a:srgbClr val="00FFFF"/>
                </a:solidFill>
                <a:latin typeface="Arial" charset="0"/>
                <a:ea typeface="Arial" charset="0"/>
                <a:cs typeface="Arial" charset="0"/>
                <a:sym typeface="Cabin"/>
              </a:rPr>
              <a:t> name=“</a:t>
            </a:r>
            <a:r>
              <a:rPr lang="en-US" sz="3200" u="none" strike="noStrike" cap="none" dirty="0" err="1">
                <a:solidFill>
                  <a:srgbClr val="00FFFF"/>
                </a:solidFill>
                <a:latin typeface="Arial" charset="0"/>
                <a:ea typeface="Arial" charset="0"/>
                <a:cs typeface="Arial" charset="0"/>
                <a:sym typeface="Cabin"/>
              </a:rPr>
              <a:t>semanas</a:t>
            </a:r>
            <a:r>
              <a:rPr lang="en-US" sz="3200" u="none" strike="noStrike" cap="none" dirty="0">
                <a:solidFill>
                  <a:srgbClr val="00FFFF"/>
                </a:solidFill>
                <a:latin typeface="Arial" charset="0"/>
                <a:ea typeface="Arial" charset="0"/>
                <a:cs typeface="Arial" charset="0"/>
                <a:sym typeface="Cabin"/>
              </a:rPr>
              <a:t>" type="</a:t>
            </a:r>
            <a:r>
              <a:rPr lang="en-US" sz="3200" u="none" strike="noStrike" cap="none" dirty="0" err="1">
                <a:solidFill>
                  <a:srgbClr val="00FFFF"/>
                </a:solidFill>
                <a:latin typeface="Arial" charset="0"/>
                <a:ea typeface="Arial" charset="0"/>
                <a:cs typeface="Arial" charset="0"/>
                <a:sym typeface="Cabin"/>
              </a:rPr>
              <a:t>xs:integer</a:t>
            </a:r>
            <a:r>
              <a:rPr lang="en-US" sz="3200" u="none" strike="noStrike" cap="none" dirty="0">
                <a:solidFill>
                  <a:srgbClr val="00FFFF"/>
                </a:solidFill>
                <a:latin typeface="Arial" charset="0"/>
                <a:ea typeface="Arial" charset="0"/>
                <a:cs typeface="Arial" charset="0"/>
                <a:sym typeface="Cabin"/>
              </a:rPr>
              <a:t>"/&gt;</a:t>
            </a:r>
          </a:p>
        </p:txBody>
      </p:sp>
      <p:sp>
        <p:nvSpPr>
          <p:cNvPr id="457" name="Shape 457"/>
          <p:cNvSpPr txBox="1"/>
          <p:nvPr/>
        </p:nvSpPr>
        <p:spPr>
          <a:xfrm>
            <a:off x="6175332" y="4808537"/>
            <a:ext cx="10080668"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&lt;</a:t>
            </a:r>
            <a:r>
              <a:rPr lang="en-US" sz="3200" u="none" strike="noStrike" cap="none" dirty="0" err="1">
                <a:solidFill>
                  <a:srgbClr val="FF00FF"/>
                </a:solidFill>
                <a:latin typeface="Arial" charset="0"/>
                <a:ea typeface="Arial" charset="0"/>
                <a:cs typeface="Arial" charset="0"/>
                <a:sym typeface="Cabin"/>
              </a:rPr>
              <a:t>cliente</a:t>
            </a:r>
            <a:r>
              <a:rPr lang="en-US" sz="3200" u="none" strike="noStrike" cap="none" dirty="0">
                <a:solidFill>
                  <a:srgbClr val="FF00FF"/>
                </a:solidFill>
                <a:latin typeface="Arial" charset="0"/>
                <a:ea typeface="Arial" charset="0"/>
                <a:cs typeface="Arial" charset="0"/>
                <a:sym typeface="Cabin"/>
              </a:rPr>
              <a:t>&gt;John Smith&lt;/</a:t>
            </a:r>
            <a:r>
              <a:rPr lang="en-US" sz="3200" u="none" strike="noStrike" cap="none" dirty="0" err="1">
                <a:solidFill>
                  <a:srgbClr val="FF00FF"/>
                </a:solidFill>
                <a:latin typeface="Arial" charset="0"/>
                <a:ea typeface="Arial" charset="0"/>
                <a:cs typeface="Arial" charset="0"/>
                <a:sym typeface="Cabin"/>
              </a:rPr>
              <a:t>cliente</a:t>
            </a:r>
            <a:r>
              <a:rPr lang="en-US" sz="32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a:t>
            </a:r>
            <a:r>
              <a:rPr lang="en-US" sz="3200" u="none" strike="noStrike" cap="none" dirty="0" err="1">
                <a:solidFill>
                  <a:srgbClr val="00FF00"/>
                </a:solidFill>
                <a:latin typeface="Arial" charset="0"/>
                <a:ea typeface="Arial" charset="0"/>
                <a:cs typeface="Arial" charset="0"/>
                <a:sym typeface="Cabin"/>
              </a:rPr>
              <a:t>inicio</a:t>
            </a:r>
            <a:r>
              <a:rPr lang="en-US" sz="3200" u="none" strike="noStrike" cap="none" dirty="0">
                <a:solidFill>
                  <a:srgbClr val="00FF00"/>
                </a:solidFill>
                <a:latin typeface="Arial" charset="0"/>
                <a:ea typeface="Arial" charset="0"/>
                <a:cs typeface="Arial" charset="0"/>
                <a:sym typeface="Cabin"/>
              </a:rPr>
              <a:t>&gt;2002-09-24&lt;/</a:t>
            </a:r>
            <a:r>
              <a:rPr lang="en-US" sz="3200" u="none" strike="noStrike" cap="none" dirty="0" err="1">
                <a:solidFill>
                  <a:srgbClr val="00FF00"/>
                </a:solidFill>
                <a:latin typeface="Arial" charset="0"/>
                <a:ea typeface="Arial" charset="0"/>
                <a:cs typeface="Arial" charset="0"/>
                <a:sym typeface="Cabin"/>
              </a:rPr>
              <a:t>inicio</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t>
            </a:r>
            <a:r>
              <a:rPr lang="en-US" sz="3200" u="none" strike="noStrike" cap="none" dirty="0" err="1">
                <a:solidFill>
                  <a:srgbClr val="FF7F00"/>
                </a:solidFill>
                <a:latin typeface="Arial" charset="0"/>
                <a:ea typeface="Arial" charset="0"/>
                <a:cs typeface="Arial" charset="0"/>
                <a:sym typeface="Cabin"/>
              </a:rPr>
              <a:t>fechadeinicio</a:t>
            </a:r>
            <a:r>
              <a:rPr lang="en-US" sz="3200" u="none" strike="noStrike" cap="none" dirty="0">
                <a:solidFill>
                  <a:srgbClr val="FF7F00"/>
                </a:solidFill>
                <a:latin typeface="Arial" charset="0"/>
                <a:ea typeface="Arial" charset="0"/>
                <a:cs typeface="Arial" charset="0"/>
                <a:sym typeface="Cabin"/>
              </a:rPr>
              <a:t>&gt;2002-05-30T09:30:10</a:t>
            </a:r>
            <a:r>
              <a:rPr lang="en-US" sz="3200" u="none" strike="noStrike" cap="none" dirty="0">
                <a:solidFill>
                  <a:schemeClr val="lt1"/>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a:t>
            </a:r>
            <a:r>
              <a:rPr lang="en-US" sz="3200" u="none" strike="noStrike" cap="none" dirty="0" err="1">
                <a:solidFill>
                  <a:srgbClr val="FF7F00"/>
                </a:solidFill>
                <a:latin typeface="Arial" charset="0"/>
                <a:ea typeface="Arial" charset="0"/>
                <a:cs typeface="Arial" charset="0"/>
                <a:sym typeface="Cabin"/>
              </a:rPr>
              <a:t>fechadeinicio</a:t>
            </a:r>
            <a:r>
              <a:rPr lang="en-US" sz="32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&lt;prize&gt;999.50&lt;/</a:t>
            </a:r>
            <a:r>
              <a:rPr lang="en-US" sz="3200" u="none" strike="noStrike" cap="none" dirty="0" err="1">
                <a:solidFill>
                  <a:srgbClr val="FFFF00"/>
                </a:solidFill>
                <a:latin typeface="Arial" charset="0"/>
                <a:ea typeface="Arial" charset="0"/>
                <a:cs typeface="Arial" charset="0"/>
                <a:sym typeface="Cabin"/>
              </a:rPr>
              <a:t>premio</a:t>
            </a:r>
            <a:r>
              <a:rPr lang="en-US" sz="32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dirty="0">
                <a:solidFill>
                  <a:srgbClr val="00FFFF"/>
                </a:solidFill>
                <a:latin typeface="Arial" charset="0"/>
                <a:ea typeface="Arial" charset="0"/>
                <a:cs typeface="Arial" charset="0"/>
                <a:sym typeface="Cabin"/>
              </a:rPr>
              <a:t>&lt;weeks&gt;30&lt;/</a:t>
            </a:r>
            <a:r>
              <a:rPr lang="en-US" sz="3200" u="none" strike="noStrike" cap="none" dirty="0" err="1">
                <a:solidFill>
                  <a:srgbClr val="00FFFF"/>
                </a:solidFill>
                <a:latin typeface="Arial" charset="0"/>
                <a:ea typeface="Arial" charset="0"/>
                <a:cs typeface="Arial" charset="0"/>
                <a:sym typeface="Cabin"/>
              </a:rPr>
              <a:t>semanas</a:t>
            </a:r>
            <a:r>
              <a:rPr lang="en-US" sz="3200" u="none" strike="noStrike" cap="none" dirty="0">
                <a:solidFill>
                  <a:srgbClr val="00FFFF"/>
                </a:solidFill>
                <a:latin typeface="Arial" charset="0"/>
                <a:ea typeface="Arial" charset="0"/>
                <a:cs typeface="Arial" charset="0"/>
                <a:sym typeface="Cabin"/>
              </a:rPr>
              <a:t>&gt;</a:t>
            </a:r>
          </a:p>
          <a:p>
            <a:pPr marL="0" marR="0" lvl="0" indent="0" algn="ctr" rtl="0">
              <a:lnSpc>
                <a:spcPct val="100000"/>
              </a:lnSpc>
              <a:spcBef>
                <a:spcPts val="0"/>
              </a:spcBef>
              <a:spcAft>
                <a:spcPts val="0"/>
              </a:spcAft>
              <a:buNone/>
            </a:pPr>
            <a:endParaRPr dirty="0"/>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dirty="0">
                <a:solidFill>
                  <a:schemeClr val="lt1"/>
                </a:solidFill>
                <a:latin typeface="Arial" charset="0"/>
                <a:ea typeface="Arial" charset="0"/>
                <a:cs typeface="Arial" charset="0"/>
                <a:sym typeface="Cabin"/>
              </a:rPr>
              <a:t>Es </a:t>
            </a:r>
            <a:r>
              <a:rPr lang="en-US" sz="2700" u="none" strike="noStrike" cap="none" dirty="0" err="1">
                <a:solidFill>
                  <a:schemeClr val="lt1"/>
                </a:solidFill>
                <a:latin typeface="Arial" charset="0"/>
                <a:ea typeface="Arial" charset="0"/>
                <a:cs typeface="Arial" charset="0"/>
                <a:sym typeface="Cabin"/>
              </a:rPr>
              <a:t>común</a:t>
            </a:r>
            <a:r>
              <a:rPr lang="en-US" sz="2700" u="none" strike="noStrike" cap="none" dirty="0">
                <a:solidFill>
                  <a:schemeClr val="lt1"/>
                </a:solidFill>
                <a:latin typeface="Arial" charset="0"/>
                <a:ea typeface="Arial" charset="0"/>
                <a:cs typeface="Arial" charset="0"/>
                <a:sym typeface="Cabin"/>
              </a:rPr>
              <a:t> </a:t>
            </a:r>
            <a:r>
              <a:rPr lang="en-US" sz="2700" u="none" strike="noStrike" cap="none" dirty="0" err="1">
                <a:solidFill>
                  <a:schemeClr val="lt1"/>
                </a:solidFill>
                <a:latin typeface="Arial" charset="0"/>
                <a:ea typeface="Arial" charset="0"/>
                <a:cs typeface="Arial" charset="0"/>
                <a:sym typeface="Cabin"/>
              </a:rPr>
              <a:t>representar</a:t>
            </a:r>
            <a:r>
              <a:rPr lang="en-US" sz="2700" u="none" strike="noStrike" cap="none" dirty="0">
                <a:solidFill>
                  <a:schemeClr val="lt1"/>
                </a:solidFill>
                <a:latin typeface="Arial" charset="0"/>
                <a:ea typeface="Arial" charset="0"/>
                <a:cs typeface="Arial" charset="0"/>
                <a:sym typeface="Cabin"/>
              </a:rPr>
              <a:t> el </a:t>
            </a:r>
            <a:r>
              <a:rPr lang="en-US" sz="2700" u="none" strike="noStrike" cap="none" dirty="0" err="1">
                <a:solidFill>
                  <a:schemeClr val="lt1"/>
                </a:solidFill>
                <a:latin typeface="Arial" charset="0"/>
                <a:ea typeface="Arial" charset="0"/>
                <a:cs typeface="Arial" charset="0"/>
                <a:sym typeface="Cabin"/>
              </a:rPr>
              <a:t>tiempo</a:t>
            </a:r>
            <a:r>
              <a:rPr lang="en-US" sz="2700" u="none" strike="noStrike" cap="none" dirty="0">
                <a:solidFill>
                  <a:schemeClr val="lt1"/>
                </a:solidFill>
                <a:latin typeface="Arial" charset="0"/>
                <a:ea typeface="Arial" charset="0"/>
                <a:cs typeface="Arial" charset="0"/>
                <a:sym typeface="Cabin"/>
              </a:rPr>
              <a:t> </a:t>
            </a:r>
            <a:r>
              <a:rPr lang="en-US" sz="2700" u="none" strike="noStrike" cap="none" dirty="0" err="1">
                <a:solidFill>
                  <a:schemeClr val="lt1"/>
                </a:solidFill>
                <a:latin typeface="Arial" charset="0"/>
                <a:ea typeface="Arial" charset="0"/>
                <a:cs typeface="Arial" charset="0"/>
                <a:sym typeface="Cabin"/>
              </a:rPr>
              <a:t>en</a:t>
            </a:r>
            <a:r>
              <a:rPr lang="en-US" sz="2700" u="none" strike="noStrike" cap="none" dirty="0">
                <a:solidFill>
                  <a:schemeClr val="lt1"/>
                </a:solidFill>
                <a:latin typeface="Arial" charset="0"/>
                <a:ea typeface="Arial" charset="0"/>
                <a:cs typeface="Arial" charset="0"/>
                <a:sym typeface="Cabin"/>
              </a:rPr>
              <a:t> UTC/GMT, dado que los </a:t>
            </a:r>
            <a:r>
              <a:rPr lang="en-US" sz="2700" u="none" strike="noStrike" cap="none" dirty="0" err="1">
                <a:solidFill>
                  <a:schemeClr val="lt1"/>
                </a:solidFill>
                <a:latin typeface="Arial" charset="0"/>
                <a:ea typeface="Arial" charset="0"/>
                <a:cs typeface="Arial" charset="0"/>
                <a:sym typeface="Cabin"/>
              </a:rPr>
              <a:t>servidores</a:t>
            </a:r>
            <a:r>
              <a:rPr lang="en-US" sz="2700" u="none" strike="noStrike" cap="none" dirty="0">
                <a:solidFill>
                  <a:schemeClr val="lt1"/>
                </a:solidFill>
                <a:latin typeface="Arial" charset="0"/>
                <a:ea typeface="Arial" charset="0"/>
                <a:cs typeface="Arial" charset="0"/>
                <a:sym typeface="Cabin"/>
              </a:rPr>
              <a:t> </a:t>
            </a:r>
            <a:r>
              <a:rPr lang="en-US" sz="2700" u="none" strike="noStrike" cap="none" dirty="0" err="1">
                <a:solidFill>
                  <a:schemeClr val="lt1"/>
                </a:solidFill>
                <a:latin typeface="Arial" charset="0"/>
                <a:ea typeface="Arial" charset="0"/>
                <a:cs typeface="Arial" charset="0"/>
                <a:sym typeface="Cabin"/>
              </a:rPr>
              <a:t>están</a:t>
            </a:r>
            <a:r>
              <a:rPr lang="en-US" sz="2700" u="none" strike="noStrike" cap="none" dirty="0">
                <a:solidFill>
                  <a:schemeClr val="lt1"/>
                </a:solidFill>
                <a:latin typeface="Arial" charset="0"/>
                <a:ea typeface="Arial" charset="0"/>
                <a:cs typeface="Arial" charset="0"/>
                <a:sym typeface="Cabin"/>
              </a:rPr>
              <a:t> </a:t>
            </a:r>
            <a:r>
              <a:rPr lang="en-US" sz="2700" u="none" strike="noStrike" cap="none" dirty="0" err="1">
                <a:solidFill>
                  <a:schemeClr val="lt1"/>
                </a:solidFill>
                <a:latin typeface="Arial" charset="0"/>
                <a:ea typeface="Arial" charset="0"/>
                <a:cs typeface="Arial" charset="0"/>
                <a:sym typeface="Cabin"/>
              </a:rPr>
              <a:t>regados</a:t>
            </a:r>
            <a:r>
              <a:rPr lang="en-US" sz="2700" u="none" strike="noStrike" cap="none" dirty="0">
                <a:solidFill>
                  <a:schemeClr val="lt1"/>
                </a:solidFill>
                <a:latin typeface="Arial" charset="0"/>
                <a:ea typeface="Arial" charset="0"/>
                <a:cs typeface="Arial" charset="0"/>
                <a:sym typeface="Cabin"/>
              </a:rPr>
              <a:t> por </a:t>
            </a:r>
            <a:r>
              <a:rPr lang="en-US" sz="2700" u="none" strike="noStrike" cap="none" dirty="0" err="1">
                <a:solidFill>
                  <a:schemeClr val="lt1"/>
                </a:solidFill>
                <a:latin typeface="Arial" charset="0"/>
                <a:ea typeface="Arial" charset="0"/>
                <a:cs typeface="Arial" charset="0"/>
                <a:sym typeface="Cabin"/>
              </a:rPr>
              <a:t>todo</a:t>
            </a:r>
            <a:r>
              <a:rPr lang="en-US" sz="2700" u="none" strike="noStrike" cap="none" dirty="0">
                <a:solidFill>
                  <a:schemeClr val="lt1"/>
                </a:solidFill>
                <a:latin typeface="Arial" charset="0"/>
                <a:ea typeface="Arial" charset="0"/>
                <a:cs typeface="Arial" charset="0"/>
                <a:sym typeface="Cabin"/>
              </a:rPr>
              <a:t> el </a:t>
            </a:r>
            <a:r>
              <a:rPr lang="en-US" sz="2700" u="none" strike="noStrike" cap="none" dirty="0" err="1">
                <a:solidFill>
                  <a:schemeClr val="lt1"/>
                </a:solidFill>
                <a:latin typeface="Arial" charset="0"/>
                <a:ea typeface="Arial" charset="0"/>
                <a:cs typeface="Arial" charset="0"/>
                <a:sym typeface="Cabin"/>
              </a:rPr>
              <a:t>mundo</a:t>
            </a:r>
            <a:endParaRPr lang="en-US" sz="27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00207" y="1277099"/>
            <a:ext cx="15908055"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ISO 8601 </a:t>
            </a:r>
            <a:r>
              <a:rPr lang="en-US" sz="7600" u="none" strike="noStrike" cap="none" dirty="0" err="1">
                <a:solidFill>
                  <a:srgbClr val="FFD966"/>
                </a:solidFill>
                <a:latin typeface="Arial" charset="0"/>
                <a:ea typeface="Arial" charset="0"/>
                <a:cs typeface="Arial" charset="0"/>
                <a:sym typeface="Cabin"/>
              </a:rPr>
              <a:t>Formato</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Fecha</a:t>
            </a:r>
            <a:r>
              <a:rPr lang="en-US" sz="7600" u="none" strike="noStrike" cap="none" dirty="0">
                <a:solidFill>
                  <a:srgbClr val="FFD966"/>
                </a:solidFill>
                <a:latin typeface="Arial" charset="0"/>
                <a:ea typeface="Arial" charset="0"/>
                <a:cs typeface="Arial" charset="0"/>
                <a:sym typeface="Cabin"/>
              </a:rPr>
              <a:t>/Hora</a:t>
            </a:r>
          </a:p>
        </p:txBody>
      </p:sp>
      <p:sp>
        <p:nvSpPr>
          <p:cNvPr id="464" name="Shape 464"/>
          <p:cNvSpPr txBox="1"/>
          <p:nvPr/>
        </p:nvSpPr>
        <p:spPr>
          <a:xfrm>
            <a:off x="1808894" y="2825750"/>
            <a:ext cx="10905505"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dirty="0">
                <a:solidFill>
                  <a:srgbClr val="FF00FF"/>
                </a:solidFill>
                <a:latin typeface="Arial" charset="0"/>
                <a:ea typeface="Arial" charset="0"/>
                <a:cs typeface="Arial" charset="0"/>
                <a:sym typeface="Cabin"/>
              </a:rPr>
              <a:t>2002-05-30</a:t>
            </a:r>
            <a:r>
              <a:rPr lang="en-US" sz="7200" u="none" strike="noStrike" cap="none" dirty="0">
                <a:solidFill>
                  <a:srgbClr val="FF7F00"/>
                </a:solidFill>
                <a:latin typeface="Arial" charset="0"/>
                <a:ea typeface="Arial" charset="0"/>
                <a:cs typeface="Arial" charset="0"/>
                <a:sym typeface="Cabin"/>
              </a:rPr>
              <a:t>T</a:t>
            </a:r>
            <a:r>
              <a:rPr lang="en-US" sz="7200" u="none" strike="noStrike" cap="none" dirty="0">
                <a:solidFill>
                  <a:srgbClr val="00FF00"/>
                </a:solidFill>
                <a:latin typeface="Arial" charset="0"/>
                <a:ea typeface="Arial" charset="0"/>
                <a:cs typeface="Arial" charset="0"/>
                <a:sym typeface="Cabin"/>
              </a:rPr>
              <a:t>09:30:10</a:t>
            </a:r>
            <a:r>
              <a:rPr lang="en-US" sz="7200" u="none" strike="noStrike" cap="none" dirty="0">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err="1">
                <a:solidFill>
                  <a:srgbClr val="FF00FF"/>
                </a:solidFill>
                <a:latin typeface="Arial" charset="0"/>
                <a:ea typeface="Arial" charset="0"/>
                <a:cs typeface="Arial" charset="0"/>
                <a:sym typeface="Cabin"/>
              </a:rPr>
              <a:t>Año</a:t>
            </a:r>
            <a:r>
              <a:rPr lang="en-US" sz="3600" u="none" strike="noStrike" cap="none" dirty="0">
                <a:solidFill>
                  <a:srgbClr val="FF00FF"/>
                </a:solidFill>
                <a:latin typeface="Arial" charset="0"/>
                <a:ea typeface="Arial" charset="0"/>
                <a:cs typeface="Arial" charset="0"/>
                <a:sym typeface="Cabin"/>
              </a:rPr>
              <a:t>-</a:t>
            </a:r>
            <a:r>
              <a:rPr lang="en-US" sz="3600" u="none" strike="noStrike" cap="none" dirty="0" err="1">
                <a:solidFill>
                  <a:srgbClr val="FF00FF"/>
                </a:solidFill>
                <a:latin typeface="Arial" charset="0"/>
                <a:ea typeface="Arial" charset="0"/>
                <a:cs typeface="Arial" charset="0"/>
                <a:sym typeface="Cabin"/>
              </a:rPr>
              <a:t>Mes</a:t>
            </a:r>
            <a:r>
              <a:rPr lang="en-US" sz="3600" u="none" strike="noStrike" cap="none" dirty="0">
                <a:solidFill>
                  <a:srgbClr val="FF00FF"/>
                </a:solidFill>
                <a:latin typeface="Arial" charset="0"/>
                <a:ea typeface="Arial" charset="0"/>
                <a:cs typeface="Arial" charset="0"/>
                <a:sym typeface="Cabin"/>
              </a:rPr>
              <a:t>-Día</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Hora del día</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Zona </a:t>
            </a:r>
            <a:r>
              <a:rPr lang="en-US" sz="3600" u="none" strike="noStrike" cap="none" dirty="0" err="1">
                <a:solidFill>
                  <a:srgbClr val="FF7F00"/>
                </a:solidFill>
                <a:latin typeface="Arial" charset="0"/>
                <a:ea typeface="Arial" charset="0"/>
                <a:cs typeface="Arial" charset="0"/>
                <a:sym typeface="Cabin"/>
              </a:rPr>
              <a:t>horaria</a:t>
            </a:r>
            <a:r>
              <a:rPr lang="en-US" sz="3600" u="none" strike="noStrike" cap="none" dirty="0">
                <a:solidFill>
                  <a:srgbClr val="FF7F00"/>
                </a:solidFill>
                <a:latin typeface="Arial" charset="0"/>
                <a:ea typeface="Arial" charset="0"/>
                <a:cs typeface="Arial" charset="0"/>
                <a:sym typeface="Cabin"/>
              </a:rPr>
              <a:t> – </a:t>
            </a:r>
            <a:r>
              <a:rPr lang="en-US" sz="3600" u="none" strike="noStrike" cap="none" dirty="0" err="1">
                <a:solidFill>
                  <a:srgbClr val="FF7F00"/>
                </a:solidFill>
                <a:latin typeface="Arial" charset="0"/>
                <a:ea typeface="Arial" charset="0"/>
                <a:cs typeface="Arial" charset="0"/>
                <a:sym typeface="Cabin"/>
              </a:rPr>
              <a:t>tipicamente</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err="1">
                <a:solidFill>
                  <a:srgbClr val="FF7F00"/>
                </a:solidFill>
                <a:latin typeface="Arial" charset="0"/>
                <a:ea typeface="Arial" charset="0"/>
                <a:cs typeface="Arial" charset="0"/>
                <a:sym typeface="Cabin"/>
              </a:rPr>
              <a:t>especificada</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err="1">
                <a:solidFill>
                  <a:srgbClr val="FF7F00"/>
                </a:solidFill>
                <a:latin typeface="Arial" charset="0"/>
                <a:ea typeface="Arial" charset="0"/>
                <a:cs typeface="Arial" charset="0"/>
                <a:sym typeface="Cabin"/>
              </a:rPr>
              <a:t>en</a:t>
            </a:r>
            <a:r>
              <a:rPr lang="en-US" sz="3600" u="none" strike="noStrike" cap="none" dirty="0">
                <a:solidFill>
                  <a:srgbClr val="FF7F00"/>
                </a:solidFill>
                <a:latin typeface="Arial" charset="0"/>
                <a:ea typeface="Arial" charset="0"/>
                <a:cs typeface="Arial" charset="0"/>
                <a:sym typeface="Cabin"/>
              </a:rPr>
              <a:t> UTC / GMT </a:t>
            </a:r>
            <a:r>
              <a:rPr lang="en-US" sz="3600" u="none" strike="noStrike" cap="none" dirty="0" err="1">
                <a:solidFill>
                  <a:srgbClr val="FF7F00"/>
                </a:solidFill>
                <a:latin typeface="Arial" charset="0"/>
                <a:ea typeface="Arial" charset="0"/>
                <a:cs typeface="Arial" charset="0"/>
                <a:sym typeface="Cabin"/>
              </a:rPr>
              <a:t>en</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err="1">
                <a:solidFill>
                  <a:srgbClr val="FF7F00"/>
                </a:solidFill>
                <a:latin typeface="Arial" charset="0"/>
                <a:ea typeface="Arial" charset="0"/>
                <a:cs typeface="Arial" charset="0"/>
                <a:sym typeface="Cabin"/>
              </a:rPr>
              <a:t>vez</a:t>
            </a:r>
            <a:r>
              <a:rPr lang="en-US" sz="3600" u="none" strike="noStrike" cap="none" dirty="0">
                <a:solidFill>
                  <a:srgbClr val="FF7F00"/>
                </a:solidFill>
                <a:latin typeface="Arial" charset="0"/>
                <a:ea typeface="Arial" charset="0"/>
                <a:cs typeface="Arial" charset="0"/>
                <a:sym typeface="Cabin"/>
              </a:rPr>
              <a:t> de la zona </a:t>
            </a:r>
            <a:r>
              <a:rPr lang="en-US" sz="3600" u="none" strike="noStrike" cap="none" dirty="0" err="1">
                <a:solidFill>
                  <a:srgbClr val="FF7F00"/>
                </a:solidFill>
                <a:latin typeface="Arial" charset="0"/>
                <a:ea typeface="Arial" charset="0"/>
                <a:cs typeface="Arial" charset="0"/>
                <a:sym typeface="Cabin"/>
              </a:rPr>
              <a:t>horaria</a:t>
            </a:r>
            <a:r>
              <a:rPr lang="en-US" sz="3600" u="none" strike="noStrike" cap="none" dirty="0">
                <a:solidFill>
                  <a:srgbClr val="FF7F00"/>
                </a:solidFill>
                <a:latin typeface="Arial" charset="0"/>
                <a:ea typeface="Arial" charset="0"/>
                <a:cs typeface="Arial" charset="0"/>
                <a:sym typeface="Cabin"/>
              </a:rPr>
              <a:t> local</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http://es.wikipedia.org/wiki/ISO_8601</a:t>
            </a:r>
            <a:endParaRPr lang="en-US" sz="3000" u="sng" strike="noStrike" cap="none" dirty="0">
              <a:solidFill>
                <a:srgbClr val="FFFF00"/>
              </a:solidFill>
              <a:latin typeface="Arial" charset="0"/>
              <a:ea typeface="Arial" charset="0"/>
              <a:cs typeface="Arial" charset="0"/>
              <a:sym typeface="Cabin"/>
              <a:hlinkClick r:id="rId4"/>
            </a:endParaRP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5"/>
              </a:rPr>
              <a:t>http://es.wikipedia.org/wiki/Tiempo_universal_coordinado</a:t>
            </a:r>
            <a:endParaRPr lang="en-US" sz="3000" u="sng" strike="noStrike" cap="none" dirty="0">
              <a:solidFill>
                <a:srgbClr val="FFFF00"/>
              </a:solidFill>
              <a:latin typeface="Arial" charset="0"/>
              <a:ea typeface="Arial" charset="0"/>
              <a:cs typeface="Arial" charset="0"/>
              <a:sym typeface="Cabin"/>
              <a:hlinkClick r:id="rId6"/>
            </a:endParaRP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596564"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398519" y="503327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2078918"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a:t>
            </a:r>
            <a:r>
              <a:rPr lang="en-US" sz="3000" i="0" u="none" strike="noStrike" cap="none" dirty="0" err="1">
                <a:solidFill>
                  <a:schemeClr val="lt1"/>
                </a:solidFill>
                <a:latin typeface="Courier"/>
                <a:ea typeface="Courier New"/>
                <a:cs typeface="Courier"/>
                <a:sym typeface="Courier New"/>
              </a:rPr>
              <a:t>xml.etree.ElementTree</a:t>
            </a:r>
            <a:r>
              <a:rPr lang="en-US" sz="30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data = '''&lt;persona&gt;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a:t>
            </a:r>
            <a:r>
              <a:rPr lang="en-US" sz="3000" i="0" u="none" strike="noStrike" cap="none" dirty="0" err="1">
                <a:solidFill>
                  <a:schemeClr val="lt1"/>
                </a:solidFill>
                <a:latin typeface="Courier"/>
                <a:ea typeface="Courier New"/>
                <a:cs typeface="Courier"/>
                <a:sym typeface="Courier New"/>
              </a:rPr>
              <a:t>nombre</a:t>
            </a:r>
            <a:r>
              <a:rPr lang="en-US" sz="3000" i="0" u="none" strike="noStrike" cap="none" dirty="0">
                <a:solidFill>
                  <a:schemeClr val="lt1"/>
                </a:solidFill>
                <a:latin typeface="Courier"/>
                <a:ea typeface="Courier New"/>
                <a:cs typeface="Courier"/>
                <a:sym typeface="Courier New"/>
              </a:rPr>
              <a:t>&gt;Chuck&lt;/</a:t>
            </a:r>
            <a:r>
              <a:rPr lang="en-US" sz="3000" i="0" u="none" strike="noStrike" cap="none" dirty="0" err="1">
                <a:solidFill>
                  <a:schemeClr val="lt1"/>
                </a:solidFill>
                <a:latin typeface="Courier"/>
                <a:ea typeface="Courier New"/>
                <a:cs typeface="Courier"/>
                <a:sym typeface="Courier New"/>
              </a:rPr>
              <a:t>nombre</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a:t>
            </a:r>
            <a:r>
              <a:rPr lang="en-US" sz="3000" i="0" u="none" strike="noStrike" cap="none" dirty="0" err="1">
                <a:solidFill>
                  <a:schemeClr val="lt1"/>
                </a:solidFill>
                <a:latin typeface="Courier"/>
                <a:ea typeface="Courier New"/>
                <a:cs typeface="Courier"/>
                <a:sym typeface="Courier New"/>
              </a:rPr>
              <a:t>telefono</a:t>
            </a:r>
            <a:r>
              <a:rPr lang="en-US" sz="3000" i="0" u="none" strike="noStrike" cap="none" dirty="0">
                <a:solidFill>
                  <a:schemeClr val="lt1"/>
                </a:solidFill>
                <a:latin typeface="Courier"/>
                <a:ea typeface="Courier New"/>
                <a:cs typeface="Courier"/>
                <a:sym typeface="Courier New"/>
              </a:rPr>
              <a:t> type="</a:t>
            </a:r>
            <a:r>
              <a:rPr lang="en-US" sz="3000" i="0" u="none" strike="noStrike" cap="none" dirty="0" err="1">
                <a:solidFill>
                  <a:schemeClr val="lt1"/>
                </a:solidFill>
                <a:latin typeface="Courier"/>
                <a:ea typeface="Courier New"/>
                <a:cs typeface="Courier"/>
                <a:sym typeface="Courier New"/>
              </a:rPr>
              <a:t>intl</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a:t>
            </a:r>
            <a:r>
              <a:rPr lang="en-US" sz="3000" i="0" u="none" strike="noStrike" cap="none" dirty="0" err="1">
                <a:solidFill>
                  <a:schemeClr val="lt1"/>
                </a:solidFill>
                <a:latin typeface="Courier"/>
                <a:ea typeface="Courier New"/>
                <a:cs typeface="Courier"/>
                <a:sym typeface="Courier New"/>
              </a:rPr>
              <a:t>telefono</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&lt;email </a:t>
            </a:r>
            <a:r>
              <a:rPr lang="en-US" sz="3000" i="0" u="none" strike="noStrike" cap="none" dirty="0" err="1">
                <a:solidFill>
                  <a:schemeClr val="lt1"/>
                </a:solidFill>
                <a:latin typeface="Courier"/>
                <a:ea typeface="Courier New"/>
                <a:cs typeface="Courier"/>
                <a:sym typeface="Courier New"/>
              </a:rPr>
              <a:t>ocultar</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si</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&lt;/persona&gt;'''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tree = </a:t>
            </a:r>
            <a:r>
              <a:rPr lang="en-US" sz="3000" i="0" u="none" strike="noStrike" cap="none" dirty="0" err="1">
                <a:solidFill>
                  <a:schemeClr val="lt1"/>
                </a:solidFill>
                <a:latin typeface="Courier"/>
                <a:ea typeface="Courier New"/>
                <a:cs typeface="Courier"/>
                <a:sym typeface="Courier New"/>
              </a:rPr>
              <a:t>ET.fromstring</a:t>
            </a:r>
            <a:r>
              <a:rPr lang="en-US" sz="3000"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n-US" sz="3000" i="0" u="none" strike="noStrike" cap="none" dirty="0" err="1">
                <a:solidFill>
                  <a:schemeClr val="lt1"/>
                </a:solidFill>
                <a:latin typeface="Courier"/>
                <a:ea typeface="Courier New"/>
                <a:cs typeface="Courier"/>
                <a:sym typeface="Courier New"/>
              </a:rPr>
              <a:t>Nombre</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nombre</a:t>
            </a:r>
            <a:r>
              <a:rPr lang="en-US" sz="3000" i="0" u="none" strike="noStrike" cap="none" dirty="0">
                <a:solidFill>
                  <a:schemeClr val="lt1"/>
                </a:solidFill>
                <a:latin typeface="Courier"/>
                <a:ea typeface="Courier New"/>
                <a:cs typeface="Courier"/>
                <a:sym typeface="Courier New"/>
              </a:rPr>
              <a:t>').text)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n-US" sz="3000" i="0" u="none" strike="noStrike" cap="none" dirty="0" err="1">
                <a:solidFill>
                  <a:schemeClr val="lt1"/>
                </a:solidFill>
                <a:latin typeface="Courier"/>
                <a:ea typeface="Courier New"/>
                <a:cs typeface="Courier"/>
                <a:sym typeface="Courier New"/>
              </a:rPr>
              <a:t>Atributo</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('email').get('</a:t>
            </a:r>
            <a:r>
              <a:rPr lang="en-US" sz="3000" i="0" u="none" strike="noStrike" cap="none" dirty="0" err="1">
                <a:solidFill>
                  <a:schemeClr val="lt1"/>
                </a:solidFill>
                <a:latin typeface="Courier"/>
                <a:ea typeface="Courier New"/>
                <a:cs typeface="Courier"/>
                <a:sym typeface="Courier New"/>
              </a:rPr>
              <a:t>ocultar</a:t>
            </a:r>
            <a:r>
              <a:rPr lang="en-US" sz="3000" i="0" u="none" strike="noStrike" cap="none" dirty="0">
                <a:solidFill>
                  <a:schemeClr val="lt1"/>
                </a:solidFill>
                <a:latin typeface="Courier"/>
                <a:ea typeface="Courier New"/>
                <a:cs typeface="Courier"/>
                <a:sym typeface="Courier New"/>
              </a:rPr>
              <a:t>'))</a:t>
            </a:r>
          </a:p>
        </p:txBody>
      </p:sp>
      <p:sp>
        <p:nvSpPr>
          <p:cNvPr id="491" name="Shape 491"/>
          <p:cNvSpPr txBox="1"/>
          <p:nvPr/>
        </p:nvSpPr>
        <p:spPr>
          <a:xfrm>
            <a:off x="13290494"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xml1.py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89554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import </a:t>
            </a:r>
            <a:r>
              <a:rPr lang="en-US" sz="2400" i="0" u="none" strike="noStrike" cap="none" dirty="0" err="1">
                <a:solidFill>
                  <a:schemeClr val="lt1"/>
                </a:solidFill>
                <a:latin typeface="Courier"/>
                <a:ea typeface="Courier New"/>
                <a:cs typeface="Courier"/>
                <a:sym typeface="Courier New"/>
              </a:rPr>
              <a:t>xml.etree.ElementTree</a:t>
            </a:r>
            <a:r>
              <a:rPr lang="en-US" sz="24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err="1">
                <a:solidFill>
                  <a:schemeClr val="lt1"/>
                </a:solidFill>
                <a:latin typeface="Courier"/>
                <a:ea typeface="Courier New"/>
                <a:cs typeface="Courier"/>
                <a:sym typeface="Courier New"/>
              </a:rPr>
              <a:t>datos</a:t>
            </a:r>
            <a:r>
              <a:rPr lang="en-US" sz="24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&lt;</a:t>
            </a:r>
            <a:r>
              <a:rPr lang="en-US" sz="2400" i="0" u="none" strike="noStrike" cap="none" dirty="0" err="1">
                <a:solidFill>
                  <a:schemeClr val="lt1"/>
                </a:solidFill>
                <a:latin typeface="Courier"/>
                <a:ea typeface="Courier New"/>
                <a:cs typeface="Courier"/>
                <a:sym typeface="Courier New"/>
              </a:rPr>
              <a:t>cosa</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n-US" sz="2400" i="0" u="none" strike="noStrike" cap="none" dirty="0" err="1">
                <a:solidFill>
                  <a:schemeClr val="lt1"/>
                </a:solidFill>
                <a:latin typeface="Courier"/>
                <a:ea typeface="Courier New"/>
                <a:cs typeface="Courier"/>
                <a:sym typeface="Courier New"/>
              </a:rPr>
              <a:t>usuarios</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n-US" sz="2400" i="0" u="none" strike="noStrike" cap="none" dirty="0" err="1">
                <a:solidFill>
                  <a:schemeClr val="lt1"/>
                </a:solidFill>
                <a:latin typeface="Courier"/>
                <a:ea typeface="Courier New"/>
                <a:cs typeface="Courier"/>
                <a:sym typeface="Courier New"/>
              </a:rPr>
              <a:t>usuario</a:t>
            </a:r>
            <a:r>
              <a:rPr lang="en-US" sz="2400" i="0" u="none" strike="noStrike" cap="none" dirty="0">
                <a:solidFill>
                  <a:schemeClr val="lt1"/>
                </a:solidFill>
                <a:latin typeface="Courier"/>
                <a:ea typeface="Courier New"/>
                <a:cs typeface="Courier"/>
                <a:sym typeface="Courier New"/>
              </a:rPr>
              <a:t> x="2"&gt;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n-US" sz="2400" i="0" u="none" strike="noStrike" cap="none" dirty="0" err="1">
                <a:solidFill>
                  <a:schemeClr val="lt1"/>
                </a:solidFill>
                <a:latin typeface="Courier"/>
                <a:ea typeface="Courier New"/>
                <a:cs typeface="Courier"/>
                <a:sym typeface="Courier New"/>
              </a:rPr>
              <a:t>nombre</a:t>
            </a:r>
            <a:r>
              <a:rPr lang="en-US" sz="2400" i="0" u="none" strike="noStrike" cap="none" dirty="0">
                <a:solidFill>
                  <a:schemeClr val="lt1"/>
                </a:solidFill>
                <a:latin typeface="Courier"/>
                <a:ea typeface="Courier New"/>
                <a:cs typeface="Courier"/>
                <a:sym typeface="Courier New"/>
              </a:rPr>
              <a:t>&gt;Chuck&lt;/</a:t>
            </a:r>
            <a:r>
              <a:rPr lang="en-US" sz="2400" i="0" u="none" strike="noStrike" cap="none" dirty="0" err="1">
                <a:solidFill>
                  <a:schemeClr val="lt1"/>
                </a:solidFill>
                <a:latin typeface="Courier"/>
                <a:ea typeface="Courier New"/>
                <a:cs typeface="Courier"/>
                <a:sym typeface="Courier New"/>
              </a:rPr>
              <a:t>nombre</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n-US" sz="2400" i="0" u="none" strike="noStrike" cap="none" dirty="0" err="1">
                <a:solidFill>
                  <a:schemeClr val="lt1"/>
                </a:solidFill>
                <a:latin typeface="Courier"/>
                <a:ea typeface="Courier New"/>
                <a:cs typeface="Courier"/>
                <a:sym typeface="Courier New"/>
              </a:rPr>
              <a:t>usuario</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n-US" sz="2400" i="0" u="none" strike="noStrike" cap="none" dirty="0" err="1">
                <a:solidFill>
                  <a:schemeClr val="lt1"/>
                </a:solidFill>
                <a:latin typeface="Courier"/>
                <a:ea typeface="Courier New"/>
                <a:cs typeface="Courier"/>
                <a:sym typeface="Courier New"/>
              </a:rPr>
              <a:t>usuario</a:t>
            </a:r>
            <a:r>
              <a:rPr lang="en-US" sz="2400" i="0" u="none" strike="noStrike" cap="none" dirty="0">
                <a:solidFill>
                  <a:schemeClr val="lt1"/>
                </a:solidFill>
                <a:latin typeface="Courier"/>
                <a:ea typeface="Courier New"/>
                <a:cs typeface="Courier"/>
                <a:sym typeface="Courier New"/>
              </a:rPr>
              <a:t> x="7"&gt;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n-US" sz="2400" i="0" u="none" strike="noStrike" cap="none" dirty="0" err="1">
                <a:solidFill>
                  <a:schemeClr val="lt1"/>
                </a:solidFill>
                <a:latin typeface="Courier"/>
                <a:ea typeface="Courier New"/>
                <a:cs typeface="Courier"/>
                <a:sym typeface="Courier New"/>
              </a:rPr>
              <a:t>nombre</a:t>
            </a:r>
            <a:r>
              <a:rPr lang="en-US" sz="2400" i="0" u="none" strike="noStrike" cap="none" dirty="0">
                <a:solidFill>
                  <a:schemeClr val="lt1"/>
                </a:solidFill>
                <a:latin typeface="Courier"/>
                <a:ea typeface="Courier New"/>
                <a:cs typeface="Courier"/>
                <a:sym typeface="Courier New"/>
              </a:rPr>
              <a:t>&gt;Brent&lt;/</a:t>
            </a:r>
            <a:r>
              <a:rPr lang="en-US" sz="2400" i="0" u="none" strike="noStrike" cap="none" dirty="0" err="1">
                <a:solidFill>
                  <a:schemeClr val="lt1"/>
                </a:solidFill>
                <a:latin typeface="Courier"/>
                <a:ea typeface="Courier New"/>
                <a:cs typeface="Courier"/>
                <a:sym typeface="Courier New"/>
              </a:rPr>
              <a:t>nombre</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n-US" sz="2400" i="0" u="none" strike="noStrike" cap="none" dirty="0" err="1">
                <a:solidFill>
                  <a:schemeClr val="lt1"/>
                </a:solidFill>
                <a:latin typeface="Courier"/>
                <a:ea typeface="Courier New"/>
                <a:cs typeface="Courier"/>
                <a:sym typeface="Courier New"/>
              </a:rPr>
              <a:t>usuario</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n-US" sz="2400" i="0" u="none" strike="noStrike" cap="none" dirty="0" err="1">
                <a:solidFill>
                  <a:schemeClr val="lt1"/>
                </a:solidFill>
                <a:latin typeface="Courier"/>
                <a:ea typeface="Courier New"/>
                <a:cs typeface="Courier"/>
                <a:sym typeface="Courier New"/>
              </a:rPr>
              <a:t>usuarios</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&lt;/</a:t>
            </a:r>
            <a:r>
              <a:rPr lang="en-US" sz="2400" i="0" u="none" strike="noStrike" cap="none" dirty="0" err="1">
                <a:solidFill>
                  <a:schemeClr val="lt1"/>
                </a:solidFill>
                <a:latin typeface="Courier"/>
                <a:ea typeface="Courier New"/>
                <a:cs typeface="Courier"/>
                <a:sym typeface="Courier New"/>
              </a:rPr>
              <a:t>cosa</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err="1">
                <a:solidFill>
                  <a:schemeClr val="lt1"/>
                </a:solidFill>
                <a:latin typeface="Courier"/>
                <a:ea typeface="Courier New"/>
                <a:cs typeface="Courier"/>
                <a:sym typeface="Courier New"/>
              </a:rPr>
              <a:t>cosa</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ET.fromstring</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datos</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cosa.findall</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usuarios</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usuario</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print('Total de </a:t>
            </a:r>
            <a:r>
              <a:rPr lang="en-US" sz="2400" i="0" u="none" strike="noStrike" cap="none" dirty="0" err="1">
                <a:solidFill>
                  <a:schemeClr val="lt1"/>
                </a:solidFill>
                <a:latin typeface="Courier"/>
                <a:ea typeface="Courier New"/>
                <a:cs typeface="Courier"/>
                <a:sym typeface="Courier New"/>
              </a:rPr>
              <a:t>usuarios</a:t>
            </a: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len</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for item in </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a:t>
            </a:r>
            <a:r>
              <a:rPr lang="en-US" sz="2400" i="0" u="none" strike="noStrike" cap="none" dirty="0" err="1">
                <a:solidFill>
                  <a:schemeClr val="lt1"/>
                </a:solidFill>
                <a:latin typeface="Courier"/>
                <a:ea typeface="Courier New"/>
                <a:cs typeface="Courier"/>
                <a:sym typeface="Courier New"/>
              </a:rPr>
              <a:t>Nombre</a:t>
            </a: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item.find</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nombre</a:t>
            </a:r>
            <a:r>
              <a:rPr lang="en-US" sz="2400" i="0" u="none" strike="noStrike" cap="none" dirty="0">
                <a:solidFill>
                  <a:schemeClr val="lt1"/>
                </a:solidFill>
                <a:latin typeface="Courier"/>
                <a:ea typeface="Courier New"/>
                <a:cs typeface="Courier"/>
                <a:sym typeface="Courier New"/>
              </a:rPr>
              <a:t>').text)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print('Id', </a:t>
            </a:r>
            <a:r>
              <a:rPr lang="en-US" sz="2400" i="0" u="none" strike="noStrike" cap="none" dirty="0" err="1">
                <a:solidFill>
                  <a:schemeClr val="lt1"/>
                </a:solidFill>
                <a:latin typeface="Courier"/>
                <a:ea typeface="Courier New"/>
                <a:cs typeface="Courier"/>
                <a:sym typeface="Courier New"/>
              </a:rPr>
              <a:t>item.find</a:t>
            </a:r>
            <a:r>
              <a:rPr lang="en-US" sz="2400" i="0" u="none" strike="noStrike" cap="none" dirty="0">
                <a:solidFill>
                  <a:schemeClr val="lt1"/>
                </a:solidFill>
                <a:latin typeface="Courier"/>
                <a:ea typeface="Courier New"/>
                <a:cs typeface="Courier"/>
                <a:sym typeface="Courier New"/>
              </a:rPr>
              <a:t>('id').text)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a:t>
            </a:r>
            <a:r>
              <a:rPr lang="en-US" sz="2400" i="0" u="none" strike="noStrike" cap="none" dirty="0" err="1">
                <a:solidFill>
                  <a:schemeClr val="lt1"/>
                </a:solidFill>
                <a:latin typeface="Courier"/>
                <a:ea typeface="Courier New"/>
                <a:cs typeface="Courier"/>
                <a:sym typeface="Courier New"/>
              </a:rPr>
              <a:t>Atributo</a:t>
            </a: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item.get</a:t>
            </a:r>
            <a:r>
              <a:rPr lang="en-US" sz="24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ourier New"/>
              <a:buNone/>
            </a:pPr>
            <a:endParaRPr lang="en-US" sz="2400" i="0" u="none" strike="noStrike" cap="none" dirty="0">
              <a:solidFill>
                <a:schemeClr val="lt1"/>
              </a:solidFill>
              <a:latin typeface="Courier"/>
              <a:ea typeface="Courier New"/>
              <a:cs typeface="Courier"/>
              <a:sym typeface="Courier New"/>
            </a:endParaRPr>
          </a:p>
        </p:txBody>
      </p:sp>
      <p:sp>
        <p:nvSpPr>
          <p:cNvPr id="497" name="Shape 497"/>
          <p:cNvSpPr txBox="1"/>
          <p:nvPr/>
        </p:nvSpPr>
        <p:spPr>
          <a:xfrm>
            <a:off x="13282883" y="916561"/>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xml2.py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544495" y="1694223"/>
            <a:ext cx="14991644" cy="124772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Notación</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Objetos</a:t>
            </a:r>
            <a:r>
              <a:rPr lang="en-US" sz="7600" u="none" strike="noStrike" cap="none" dirty="0">
                <a:solidFill>
                  <a:srgbClr val="FFD966"/>
                </a:solidFill>
                <a:latin typeface="Arial" charset="0"/>
                <a:ea typeface="Arial" charset="0"/>
                <a:cs typeface="Arial" charset="0"/>
                <a:sym typeface="Cabin"/>
              </a:rPr>
              <a:t> de JavaScript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rgbClr val="FFD966"/>
                </a:solidFill>
                <a:latin typeface="Arial" charset="0"/>
                <a:ea typeface="Arial" charset="0"/>
                <a:cs typeface="Arial" charset="0"/>
                <a:sym typeface="Cabin"/>
              </a:rPr>
              <a:t>En</a:t>
            </a:r>
            <a:r>
              <a:rPr lang="es-MX" sz="7600" u="none" strike="noStrike" cap="none" dirty="0" err="1">
                <a:solidFill>
                  <a:srgbClr val="FFD966"/>
                </a:solidFill>
                <a:latin typeface="Arial" charset="0"/>
                <a:ea typeface="Arial" charset="0"/>
                <a:cs typeface="Arial" charset="0"/>
                <a:sym typeface="Cabin"/>
              </a:rPr>
              <a:t>vío</a:t>
            </a:r>
            <a:r>
              <a:rPr lang="es-MX" sz="7600" u="none" strike="noStrike" cap="none" dirty="0">
                <a:solidFill>
                  <a:srgbClr val="FFD966"/>
                </a:solidFill>
                <a:latin typeface="Arial" charset="0"/>
                <a:ea typeface="Arial" charset="0"/>
                <a:cs typeface="Arial" charset="0"/>
                <a:sym typeface="Cabin"/>
              </a:rPr>
              <a:t> de Datos a través de la</a:t>
            </a:r>
            <a:r>
              <a:rPr lang="en-US" sz="7600" u="none" strike="noStrike" cap="none" dirty="0">
                <a:solidFill>
                  <a:srgbClr val="FFD966"/>
                </a:solidFill>
                <a:latin typeface="Arial" charset="0"/>
                <a:ea typeface="Arial" charset="0"/>
                <a:cs typeface="Arial" charset="0"/>
                <a:sym typeface="Cabin"/>
              </a:rPr>
              <a:t> </a:t>
            </a:r>
            <a:r>
              <a:rPr lang="en-US" sz="7600" b="1" i="0" u="none" strike="noStrike" cap="none" dirty="0">
                <a:solidFill>
                  <a:srgbClr val="FFD966"/>
                </a:solidFill>
                <a:latin typeface="Arial"/>
                <a:ea typeface="Arial"/>
                <a:cs typeface="Arial"/>
                <a:sym typeface="Arial"/>
              </a:rPr>
              <a:t>“Red”</a:t>
            </a:r>
          </a:p>
        </p:txBody>
      </p:sp>
      <p:sp>
        <p:nvSpPr>
          <p:cNvPr id="9" name="Shape 244"/>
          <p:cNvSpPr txBox="1">
            <a:spLocks noChangeArrowheads="1"/>
          </p:cNvSpPr>
          <p:nvPr/>
        </p:nvSpPr>
        <p:spPr bwMode="auto">
          <a:xfrm>
            <a:off x="849491" y="3112912"/>
            <a:ext cx="3174999" cy="1817511"/>
          </a:xfrm>
          <a:prstGeom prst="rect">
            <a:avLst/>
          </a:prstGeom>
          <a:noFill/>
          <a:ln w="63500" cap="rnd">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dirty="0">
                <a:solidFill>
                  <a:srgbClr val="FFFFFF"/>
                </a:solidFill>
                <a:latin typeface="Arial" charset="0"/>
                <a:sym typeface="Cabin" charset="0"/>
              </a:rPr>
              <a:t>Array de PHP</a:t>
            </a:r>
          </a:p>
        </p:txBody>
      </p:sp>
      <p:pic>
        <p:nvPicPr>
          <p:cNvPr id="10" name="Shape 22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068" y="3327402"/>
            <a:ext cx="4476044" cy="3682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hape 224"/>
          <p:cNvSpPr txBox="1">
            <a:spLocks noChangeArrowheads="1"/>
          </p:cNvSpPr>
          <p:nvPr/>
        </p:nvSpPr>
        <p:spPr bwMode="auto">
          <a:xfrm>
            <a:off x="2438400" y="7368823"/>
            <a:ext cx="12860868" cy="1106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a:buClr>
                <a:srgbClr val="FFFFFF"/>
              </a:buClr>
              <a:buSzPct val="25000"/>
              <a:buFont typeface="Cabin" charset="0"/>
              <a:buNone/>
            </a:pPr>
            <a:r>
              <a:rPr lang="en-US" altLang="x-none" sz="3556" dirty="0" err="1">
                <a:solidFill>
                  <a:srgbClr val="FFFFFF"/>
                </a:solidFill>
                <a:latin typeface="Arial" charset="0"/>
                <a:sym typeface="Cabin" charset="0"/>
              </a:rPr>
              <a:t>También</a:t>
            </a:r>
            <a:r>
              <a:rPr lang="en-US" altLang="x-none" sz="3556" dirty="0">
                <a:solidFill>
                  <a:srgbClr val="FFFFFF"/>
                </a:solidFill>
                <a:latin typeface="Arial" charset="0"/>
                <a:sym typeface="Cabin" charset="0"/>
              </a:rPr>
              <a:t> </a:t>
            </a:r>
            <a:r>
              <a:rPr lang="en-US" altLang="x-none" sz="3556" dirty="0" err="1">
                <a:solidFill>
                  <a:srgbClr val="FFFFFF"/>
                </a:solidFill>
                <a:latin typeface="Arial" charset="0"/>
                <a:sym typeface="Cabin" charset="0"/>
              </a:rPr>
              <a:t>conocido</a:t>
            </a:r>
            <a:r>
              <a:rPr lang="en-US" altLang="x-none" sz="3556" dirty="0">
                <a:solidFill>
                  <a:srgbClr val="FFFFFF"/>
                </a:solidFill>
                <a:latin typeface="Arial" charset="0"/>
                <a:sym typeface="Cabin" charset="0"/>
              </a:rPr>
              <a:t> </a:t>
            </a:r>
            <a:r>
              <a:rPr lang="en-US" altLang="x-none" sz="3556" dirty="0" err="1">
                <a:solidFill>
                  <a:srgbClr val="FFFFFF"/>
                </a:solidFill>
                <a:latin typeface="Arial" charset="0"/>
                <a:sym typeface="Cabin" charset="0"/>
              </a:rPr>
              <a:t>como</a:t>
            </a:r>
            <a:r>
              <a:rPr lang="en-US" altLang="x-none" sz="3556" dirty="0">
                <a:solidFill>
                  <a:srgbClr val="FFFFFF"/>
                </a:solidFill>
                <a:latin typeface="Arial" charset="0"/>
                <a:sym typeface="Cabin" charset="0"/>
              </a:rPr>
              <a:t> </a:t>
            </a:r>
            <a:r>
              <a:rPr lang="en-US" altLang="x-none" sz="3556" dirty="0">
                <a:solidFill>
                  <a:srgbClr val="FFFFFF"/>
                </a:solidFill>
                <a:latin typeface="Arial" charset="0"/>
                <a:sym typeface="Arial" charset="0"/>
              </a:rPr>
              <a:t>“</a:t>
            </a:r>
            <a:r>
              <a:rPr lang="en-US" altLang="x-none" sz="3556" dirty="0" err="1">
                <a:solidFill>
                  <a:srgbClr val="FFFFFF"/>
                </a:solidFill>
                <a:latin typeface="Arial" charset="0"/>
                <a:sym typeface="Arial" charset="0"/>
              </a:rPr>
              <a:t>Protocolo</a:t>
            </a:r>
            <a:r>
              <a:rPr lang="en-US" altLang="x-none" sz="3556" dirty="0">
                <a:solidFill>
                  <a:srgbClr val="FFFFFF"/>
                </a:solidFill>
                <a:latin typeface="Arial" charset="0"/>
                <a:sym typeface="Arial" charset="0"/>
              </a:rPr>
              <a:t> de Cable”</a:t>
            </a:r>
            <a:r>
              <a:rPr lang="en-US" altLang="x-none" sz="3556" dirty="0">
                <a:solidFill>
                  <a:srgbClr val="FFFFFF"/>
                </a:solidFill>
                <a:latin typeface="Arial" charset="0"/>
                <a:sym typeface="Cabin" charset="0"/>
              </a:rPr>
              <a:t> – Lo que </a:t>
            </a:r>
            <a:r>
              <a:rPr lang="en-US" altLang="x-none" sz="3556" dirty="0" err="1">
                <a:solidFill>
                  <a:srgbClr val="FFFFFF"/>
                </a:solidFill>
                <a:latin typeface="Arial" charset="0"/>
                <a:sym typeface="Cabin" charset="0"/>
              </a:rPr>
              <a:t>enviamos</a:t>
            </a:r>
            <a:r>
              <a:rPr lang="en-US" altLang="x-none" sz="3556" dirty="0">
                <a:solidFill>
                  <a:srgbClr val="FFFFFF"/>
                </a:solidFill>
                <a:latin typeface="Arial" charset="0"/>
                <a:sym typeface="Cabin" charset="0"/>
              </a:rPr>
              <a:t> por el “cable</a:t>
            </a:r>
            <a:r>
              <a:rPr lang="en-US" altLang="x-none" sz="3556" dirty="0">
                <a:solidFill>
                  <a:srgbClr val="FFFFFF"/>
                </a:solidFill>
                <a:latin typeface="Arial" charset="0"/>
                <a:sym typeface="Arial" charset="0"/>
              </a:rPr>
              <a:t>”</a:t>
            </a:r>
          </a:p>
        </p:txBody>
      </p:sp>
      <p:sp>
        <p:nvSpPr>
          <p:cNvPr id="12" name="Shape 244"/>
          <p:cNvSpPr txBox="1">
            <a:spLocks noChangeArrowheads="1"/>
          </p:cNvSpPr>
          <p:nvPr/>
        </p:nvSpPr>
        <p:spPr bwMode="auto">
          <a:xfrm>
            <a:off x="11912602" y="3090334"/>
            <a:ext cx="3174999" cy="1817511"/>
          </a:xfrm>
          <a:prstGeom prst="rect">
            <a:avLst/>
          </a:prstGeom>
          <a:noFill/>
          <a:ln w="63500" cap="rnd">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dirty="0" err="1">
                <a:solidFill>
                  <a:srgbClr val="FFFFFF"/>
                </a:solidFill>
                <a:latin typeface="Arial" charset="0"/>
                <a:sym typeface="Cabin" charset="0"/>
              </a:rPr>
              <a:t>Objeto</a:t>
            </a:r>
            <a:r>
              <a:rPr lang="en-US" altLang="x-none" sz="4267" dirty="0">
                <a:solidFill>
                  <a:srgbClr val="FFFFFF"/>
                </a:solidFill>
                <a:latin typeface="Arial" charset="0"/>
                <a:sym typeface="Cabin" charset="0"/>
              </a:rPr>
              <a:t> de JavaScript</a:t>
            </a:r>
          </a:p>
        </p:txBody>
      </p:sp>
      <p:sp>
        <p:nvSpPr>
          <p:cNvPr id="13" name="Shape 244"/>
          <p:cNvSpPr txBox="1">
            <a:spLocks noChangeArrowheads="1"/>
          </p:cNvSpPr>
          <p:nvPr/>
        </p:nvSpPr>
        <p:spPr bwMode="auto">
          <a:xfrm>
            <a:off x="11912602" y="5421490"/>
            <a:ext cx="3174999" cy="1817511"/>
          </a:xfrm>
          <a:prstGeom prst="rect">
            <a:avLst/>
          </a:prstGeom>
          <a:noFill/>
          <a:ln w="63500" cap="rnd">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dirty="0">
                <a:solidFill>
                  <a:srgbClr val="FFFFFF"/>
                </a:solidFill>
                <a:latin typeface="Arial" charset="0"/>
                <a:sym typeface="Cabin" charset="0"/>
              </a:rPr>
              <a:t>HashMap  de Java</a:t>
            </a:r>
          </a:p>
        </p:txBody>
      </p:sp>
      <p:sp>
        <p:nvSpPr>
          <p:cNvPr id="14" name="Shape 244"/>
          <p:cNvSpPr txBox="1">
            <a:spLocks noChangeArrowheads="1"/>
          </p:cNvSpPr>
          <p:nvPr/>
        </p:nvSpPr>
        <p:spPr bwMode="auto">
          <a:xfrm>
            <a:off x="900291" y="5503334"/>
            <a:ext cx="3174999" cy="1814690"/>
          </a:xfrm>
          <a:prstGeom prst="rect">
            <a:avLst/>
          </a:prstGeom>
          <a:noFill/>
          <a:ln w="63500" cap="rnd">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dirty="0" err="1">
                <a:solidFill>
                  <a:srgbClr val="FFFFFF"/>
                </a:solidFill>
                <a:latin typeface="Arial" charset="0"/>
                <a:sym typeface="Cabin" charset="0"/>
              </a:rPr>
              <a:t>Diccionario</a:t>
            </a:r>
            <a:r>
              <a:rPr lang="en-US" altLang="x-none" sz="4267" dirty="0">
                <a:solidFill>
                  <a:srgbClr val="FFFFFF"/>
                </a:solidFill>
                <a:latin typeface="Arial" charset="0"/>
                <a:sym typeface="Cabin" charset="0"/>
              </a:rPr>
              <a:t> de Python</a:t>
            </a:r>
          </a:p>
        </p:txBody>
      </p:sp>
      <p:sp>
        <p:nvSpPr>
          <p:cNvPr id="15" name="Left-Right Arrow 1"/>
          <p:cNvSpPr>
            <a:spLocks noChangeArrowheads="1"/>
          </p:cNvSpPr>
          <p:nvPr/>
        </p:nvSpPr>
        <p:spPr bwMode="auto">
          <a:xfrm rot="1366424">
            <a:off x="4354690"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6" name="Left-Right Arrow 16"/>
          <p:cNvSpPr>
            <a:spLocks noChangeArrowheads="1"/>
          </p:cNvSpPr>
          <p:nvPr/>
        </p:nvSpPr>
        <p:spPr bwMode="auto">
          <a:xfrm rot="-922861">
            <a:off x="4354690"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7" name="Left-Right Arrow 17"/>
          <p:cNvSpPr>
            <a:spLocks noChangeArrowheads="1"/>
          </p:cNvSpPr>
          <p:nvPr/>
        </p:nvSpPr>
        <p:spPr bwMode="auto">
          <a:xfrm rot="-1027410">
            <a:off x="10377312"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8" name="Left-Right Arrow 18"/>
          <p:cNvSpPr>
            <a:spLocks noChangeArrowheads="1"/>
          </p:cNvSpPr>
          <p:nvPr/>
        </p:nvSpPr>
        <p:spPr bwMode="auto">
          <a:xfrm rot="1462947">
            <a:off x="10377312"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9" name="Shape 247"/>
          <p:cNvSpPr txBox="1">
            <a:spLocks noChangeArrowheads="1"/>
          </p:cNvSpPr>
          <p:nvPr/>
        </p:nvSpPr>
        <p:spPr bwMode="auto">
          <a:xfrm>
            <a:off x="6739467" y="4236156"/>
            <a:ext cx="3440290" cy="18626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buClr>
                <a:srgbClr val="00FF00"/>
              </a:buClr>
              <a:buSzPct val="25000"/>
            </a:pPr>
            <a:r>
              <a:rPr lang="en-US" altLang="x-none" sz="2489" dirty="0">
                <a:solidFill>
                  <a:schemeClr val="bg2"/>
                </a:solidFill>
                <a:latin typeface="Arial" charset="0"/>
                <a:sym typeface="Cabin" charset="0"/>
              </a:rPr>
              <a:t>{</a:t>
            </a:r>
          </a:p>
          <a:p>
            <a:pPr>
              <a:buClr>
                <a:srgbClr val="00FF00"/>
              </a:buClr>
              <a:buSzPct val="25000"/>
            </a:pPr>
            <a:r>
              <a:rPr lang="en-US" altLang="x-none" sz="2489" dirty="0">
                <a:solidFill>
                  <a:schemeClr val="bg2"/>
                </a:solidFill>
                <a:latin typeface="Arial" charset="0"/>
                <a:sym typeface="Cabin" charset="0"/>
              </a:rPr>
              <a:t>  "name" :  "Chuck",</a:t>
            </a:r>
          </a:p>
          <a:p>
            <a:pPr>
              <a:buClr>
                <a:srgbClr val="00FF00"/>
              </a:buClr>
              <a:buSzPct val="25000"/>
            </a:pPr>
            <a:r>
              <a:rPr lang="en-US" altLang="x-none" sz="2489" dirty="0">
                <a:solidFill>
                  <a:schemeClr val="bg2"/>
                </a:solidFill>
                <a:latin typeface="Arial" charset="0"/>
                <a:sym typeface="Cabin" charset="0"/>
              </a:rPr>
              <a:t>  "phone" : "303-4456"</a:t>
            </a:r>
          </a:p>
          <a:p>
            <a:pPr>
              <a:buClr>
                <a:srgbClr val="00FF00"/>
              </a:buClr>
              <a:buSzPct val="25000"/>
            </a:pPr>
            <a:r>
              <a:rPr lang="en-US" altLang="x-none" sz="2489" dirty="0">
                <a:solidFill>
                  <a:schemeClr val="bg2"/>
                </a:solidFill>
                <a:latin typeface="Arial" charset="0"/>
                <a:sym typeface="Cabin"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dirty="0" err="1">
                <a:solidFill>
                  <a:srgbClr val="FFD966"/>
                </a:solidFill>
                <a:latin typeface="Arial" charset="0"/>
                <a:ea typeface="Arial" charset="0"/>
                <a:cs typeface="Arial" charset="0"/>
                <a:sym typeface="Cabin"/>
              </a:rPr>
              <a:t>Notación</a:t>
            </a:r>
            <a:r>
              <a:rPr lang="en-US" sz="7800" u="none" strike="noStrike" cap="none" dirty="0">
                <a:solidFill>
                  <a:srgbClr val="FFD966"/>
                </a:solidFill>
                <a:latin typeface="Arial" charset="0"/>
                <a:ea typeface="Arial" charset="0"/>
                <a:cs typeface="Arial" charset="0"/>
                <a:sym typeface="Cabin"/>
              </a:rPr>
              <a:t> de </a:t>
            </a:r>
            <a:r>
              <a:rPr lang="en-US" sz="7800" u="none" strike="noStrike" cap="none" dirty="0" err="1">
                <a:solidFill>
                  <a:srgbClr val="FFD966"/>
                </a:solidFill>
                <a:latin typeface="Arial" charset="0"/>
                <a:ea typeface="Arial" charset="0"/>
                <a:cs typeface="Arial" charset="0"/>
                <a:sym typeface="Cabin"/>
              </a:rPr>
              <a:t>Objetos</a:t>
            </a:r>
            <a:r>
              <a:rPr lang="en-US" sz="7800" u="none" strike="noStrike" cap="none" dirty="0">
                <a:solidFill>
                  <a:srgbClr val="FFD966"/>
                </a:solidFill>
                <a:latin typeface="Arial" charset="0"/>
                <a:ea typeface="Arial" charset="0"/>
                <a:cs typeface="Arial" charset="0"/>
                <a:sym typeface="Cabin"/>
              </a:rPr>
              <a:t> de JavaScript</a:t>
            </a:r>
          </a:p>
        </p:txBody>
      </p:sp>
      <p:sp>
        <p:nvSpPr>
          <p:cNvPr id="509" name="Shape 509"/>
          <p:cNvSpPr txBox="1">
            <a:spLocks noGrp="1"/>
          </p:cNvSpPr>
          <p:nvPr>
            <p:ph idx="1"/>
          </p:nvPr>
        </p:nvSpPr>
        <p:spPr>
          <a:xfrm>
            <a:off x="1155700" y="2603500"/>
            <a:ext cx="8359361" cy="399595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sng" dirty="0">
                <a:solidFill>
                  <a:schemeClr val="lt1"/>
                </a:solidFill>
                <a:latin typeface="Arial" charset="0"/>
                <a:ea typeface="Arial" charset="0"/>
                <a:cs typeface="Arial" charset="0"/>
                <a:sym typeface="Cabin"/>
              </a:rPr>
              <a:t>J</a:t>
            </a:r>
            <a:r>
              <a:rPr lang="en-US" sz="3800" dirty="0">
                <a:solidFill>
                  <a:schemeClr val="lt1"/>
                </a:solidFill>
                <a:latin typeface="Arial" charset="0"/>
                <a:ea typeface="Arial" charset="0"/>
                <a:cs typeface="Arial" charset="0"/>
                <a:sym typeface="Cabin"/>
              </a:rPr>
              <a:t>ava</a:t>
            </a:r>
            <a:r>
              <a:rPr lang="en-US" sz="3800" u="sng" dirty="0">
                <a:solidFill>
                  <a:schemeClr val="lt1"/>
                </a:solidFill>
                <a:latin typeface="Arial" charset="0"/>
                <a:ea typeface="Arial" charset="0"/>
                <a:cs typeface="Arial" charset="0"/>
                <a:sym typeface="Cabin"/>
              </a:rPr>
              <a:t>S</a:t>
            </a:r>
            <a:r>
              <a:rPr lang="en-US" sz="3800" dirty="0">
                <a:solidFill>
                  <a:schemeClr val="lt1"/>
                </a:solidFill>
                <a:latin typeface="Arial" charset="0"/>
                <a:ea typeface="Arial" charset="0"/>
                <a:cs typeface="Arial" charset="0"/>
                <a:sym typeface="Cabin"/>
              </a:rPr>
              <a:t>cript </a:t>
            </a:r>
            <a:r>
              <a:rPr lang="en-US" sz="3800" u="sng" dirty="0">
                <a:solidFill>
                  <a:schemeClr val="lt1"/>
                </a:solidFill>
                <a:latin typeface="Arial" charset="0"/>
                <a:ea typeface="Arial" charset="0"/>
                <a:cs typeface="Arial" charset="0"/>
                <a:sym typeface="Cabin"/>
              </a:rPr>
              <a:t>O</a:t>
            </a:r>
            <a:r>
              <a:rPr lang="en-US" sz="3800" dirty="0">
                <a:solidFill>
                  <a:schemeClr val="lt1"/>
                </a:solidFill>
                <a:latin typeface="Arial" charset="0"/>
                <a:ea typeface="Arial" charset="0"/>
                <a:cs typeface="Arial" charset="0"/>
                <a:sym typeface="Cabin"/>
              </a:rPr>
              <a:t>bject </a:t>
            </a:r>
            <a:r>
              <a:rPr lang="en-US" sz="3800" u="sng" dirty="0">
                <a:solidFill>
                  <a:schemeClr val="lt1"/>
                </a:solidFill>
                <a:latin typeface="Arial" charset="0"/>
                <a:ea typeface="Arial" charset="0"/>
                <a:cs typeface="Arial" charset="0"/>
                <a:sym typeface="Cabin"/>
              </a:rPr>
              <a:t>N</a:t>
            </a:r>
            <a:r>
              <a:rPr lang="en-US" sz="3800" dirty="0">
                <a:solidFill>
                  <a:schemeClr val="lt1"/>
                </a:solidFill>
                <a:latin typeface="Arial" charset="0"/>
                <a:ea typeface="Arial" charset="0"/>
                <a:cs typeface="Arial" charset="0"/>
                <a:sym typeface="Cabin"/>
              </a:rPr>
              <a:t>otation</a:t>
            </a:r>
          </a:p>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Crockford - </a:t>
            </a:r>
            <a:r>
              <a:rPr lang="en-US" sz="3800" dirty="0">
                <a:solidFill>
                  <a:schemeClr val="lt1"/>
                </a:solidFill>
                <a:latin typeface="Arial" charset="0"/>
                <a:ea typeface="Arial" charset="0"/>
                <a:cs typeface="Arial" charset="0"/>
                <a:sym typeface="Cabin"/>
              </a:rPr>
              <a:t>“</a:t>
            </a:r>
            <a:r>
              <a:rPr lang="en-US" sz="3800" u="none" strike="noStrike" cap="none" dirty="0" err="1">
                <a:solidFill>
                  <a:schemeClr val="lt1"/>
                </a:solidFill>
                <a:latin typeface="Arial" charset="0"/>
                <a:ea typeface="Arial" charset="0"/>
                <a:cs typeface="Arial" charset="0"/>
                <a:sym typeface="Cabin"/>
              </a:rPr>
              <a:t>Descubrió</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err="1">
                <a:solidFill>
                  <a:schemeClr val="lt1"/>
                </a:solidFill>
                <a:latin typeface="Arial" charset="0"/>
                <a:ea typeface="Arial" charset="0"/>
                <a:cs typeface="Arial" charset="0"/>
                <a:sym typeface="Cabin"/>
              </a:rPr>
              <a:t>Notación</a:t>
            </a:r>
            <a:r>
              <a:rPr lang="en-US" sz="3800" u="none" strike="noStrike" cap="none" dirty="0">
                <a:solidFill>
                  <a:schemeClr val="lt1"/>
                </a:solidFill>
                <a:latin typeface="Arial" charset="0"/>
                <a:ea typeface="Arial" charset="0"/>
                <a:cs typeface="Arial" charset="0"/>
                <a:sym typeface="Cabin"/>
              </a:rPr>
              <a:t> literal de </a:t>
            </a:r>
            <a:r>
              <a:rPr lang="en-US" sz="3800" u="none" strike="noStrike" cap="none" dirty="0" err="1">
                <a:solidFill>
                  <a:schemeClr val="lt1"/>
                </a:solidFill>
                <a:latin typeface="Arial" charset="0"/>
                <a:ea typeface="Arial" charset="0"/>
                <a:cs typeface="Arial" charset="0"/>
                <a:sym typeface="Cabin"/>
              </a:rPr>
              <a:t>Objetos</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err="1">
                <a:solidFill>
                  <a:schemeClr val="lt1"/>
                </a:solidFill>
                <a:latin typeface="Arial" charset="0"/>
                <a:ea typeface="Arial" charset="0"/>
                <a:cs typeface="Arial" charset="0"/>
                <a:sym typeface="Cabin"/>
              </a:rPr>
              <a:t>en</a:t>
            </a:r>
            <a:r>
              <a:rPr lang="en-US" sz="3800" u="none" strike="noStrike" cap="none" dirty="0">
                <a:solidFill>
                  <a:schemeClr val="lt1"/>
                </a:solidFill>
                <a:latin typeface="Arial" charset="0"/>
                <a:ea typeface="Arial" charset="0"/>
                <a:cs typeface="Arial" charset="0"/>
                <a:sym typeface="Cabin"/>
              </a:rPr>
              <a:t>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883100"/>
            <a:ext cx="5310186" cy="4762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597415"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import json</a:t>
            </a:r>
          </a:p>
          <a:p>
            <a:pPr marL="0" marR="0" lvl="0" indent="0" algn="l" rtl="0">
              <a:lnSpc>
                <a:spcPct val="100000"/>
              </a:lnSpc>
              <a:spcBef>
                <a:spcPts val="0"/>
              </a:spcBef>
              <a:spcAft>
                <a:spcPts val="0"/>
              </a:spcAft>
              <a:buClr>
                <a:schemeClr val="lt1"/>
              </a:buClr>
              <a:buSzPct val="25000"/>
              <a:buFont typeface="Courier New"/>
              <a:buNone/>
            </a:pPr>
            <a:endParaRPr lang="es-419" sz="3000" i="0" u="none" strike="noStrike" cap="none">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datos = '''</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  "nombre" : "Chuck",</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  "teléfono" : {</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    "tipo" : "intl",</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    "número" : "+1 734 303 4456"</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     "oculto" : "si"</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endParaRPr lang="es-419" sz="3000" i="0" u="none" strike="noStrike" cap="none">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info = json.loads(datos)</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print('Nombre:', info["nombre"])</a:t>
            </a:r>
          </a:p>
          <a:p>
            <a:pPr marL="0" marR="0" lvl="0" indent="0" algn="l" rtl="0">
              <a:lnSpc>
                <a:spcPct val="100000"/>
              </a:lnSpc>
              <a:spcBef>
                <a:spcPts val="0"/>
              </a:spcBef>
              <a:spcAft>
                <a:spcPts val="0"/>
              </a:spcAft>
              <a:buClr>
                <a:schemeClr val="lt1"/>
              </a:buClr>
              <a:buSzPct val="25000"/>
              <a:buFont typeface="Courier New"/>
              <a:buNone/>
            </a:pPr>
            <a:r>
              <a:rPr lang="es-419" sz="3000" i="0" u="none" strike="noStrike" cap="none">
                <a:solidFill>
                  <a:schemeClr val="lt1"/>
                </a:solidFill>
                <a:latin typeface="Courier"/>
                <a:ea typeface="Courier New"/>
                <a:cs typeface="Courier"/>
                <a:sym typeface="Courier New"/>
              </a:rPr>
              <a:t>print('Oculto:', info["email"]["oculto"])</a:t>
            </a:r>
          </a:p>
        </p:txBody>
      </p:sp>
      <p:sp>
        <p:nvSpPr>
          <p:cNvPr id="527"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s-419" sz="3600" b="0" i="0" u="none" strike="noStrike" cap="none">
                <a:solidFill>
                  <a:srgbClr val="FFFF00"/>
                </a:solidFill>
                <a:latin typeface="Courier"/>
                <a:ea typeface="Courier New"/>
                <a:cs typeface="Courier"/>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3600" u="none" strike="noStrike" cap="none" dirty="0">
                <a:solidFill>
                  <a:srgbClr val="FF00FF"/>
                </a:solidFill>
                <a:latin typeface="Arial" charset="0"/>
                <a:ea typeface="Arial" charset="0"/>
                <a:cs typeface="Arial" charset="0"/>
                <a:sym typeface="Cabin"/>
              </a:rPr>
              <a:t>JSON representa datos como “listas” anidadas y </a:t>
            </a:r>
            <a:r>
              <a:rPr lang="es-419" sz="3600" dirty="0">
                <a:solidFill>
                  <a:srgbClr val="FF00FF"/>
                </a:solidFill>
                <a:latin typeface="Arial" charset="0"/>
                <a:ea typeface="Arial" charset="0"/>
                <a:cs typeface="Arial" charset="0"/>
                <a:sym typeface="Cabin"/>
              </a:rPr>
              <a:t>“</a:t>
            </a:r>
            <a:r>
              <a:rPr lang="es-419" sz="3600" u="none" strike="noStrike" cap="none" dirty="0">
                <a:solidFill>
                  <a:srgbClr val="FF00FF"/>
                </a:solidFill>
                <a:latin typeface="Arial" charset="0"/>
                <a:ea typeface="Arial" charset="0"/>
                <a:cs typeface="Arial" charset="0"/>
                <a:sym typeface="Cabin"/>
              </a:rPr>
              <a:t>diccionarios</a:t>
            </a:r>
            <a:r>
              <a:rPr lang="es-419" sz="3600" dirty="0">
                <a:solidFill>
                  <a:srgbClr val="FF00FF"/>
                </a:solidFill>
                <a:latin typeface="Arial" charset="0"/>
                <a:ea typeface="Arial" charset="0"/>
                <a:cs typeface="Arial" charset="0"/>
                <a:sym typeface="Cabin"/>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err="1">
                <a:solidFill>
                  <a:schemeClr val="lt1"/>
                </a:solidFill>
                <a:latin typeface="Courier"/>
                <a:ea typeface="Courier New"/>
                <a:cs typeface="Courier"/>
                <a:sym typeface="Courier New"/>
              </a:rPr>
              <a:t>datos</a:t>
            </a:r>
            <a:r>
              <a:rPr lang="en-US" sz="26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r>
              <a:rPr lang="en-US" sz="2600" i="0" u="none" strike="noStrike" cap="none" dirty="0" err="1">
                <a:solidFill>
                  <a:schemeClr val="lt1"/>
                </a:solidFill>
                <a:latin typeface="Courier"/>
                <a:ea typeface="Courier New"/>
                <a:cs typeface="Courier"/>
                <a:sym typeface="Courier New"/>
              </a:rPr>
              <a:t>nombre</a:t>
            </a:r>
            <a:r>
              <a:rPr lang="en-US" sz="2600" i="0" u="none" strike="noStrike" cap="none" dirty="0">
                <a:solidFill>
                  <a:schemeClr val="lt1"/>
                </a:solidFill>
                <a:latin typeface="Courier"/>
                <a:ea typeface="Courier New"/>
                <a:cs typeface="Courier"/>
                <a:sym typeface="Courier New"/>
              </a:rPr>
              <a:t>" : "Chuck"</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r>
              <a:rPr lang="en-US" sz="2600" i="0" u="none" strike="noStrike" cap="none" dirty="0" err="1">
                <a:solidFill>
                  <a:schemeClr val="lt1"/>
                </a:solidFill>
                <a:latin typeface="Courier"/>
                <a:ea typeface="Courier New"/>
                <a:cs typeface="Courier"/>
                <a:sym typeface="Courier New"/>
              </a:rPr>
              <a:t>nombre</a:t>
            </a:r>
            <a:r>
              <a:rPr lang="en-US" sz="2600" i="0" u="none" strike="noStrike" cap="none" dirty="0">
                <a:solidFill>
                  <a:schemeClr val="lt1"/>
                </a:solidFill>
                <a:latin typeface="Courier"/>
                <a:ea typeface="Courier New"/>
                <a:cs typeface="Courier"/>
                <a:sym typeface="Courier New"/>
              </a:rPr>
              <a:t>" : "Brent"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info = </a:t>
            </a:r>
            <a:r>
              <a:rPr lang="en-US" sz="2600" i="0" u="none" strike="noStrike" cap="none" dirty="0" err="1">
                <a:solidFill>
                  <a:schemeClr val="lt1"/>
                </a:solidFill>
                <a:latin typeface="Courier"/>
                <a:ea typeface="Courier New"/>
                <a:cs typeface="Courier"/>
                <a:sym typeface="Courier New"/>
              </a:rPr>
              <a:t>json.loads</a:t>
            </a:r>
            <a:r>
              <a:rPr lang="en-US" sz="2600" i="0" u="none" strike="noStrike" cap="none" dirty="0">
                <a:solidFill>
                  <a:schemeClr val="lt1"/>
                </a:solidFill>
                <a:latin typeface="Courier"/>
                <a:ea typeface="Courier New"/>
                <a:cs typeface="Courier"/>
                <a:sym typeface="Courier New"/>
              </a:rPr>
              <a:t>(</a:t>
            </a:r>
            <a:r>
              <a:rPr lang="en-US" sz="2600" i="0" u="none" strike="noStrike" cap="none" dirty="0" err="1">
                <a:solidFill>
                  <a:schemeClr val="lt1"/>
                </a:solidFill>
                <a:latin typeface="Courier"/>
                <a:ea typeface="Courier New"/>
                <a:cs typeface="Courier"/>
                <a:sym typeface="Courier New"/>
              </a:rPr>
              <a:t>datos</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print('Total de </a:t>
            </a:r>
            <a:r>
              <a:rPr lang="en-US" sz="2600" i="0" u="none" strike="noStrike" cap="none" dirty="0" err="1">
                <a:solidFill>
                  <a:schemeClr val="lt1"/>
                </a:solidFill>
                <a:latin typeface="Courier"/>
                <a:ea typeface="Courier New"/>
                <a:cs typeface="Courier"/>
                <a:sym typeface="Courier New"/>
              </a:rPr>
              <a:t>usuarios</a:t>
            </a:r>
            <a:r>
              <a:rPr lang="en-US" sz="2600" i="0" u="none" strike="noStrike" cap="none" dirty="0">
                <a:solidFill>
                  <a:schemeClr val="lt1"/>
                </a:solidFill>
                <a:latin typeface="Courier"/>
                <a:ea typeface="Courier New"/>
                <a:cs typeface="Courier"/>
                <a:sym typeface="Courier New"/>
              </a:rPr>
              <a:t>:', </a:t>
            </a:r>
            <a:r>
              <a:rPr lang="en-US" sz="2600" i="0" u="none" strike="noStrike" cap="none" dirty="0" err="1">
                <a:solidFill>
                  <a:schemeClr val="lt1"/>
                </a:solidFill>
                <a:latin typeface="Courier"/>
                <a:ea typeface="Courier New"/>
                <a:cs typeface="Courier"/>
                <a:sym typeface="Courier New"/>
              </a:rPr>
              <a:t>len</a:t>
            </a:r>
            <a:r>
              <a:rPr lang="en-US" sz="2600" i="0" u="none" strike="noStrike" cap="none" dirty="0">
                <a:solidFill>
                  <a:schemeClr val="lt1"/>
                </a:solidFill>
                <a:latin typeface="Courier"/>
                <a:ea typeface="Courier New"/>
                <a:cs typeface="Courier"/>
                <a:sym typeface="Courier New"/>
              </a:rPr>
              <a:t>(info))</a:t>
            </a:r>
          </a:p>
          <a:p>
            <a:pPr marL="0" marR="0" lvl="0" indent="0" algn="l" rtl="0">
              <a:lnSpc>
                <a:spcPct val="100000"/>
              </a:lnSpc>
              <a:spcBef>
                <a:spcPts val="0"/>
              </a:spcBef>
              <a:spcAft>
                <a:spcPts val="0"/>
              </a:spcAft>
              <a:buClr>
                <a:schemeClr val="lt1"/>
              </a:buClr>
              <a:buSzPct val="25000"/>
              <a:buFont typeface="Courier New"/>
              <a:buNone/>
            </a:pP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for </a:t>
            </a:r>
            <a:r>
              <a:rPr lang="en-US" sz="2600" i="0" u="none" strike="noStrike" cap="none" dirty="0" err="1">
                <a:solidFill>
                  <a:schemeClr val="lt1"/>
                </a:solidFill>
                <a:latin typeface="Courier"/>
                <a:ea typeface="Courier New"/>
                <a:cs typeface="Courier"/>
                <a:sym typeface="Courier New"/>
              </a:rPr>
              <a:t>elemento</a:t>
            </a:r>
            <a:r>
              <a:rPr lang="en-US" sz="2600" i="0" u="none" strike="noStrike" cap="none" dirty="0">
                <a:solidFill>
                  <a:schemeClr val="lt1"/>
                </a:solidFill>
                <a:latin typeface="Courier"/>
                <a:ea typeface="Courier New"/>
                <a:cs typeface="Courier"/>
                <a:sym typeface="Courier New"/>
              </a:rPr>
              <a:t> in info:</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a:t>
            </a:r>
            <a:r>
              <a:rPr lang="en-US" sz="2600" i="0" u="none" strike="noStrike" cap="none" dirty="0" err="1">
                <a:solidFill>
                  <a:schemeClr val="lt1"/>
                </a:solidFill>
                <a:latin typeface="Courier"/>
                <a:ea typeface="Courier New"/>
                <a:cs typeface="Courier"/>
                <a:sym typeface="Courier New"/>
              </a:rPr>
              <a:t>Nombre</a:t>
            </a:r>
            <a:r>
              <a:rPr lang="en-US" sz="2600" i="0" u="none" strike="noStrike" cap="none" dirty="0">
                <a:solidFill>
                  <a:schemeClr val="lt1"/>
                </a:solidFill>
                <a:latin typeface="Courier"/>
                <a:ea typeface="Courier New"/>
                <a:cs typeface="Courier"/>
                <a:sym typeface="Courier New"/>
              </a:rPr>
              <a:t>', </a:t>
            </a:r>
            <a:r>
              <a:rPr lang="en-US" sz="2600" i="0" u="none" strike="noStrike" cap="none" dirty="0" err="1">
                <a:solidFill>
                  <a:schemeClr val="lt1"/>
                </a:solidFill>
                <a:latin typeface="Courier"/>
                <a:ea typeface="Courier New"/>
                <a:cs typeface="Courier"/>
                <a:sym typeface="Courier New"/>
              </a:rPr>
              <a:t>elemento</a:t>
            </a:r>
            <a:r>
              <a:rPr lang="en-US" sz="2600" i="0" u="none" strike="noStrike" cap="none" dirty="0">
                <a:solidFill>
                  <a:schemeClr val="lt1"/>
                </a:solidFill>
                <a:latin typeface="Courier"/>
                <a:ea typeface="Courier New"/>
                <a:cs typeface="Courier"/>
                <a:sym typeface="Courier New"/>
              </a:rPr>
              <a:t>['</a:t>
            </a:r>
            <a:r>
              <a:rPr lang="en-US" sz="2600" i="0" u="none" strike="noStrike" cap="none" dirty="0" err="1">
                <a:solidFill>
                  <a:schemeClr val="lt1"/>
                </a:solidFill>
                <a:latin typeface="Courier"/>
                <a:ea typeface="Courier New"/>
                <a:cs typeface="Courier"/>
                <a:sym typeface="Courier New"/>
              </a:rPr>
              <a:t>nombre</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print('Id', </a:t>
            </a:r>
            <a:r>
              <a:rPr lang="en-US" sz="2600" i="0" u="none" strike="noStrike" cap="none" dirty="0" err="1">
                <a:solidFill>
                  <a:schemeClr val="lt1"/>
                </a:solidFill>
                <a:latin typeface="Courier"/>
                <a:ea typeface="Courier New"/>
                <a:cs typeface="Courier"/>
                <a:sym typeface="Courier New"/>
              </a:rPr>
              <a:t>elemento</a:t>
            </a:r>
            <a:r>
              <a:rPr lang="en-US" sz="2600" i="0" u="none" strike="noStrike" cap="none" dirty="0">
                <a:solidFill>
                  <a:schemeClr val="lt1"/>
                </a:solidFill>
                <a:latin typeface="Courier"/>
                <a:ea typeface="Courier New"/>
                <a:cs typeface="Courier"/>
                <a:sym typeface="Courier New"/>
              </a:rPr>
              <a:t>['id'])</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a:t>
            </a:r>
            <a:r>
              <a:rPr lang="en-US" sz="2600" i="0" u="none" strike="noStrike" cap="none" dirty="0" err="1">
                <a:solidFill>
                  <a:schemeClr val="lt1"/>
                </a:solidFill>
                <a:latin typeface="Courier"/>
                <a:ea typeface="Courier New"/>
                <a:cs typeface="Courier"/>
                <a:sym typeface="Courier New"/>
              </a:rPr>
              <a:t>Atributo</a:t>
            </a:r>
            <a:r>
              <a:rPr lang="en-US" sz="2600" i="0" u="none" strike="noStrike" cap="none" dirty="0">
                <a:solidFill>
                  <a:schemeClr val="lt1"/>
                </a:solidFill>
                <a:latin typeface="Courier"/>
                <a:ea typeface="Courier New"/>
                <a:cs typeface="Courier"/>
                <a:sym typeface="Courier New"/>
              </a:rPr>
              <a:t>', </a:t>
            </a:r>
            <a:r>
              <a:rPr lang="en-US" sz="2600" i="0" u="none" strike="noStrike" cap="none" dirty="0" err="1">
                <a:solidFill>
                  <a:schemeClr val="lt1"/>
                </a:solidFill>
                <a:latin typeface="Courier"/>
                <a:ea typeface="Courier New"/>
                <a:cs typeface="Courier"/>
                <a:sym typeface="Courier New"/>
              </a:rPr>
              <a:t>elemento</a:t>
            </a:r>
            <a:r>
              <a:rPr lang="en-US" sz="26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ourier New"/>
              <a:buNone/>
            </a:pPr>
            <a:endParaRPr lang="en-US" sz="2600" i="0" u="none" strike="noStrike" cap="none" dirty="0">
              <a:solidFill>
                <a:schemeClr val="lt1"/>
              </a:solidFill>
              <a:latin typeface="Courier"/>
              <a:ea typeface="Courier New"/>
              <a:cs typeface="Courier"/>
              <a:sym typeface="Courier New"/>
            </a:endParaRP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3600" u="none" strike="noStrike" cap="none" dirty="0">
                <a:solidFill>
                  <a:srgbClr val="FF00FF"/>
                </a:solidFill>
                <a:latin typeface="Arial" charset="0"/>
                <a:ea typeface="Arial" charset="0"/>
                <a:cs typeface="Arial" charset="0"/>
                <a:sym typeface="Cabin"/>
              </a:rPr>
              <a:t>JSON representa datos como “listas” anidadas y </a:t>
            </a:r>
            <a:r>
              <a:rPr lang="es-419" sz="3600" dirty="0">
                <a:solidFill>
                  <a:srgbClr val="FF00FF"/>
                </a:solidFill>
                <a:latin typeface="Arial" charset="0"/>
                <a:ea typeface="Arial" charset="0"/>
                <a:cs typeface="Arial" charset="0"/>
                <a:sym typeface="Cabin"/>
              </a:rPr>
              <a:t>“</a:t>
            </a:r>
            <a:r>
              <a:rPr lang="es-419" sz="3600" u="none" strike="noStrike" cap="none" dirty="0">
                <a:solidFill>
                  <a:srgbClr val="FF00FF"/>
                </a:solidFill>
                <a:latin typeface="Arial" charset="0"/>
                <a:ea typeface="Arial" charset="0"/>
                <a:cs typeface="Arial" charset="0"/>
                <a:sym typeface="Cabin"/>
              </a:rPr>
              <a:t>diccionarios</a:t>
            </a:r>
            <a:r>
              <a:rPr lang="es-419" sz="3600" dirty="0">
                <a:solidFill>
                  <a:srgbClr val="FF00FF"/>
                </a:solidFill>
                <a:latin typeface="Arial" charset="0"/>
                <a:ea typeface="Arial" charset="0"/>
                <a:cs typeface="Arial" charset="0"/>
                <a:sym typeface="Cabin"/>
              </a:rPr>
              <a:t>”</a:t>
            </a:r>
          </a:p>
        </p:txBody>
      </p:sp>
      <p:sp>
        <p:nvSpPr>
          <p:cNvPr id="6"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json2.py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br>
              <a:rPr lang="en-US" sz="7600" u="none" strike="noStrike" cap="none" dirty="0">
                <a:solidFill>
                  <a:srgbClr val="FFFF00"/>
                </a:solidFill>
                <a:latin typeface="Arial" charset="0"/>
                <a:ea typeface="Arial" charset="0"/>
                <a:cs typeface="Arial" charset="0"/>
                <a:sym typeface="Cabin"/>
              </a:rPr>
            </a:br>
            <a:r>
              <a:rPr lang="en-US" sz="7600" u="none" strike="noStrike" cap="none" dirty="0" err="1">
                <a:solidFill>
                  <a:srgbClr val="FFD966"/>
                </a:solidFill>
                <a:latin typeface="Arial" charset="0"/>
                <a:ea typeface="Arial" charset="0"/>
                <a:cs typeface="Arial" charset="0"/>
                <a:sym typeface="Cabin"/>
              </a:rPr>
              <a:t>Diseño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Orientado</a:t>
            </a:r>
            <a:r>
              <a:rPr lang="en-US" sz="7600" u="none" strike="noStrike" cap="none" dirty="0">
                <a:solidFill>
                  <a:srgbClr val="FFD966"/>
                </a:solidFill>
                <a:latin typeface="Arial" charset="0"/>
                <a:ea typeface="Arial" charset="0"/>
                <a:cs typeface="Arial" charset="0"/>
                <a:sym typeface="Cabin"/>
              </a:rPr>
              <a:t> a </a:t>
            </a:r>
            <a:r>
              <a:rPr lang="en-US" sz="7600" u="none" strike="noStrike" cap="none" dirty="0" err="1">
                <a:solidFill>
                  <a:srgbClr val="FFD966"/>
                </a:solidFill>
                <a:latin typeface="Arial" charset="0"/>
                <a:ea typeface="Arial" charset="0"/>
                <a:cs typeface="Arial" charset="0"/>
                <a:sym typeface="Cabin"/>
              </a:rPr>
              <a:t>Servicios</a:t>
            </a:r>
            <a:endParaRPr lang="en-US" sz="7600" u="none" strike="noStrike" cap="none" dirty="0">
              <a:solidFill>
                <a:srgbClr val="FFD966"/>
              </a:solidFill>
              <a:latin typeface="Arial" charset="0"/>
              <a:ea typeface="Arial" charset="0"/>
              <a:cs typeface="Arial" charset="0"/>
              <a:sym typeface="Cabin"/>
            </a:endParaRPr>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http://es.wikipedia.org/wiki/Arquitectura_orientada_a_servicios</a:t>
            </a:r>
            <a:endParaRPr lang="en-US" sz="3000" u="sng" strike="noStrike" cap="none" dirty="0">
              <a:solidFill>
                <a:srgbClr val="FFFF00"/>
              </a:solidFill>
              <a:latin typeface="Arial" charset="0"/>
              <a:ea typeface="Arial" charset="0"/>
              <a:cs typeface="Arial" charset="0"/>
              <a:sym typeface="Cabin"/>
              <a:hlinkClick r:id="rId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Diseño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Orientado</a:t>
            </a:r>
            <a:r>
              <a:rPr lang="en-US" sz="7600" u="none" strike="noStrike" cap="none" dirty="0">
                <a:solidFill>
                  <a:srgbClr val="FFD966"/>
                </a:solidFill>
                <a:latin typeface="Arial" charset="0"/>
                <a:ea typeface="Arial" charset="0"/>
                <a:cs typeface="Arial" charset="0"/>
                <a:sym typeface="Cabin"/>
              </a:rPr>
              <a:t> a </a:t>
            </a:r>
            <a:r>
              <a:rPr lang="en-US" sz="7600" u="none" strike="noStrike" cap="none" dirty="0" err="1">
                <a:solidFill>
                  <a:srgbClr val="FFD966"/>
                </a:solidFill>
                <a:latin typeface="Arial" charset="0"/>
                <a:ea typeface="Arial" charset="0"/>
                <a:cs typeface="Arial" charset="0"/>
                <a:sym typeface="Cabin"/>
              </a:rPr>
              <a:t>Servicios</a:t>
            </a:r>
            <a:endParaRPr lang="en-US" sz="7600" u="none" strike="noStrike" cap="none" dirty="0">
              <a:solidFill>
                <a:srgbClr val="FFD966"/>
              </a:solidFill>
              <a:latin typeface="Arial" charset="0"/>
              <a:ea typeface="Arial" charset="0"/>
              <a:cs typeface="Arial" charset="0"/>
              <a:sym typeface="Cabin"/>
            </a:endParaRPr>
          </a:p>
        </p:txBody>
      </p:sp>
      <p:sp>
        <p:nvSpPr>
          <p:cNvPr id="548" name="Shape 548"/>
          <p:cNvSpPr txBox="1">
            <a:spLocks noGrp="1"/>
          </p:cNvSpPr>
          <p:nvPr>
            <p:ph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La </a:t>
            </a:r>
            <a:r>
              <a:rPr lang="en-US" sz="3600" u="none" strike="noStrike" cap="none" dirty="0" err="1">
                <a:solidFill>
                  <a:schemeClr val="lt1"/>
                </a:solidFill>
                <a:latin typeface="Arial" charset="0"/>
                <a:ea typeface="Arial" charset="0"/>
                <a:cs typeface="Arial" charset="0"/>
                <a:sym typeface="Cabin"/>
              </a:rPr>
              <a:t>mayoría</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aplicaciones</a:t>
            </a:r>
            <a:r>
              <a:rPr lang="en-US" sz="3600" u="none" strike="noStrike" cap="none" dirty="0">
                <a:solidFill>
                  <a:schemeClr val="lt1"/>
                </a:solidFill>
                <a:latin typeface="Arial" charset="0"/>
                <a:ea typeface="Arial" charset="0"/>
                <a:cs typeface="Arial" charset="0"/>
                <a:sym typeface="Cabin"/>
              </a:rPr>
              <a:t> web no </a:t>
            </a:r>
            <a:r>
              <a:rPr lang="en-US" sz="3600" u="none" strike="noStrike" cap="none" dirty="0" err="1">
                <a:solidFill>
                  <a:schemeClr val="lt1"/>
                </a:solidFill>
                <a:latin typeface="Arial" charset="0"/>
                <a:ea typeface="Arial" charset="0"/>
                <a:cs typeface="Arial" charset="0"/>
                <a:sym typeface="Cabin"/>
              </a:rPr>
              <a:t>triviales</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usan</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servicios</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err="1">
                <a:solidFill>
                  <a:schemeClr val="lt1"/>
                </a:solidFill>
                <a:latin typeface="Arial" charset="0"/>
                <a:ea typeface="Arial" charset="0"/>
                <a:cs typeface="Arial" charset="0"/>
                <a:sym typeface="Cabin"/>
              </a:rPr>
              <a:t>Usan</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servicios</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otras</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aplicaciones</a:t>
            </a:r>
            <a:endParaRPr lang="en-US" sz="3600" u="none" strike="noStrike" cap="none" dirty="0">
              <a:solidFill>
                <a:schemeClr val="lt1"/>
              </a:solidFill>
              <a:latin typeface="Arial" charset="0"/>
              <a:ea typeface="Arial" charset="0"/>
              <a:cs typeface="Arial" charset="0"/>
              <a:sym typeface="Cabin"/>
            </a:endParaRP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Cambio de </a:t>
            </a:r>
            <a:r>
              <a:rPr lang="en-US" dirty="0" err="1">
                <a:solidFill>
                  <a:schemeClr val="lt1"/>
                </a:solidFill>
                <a:latin typeface="Arial" charset="0"/>
                <a:ea typeface="Arial" charset="0"/>
                <a:cs typeface="Arial" charset="0"/>
                <a:sym typeface="Cabin"/>
              </a:rPr>
              <a:t>T</a:t>
            </a:r>
            <a:r>
              <a:rPr lang="en-US" sz="3600" u="none" strike="noStrike" cap="none" dirty="0" err="1">
                <a:solidFill>
                  <a:schemeClr val="lt1"/>
                </a:solidFill>
                <a:latin typeface="Arial" charset="0"/>
                <a:ea typeface="Arial" charset="0"/>
                <a:cs typeface="Arial" charset="0"/>
                <a:sym typeface="Cabin"/>
              </a:rPr>
              <a:t>arjeta</a:t>
            </a:r>
            <a:r>
              <a:rPr lang="en-US" sz="3600" u="none" strike="noStrike" cap="none" dirty="0">
                <a:solidFill>
                  <a:schemeClr val="lt1"/>
                </a:solidFill>
                <a:latin typeface="Arial" charset="0"/>
                <a:ea typeface="Arial" charset="0"/>
                <a:cs typeface="Arial" charset="0"/>
                <a:sym typeface="Cabin"/>
              </a:rPr>
              <a:t> de </a:t>
            </a:r>
            <a:r>
              <a:rPr lang="en-US" dirty="0" err="1">
                <a:solidFill>
                  <a:schemeClr val="lt1"/>
                </a:solidFill>
                <a:latin typeface="Arial" charset="0"/>
                <a:ea typeface="Arial" charset="0"/>
                <a:cs typeface="Arial" charset="0"/>
                <a:sym typeface="Cabin"/>
              </a:rPr>
              <a:t>C</a:t>
            </a:r>
            <a:r>
              <a:rPr lang="en-US" sz="3600" u="none" strike="noStrike" cap="none" dirty="0" err="1">
                <a:solidFill>
                  <a:schemeClr val="lt1"/>
                </a:solidFill>
                <a:latin typeface="Arial" charset="0"/>
                <a:ea typeface="Arial" charset="0"/>
                <a:cs typeface="Arial" charset="0"/>
                <a:sym typeface="Cabin"/>
              </a:rPr>
              <a:t>rédito</a:t>
            </a:r>
            <a:endParaRPr lang="en-US" sz="3600" u="none" strike="noStrike" cap="none" dirty="0">
              <a:solidFill>
                <a:schemeClr val="lt1"/>
              </a:solidFill>
              <a:latin typeface="Arial" charset="0"/>
              <a:ea typeface="Arial" charset="0"/>
              <a:cs typeface="Arial" charset="0"/>
              <a:sym typeface="Cabin"/>
            </a:endParaRP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Sistemas</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Reservación</a:t>
            </a:r>
            <a:r>
              <a:rPr lang="en-US" sz="3600" u="none" strike="noStrike" cap="none" dirty="0">
                <a:solidFill>
                  <a:schemeClr val="lt1"/>
                </a:solidFill>
                <a:latin typeface="Arial" charset="0"/>
                <a:ea typeface="Arial" charset="0"/>
                <a:cs typeface="Arial" charset="0"/>
                <a:sym typeface="Cabin"/>
              </a:rPr>
              <a:t> de Hotel</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Los </a:t>
            </a:r>
            <a:r>
              <a:rPr lang="en-US" sz="3600" u="none" strike="noStrike" cap="none" dirty="0" err="1">
                <a:solidFill>
                  <a:schemeClr val="lt1"/>
                </a:solidFill>
                <a:latin typeface="Arial" charset="0"/>
                <a:ea typeface="Arial" charset="0"/>
                <a:cs typeface="Arial" charset="0"/>
                <a:sym typeface="Cabin"/>
              </a:rPr>
              <a:t>servicios</a:t>
            </a:r>
            <a:r>
              <a:rPr lang="en-US" sz="3600" u="none" strike="noStrike" cap="none" dirty="0">
                <a:solidFill>
                  <a:schemeClr val="lt1"/>
                </a:solidFill>
                <a:latin typeface="Arial" charset="0"/>
                <a:ea typeface="Arial" charset="0"/>
                <a:cs typeface="Arial" charset="0"/>
                <a:sym typeface="Cabin"/>
              </a:rPr>
              <a:t> publican las </a:t>
            </a:r>
            <a:r>
              <a:rPr lang="en-US" sz="3600" dirty="0">
                <a:solidFill>
                  <a:schemeClr val="lt1"/>
                </a:solidFill>
                <a:latin typeface="Arial" charset="0"/>
                <a:ea typeface="Arial" charset="0"/>
                <a:cs typeface="Arial" charset="0"/>
                <a:sym typeface="Cabin"/>
              </a:rPr>
              <a:t>“</a:t>
            </a:r>
            <a:r>
              <a:rPr lang="en-US" sz="3600" u="none" strike="noStrike" cap="none" dirty="0" err="1">
                <a:solidFill>
                  <a:schemeClr val="lt1"/>
                </a:solidFill>
                <a:latin typeface="Arial" charset="0"/>
                <a:ea typeface="Arial" charset="0"/>
                <a:cs typeface="Arial" charset="0"/>
                <a:sym typeface="Cabin"/>
              </a:rPr>
              <a:t>reglas</a:t>
            </a:r>
            <a:r>
              <a:rPr lang="en-US" sz="3600" dirty="0">
                <a:solidFill>
                  <a:schemeClr val="lt1"/>
                </a:solidFill>
                <a:latin typeface="Arial" charset="0"/>
                <a:ea typeface="Arial" charset="0"/>
                <a:cs typeface="Arial" charset="0"/>
                <a:sym typeface="Cabin"/>
              </a:rPr>
              <a:t>” que las </a:t>
            </a:r>
            <a:r>
              <a:rPr lang="en-US" sz="3600" dirty="0" err="1">
                <a:solidFill>
                  <a:schemeClr val="lt1"/>
                </a:solidFill>
                <a:latin typeface="Arial" charset="0"/>
                <a:ea typeface="Arial" charset="0"/>
                <a:cs typeface="Arial" charset="0"/>
                <a:sym typeface="Cabin"/>
              </a:rPr>
              <a:t>aplicaciones</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deben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seguir</a:t>
            </a:r>
            <a:r>
              <a:rPr lang="en-US" sz="3600" dirty="0">
                <a:solidFill>
                  <a:schemeClr val="lt1"/>
                </a:solidFill>
                <a:latin typeface="Arial" charset="0"/>
                <a:ea typeface="Arial" charset="0"/>
                <a:cs typeface="Arial" charset="0"/>
                <a:sym typeface="Cabin"/>
              </a:rPr>
              <a:t> para </a:t>
            </a:r>
            <a:r>
              <a:rPr lang="en-US" sz="3600" dirty="0" err="1">
                <a:solidFill>
                  <a:schemeClr val="lt1"/>
                </a:solidFill>
                <a:latin typeface="Arial" charset="0"/>
                <a:ea typeface="Arial" charset="0"/>
                <a:cs typeface="Arial" charset="0"/>
                <a:sym typeface="Cabin"/>
              </a:rPr>
              <a:t>hacer</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uso</a:t>
            </a:r>
            <a:r>
              <a:rPr lang="en-US" sz="3600" dirty="0">
                <a:solidFill>
                  <a:schemeClr val="lt1"/>
                </a:solidFill>
                <a:latin typeface="Arial" charset="0"/>
                <a:ea typeface="Arial" charset="0"/>
                <a:cs typeface="Arial" charset="0"/>
                <a:sym typeface="Cabin"/>
              </a:rPr>
              <a:t> del </a:t>
            </a:r>
            <a:r>
              <a:rPr lang="en-US" sz="3600" dirty="0" err="1">
                <a:solidFill>
                  <a:schemeClr val="lt1"/>
                </a:solidFill>
                <a:latin typeface="Arial" charset="0"/>
                <a:ea typeface="Arial" charset="0"/>
                <a:cs typeface="Arial" charset="0"/>
                <a:sym typeface="Cabin"/>
              </a:rPr>
              <a:t>servicio</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err="1">
                <a:solidFill>
                  <a:schemeClr val="lt1"/>
                </a:solidFill>
                <a:latin typeface="Arial" charset="0"/>
                <a:ea typeface="Arial" charset="0"/>
                <a:cs typeface="Arial" charset="0"/>
                <a:sym typeface="Cabin"/>
              </a:rPr>
              <a:t>Aplicación</a:t>
            </a:r>
            <a:endParaRPr lang="en-US" sz="2600" u="none" strike="noStrike" cap="none" dirty="0">
              <a:solidFill>
                <a:schemeClr val="lt1"/>
              </a:solidFill>
              <a:latin typeface="Arial" charset="0"/>
              <a:ea typeface="Arial" charset="0"/>
              <a:cs typeface="Arial" charset="0"/>
              <a:sym typeface="Cabin"/>
            </a:endParaRP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837096" y="7277100"/>
            <a:ext cx="175825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dirty="0" err="1">
                <a:solidFill>
                  <a:srgbClr val="3397B7"/>
                </a:solidFill>
                <a:latin typeface="Arial" charset="0"/>
                <a:ea typeface="Arial" charset="0"/>
                <a:cs typeface="Arial" charset="0"/>
                <a:sym typeface="Cabin"/>
              </a:rPr>
              <a:t>Servicio</a:t>
            </a:r>
            <a:endParaRPr lang="en-US" sz="3600" u="none" strike="noStrike" cap="none" dirty="0">
              <a:solidFill>
                <a:srgbClr val="3397B7"/>
              </a:solidFill>
              <a:latin typeface="Arial" charset="0"/>
              <a:ea typeface="Arial" charset="0"/>
              <a:cs typeface="Arial" charset="0"/>
              <a:sym typeface="Cabin"/>
            </a:endParaRPr>
          </a:p>
        </p:txBody>
      </p:sp>
      <p:sp>
        <p:nvSpPr>
          <p:cNvPr id="559" name="Shape 559"/>
          <p:cNvSpPr txBox="1"/>
          <p:nvPr/>
        </p:nvSpPr>
        <p:spPr>
          <a:xfrm>
            <a:off x="13642276" y="6997700"/>
            <a:ext cx="16782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dirty="0" err="1">
                <a:solidFill>
                  <a:srgbClr val="3397B7"/>
                </a:solidFill>
                <a:latin typeface="Arial" charset="0"/>
                <a:ea typeface="Arial" charset="0"/>
                <a:cs typeface="Arial" charset="0"/>
                <a:sym typeface="Cabin"/>
              </a:rPr>
              <a:t>Servicio</a:t>
            </a:r>
            <a:endParaRPr lang="en-US" sz="3600" u="none" strike="noStrike" cap="none" dirty="0">
              <a:solidFill>
                <a:srgbClr val="3397B7"/>
              </a:solidFill>
              <a:latin typeface="Arial" charset="0"/>
              <a:ea typeface="Arial" charset="0"/>
              <a:cs typeface="Arial" charset="0"/>
              <a:sym typeface="Cabi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a:solidFill>
                  <a:srgbClr val="FFD966"/>
                </a:solidFill>
                <a:latin typeface="Arial" charset="0"/>
                <a:ea typeface="Arial" charset="0"/>
                <a:cs typeface="Arial" charset="0"/>
                <a:sym typeface="Cabin"/>
              </a:rPr>
              <a:t>Múltiples Sistemas</a:t>
            </a:r>
          </a:p>
        </p:txBody>
      </p:sp>
      <p:sp>
        <p:nvSpPr>
          <p:cNvPr id="565" name="Shape 565"/>
          <p:cNvSpPr txBox="1">
            <a:spLocks noGrp="1"/>
          </p:cNvSpPr>
          <p:nvPr>
            <p:ph idx="1"/>
          </p:nvPr>
        </p:nvSpPr>
        <p:spPr>
          <a:xfrm>
            <a:off x="1155700" y="2603500"/>
            <a:ext cx="8445500" cy="48386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Inicialmente - dos sistemas </a:t>
            </a:r>
            <a:r>
              <a:rPr lang="es-419" sz="3600" dirty="0">
                <a:solidFill>
                  <a:schemeClr val="lt1"/>
                </a:solidFill>
                <a:latin typeface="Arial" charset="0"/>
                <a:ea typeface="Arial" charset="0"/>
                <a:cs typeface="Arial" charset="0"/>
                <a:sym typeface="Cabin"/>
              </a:rPr>
              <a:t>cooperan y dividen el problema</a:t>
            </a:r>
            <a:endParaRPr lang="es-419"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Conforme los datos/servicios se vuelven útiles - múltiples aplicaciones quieren utilizar la información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000" u="sng" strike="noStrike" cap="none">
                <a:solidFill>
                  <a:srgbClr val="FFFF00"/>
                </a:solidFill>
                <a:latin typeface="Arial" charset="0"/>
                <a:ea typeface="Arial" charset="0"/>
                <a:cs typeface="Arial" charset="0"/>
                <a:sym typeface="Cabin"/>
                <a:hlinkClick r:id="rId4"/>
              </a:rPr>
              <a:t>http://www.youtube.com/watch?v=mj-kCFzF0ME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600" u="none" strike="noStrike" cap="none">
                <a:solidFill>
                  <a:schemeClr val="lt1"/>
                </a:solidFill>
                <a:latin typeface="Arial" charset="0"/>
                <a:ea typeface="Arial" charset="0"/>
                <a:cs typeface="Arial" charset="0"/>
                <a:sym typeface="Cabin"/>
              </a:rPr>
              <a:t>5:15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br>
              <a:rPr lang="en-US" sz="7600" u="none" strike="noStrike" cap="none" dirty="0">
                <a:solidFill>
                  <a:srgbClr val="00FF00"/>
                </a:solidFill>
                <a:latin typeface="Arial" charset="0"/>
                <a:ea typeface="Arial" charset="0"/>
                <a:cs typeface="Arial" charset="0"/>
                <a:sym typeface="Cabin"/>
              </a:rPr>
            </a:br>
            <a:r>
              <a:rPr lang="en-US" sz="7600" u="none" strike="noStrike" cap="none" dirty="0" err="1">
                <a:solidFill>
                  <a:srgbClr val="FFD966"/>
                </a:solidFill>
                <a:latin typeface="Arial" charset="0"/>
                <a:ea typeface="Arial" charset="0"/>
                <a:cs typeface="Arial" charset="0"/>
                <a:sym typeface="Cabin"/>
              </a:rPr>
              <a:t>Servicios</a:t>
            </a:r>
            <a:r>
              <a:rPr lang="en-US" sz="7600" u="none" strike="noStrike" cap="none" dirty="0">
                <a:solidFill>
                  <a:srgbClr val="FFD966"/>
                </a:solidFill>
                <a:latin typeface="Arial" charset="0"/>
                <a:ea typeface="Arial" charset="0"/>
                <a:cs typeface="Arial" charset="0"/>
                <a:sym typeface="Cabin"/>
              </a:rPr>
              <a:t> Web</a:t>
            </a:r>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http://es.wikipedia.org/wiki/Servicio_web</a:t>
            </a:r>
            <a:endParaRPr lang="en-US" sz="3000" u="sng" strike="noStrike" cap="none" dirty="0">
              <a:solidFill>
                <a:srgbClr val="FFFF00"/>
              </a:solidFill>
              <a:latin typeface="Arial" charset="0"/>
              <a:ea typeface="Arial" charset="0"/>
              <a:cs typeface="Arial" charset="0"/>
              <a:sym typeface="Cabin"/>
              <a:hlinkClick r:id="rId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812800" y="961842"/>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D966"/>
                </a:solidFill>
                <a:latin typeface="Arial" charset="0"/>
                <a:ea typeface="Arial" charset="0"/>
                <a:cs typeface="Arial" charset="0"/>
                <a:sym typeface="Cabin"/>
              </a:rPr>
              <a:t>Interface de Programación de Aplicaciones</a:t>
            </a:r>
          </a:p>
        </p:txBody>
      </p:sp>
      <p:sp>
        <p:nvSpPr>
          <p:cNvPr id="581" name="Shape 581"/>
          <p:cNvSpPr txBox="1"/>
          <p:nvPr/>
        </p:nvSpPr>
        <p:spPr>
          <a:xfrm>
            <a:off x="1564961" y="7501387"/>
            <a:ext cx="1374212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000" u="sng" strike="noStrike" cap="none" dirty="0">
                <a:solidFill>
                  <a:srgbClr val="FFFF00"/>
                </a:solidFill>
                <a:latin typeface="Arial" charset="0"/>
                <a:ea typeface="Arial" charset="0"/>
                <a:cs typeface="Arial" charset="0"/>
                <a:sym typeface="Cabin"/>
                <a:hlinkClick r:id="rId3"/>
              </a:rPr>
              <a:t>http://es.wikipedia.org/wiki/Interfaz_de_programaci%C3%B3n_de_aplicaciones</a:t>
            </a:r>
            <a:endParaRPr lang="es-419" sz="3000" u="sng" strike="noStrike" cap="none" dirty="0">
              <a:solidFill>
                <a:srgbClr val="FFFF00"/>
              </a:solidFill>
              <a:latin typeface="Arial" charset="0"/>
              <a:ea typeface="Arial" charset="0"/>
              <a:cs typeface="Arial" charset="0"/>
              <a:sym typeface="Cabin"/>
              <a:hlinkClick r:id="rId4"/>
            </a:endParaRP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728343" y="2984038"/>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900" dirty="0">
                <a:solidFill>
                  <a:srgbClr val="FFFFFF"/>
                </a:solidFill>
                <a:latin typeface="Arial" charset="0"/>
                <a:ea typeface="Arial" charset="0"/>
                <a:cs typeface="Arial" charset="0"/>
                <a:sym typeface="Cabin"/>
              </a:rPr>
              <a:t>Una </a:t>
            </a:r>
            <a:r>
              <a:rPr lang="es-419" sz="3900" u="none" strike="noStrike" cap="none" dirty="0">
                <a:solidFill>
                  <a:srgbClr val="FFFFFF"/>
                </a:solidFill>
                <a:latin typeface="Arial" charset="0"/>
                <a:ea typeface="Arial" charset="0"/>
                <a:cs typeface="Arial" charset="0"/>
                <a:sym typeface="Cabin"/>
              </a:rPr>
              <a:t>API (</a:t>
            </a:r>
            <a:r>
              <a:rPr lang="es-419" sz="3900" u="none" strike="noStrike" cap="none" dirty="0" err="1">
                <a:solidFill>
                  <a:srgbClr val="FFFFFF"/>
                </a:solidFill>
                <a:latin typeface="Arial" charset="0"/>
                <a:ea typeface="Arial" charset="0"/>
                <a:cs typeface="Arial" charset="0"/>
                <a:sym typeface="Cabin"/>
              </a:rPr>
              <a:t>Application</a:t>
            </a:r>
            <a:r>
              <a:rPr lang="es-419" sz="3900" u="none" strike="noStrike" cap="none" dirty="0">
                <a:solidFill>
                  <a:srgbClr val="FFFFFF"/>
                </a:solidFill>
                <a:latin typeface="Arial" charset="0"/>
                <a:ea typeface="Arial" charset="0"/>
                <a:cs typeface="Arial" charset="0"/>
                <a:sym typeface="Cabin"/>
              </a:rPr>
              <a:t> </a:t>
            </a:r>
            <a:r>
              <a:rPr lang="es-419" sz="3900" u="none" strike="noStrike" cap="none" dirty="0" err="1">
                <a:solidFill>
                  <a:srgbClr val="FFFFFF"/>
                </a:solidFill>
                <a:latin typeface="Arial" charset="0"/>
                <a:ea typeface="Arial" charset="0"/>
                <a:cs typeface="Arial" charset="0"/>
                <a:sym typeface="Cabin"/>
              </a:rPr>
              <a:t>Programming</a:t>
            </a:r>
            <a:r>
              <a:rPr lang="es-419" sz="3900" u="none" strike="noStrike" cap="none" dirty="0">
                <a:solidFill>
                  <a:srgbClr val="FFFFFF"/>
                </a:solidFill>
                <a:latin typeface="Arial" charset="0"/>
                <a:ea typeface="Arial" charset="0"/>
                <a:cs typeface="Arial" charset="0"/>
                <a:sym typeface="Cabin"/>
              </a:rPr>
              <a:t> interface, por sus siglas en inglés) por sí misma es suficientemente abstracta en el hecho de que especifica una interface y controla el comportamiento de los objetos especificados en esa interface. El software que provee funcionalidad descrita por una API se conoce como “implementación” de la API. Una API es típicamente definida en los términos del lenguaje de programación usado para construir una aplicación.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7600" u="none" strike="noStrike" cap="none" dirty="0">
                <a:solidFill>
                  <a:srgbClr val="FFD966"/>
                </a:solidFill>
                <a:latin typeface="Arial" charset="0"/>
                <a:ea typeface="Arial" charset="0"/>
                <a:cs typeface="Arial" charset="0"/>
                <a:sym typeface="Cabin"/>
              </a:rPr>
              <a:t>Acordando un </a:t>
            </a:r>
            <a:r>
              <a:rPr lang="es-MX" sz="7600" b="1" i="0" u="none" strike="noStrike" cap="none" dirty="0">
                <a:solidFill>
                  <a:srgbClr val="FFD966"/>
                </a:solidFill>
                <a:latin typeface="Arial"/>
                <a:ea typeface="Arial"/>
                <a:cs typeface="Arial"/>
                <a:sym typeface="Arial"/>
              </a:rPr>
              <a:t>“Formato de Cableado”</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700" u="none" strike="noStrike" cap="none" dirty="0">
                <a:solidFill>
                  <a:schemeClr val="lt1"/>
                </a:solidFill>
                <a:latin typeface="Arial" charset="0"/>
                <a:ea typeface="Arial" charset="0"/>
                <a:cs typeface="Arial" charset="0"/>
                <a:sym typeface="Cabin"/>
              </a:rPr>
              <a:t>Diccionario de Python</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700" u="none" strike="noStrike" cap="none" dirty="0" err="1">
                <a:solidFill>
                  <a:schemeClr val="lt1"/>
                </a:solidFill>
                <a:latin typeface="Arial" charset="0"/>
                <a:ea typeface="Arial" charset="0"/>
                <a:cs typeface="Arial" charset="0"/>
                <a:sym typeface="Cabin"/>
              </a:rPr>
              <a:t>HashMap</a:t>
            </a:r>
            <a:r>
              <a:rPr lang="es-MX" sz="4700" u="none" strike="noStrike" cap="none" dirty="0">
                <a:solidFill>
                  <a:schemeClr val="lt1"/>
                </a:solidFill>
                <a:latin typeface="Arial" charset="0"/>
                <a:ea typeface="Arial" charset="0"/>
                <a:cs typeface="Arial" charset="0"/>
                <a:sym typeface="Cabin"/>
              </a:rPr>
              <a:t>  de Java</a:t>
            </a:r>
          </a:p>
        </p:txBody>
      </p:sp>
      <p:sp>
        <p:nvSpPr>
          <p:cNvPr id="233" name="Shape 233"/>
          <p:cNvSpPr txBox="1"/>
          <p:nvPr/>
        </p:nvSpPr>
        <p:spPr>
          <a:xfrm>
            <a:off x="4488661" y="6340000"/>
            <a:ext cx="20915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u="none" strike="noStrike" cap="none" dirty="0">
                <a:solidFill>
                  <a:schemeClr val="lt1"/>
                </a:solidFill>
                <a:latin typeface="Arial" charset="0"/>
                <a:ea typeface="Arial" charset="0"/>
                <a:cs typeface="Arial" charset="0"/>
                <a:sym typeface="Cabin"/>
              </a:rPr>
              <a:t>Serializar</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&lt;persona&gt;</a:t>
            </a:r>
          </a:p>
          <a:p>
            <a:pPr marL="0" marR="0" lvl="0" indent="0" algn="l"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   &lt;nombre&gt;</a:t>
            </a:r>
          </a:p>
          <a:p>
            <a:pPr marL="0" marR="0" lvl="0" indent="0" algn="l"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   &lt;/nombre&gt;</a:t>
            </a:r>
          </a:p>
          <a:p>
            <a:pPr marL="0" marR="0" lvl="0" indent="0" algn="l"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   &lt;</a:t>
            </a:r>
            <a:r>
              <a:rPr lang="es-MX" sz="3600" u="none" strike="noStrike" cap="none" dirty="0" err="1">
                <a:solidFill>
                  <a:srgbClr val="00FF00"/>
                </a:solidFill>
                <a:latin typeface="Arial" charset="0"/>
                <a:ea typeface="Arial" charset="0"/>
                <a:cs typeface="Arial" charset="0"/>
                <a:sym typeface="Cabin"/>
              </a:rPr>
              <a:t>telefono</a:t>
            </a:r>
            <a:r>
              <a:rPr lang="es-MX"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   &lt;/</a:t>
            </a:r>
            <a:r>
              <a:rPr lang="es-MX" sz="3600" u="none" strike="noStrike" cap="none" dirty="0" err="1">
                <a:solidFill>
                  <a:srgbClr val="00FF00"/>
                </a:solidFill>
                <a:latin typeface="Arial" charset="0"/>
                <a:ea typeface="Arial" charset="0"/>
                <a:cs typeface="Arial" charset="0"/>
                <a:sym typeface="Cabin"/>
              </a:rPr>
              <a:t>telefono</a:t>
            </a:r>
            <a:r>
              <a:rPr lang="es-MX"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&lt;/persona&gt;</a:t>
            </a:r>
          </a:p>
        </p:txBody>
      </p:sp>
      <p:sp>
        <p:nvSpPr>
          <p:cNvPr id="235" name="Shape 235"/>
          <p:cNvSpPr txBox="1"/>
          <p:nvPr/>
        </p:nvSpPr>
        <p:spPr>
          <a:xfrm>
            <a:off x="9231682" y="4168150"/>
            <a:ext cx="280885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u="none" strike="noStrike" cap="none" dirty="0">
                <a:solidFill>
                  <a:schemeClr val="lt1"/>
                </a:solidFill>
                <a:latin typeface="Arial" charset="0"/>
                <a:ea typeface="Arial" charset="0"/>
                <a:cs typeface="Arial" charset="0"/>
                <a:sym typeface="Cabin"/>
              </a:rPr>
              <a:t>De-Serializar</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lang="es-MX"/>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lang="es-MX"/>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274" y="522156"/>
            <a:ext cx="12278659" cy="807606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endParaRPr lang="en-US" sz="2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location_type</a:t>
            </a:r>
            <a:r>
              <a:rPr lang="en-US" sz="2000" i="0" u="none" strike="noStrike" cap="none" dirty="0">
                <a:solidFill>
                  <a:schemeClr val="lt1"/>
                </a:solidFill>
                <a:latin typeface="Courier"/>
                <a:ea typeface="Courier New"/>
                <a:cs typeface="Courier"/>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lat</a:t>
            </a:r>
            <a:r>
              <a:rPr lang="en-US" sz="2000" i="0" u="none" strike="noStrike" cap="none" dirty="0">
                <a:solidFill>
                  <a:schemeClr val="lt1"/>
                </a:solidFill>
                <a:latin typeface="Courier"/>
                <a:ea typeface="Courier New"/>
                <a:cs typeface="Courier"/>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lng</a:t>
            </a:r>
            <a:r>
              <a:rPr lang="en-US" sz="2000" i="0" u="none" strike="noStrike" cap="none" dirty="0">
                <a:solidFill>
                  <a:schemeClr val="lt1"/>
                </a:solidFill>
                <a:latin typeface="Courier"/>
                <a:ea typeface="Courier New"/>
                <a:cs typeface="Courier"/>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address_components</a:t>
            </a: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long_name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short_name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formatted_address</a:t>
            </a:r>
            <a:r>
              <a:rPr lang="en-US" sz="2000" i="0" u="none" strike="noStrike" cap="none" dirty="0">
                <a:solidFill>
                  <a:schemeClr val="lt1"/>
                </a:solidFill>
                <a:latin typeface="Courier"/>
                <a:ea typeface="Courier New"/>
                <a:cs typeface="Courier"/>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4" name="Shape 604"/>
          <p:cNvSpPr txBox="1"/>
          <p:nvPr/>
        </p:nvSpPr>
        <p:spPr>
          <a:xfrm>
            <a:off x="7824191"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a:solidFill>
                  <a:srgbClr val="FF00FF"/>
                </a:solidFill>
                <a:latin typeface="Arial" charset="0"/>
                <a:ea typeface="Arial" charset="0"/>
                <a:cs typeface="Arial" charset="0"/>
                <a:sym typeface="Cabin"/>
              </a:rPr>
              <a:t>maps.googleapis.com</a:t>
            </a:r>
            <a:r>
              <a:rPr lang="en-US" sz="2600" u="none" strike="noStrike" cap="none" dirty="0">
                <a:solidFill>
                  <a:srgbClr val="FF00FF"/>
                </a:solidFill>
                <a:latin typeface="Arial" charset="0"/>
                <a:ea typeface="Arial" charset="0"/>
                <a:cs typeface="Arial" charset="0"/>
                <a:sym typeface="Cabin"/>
              </a:rPr>
              <a:t>/maps/</a:t>
            </a:r>
            <a:r>
              <a:rPr lang="en-US" sz="2600" u="none" strike="noStrike" cap="none" dirty="0" err="1">
                <a:solidFill>
                  <a:srgbClr val="FF00FF"/>
                </a:solidFill>
                <a:latin typeface="Arial" charset="0"/>
                <a:ea typeface="Arial" charset="0"/>
                <a:cs typeface="Arial" charset="0"/>
                <a:sym typeface="Cabin"/>
              </a:rPr>
              <a:t>api</a:t>
            </a:r>
            <a:r>
              <a:rPr lang="en-US" sz="2600" u="none" strike="noStrike" cap="none" dirty="0">
                <a:solidFill>
                  <a:srgbClr val="FF00FF"/>
                </a:solidFill>
                <a:latin typeface="Arial" charset="0"/>
                <a:ea typeface="Arial" charset="0"/>
                <a:cs typeface="Arial" charset="0"/>
                <a:sym typeface="Cabin"/>
              </a:rPr>
              <a:t>/geocode/</a:t>
            </a:r>
            <a:r>
              <a:rPr lang="en-US" sz="2600" u="none" strike="noStrike" cap="none" dirty="0" err="1">
                <a:solidFill>
                  <a:srgbClr val="FF00FF"/>
                </a:solidFill>
                <a:latin typeface="Arial" charset="0"/>
                <a:ea typeface="Arial" charset="0"/>
                <a:cs typeface="Arial" charset="0"/>
                <a:sym typeface="Cabin"/>
              </a:rPr>
              <a:t>json?address</a:t>
            </a:r>
            <a:r>
              <a:rPr lang="en-US" sz="2600" u="none" strike="noStrike" cap="none" dirty="0">
                <a:solidFill>
                  <a:srgbClr val="FF00FF"/>
                </a:solidFill>
                <a:latin typeface="Arial" charset="0"/>
                <a:ea typeface="Arial" charset="0"/>
                <a:cs typeface="Arial" charset="0"/>
                <a:sym typeface="Cabin"/>
              </a:rPr>
              <a:t>=Ann+Arbor%2C+MI</a:t>
            </a:r>
          </a:p>
        </p:txBody>
      </p:sp>
      <p:sp>
        <p:nvSpPr>
          <p:cNvPr id="5"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46327"/>
            <a:ext cx="15341724" cy="8542738"/>
          </a:xfrm>
          <a:prstGeom prst="rect">
            <a:avLst/>
          </a:prstGeom>
          <a:noFill/>
          <a:ln>
            <a:noFill/>
          </a:ln>
        </p:spPr>
        <p:txBody>
          <a:bodyPr lIns="0" tIns="0" rIns="0" bIns="0" anchor="ctr" anchorCtr="0">
            <a:noAutofit/>
          </a:bodyPr>
          <a:lstStyle/>
          <a:p>
            <a:r>
              <a:rPr lang="en-US" u="none" strike="noStrike" cap="none" dirty="0">
                <a:solidFill>
                  <a:schemeClr val="bg1"/>
                </a:solidFill>
                <a:latin typeface="Courier" charset="0"/>
                <a:ea typeface="Courier" charset="0"/>
                <a:cs typeface="Courier" charset="0"/>
                <a:sym typeface="Courier New"/>
              </a:rPr>
              <a:t>import </a:t>
            </a:r>
            <a:r>
              <a:rPr lang="en-US" u="none" strike="noStrike" cap="none" dirty="0" err="1">
                <a:solidFill>
                  <a:schemeClr val="bg1"/>
                </a:solidFill>
                <a:latin typeface="Courier" charset="0"/>
                <a:ea typeface="Courier" charset="0"/>
                <a:cs typeface="Courier" charset="0"/>
                <a:sym typeface="Courier New"/>
              </a:rPr>
              <a:t>urllib.request</a:t>
            </a:r>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urllib.parse</a:t>
            </a:r>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urllib.error</a:t>
            </a:r>
            <a:endParaRPr lang="en-US" u="none" strike="noStrike" cap="none" dirty="0">
              <a:solidFill>
                <a:schemeClr val="bg1"/>
              </a:solidFill>
              <a:latin typeface="Courier" charset="0"/>
              <a:ea typeface="Courier" charset="0"/>
              <a:cs typeface="Courier" charset="0"/>
              <a:sym typeface="Courier New"/>
            </a:endParaRPr>
          </a:p>
          <a:p>
            <a:r>
              <a:rPr lang="en-US" u="none" strike="noStrike" cap="none" dirty="0">
                <a:solidFill>
                  <a:schemeClr val="bg1"/>
                </a:solidFill>
                <a:latin typeface="Courier" charset="0"/>
                <a:ea typeface="Courier" charset="0"/>
                <a:cs typeface="Courier" charset="0"/>
                <a:sym typeface="Courier New"/>
              </a:rPr>
              <a:t>import json</a:t>
            </a:r>
          </a:p>
          <a:p>
            <a:r>
              <a:rPr lang="en-US" u="none" strike="noStrike" cap="none" dirty="0">
                <a:solidFill>
                  <a:schemeClr val="bg1"/>
                </a:solidFill>
                <a:latin typeface="Courier" charset="0"/>
                <a:ea typeface="Courier" charset="0"/>
                <a:cs typeface="Courier" charset="0"/>
                <a:sym typeface="Courier New"/>
              </a:rPr>
              <a:t>import </a:t>
            </a:r>
            <a:r>
              <a:rPr lang="en-US" u="none" strike="noStrike" cap="none" dirty="0" err="1">
                <a:solidFill>
                  <a:schemeClr val="bg1"/>
                </a:solidFill>
                <a:latin typeface="Courier" charset="0"/>
                <a:ea typeface="Courier" charset="0"/>
                <a:cs typeface="Courier" charset="0"/>
                <a:sym typeface="Courier New"/>
              </a:rPr>
              <a:t>ssl</a:t>
            </a:r>
            <a:endParaRPr lang="en-US" u="none" strike="noStrike" cap="none" dirty="0">
              <a:solidFill>
                <a:schemeClr val="bg1"/>
              </a:solidFill>
              <a:latin typeface="Courier" charset="0"/>
              <a:ea typeface="Courier" charset="0"/>
              <a:cs typeface="Courier" charset="0"/>
              <a:sym typeface="Courier New"/>
            </a:endParaRPr>
          </a:p>
          <a:p>
            <a:endParaRPr lang="en-US" u="none" strike="noStrike" cap="none" dirty="0">
              <a:solidFill>
                <a:schemeClr val="bg1"/>
              </a:solidFill>
              <a:latin typeface="Courier" charset="0"/>
              <a:ea typeface="Courier" charset="0"/>
              <a:cs typeface="Courier" charset="0"/>
              <a:sym typeface="Courier New"/>
            </a:endParaRPr>
          </a:p>
          <a:p>
            <a:r>
              <a:rPr lang="en-US" u="none" strike="noStrike" cap="none" dirty="0" err="1">
                <a:solidFill>
                  <a:schemeClr val="bg1"/>
                </a:solidFill>
                <a:latin typeface="Courier" charset="0"/>
                <a:ea typeface="Courier" charset="0"/>
                <a:cs typeface="Courier" charset="0"/>
                <a:sym typeface="Courier New"/>
              </a:rPr>
              <a:t>clave_api</a:t>
            </a:r>
            <a:r>
              <a:rPr lang="en-US" u="none" strike="noStrike" cap="none" dirty="0">
                <a:solidFill>
                  <a:schemeClr val="bg1"/>
                </a:solidFill>
                <a:latin typeface="Courier" charset="0"/>
                <a:ea typeface="Courier" charset="0"/>
                <a:cs typeface="Courier" charset="0"/>
                <a:sym typeface="Courier New"/>
              </a:rPr>
              <a:t> = False</a:t>
            </a:r>
          </a:p>
          <a:p>
            <a:r>
              <a:rPr lang="en-US" u="none" strike="noStrike" cap="none" dirty="0">
                <a:solidFill>
                  <a:schemeClr val="bg1"/>
                </a:solidFill>
                <a:latin typeface="Courier" charset="0"/>
                <a:ea typeface="Courier" charset="0"/>
                <a:cs typeface="Courier" charset="0"/>
                <a:sym typeface="Courier New"/>
              </a:rPr>
              <a:t>if </a:t>
            </a:r>
            <a:r>
              <a:rPr lang="en-US" u="none" strike="noStrike" cap="none" dirty="0" err="1">
                <a:solidFill>
                  <a:schemeClr val="bg1"/>
                </a:solidFill>
                <a:latin typeface="Courier" charset="0"/>
                <a:ea typeface="Courier" charset="0"/>
                <a:cs typeface="Courier" charset="0"/>
                <a:sym typeface="Courier New"/>
              </a:rPr>
              <a:t>clave_api</a:t>
            </a:r>
            <a:r>
              <a:rPr lang="en-US" u="none" strike="noStrike" cap="none" dirty="0">
                <a:solidFill>
                  <a:schemeClr val="bg1"/>
                </a:solidFill>
                <a:latin typeface="Courier" charset="0"/>
                <a:ea typeface="Courier" charset="0"/>
                <a:cs typeface="Courier" charset="0"/>
                <a:sym typeface="Courier New"/>
              </a:rPr>
              <a:t> is False:</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clave_api</a:t>
            </a:r>
            <a:r>
              <a:rPr lang="en-US" u="none" strike="noStrike" cap="none" dirty="0">
                <a:solidFill>
                  <a:schemeClr val="bg1"/>
                </a:solidFill>
                <a:latin typeface="Courier" charset="0"/>
                <a:ea typeface="Courier" charset="0"/>
                <a:cs typeface="Courier" charset="0"/>
                <a:sym typeface="Courier New"/>
              </a:rPr>
              <a:t> = 42</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url_de_servicio</a:t>
            </a:r>
            <a:r>
              <a:rPr lang="en-US" u="none" strike="noStrike" cap="none" dirty="0">
                <a:solidFill>
                  <a:schemeClr val="bg1"/>
                </a:solidFill>
                <a:latin typeface="Courier" charset="0"/>
                <a:ea typeface="Courier" charset="0"/>
                <a:cs typeface="Courier" charset="0"/>
                <a:sym typeface="Courier New"/>
              </a:rPr>
              <a:t> = 'http://py4e-data.dr-chuck.net/json?'</a:t>
            </a:r>
          </a:p>
          <a:p>
            <a:r>
              <a:rPr lang="en-US" u="none" strike="noStrike" cap="none" dirty="0">
                <a:solidFill>
                  <a:schemeClr val="bg1"/>
                </a:solidFill>
                <a:latin typeface="Courier" charset="0"/>
                <a:ea typeface="Courier" charset="0"/>
                <a:cs typeface="Courier" charset="0"/>
                <a:sym typeface="Courier New"/>
              </a:rPr>
              <a:t>else :</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url_de_servicio</a:t>
            </a:r>
            <a:r>
              <a:rPr lang="en-US" u="none" strike="noStrike" cap="none" dirty="0">
                <a:solidFill>
                  <a:schemeClr val="bg1"/>
                </a:solidFill>
                <a:latin typeface="Courier" charset="0"/>
                <a:ea typeface="Courier" charset="0"/>
                <a:cs typeface="Courier" charset="0"/>
                <a:sym typeface="Courier New"/>
              </a:rPr>
              <a:t> = 'https://maps.googleapis.com/maps/</a:t>
            </a:r>
            <a:r>
              <a:rPr lang="en-US" u="none" strike="noStrike" cap="none" dirty="0" err="1">
                <a:solidFill>
                  <a:schemeClr val="bg1"/>
                </a:solidFill>
                <a:latin typeface="Courier" charset="0"/>
                <a:ea typeface="Courier" charset="0"/>
                <a:cs typeface="Courier" charset="0"/>
                <a:sym typeface="Courier New"/>
              </a:rPr>
              <a:t>api</a:t>
            </a:r>
            <a:r>
              <a:rPr lang="en-US" u="none" strike="noStrike" cap="none" dirty="0">
                <a:solidFill>
                  <a:schemeClr val="bg1"/>
                </a:solidFill>
                <a:latin typeface="Courier" charset="0"/>
                <a:ea typeface="Courier" charset="0"/>
                <a:cs typeface="Courier" charset="0"/>
                <a:sym typeface="Courier New"/>
              </a:rPr>
              <a:t>/geocode/json?'</a:t>
            </a:r>
          </a:p>
          <a:p>
            <a:r>
              <a:rPr lang="en-US" u="none" strike="noStrike" cap="none" dirty="0" err="1">
                <a:solidFill>
                  <a:schemeClr val="bg1"/>
                </a:solidFill>
                <a:latin typeface="Courier" charset="0"/>
                <a:ea typeface="Courier" charset="0"/>
                <a:cs typeface="Courier" charset="0"/>
                <a:sym typeface="Courier New"/>
              </a:rPr>
              <a:t>ctx</a:t>
            </a:r>
            <a:r>
              <a:rPr lang="en-US" u="none" strike="noStrike" cap="none" dirty="0">
                <a:solidFill>
                  <a:schemeClr val="bg1"/>
                </a:solidFill>
                <a:latin typeface="Courier" charset="0"/>
                <a:ea typeface="Courier" charset="0"/>
                <a:cs typeface="Courier" charset="0"/>
                <a:sym typeface="Courier New"/>
              </a:rPr>
              <a:t> = </a:t>
            </a:r>
            <a:r>
              <a:rPr lang="en-US" u="none" strike="noStrike" cap="none" dirty="0" err="1">
                <a:solidFill>
                  <a:schemeClr val="bg1"/>
                </a:solidFill>
                <a:latin typeface="Courier" charset="0"/>
                <a:ea typeface="Courier" charset="0"/>
                <a:cs typeface="Courier" charset="0"/>
                <a:sym typeface="Courier New"/>
              </a:rPr>
              <a:t>ssl.create_default_context</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err="1">
                <a:solidFill>
                  <a:schemeClr val="bg1"/>
                </a:solidFill>
                <a:latin typeface="Courier" charset="0"/>
                <a:ea typeface="Courier" charset="0"/>
                <a:cs typeface="Courier" charset="0"/>
                <a:sym typeface="Courier New"/>
              </a:rPr>
              <a:t>ctx.check_hostname</a:t>
            </a:r>
            <a:r>
              <a:rPr lang="en-US" u="none" strike="noStrike" cap="none" dirty="0">
                <a:solidFill>
                  <a:schemeClr val="bg1"/>
                </a:solidFill>
                <a:latin typeface="Courier" charset="0"/>
                <a:ea typeface="Courier" charset="0"/>
                <a:cs typeface="Courier" charset="0"/>
                <a:sym typeface="Courier New"/>
              </a:rPr>
              <a:t> = False</a:t>
            </a:r>
          </a:p>
          <a:p>
            <a:r>
              <a:rPr lang="en-US" u="none" strike="noStrike" cap="none" dirty="0" err="1">
                <a:solidFill>
                  <a:schemeClr val="bg1"/>
                </a:solidFill>
                <a:latin typeface="Courier" charset="0"/>
                <a:ea typeface="Courier" charset="0"/>
                <a:cs typeface="Courier" charset="0"/>
                <a:sym typeface="Courier New"/>
              </a:rPr>
              <a:t>ctx.verify_mode</a:t>
            </a:r>
            <a:r>
              <a:rPr lang="en-US" u="none" strike="noStrike" cap="none" dirty="0">
                <a:solidFill>
                  <a:schemeClr val="bg1"/>
                </a:solidFill>
                <a:latin typeface="Courier" charset="0"/>
                <a:ea typeface="Courier" charset="0"/>
                <a:cs typeface="Courier" charset="0"/>
                <a:sym typeface="Courier New"/>
              </a:rPr>
              <a:t> = </a:t>
            </a:r>
            <a:r>
              <a:rPr lang="en-US" u="none" strike="noStrike" cap="none" dirty="0" err="1">
                <a:solidFill>
                  <a:schemeClr val="bg1"/>
                </a:solidFill>
                <a:latin typeface="Courier" charset="0"/>
                <a:ea typeface="Courier" charset="0"/>
                <a:cs typeface="Courier" charset="0"/>
                <a:sym typeface="Courier New"/>
              </a:rPr>
              <a:t>ssl.CERT_NONE</a:t>
            </a:r>
            <a:endParaRPr lang="en-US" u="none" strike="noStrike" cap="none" dirty="0">
              <a:solidFill>
                <a:schemeClr val="bg1"/>
              </a:solidFill>
              <a:latin typeface="Courier" charset="0"/>
              <a:ea typeface="Courier" charset="0"/>
              <a:cs typeface="Courier" charset="0"/>
              <a:sym typeface="Courier New"/>
            </a:endParaRPr>
          </a:p>
          <a:p>
            <a:r>
              <a:rPr lang="en-US" u="none" strike="noStrike" cap="none" dirty="0">
                <a:solidFill>
                  <a:schemeClr val="bg1"/>
                </a:solidFill>
                <a:latin typeface="Courier" charset="0"/>
                <a:ea typeface="Courier" charset="0"/>
                <a:cs typeface="Courier" charset="0"/>
                <a:sym typeface="Courier New"/>
              </a:rPr>
              <a:t>while True:</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direccion</a:t>
            </a:r>
            <a:r>
              <a:rPr lang="en-US" u="none" strike="noStrike" cap="none" dirty="0">
                <a:solidFill>
                  <a:schemeClr val="bg1"/>
                </a:solidFill>
                <a:latin typeface="Courier" charset="0"/>
                <a:ea typeface="Courier" charset="0"/>
                <a:cs typeface="Courier" charset="0"/>
                <a:sym typeface="Courier New"/>
              </a:rPr>
              <a:t> = input('</a:t>
            </a:r>
            <a:r>
              <a:rPr lang="en-US" u="none" strike="noStrike" cap="none" dirty="0" err="1">
                <a:solidFill>
                  <a:schemeClr val="bg1"/>
                </a:solidFill>
                <a:latin typeface="Courier" charset="0"/>
                <a:ea typeface="Courier" charset="0"/>
                <a:cs typeface="Courier" charset="0"/>
                <a:sym typeface="Courier New"/>
              </a:rPr>
              <a:t>Ingresa</a:t>
            </a:r>
            <a:r>
              <a:rPr lang="en-US" u="none" strike="noStrike" cap="none" dirty="0">
                <a:solidFill>
                  <a:schemeClr val="bg1"/>
                </a:solidFill>
                <a:latin typeface="Courier" charset="0"/>
                <a:ea typeface="Courier" charset="0"/>
                <a:cs typeface="Courier" charset="0"/>
                <a:sym typeface="Courier New"/>
              </a:rPr>
              <a:t> una </a:t>
            </a:r>
            <a:r>
              <a:rPr lang="en-US" u="none" strike="noStrike" cap="none" dirty="0" err="1">
                <a:solidFill>
                  <a:schemeClr val="bg1"/>
                </a:solidFill>
                <a:latin typeface="Courier" charset="0"/>
                <a:ea typeface="Courier" charset="0"/>
                <a:cs typeface="Courier" charset="0"/>
                <a:sym typeface="Courier New"/>
              </a:rPr>
              <a:t>ubicación</a:t>
            </a:r>
            <a:r>
              <a:rPr lang="en-US" u="none" strike="noStrike" cap="none" dirty="0">
                <a:solidFill>
                  <a:schemeClr val="bg1"/>
                </a:solidFill>
                <a:latin typeface="Courier" charset="0"/>
                <a:ea typeface="Courier" charset="0"/>
                <a:cs typeface="Courier" charset="0"/>
                <a:sym typeface="Courier New"/>
              </a:rPr>
              <a:t>: ')</a:t>
            </a:r>
          </a:p>
          <a:p>
            <a:r>
              <a:rPr lang="en-US" u="none" strike="noStrike" cap="none" dirty="0">
                <a:solidFill>
                  <a:schemeClr val="bg1"/>
                </a:solidFill>
                <a:latin typeface="Courier" charset="0"/>
                <a:ea typeface="Courier" charset="0"/>
                <a:cs typeface="Courier" charset="0"/>
                <a:sym typeface="Courier New"/>
              </a:rPr>
              <a:t>    if </a:t>
            </a:r>
            <a:r>
              <a:rPr lang="en-US" u="none" strike="noStrike" cap="none" dirty="0" err="1">
                <a:solidFill>
                  <a:schemeClr val="bg1"/>
                </a:solidFill>
                <a:latin typeface="Courier" charset="0"/>
                <a:ea typeface="Courier" charset="0"/>
                <a:cs typeface="Courier" charset="0"/>
                <a:sym typeface="Courier New"/>
              </a:rPr>
              <a:t>len</a:t>
            </a:r>
            <a:r>
              <a:rPr lang="en-US" u="none" strike="noStrike" cap="none" dirty="0">
                <a:solidFill>
                  <a:schemeClr val="bg1"/>
                </a:solidFill>
                <a:latin typeface="Courier" charset="0"/>
                <a:ea typeface="Courier" charset="0"/>
                <a:cs typeface="Courier" charset="0"/>
                <a:sym typeface="Courier New"/>
              </a:rPr>
              <a:t>(</a:t>
            </a:r>
            <a:r>
              <a:rPr lang="en-US" u="none" strike="noStrike" cap="none" dirty="0" err="1">
                <a:solidFill>
                  <a:schemeClr val="bg1"/>
                </a:solidFill>
                <a:latin typeface="Courier" charset="0"/>
                <a:ea typeface="Courier" charset="0"/>
                <a:cs typeface="Courier" charset="0"/>
                <a:sym typeface="Courier New"/>
              </a:rPr>
              <a:t>direccion</a:t>
            </a:r>
            <a:r>
              <a:rPr lang="en-US" u="none" strike="noStrike" cap="none" dirty="0">
                <a:solidFill>
                  <a:schemeClr val="bg1"/>
                </a:solidFill>
                <a:latin typeface="Courier" charset="0"/>
                <a:ea typeface="Courier" charset="0"/>
                <a:cs typeface="Courier" charset="0"/>
                <a:sym typeface="Courier New"/>
              </a:rPr>
              <a:t>) &lt; 1: break</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parms</a:t>
            </a:r>
            <a:r>
              <a:rPr lang="en-US" u="none" strike="noStrike" cap="none" dirty="0">
                <a:solidFill>
                  <a:schemeClr val="bg1"/>
                </a:solidFill>
                <a:latin typeface="Courier" charset="0"/>
                <a:ea typeface="Courier" charset="0"/>
                <a:cs typeface="Courier" charset="0"/>
                <a:sym typeface="Courier New"/>
              </a:rPr>
              <a:t> = </a:t>
            </a:r>
            <a:r>
              <a:rPr lang="en-US" u="none" strike="noStrike" cap="none" dirty="0" err="1">
                <a:solidFill>
                  <a:schemeClr val="bg1"/>
                </a:solidFill>
                <a:latin typeface="Courier" charset="0"/>
                <a:ea typeface="Courier" charset="0"/>
                <a:cs typeface="Courier" charset="0"/>
                <a:sym typeface="Courier New"/>
              </a:rPr>
              <a:t>dict</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parms</a:t>
            </a:r>
            <a:r>
              <a:rPr lang="en-US" u="none" strike="noStrike" cap="none" dirty="0">
                <a:solidFill>
                  <a:schemeClr val="bg1"/>
                </a:solidFill>
                <a:latin typeface="Courier" charset="0"/>
                <a:ea typeface="Courier" charset="0"/>
                <a:cs typeface="Courier" charset="0"/>
                <a:sym typeface="Courier New"/>
              </a:rPr>
              <a:t>['address'] = </a:t>
            </a:r>
            <a:r>
              <a:rPr lang="en-US" u="none" strike="noStrike" cap="none" dirty="0" err="1">
                <a:solidFill>
                  <a:schemeClr val="bg1"/>
                </a:solidFill>
                <a:latin typeface="Courier" charset="0"/>
                <a:ea typeface="Courier" charset="0"/>
                <a:cs typeface="Courier" charset="0"/>
                <a:sym typeface="Courier New"/>
              </a:rPr>
              <a:t>direccion</a:t>
            </a:r>
            <a:endParaRPr lang="en-US" u="none" strike="noStrike" cap="none" dirty="0">
              <a:solidFill>
                <a:schemeClr val="bg1"/>
              </a:solidFill>
              <a:latin typeface="Courier" charset="0"/>
              <a:ea typeface="Courier" charset="0"/>
              <a:cs typeface="Courier" charset="0"/>
              <a:sym typeface="Courier New"/>
            </a:endParaRPr>
          </a:p>
          <a:p>
            <a:r>
              <a:rPr lang="en-US" u="none" strike="noStrike" cap="none" dirty="0">
                <a:solidFill>
                  <a:schemeClr val="bg1"/>
                </a:solidFill>
                <a:latin typeface="Courier" charset="0"/>
                <a:ea typeface="Courier" charset="0"/>
                <a:cs typeface="Courier" charset="0"/>
                <a:sym typeface="Courier New"/>
              </a:rPr>
              <a:t>    if </a:t>
            </a:r>
            <a:r>
              <a:rPr lang="en-US" u="none" strike="noStrike" cap="none" dirty="0" err="1">
                <a:solidFill>
                  <a:schemeClr val="bg1"/>
                </a:solidFill>
                <a:latin typeface="Courier" charset="0"/>
                <a:ea typeface="Courier" charset="0"/>
                <a:cs typeface="Courier" charset="0"/>
                <a:sym typeface="Courier New"/>
              </a:rPr>
              <a:t>clave_api</a:t>
            </a:r>
            <a:r>
              <a:rPr lang="en-US" u="none" strike="noStrike" cap="none" dirty="0">
                <a:solidFill>
                  <a:schemeClr val="bg1"/>
                </a:solidFill>
                <a:latin typeface="Courier" charset="0"/>
                <a:ea typeface="Courier" charset="0"/>
                <a:cs typeface="Courier" charset="0"/>
                <a:sym typeface="Courier New"/>
              </a:rPr>
              <a:t> is not False: </a:t>
            </a:r>
            <a:r>
              <a:rPr lang="en-US" u="none" strike="noStrike" cap="none" dirty="0" err="1">
                <a:solidFill>
                  <a:schemeClr val="bg1"/>
                </a:solidFill>
                <a:latin typeface="Courier" charset="0"/>
                <a:ea typeface="Courier" charset="0"/>
                <a:cs typeface="Courier" charset="0"/>
                <a:sym typeface="Courier New"/>
              </a:rPr>
              <a:t>parms</a:t>
            </a:r>
            <a:r>
              <a:rPr lang="en-US" u="none" strike="noStrike" cap="none" dirty="0">
                <a:solidFill>
                  <a:schemeClr val="bg1"/>
                </a:solidFill>
                <a:latin typeface="Courier" charset="0"/>
                <a:ea typeface="Courier" charset="0"/>
                <a:cs typeface="Courier" charset="0"/>
                <a:sym typeface="Courier New"/>
              </a:rPr>
              <a:t>['key'] = </a:t>
            </a:r>
            <a:r>
              <a:rPr lang="en-US" u="none" strike="noStrike" cap="none" dirty="0" err="1">
                <a:solidFill>
                  <a:schemeClr val="bg1"/>
                </a:solidFill>
                <a:latin typeface="Courier" charset="0"/>
                <a:ea typeface="Courier" charset="0"/>
                <a:cs typeface="Courier" charset="0"/>
                <a:sym typeface="Courier New"/>
              </a:rPr>
              <a:t>clave_api</a:t>
            </a:r>
            <a:endParaRPr lang="en-US" u="none" strike="noStrike" cap="none" dirty="0">
              <a:solidFill>
                <a:schemeClr val="bg1"/>
              </a:solidFill>
              <a:latin typeface="Courier" charset="0"/>
              <a:ea typeface="Courier" charset="0"/>
              <a:cs typeface="Courier" charset="0"/>
              <a:sym typeface="Courier New"/>
            </a:endParaRP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url</a:t>
            </a:r>
            <a:r>
              <a:rPr lang="en-US" u="none" strike="noStrike" cap="none" dirty="0">
                <a:solidFill>
                  <a:schemeClr val="bg1"/>
                </a:solidFill>
                <a:latin typeface="Courier" charset="0"/>
                <a:ea typeface="Courier" charset="0"/>
                <a:cs typeface="Courier" charset="0"/>
                <a:sym typeface="Courier New"/>
              </a:rPr>
              <a:t> = </a:t>
            </a:r>
            <a:r>
              <a:rPr lang="en-US" u="none" strike="noStrike" cap="none" dirty="0" err="1">
                <a:solidFill>
                  <a:schemeClr val="bg1"/>
                </a:solidFill>
                <a:latin typeface="Courier" charset="0"/>
                <a:ea typeface="Courier" charset="0"/>
                <a:cs typeface="Courier" charset="0"/>
                <a:sym typeface="Courier New"/>
              </a:rPr>
              <a:t>url_de_servicio</a:t>
            </a:r>
            <a:r>
              <a:rPr lang="en-US" u="none" strike="noStrike" cap="none" dirty="0">
                <a:solidFill>
                  <a:schemeClr val="bg1"/>
                </a:solidFill>
                <a:latin typeface="Courier" charset="0"/>
                <a:ea typeface="Courier" charset="0"/>
                <a:cs typeface="Courier" charset="0"/>
                <a:sym typeface="Courier New"/>
              </a:rPr>
              <a:t> + </a:t>
            </a:r>
            <a:r>
              <a:rPr lang="en-US" u="none" strike="noStrike" cap="none" dirty="0" err="1">
                <a:solidFill>
                  <a:schemeClr val="bg1"/>
                </a:solidFill>
                <a:latin typeface="Courier" charset="0"/>
                <a:ea typeface="Courier" charset="0"/>
                <a:cs typeface="Courier" charset="0"/>
                <a:sym typeface="Courier New"/>
              </a:rPr>
              <a:t>urllib.parse.urlencode</a:t>
            </a:r>
            <a:r>
              <a:rPr lang="en-US" u="none" strike="noStrike" cap="none" dirty="0">
                <a:solidFill>
                  <a:schemeClr val="bg1"/>
                </a:solidFill>
                <a:latin typeface="Courier" charset="0"/>
                <a:ea typeface="Courier" charset="0"/>
                <a:cs typeface="Courier" charset="0"/>
                <a:sym typeface="Courier New"/>
              </a:rPr>
              <a:t>(</a:t>
            </a:r>
            <a:r>
              <a:rPr lang="en-US" u="none" strike="noStrike" cap="none" dirty="0" err="1">
                <a:solidFill>
                  <a:schemeClr val="bg1"/>
                </a:solidFill>
                <a:latin typeface="Courier" charset="0"/>
                <a:ea typeface="Courier" charset="0"/>
                <a:cs typeface="Courier" charset="0"/>
                <a:sym typeface="Courier New"/>
              </a:rPr>
              <a:t>parms</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print('</a:t>
            </a:r>
            <a:r>
              <a:rPr lang="en-US" u="none" strike="noStrike" cap="none" dirty="0" err="1">
                <a:solidFill>
                  <a:schemeClr val="bg1"/>
                </a:solidFill>
                <a:latin typeface="Courier" charset="0"/>
                <a:ea typeface="Courier" charset="0"/>
                <a:cs typeface="Courier" charset="0"/>
                <a:sym typeface="Courier New"/>
              </a:rPr>
              <a:t>Recuperando</a:t>
            </a:r>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url</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uh = </a:t>
            </a:r>
            <a:r>
              <a:rPr lang="en-US" u="none" strike="noStrike" cap="none" dirty="0" err="1">
                <a:solidFill>
                  <a:schemeClr val="bg1"/>
                </a:solidFill>
                <a:latin typeface="Courier" charset="0"/>
                <a:ea typeface="Courier" charset="0"/>
                <a:cs typeface="Courier" charset="0"/>
                <a:sym typeface="Courier New"/>
              </a:rPr>
              <a:t>urllib.request.urlopen</a:t>
            </a:r>
            <a:r>
              <a:rPr lang="en-US" u="none" strike="noStrike" cap="none" dirty="0">
                <a:solidFill>
                  <a:schemeClr val="bg1"/>
                </a:solidFill>
                <a:latin typeface="Courier" charset="0"/>
                <a:ea typeface="Courier" charset="0"/>
                <a:cs typeface="Courier" charset="0"/>
                <a:sym typeface="Courier New"/>
              </a:rPr>
              <a:t>(</a:t>
            </a:r>
            <a:r>
              <a:rPr lang="en-US" u="none" strike="noStrike" cap="none" dirty="0" err="1">
                <a:solidFill>
                  <a:schemeClr val="bg1"/>
                </a:solidFill>
                <a:latin typeface="Courier" charset="0"/>
                <a:ea typeface="Courier" charset="0"/>
                <a:cs typeface="Courier" charset="0"/>
                <a:sym typeface="Courier New"/>
              </a:rPr>
              <a:t>url</a:t>
            </a:r>
            <a:r>
              <a:rPr lang="en-US" u="none" strike="noStrike" cap="none" dirty="0">
                <a:solidFill>
                  <a:schemeClr val="bg1"/>
                </a:solidFill>
                <a:latin typeface="Courier" charset="0"/>
                <a:ea typeface="Courier" charset="0"/>
                <a:cs typeface="Courier" charset="0"/>
                <a:sym typeface="Courier New"/>
              </a:rPr>
              <a:t>, context=</a:t>
            </a:r>
            <a:r>
              <a:rPr lang="en-US" u="none" strike="noStrike" cap="none" dirty="0" err="1">
                <a:solidFill>
                  <a:schemeClr val="bg1"/>
                </a:solidFill>
                <a:latin typeface="Courier" charset="0"/>
                <a:ea typeface="Courier" charset="0"/>
                <a:cs typeface="Courier" charset="0"/>
                <a:sym typeface="Courier New"/>
              </a:rPr>
              <a:t>ctx</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datos</a:t>
            </a:r>
            <a:r>
              <a:rPr lang="en-US" u="none" strike="noStrike" cap="none" dirty="0">
                <a:solidFill>
                  <a:schemeClr val="bg1"/>
                </a:solidFill>
                <a:latin typeface="Courier" charset="0"/>
                <a:ea typeface="Courier" charset="0"/>
                <a:cs typeface="Courier" charset="0"/>
                <a:sym typeface="Courier New"/>
              </a:rPr>
              <a:t> = </a:t>
            </a:r>
            <a:r>
              <a:rPr lang="en-US" u="none" strike="noStrike" cap="none" dirty="0" err="1">
                <a:solidFill>
                  <a:schemeClr val="bg1"/>
                </a:solidFill>
                <a:latin typeface="Courier" charset="0"/>
                <a:ea typeface="Courier" charset="0"/>
                <a:cs typeface="Courier" charset="0"/>
                <a:sym typeface="Courier New"/>
              </a:rPr>
              <a:t>uh.read</a:t>
            </a:r>
            <a:r>
              <a:rPr lang="en-US" u="none" strike="noStrike" cap="none" dirty="0">
                <a:solidFill>
                  <a:schemeClr val="bg1"/>
                </a:solidFill>
                <a:latin typeface="Courier" charset="0"/>
                <a:ea typeface="Courier" charset="0"/>
                <a:cs typeface="Courier" charset="0"/>
                <a:sym typeface="Courier New"/>
              </a:rPr>
              <a:t>().decode()</a:t>
            </a:r>
          </a:p>
          <a:p>
            <a:r>
              <a:rPr lang="en-US" u="none" strike="noStrike" cap="none" dirty="0">
                <a:solidFill>
                  <a:schemeClr val="bg1"/>
                </a:solidFill>
                <a:latin typeface="Courier" charset="0"/>
                <a:ea typeface="Courier" charset="0"/>
                <a:cs typeface="Courier" charset="0"/>
                <a:sym typeface="Courier New"/>
              </a:rPr>
              <a:t>    print('</a:t>
            </a:r>
            <a:r>
              <a:rPr lang="en-US" u="none" strike="noStrike" cap="none" dirty="0" err="1">
                <a:solidFill>
                  <a:schemeClr val="bg1"/>
                </a:solidFill>
                <a:latin typeface="Courier" charset="0"/>
                <a:ea typeface="Courier" charset="0"/>
                <a:cs typeface="Courier" charset="0"/>
                <a:sym typeface="Courier New"/>
              </a:rPr>
              <a:t>Recuperados</a:t>
            </a:r>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len</a:t>
            </a:r>
            <a:r>
              <a:rPr lang="en-US" u="none" strike="noStrike" cap="none" dirty="0">
                <a:solidFill>
                  <a:schemeClr val="bg1"/>
                </a:solidFill>
                <a:latin typeface="Courier" charset="0"/>
                <a:ea typeface="Courier" charset="0"/>
                <a:cs typeface="Courier" charset="0"/>
                <a:sym typeface="Courier New"/>
              </a:rPr>
              <a:t>(</a:t>
            </a:r>
            <a:r>
              <a:rPr lang="en-US" u="none" strike="noStrike" cap="none" dirty="0" err="1">
                <a:solidFill>
                  <a:schemeClr val="bg1"/>
                </a:solidFill>
                <a:latin typeface="Courier" charset="0"/>
                <a:ea typeface="Courier" charset="0"/>
                <a:cs typeface="Courier" charset="0"/>
                <a:sym typeface="Courier New"/>
              </a:rPr>
              <a:t>datos</a:t>
            </a:r>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caracteres</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try:</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js</a:t>
            </a:r>
            <a:r>
              <a:rPr lang="en-US" u="none" strike="noStrike" cap="none" dirty="0">
                <a:solidFill>
                  <a:schemeClr val="bg1"/>
                </a:solidFill>
                <a:latin typeface="Courier" charset="0"/>
                <a:ea typeface="Courier" charset="0"/>
                <a:cs typeface="Courier" charset="0"/>
                <a:sym typeface="Courier New"/>
              </a:rPr>
              <a:t> = </a:t>
            </a:r>
            <a:r>
              <a:rPr lang="en-US" u="none" strike="noStrike" cap="none" dirty="0" err="1">
                <a:solidFill>
                  <a:schemeClr val="bg1"/>
                </a:solidFill>
                <a:latin typeface="Courier" charset="0"/>
                <a:ea typeface="Courier" charset="0"/>
                <a:cs typeface="Courier" charset="0"/>
                <a:sym typeface="Courier New"/>
              </a:rPr>
              <a:t>json.loads</a:t>
            </a:r>
            <a:r>
              <a:rPr lang="en-US" u="none" strike="noStrike" cap="none" dirty="0">
                <a:solidFill>
                  <a:schemeClr val="bg1"/>
                </a:solidFill>
                <a:latin typeface="Courier" charset="0"/>
                <a:ea typeface="Courier" charset="0"/>
                <a:cs typeface="Courier" charset="0"/>
                <a:sym typeface="Courier New"/>
              </a:rPr>
              <a:t>(</a:t>
            </a:r>
            <a:r>
              <a:rPr lang="en-US" u="none" strike="noStrike" cap="none" dirty="0" err="1">
                <a:solidFill>
                  <a:schemeClr val="bg1"/>
                </a:solidFill>
                <a:latin typeface="Courier" charset="0"/>
                <a:ea typeface="Courier" charset="0"/>
                <a:cs typeface="Courier" charset="0"/>
                <a:sym typeface="Courier New"/>
              </a:rPr>
              <a:t>datos</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except:</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js</a:t>
            </a:r>
            <a:r>
              <a:rPr lang="en-US" u="none" strike="noStrike" cap="none" dirty="0">
                <a:solidFill>
                  <a:schemeClr val="bg1"/>
                </a:solidFill>
                <a:latin typeface="Courier" charset="0"/>
                <a:ea typeface="Courier" charset="0"/>
                <a:cs typeface="Courier" charset="0"/>
                <a:sym typeface="Courier New"/>
              </a:rPr>
              <a:t> = None</a:t>
            </a:r>
          </a:p>
          <a:p>
            <a:r>
              <a:rPr lang="en-US" u="none" strike="noStrike" cap="none" dirty="0">
                <a:solidFill>
                  <a:schemeClr val="bg1"/>
                </a:solidFill>
                <a:latin typeface="Courier" charset="0"/>
                <a:ea typeface="Courier" charset="0"/>
                <a:cs typeface="Courier" charset="0"/>
                <a:sym typeface="Courier New"/>
              </a:rPr>
              <a:t>    if not </a:t>
            </a:r>
            <a:r>
              <a:rPr lang="en-US" u="none" strike="noStrike" cap="none" dirty="0" err="1">
                <a:solidFill>
                  <a:schemeClr val="bg1"/>
                </a:solidFill>
                <a:latin typeface="Courier" charset="0"/>
                <a:ea typeface="Courier" charset="0"/>
                <a:cs typeface="Courier" charset="0"/>
                <a:sym typeface="Courier New"/>
              </a:rPr>
              <a:t>js</a:t>
            </a:r>
            <a:r>
              <a:rPr lang="en-US" u="none" strike="noStrike" cap="none" dirty="0">
                <a:solidFill>
                  <a:schemeClr val="bg1"/>
                </a:solidFill>
                <a:latin typeface="Courier" charset="0"/>
                <a:ea typeface="Courier" charset="0"/>
                <a:cs typeface="Courier" charset="0"/>
                <a:sym typeface="Courier New"/>
              </a:rPr>
              <a:t> or 'status' not in </a:t>
            </a:r>
            <a:r>
              <a:rPr lang="en-US" u="none" strike="noStrike" cap="none" dirty="0" err="1">
                <a:solidFill>
                  <a:schemeClr val="bg1"/>
                </a:solidFill>
                <a:latin typeface="Courier" charset="0"/>
                <a:ea typeface="Courier" charset="0"/>
                <a:cs typeface="Courier" charset="0"/>
                <a:sym typeface="Courier New"/>
              </a:rPr>
              <a:t>js</a:t>
            </a:r>
            <a:r>
              <a:rPr lang="en-US" u="none" strike="noStrike" cap="none" dirty="0">
                <a:solidFill>
                  <a:schemeClr val="bg1"/>
                </a:solidFill>
                <a:latin typeface="Courier" charset="0"/>
                <a:ea typeface="Courier" charset="0"/>
                <a:cs typeface="Courier" charset="0"/>
                <a:sym typeface="Courier New"/>
              </a:rPr>
              <a:t> or </a:t>
            </a:r>
            <a:r>
              <a:rPr lang="en-US" u="none" strike="noStrike" cap="none" dirty="0" err="1">
                <a:solidFill>
                  <a:schemeClr val="bg1"/>
                </a:solidFill>
                <a:latin typeface="Courier" charset="0"/>
                <a:ea typeface="Courier" charset="0"/>
                <a:cs typeface="Courier" charset="0"/>
                <a:sym typeface="Courier New"/>
              </a:rPr>
              <a:t>js</a:t>
            </a:r>
            <a:r>
              <a:rPr lang="en-US" u="none" strike="noStrike" cap="none" dirty="0">
                <a:solidFill>
                  <a:schemeClr val="bg1"/>
                </a:solidFill>
                <a:latin typeface="Courier" charset="0"/>
                <a:ea typeface="Courier" charset="0"/>
                <a:cs typeface="Courier" charset="0"/>
                <a:sym typeface="Courier New"/>
              </a:rPr>
              <a:t>['status'] != 'OK':</a:t>
            </a:r>
          </a:p>
          <a:p>
            <a:r>
              <a:rPr lang="en-US" u="none" strike="noStrike" cap="none" dirty="0">
                <a:solidFill>
                  <a:schemeClr val="bg1"/>
                </a:solidFill>
                <a:latin typeface="Courier" charset="0"/>
                <a:ea typeface="Courier" charset="0"/>
                <a:cs typeface="Courier" charset="0"/>
                <a:sym typeface="Courier New"/>
              </a:rPr>
              <a:t>        print('==== Error al </a:t>
            </a:r>
            <a:r>
              <a:rPr lang="en-US" u="none" strike="noStrike" cap="none" dirty="0" err="1">
                <a:solidFill>
                  <a:schemeClr val="bg1"/>
                </a:solidFill>
                <a:latin typeface="Courier" charset="0"/>
                <a:ea typeface="Courier" charset="0"/>
                <a:cs typeface="Courier" charset="0"/>
                <a:sym typeface="Courier New"/>
              </a:rPr>
              <a:t>Recuperar</a:t>
            </a:r>
            <a:r>
              <a:rPr lang="en-US" u="none" strike="noStrike" cap="none" dirty="0">
                <a:solidFill>
                  <a:schemeClr val="bg1"/>
                </a:solidFill>
                <a:latin typeface="Courier" charset="0"/>
                <a:ea typeface="Courier" charset="0"/>
                <a:cs typeface="Courier" charset="0"/>
                <a:sym typeface="Courier New"/>
              </a:rPr>
              <a:t> ====')</a:t>
            </a:r>
          </a:p>
          <a:p>
            <a:r>
              <a:rPr lang="en-US" u="none" strike="noStrike" cap="none" dirty="0">
                <a:solidFill>
                  <a:schemeClr val="bg1"/>
                </a:solidFill>
                <a:latin typeface="Courier" charset="0"/>
                <a:ea typeface="Courier" charset="0"/>
                <a:cs typeface="Courier" charset="0"/>
                <a:sym typeface="Courier New"/>
              </a:rPr>
              <a:t>        print(</a:t>
            </a:r>
            <a:r>
              <a:rPr lang="en-US" u="none" strike="noStrike" cap="none" dirty="0" err="1">
                <a:solidFill>
                  <a:schemeClr val="bg1"/>
                </a:solidFill>
                <a:latin typeface="Courier" charset="0"/>
                <a:ea typeface="Courier" charset="0"/>
                <a:cs typeface="Courier" charset="0"/>
                <a:sym typeface="Courier New"/>
              </a:rPr>
              <a:t>datos</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continue</a:t>
            </a:r>
          </a:p>
          <a:p>
            <a:r>
              <a:rPr lang="en-US" u="none" strike="noStrike" cap="none" dirty="0">
                <a:solidFill>
                  <a:schemeClr val="bg1"/>
                </a:solidFill>
                <a:latin typeface="Courier" charset="0"/>
                <a:ea typeface="Courier" charset="0"/>
                <a:cs typeface="Courier" charset="0"/>
                <a:sym typeface="Courier New"/>
              </a:rPr>
              <a:t>    print(</a:t>
            </a:r>
            <a:r>
              <a:rPr lang="en-US" u="none" strike="noStrike" cap="none" dirty="0" err="1">
                <a:solidFill>
                  <a:schemeClr val="bg1"/>
                </a:solidFill>
                <a:latin typeface="Courier" charset="0"/>
                <a:ea typeface="Courier" charset="0"/>
                <a:cs typeface="Courier" charset="0"/>
                <a:sym typeface="Courier New"/>
              </a:rPr>
              <a:t>json.dumps</a:t>
            </a:r>
            <a:r>
              <a:rPr lang="en-US" u="none" strike="noStrike" cap="none" dirty="0">
                <a:solidFill>
                  <a:schemeClr val="bg1"/>
                </a:solidFill>
                <a:latin typeface="Courier" charset="0"/>
                <a:ea typeface="Courier" charset="0"/>
                <a:cs typeface="Courier" charset="0"/>
                <a:sym typeface="Courier New"/>
              </a:rPr>
              <a:t>(</a:t>
            </a:r>
            <a:r>
              <a:rPr lang="en-US" u="none" strike="noStrike" cap="none" dirty="0" err="1">
                <a:solidFill>
                  <a:schemeClr val="bg1"/>
                </a:solidFill>
                <a:latin typeface="Courier" charset="0"/>
                <a:ea typeface="Courier" charset="0"/>
                <a:cs typeface="Courier" charset="0"/>
                <a:sym typeface="Courier New"/>
              </a:rPr>
              <a:t>js</a:t>
            </a:r>
            <a:r>
              <a:rPr lang="en-US" u="none" strike="noStrike" cap="none" dirty="0">
                <a:solidFill>
                  <a:schemeClr val="bg1"/>
                </a:solidFill>
                <a:latin typeface="Courier" charset="0"/>
                <a:ea typeface="Courier" charset="0"/>
                <a:cs typeface="Courier" charset="0"/>
                <a:sym typeface="Courier New"/>
              </a:rPr>
              <a:t>, indent=4))</a:t>
            </a:r>
          </a:p>
          <a:p>
            <a:endParaRPr lang="en-US" u="none" strike="noStrike" cap="none" dirty="0">
              <a:solidFill>
                <a:schemeClr val="bg1"/>
              </a:solidFill>
              <a:latin typeface="Courier" charset="0"/>
              <a:ea typeface="Courier" charset="0"/>
              <a:cs typeface="Courier" charset="0"/>
              <a:sym typeface="Courier New"/>
            </a:endParaRP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lat</a:t>
            </a:r>
            <a:r>
              <a:rPr lang="en-US" u="none" strike="noStrike" cap="none" dirty="0">
                <a:solidFill>
                  <a:schemeClr val="bg1"/>
                </a:solidFill>
                <a:latin typeface="Courier" charset="0"/>
                <a:ea typeface="Courier" charset="0"/>
                <a:cs typeface="Courier" charset="0"/>
                <a:sym typeface="Courier New"/>
              </a:rPr>
              <a:t> = </a:t>
            </a:r>
            <a:r>
              <a:rPr lang="en-US" u="none" strike="noStrike" cap="none" dirty="0" err="1">
                <a:solidFill>
                  <a:schemeClr val="bg1"/>
                </a:solidFill>
                <a:latin typeface="Courier" charset="0"/>
                <a:ea typeface="Courier" charset="0"/>
                <a:cs typeface="Courier" charset="0"/>
                <a:sym typeface="Courier New"/>
              </a:rPr>
              <a:t>js</a:t>
            </a:r>
            <a:r>
              <a:rPr lang="en-US" u="none" strike="noStrike" cap="none" dirty="0">
                <a:solidFill>
                  <a:schemeClr val="bg1"/>
                </a:solidFill>
                <a:latin typeface="Courier" charset="0"/>
                <a:ea typeface="Courier" charset="0"/>
                <a:cs typeface="Courier" charset="0"/>
                <a:sym typeface="Courier New"/>
              </a:rPr>
              <a:t>['results'][0]['geometry']['location']['</a:t>
            </a:r>
            <a:r>
              <a:rPr lang="en-US" u="none" strike="noStrike" cap="none" dirty="0" err="1">
                <a:solidFill>
                  <a:schemeClr val="bg1"/>
                </a:solidFill>
                <a:latin typeface="Courier" charset="0"/>
                <a:ea typeface="Courier" charset="0"/>
                <a:cs typeface="Courier" charset="0"/>
                <a:sym typeface="Courier New"/>
              </a:rPr>
              <a:t>lat</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lng</a:t>
            </a:r>
            <a:r>
              <a:rPr lang="en-US" u="none" strike="noStrike" cap="none" dirty="0">
                <a:solidFill>
                  <a:schemeClr val="bg1"/>
                </a:solidFill>
                <a:latin typeface="Courier" charset="0"/>
                <a:ea typeface="Courier" charset="0"/>
                <a:cs typeface="Courier" charset="0"/>
                <a:sym typeface="Courier New"/>
              </a:rPr>
              <a:t> = </a:t>
            </a:r>
            <a:r>
              <a:rPr lang="en-US" u="none" strike="noStrike" cap="none" dirty="0" err="1">
                <a:solidFill>
                  <a:schemeClr val="bg1"/>
                </a:solidFill>
                <a:latin typeface="Courier" charset="0"/>
                <a:ea typeface="Courier" charset="0"/>
                <a:cs typeface="Courier" charset="0"/>
                <a:sym typeface="Courier New"/>
              </a:rPr>
              <a:t>js</a:t>
            </a:r>
            <a:r>
              <a:rPr lang="en-US" u="none" strike="noStrike" cap="none" dirty="0">
                <a:solidFill>
                  <a:schemeClr val="bg1"/>
                </a:solidFill>
                <a:latin typeface="Courier" charset="0"/>
                <a:ea typeface="Courier" charset="0"/>
                <a:cs typeface="Courier" charset="0"/>
                <a:sym typeface="Courier New"/>
              </a:rPr>
              <a:t>['results'][0]['geometry']['location']['</a:t>
            </a:r>
            <a:r>
              <a:rPr lang="en-US" u="none" strike="noStrike" cap="none" dirty="0" err="1">
                <a:solidFill>
                  <a:schemeClr val="bg1"/>
                </a:solidFill>
                <a:latin typeface="Courier" charset="0"/>
                <a:ea typeface="Courier" charset="0"/>
                <a:cs typeface="Courier" charset="0"/>
                <a:sym typeface="Courier New"/>
              </a:rPr>
              <a:t>lng</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print('</a:t>
            </a:r>
            <a:r>
              <a:rPr lang="en-US" u="none" strike="noStrike" cap="none" dirty="0" err="1">
                <a:solidFill>
                  <a:schemeClr val="bg1"/>
                </a:solidFill>
                <a:latin typeface="Courier" charset="0"/>
                <a:ea typeface="Courier" charset="0"/>
                <a:cs typeface="Courier" charset="0"/>
                <a:sym typeface="Courier New"/>
              </a:rPr>
              <a:t>lat</a:t>
            </a:r>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lat</a:t>
            </a:r>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lng</a:t>
            </a:r>
            <a:r>
              <a:rPr lang="en-US" u="none" strike="noStrike" cap="none" dirty="0">
                <a:solidFill>
                  <a:schemeClr val="bg1"/>
                </a:solidFill>
                <a:latin typeface="Courier" charset="0"/>
                <a:ea typeface="Courier" charset="0"/>
                <a:cs typeface="Courier" charset="0"/>
                <a:sym typeface="Courier New"/>
              </a:rPr>
              <a:t>', </a:t>
            </a:r>
            <a:r>
              <a:rPr lang="en-US" u="none" strike="noStrike" cap="none" dirty="0" err="1">
                <a:solidFill>
                  <a:schemeClr val="bg1"/>
                </a:solidFill>
                <a:latin typeface="Courier" charset="0"/>
                <a:ea typeface="Courier" charset="0"/>
                <a:cs typeface="Courier" charset="0"/>
                <a:sym typeface="Courier New"/>
              </a:rPr>
              <a:t>lng</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location = </a:t>
            </a:r>
            <a:r>
              <a:rPr lang="en-US" u="none" strike="noStrike" cap="none" dirty="0" err="1">
                <a:solidFill>
                  <a:schemeClr val="bg1"/>
                </a:solidFill>
                <a:latin typeface="Courier" charset="0"/>
                <a:ea typeface="Courier" charset="0"/>
                <a:cs typeface="Courier" charset="0"/>
                <a:sym typeface="Courier New"/>
              </a:rPr>
              <a:t>js</a:t>
            </a:r>
            <a:r>
              <a:rPr lang="en-US" u="none" strike="noStrike" cap="none" dirty="0">
                <a:solidFill>
                  <a:schemeClr val="bg1"/>
                </a:solidFill>
                <a:latin typeface="Courier" charset="0"/>
                <a:ea typeface="Courier" charset="0"/>
                <a:cs typeface="Courier" charset="0"/>
                <a:sym typeface="Courier New"/>
              </a:rPr>
              <a:t>['results'][0]['</a:t>
            </a:r>
            <a:r>
              <a:rPr lang="en-US" u="none" strike="noStrike" cap="none" dirty="0" err="1">
                <a:solidFill>
                  <a:schemeClr val="bg1"/>
                </a:solidFill>
                <a:latin typeface="Courier" charset="0"/>
                <a:ea typeface="Courier" charset="0"/>
                <a:cs typeface="Courier" charset="0"/>
                <a:sym typeface="Courier New"/>
              </a:rPr>
              <a:t>formatted_address</a:t>
            </a:r>
            <a:r>
              <a:rPr lang="en-US" u="none" strike="noStrike" cap="none" dirty="0">
                <a:solidFill>
                  <a:schemeClr val="bg1"/>
                </a:solidFill>
                <a:latin typeface="Courier" charset="0"/>
                <a:ea typeface="Courier" charset="0"/>
                <a:cs typeface="Courier" charset="0"/>
                <a:sym typeface="Courier New"/>
              </a:rPr>
              <a:t>']</a:t>
            </a:r>
          </a:p>
          <a:p>
            <a:r>
              <a:rPr lang="en-US" u="none" strike="noStrike" cap="none" dirty="0">
                <a:solidFill>
                  <a:schemeClr val="bg1"/>
                </a:solidFill>
                <a:latin typeface="Courier" charset="0"/>
                <a:ea typeface="Courier" charset="0"/>
                <a:cs typeface="Courier" charset="0"/>
                <a:sym typeface="Courier New"/>
              </a:rPr>
              <a:t>    print(location)</a:t>
            </a:r>
          </a:p>
          <a:p>
            <a:endParaRPr lang="en-US"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
        <p:nvSpPr>
          <p:cNvPr id="611" name="Shape 611"/>
          <p:cNvSpPr txBox="1"/>
          <p:nvPr/>
        </p:nvSpPr>
        <p:spPr>
          <a:xfrm>
            <a:off x="9494730" y="3378150"/>
            <a:ext cx="662972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err="1">
                <a:solidFill>
                  <a:srgbClr val="FF00FF"/>
                </a:solidFill>
                <a:latin typeface="Arial" charset="0"/>
                <a:ea typeface="Arial" charset="0"/>
                <a:cs typeface="Arial" charset="0"/>
                <a:sym typeface="Cabin"/>
              </a:rPr>
              <a:t>Ingresa</a:t>
            </a:r>
            <a:r>
              <a:rPr lang="en-US" sz="2600" u="none" strike="noStrike" cap="none" dirty="0">
                <a:solidFill>
                  <a:srgbClr val="FF00FF"/>
                </a:solidFill>
                <a:latin typeface="Arial" charset="0"/>
                <a:ea typeface="Arial" charset="0"/>
                <a:cs typeface="Arial" charset="0"/>
                <a:sym typeface="Cabin"/>
              </a:rPr>
              <a:t> una </a:t>
            </a:r>
            <a:r>
              <a:rPr lang="en-US" sz="2600" u="none" strike="noStrike" cap="none" dirty="0" err="1">
                <a:solidFill>
                  <a:srgbClr val="FF00FF"/>
                </a:solidFill>
                <a:latin typeface="Arial" charset="0"/>
                <a:ea typeface="Arial" charset="0"/>
                <a:cs typeface="Arial" charset="0"/>
                <a:sym typeface="Cabin"/>
              </a:rPr>
              <a:t>ubicación</a:t>
            </a:r>
            <a:r>
              <a:rPr lang="en-US" sz="2600" u="none" strike="noStrike" cap="none" dirty="0">
                <a:solidFill>
                  <a:srgbClr val="FF00FF"/>
                </a:solidFill>
                <a:latin typeface="Arial" charset="0"/>
                <a:ea typeface="Arial" charset="0"/>
                <a:cs typeface="Arial" charset="0"/>
                <a:sym typeface="Cabin"/>
              </a:rPr>
              <a:t>: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err="1">
                <a:solidFill>
                  <a:srgbClr val="FF00FF"/>
                </a:solidFill>
                <a:latin typeface="Arial" charset="0"/>
                <a:ea typeface="Arial" charset="0"/>
                <a:cs typeface="Arial" charset="0"/>
                <a:sym typeface="Cabin"/>
              </a:rPr>
              <a:t>Recuperando</a:t>
            </a:r>
            <a:r>
              <a:rPr lang="en-US" sz="2600" u="none" strike="noStrike" cap="none" dirty="0">
                <a:solidFill>
                  <a:srgbClr val="FF00FF"/>
                </a:solidFill>
                <a:latin typeface="Arial" charset="0"/>
                <a:ea typeface="Arial" charset="0"/>
                <a:cs typeface="Arial" charset="0"/>
                <a:sym typeface="Cabin"/>
              </a:rPr>
              <a:t>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err="1">
                <a:solidFill>
                  <a:srgbClr val="FF00FF"/>
                </a:solidFill>
                <a:latin typeface="Arial" charset="0"/>
                <a:ea typeface="Arial" charset="0"/>
                <a:cs typeface="Arial" charset="0"/>
                <a:sym typeface="Cabin"/>
              </a:rPr>
              <a:t>Recuperados</a:t>
            </a:r>
            <a:r>
              <a:rPr lang="en-US" sz="2600" u="none" strike="noStrike" cap="none" dirty="0">
                <a:solidFill>
                  <a:srgbClr val="FF00FF"/>
                </a:solidFill>
                <a:latin typeface="Arial" charset="0"/>
                <a:ea typeface="Arial" charset="0"/>
                <a:cs typeface="Arial" charset="0"/>
                <a:sym typeface="Cabin"/>
              </a:rPr>
              <a:t>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err="1">
                <a:solidFill>
                  <a:srgbClr val="FF00FF"/>
                </a:solidFill>
                <a:latin typeface="Arial" charset="0"/>
                <a:ea typeface="Arial" charset="0"/>
                <a:cs typeface="Arial" charset="0"/>
                <a:sym typeface="Cabin"/>
              </a:rPr>
              <a:t>lat</a:t>
            </a:r>
            <a:r>
              <a:rPr lang="en-US" sz="2600" u="none" strike="noStrike" cap="none" dirty="0">
                <a:solidFill>
                  <a:srgbClr val="FF00FF"/>
                </a:solidFill>
                <a:latin typeface="Arial" charset="0"/>
                <a:ea typeface="Arial" charset="0"/>
                <a:cs typeface="Arial" charset="0"/>
                <a:sym typeface="Cabin"/>
              </a:rPr>
              <a:t> 42.2808256 </a:t>
            </a:r>
            <a:r>
              <a:rPr lang="en-US" sz="2600" u="none" strike="noStrike" cap="none" dirty="0" err="1">
                <a:solidFill>
                  <a:srgbClr val="FF00FF"/>
                </a:solidFill>
                <a:latin typeface="Arial" charset="0"/>
                <a:ea typeface="Arial" charset="0"/>
                <a:cs typeface="Arial" charset="0"/>
                <a:sym typeface="Cabin"/>
              </a:rPr>
              <a:t>lng</a:t>
            </a:r>
            <a:r>
              <a:rPr lang="en-US" sz="2600" u="none" strike="noStrike" cap="none" dirty="0">
                <a:solidFill>
                  <a:srgbClr val="FF00FF"/>
                </a:solidFill>
                <a:latin typeface="Arial" charset="0"/>
                <a:ea typeface="Arial" charset="0"/>
                <a:cs typeface="Arial" charset="0"/>
                <a:sym typeface="Cabin"/>
              </a:rPr>
              <a:t>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dirty="0" err="1">
                <a:solidFill>
                  <a:srgbClr val="FF00FF"/>
                </a:solidFill>
                <a:latin typeface="Arial" charset="0"/>
                <a:ea typeface="Arial" charset="0"/>
                <a:cs typeface="Arial" charset="0"/>
                <a:sym typeface="Cabin"/>
              </a:rPr>
              <a:t>Ingresa</a:t>
            </a:r>
            <a:r>
              <a:rPr lang="en-US" sz="2600" dirty="0">
                <a:solidFill>
                  <a:srgbClr val="FF00FF"/>
                </a:solidFill>
                <a:latin typeface="Arial" charset="0"/>
                <a:ea typeface="Arial" charset="0"/>
                <a:cs typeface="Arial" charset="0"/>
                <a:sym typeface="Cabin"/>
              </a:rPr>
              <a:t> una </a:t>
            </a:r>
            <a:r>
              <a:rPr lang="en-US" sz="2600" dirty="0" err="1">
                <a:solidFill>
                  <a:srgbClr val="FF00FF"/>
                </a:solidFill>
                <a:latin typeface="Arial" charset="0"/>
                <a:ea typeface="Arial" charset="0"/>
                <a:cs typeface="Arial" charset="0"/>
                <a:sym typeface="Cabin"/>
              </a:rPr>
              <a:t>ubicación</a:t>
            </a:r>
            <a:r>
              <a:rPr lang="en-US" sz="26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a:solidFill>
                  <a:srgbClr val="FFD966"/>
                </a:solidFill>
                <a:latin typeface="Arial" charset="0"/>
                <a:ea typeface="Arial" charset="0"/>
                <a:cs typeface="Arial" charset="0"/>
                <a:sym typeface="Cabin"/>
              </a:rPr>
              <a:t>Seguridad de una API y límite de datos</a:t>
            </a:r>
          </a:p>
        </p:txBody>
      </p:sp>
      <p:sp>
        <p:nvSpPr>
          <p:cNvPr id="617" name="Shape 617"/>
          <p:cNvSpPr txBox="1">
            <a:spLocks noGrp="1"/>
          </p:cNvSpPr>
          <p:nvPr>
            <p:ph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Los recursos computacionales para correr esas </a:t>
            </a:r>
            <a:r>
              <a:rPr lang="es-419" sz="3600" u="none" strike="noStrike" cap="none" dirty="0" err="1">
                <a:solidFill>
                  <a:schemeClr val="lt1"/>
                </a:solidFill>
                <a:latin typeface="Arial" charset="0"/>
                <a:ea typeface="Arial" charset="0"/>
                <a:cs typeface="Arial" charset="0"/>
                <a:sym typeface="Cabin"/>
              </a:rPr>
              <a:t>APIs</a:t>
            </a:r>
            <a:r>
              <a:rPr lang="es-419" sz="3600" u="none" strike="noStrike" cap="none" dirty="0">
                <a:solidFill>
                  <a:schemeClr val="lt1"/>
                </a:solidFill>
                <a:latin typeface="Arial" charset="0"/>
                <a:ea typeface="Arial" charset="0"/>
                <a:cs typeface="Arial" charset="0"/>
                <a:sym typeface="Cabin"/>
              </a:rPr>
              <a:t> no son </a:t>
            </a:r>
            <a:r>
              <a:rPr lang="es-419" sz="3600" dirty="0">
                <a:solidFill>
                  <a:schemeClr val="lt1"/>
                </a:solidFill>
                <a:latin typeface="Arial" charset="0"/>
                <a:ea typeface="Arial" charset="0"/>
                <a:cs typeface="Arial" charset="0"/>
                <a:sym typeface="Cabin"/>
              </a:rPr>
              <a:t>“gratuitos”</a:t>
            </a:r>
          </a:p>
          <a:p>
            <a:pPr marL="457200" marR="0" lvl="0" indent="-457200" algn="l" rtl="0">
              <a:lnSpc>
                <a:spcPct val="100000"/>
              </a:lnSpc>
              <a:spcBef>
                <a:spcPts val="350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Los datos provistos por esas </a:t>
            </a:r>
            <a:r>
              <a:rPr lang="es-419" sz="3600" u="none" strike="noStrike" cap="none" dirty="0" err="1">
                <a:solidFill>
                  <a:schemeClr val="lt1"/>
                </a:solidFill>
                <a:latin typeface="Arial" charset="0"/>
                <a:ea typeface="Arial" charset="0"/>
                <a:cs typeface="Arial" charset="0"/>
                <a:sym typeface="Cabin"/>
              </a:rPr>
              <a:t>APIs</a:t>
            </a:r>
            <a:r>
              <a:rPr lang="es-419" sz="3600" u="none" strike="noStrike" cap="none" dirty="0">
                <a:solidFill>
                  <a:schemeClr val="lt1"/>
                </a:solidFill>
                <a:latin typeface="Arial" charset="0"/>
                <a:ea typeface="Arial" charset="0"/>
                <a:cs typeface="Arial" charset="0"/>
                <a:sym typeface="Cabin"/>
              </a:rPr>
              <a:t> son usualmente </a:t>
            </a:r>
            <a:r>
              <a:rPr lang="es-419" sz="3600" u="none" strike="noStrike" cap="none" dirty="0" err="1">
                <a:solidFill>
                  <a:schemeClr val="lt1"/>
                </a:solidFill>
                <a:latin typeface="Arial" charset="0"/>
                <a:ea typeface="Arial" charset="0"/>
                <a:cs typeface="Arial" charset="0"/>
                <a:sym typeface="Cabin"/>
              </a:rPr>
              <a:t>valuables</a:t>
            </a:r>
            <a:endParaRPr lang="es-419"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Los proveedores de datos deben limitar el número de solicitudes por día, pedir una “clave” API, o incluso cobrar por su uso</a:t>
            </a:r>
          </a:p>
          <a:p>
            <a:pPr marL="457200" marR="0" lvl="0" indent="-457200" algn="l" rtl="0">
              <a:lnSpc>
                <a:spcPct val="100000"/>
              </a:lnSpc>
              <a:spcBef>
                <a:spcPts val="350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Puede que las reglas cambien conforme la aplicación cambia...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00810" y="348732"/>
            <a:ext cx="10716823" cy="8446535"/>
          </a:xfrm>
          <a:prstGeom prst="rect">
            <a:avLst/>
          </a:prstGeom>
          <a:noFill/>
          <a:ln>
            <a:noFill/>
          </a:ln>
        </p:spPr>
        <p:txBody>
          <a:bodyPr lIns="0" tIns="0" rIns="0" bIns="0" anchor="ctr" anchorCtr="0">
            <a:noAutofit/>
          </a:bodyPr>
          <a:lstStyle/>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urllib.request</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urllib.parse</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urllib.error</a:t>
            </a:r>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twurl</a:t>
            </a:r>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import json</a:t>
            </a:r>
          </a:p>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ssl</a:t>
            </a:r>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TWITTER_URL = 'https://api.twitter.com/1.1/friends/</a:t>
            </a:r>
            <a:r>
              <a:rPr lang="en-US" sz="1800" dirty="0" err="1">
                <a:solidFill>
                  <a:schemeClr val="bg1"/>
                </a:solidFill>
                <a:latin typeface="Courier" charset="0"/>
                <a:ea typeface="Courier" charset="0"/>
                <a:cs typeface="Courier" charset="0"/>
              </a:rPr>
              <a:t>list.json</a:t>
            </a:r>
            <a:r>
              <a:rPr lang="en-US" sz="1800" dirty="0">
                <a:solidFill>
                  <a:schemeClr val="bg1"/>
                </a:solidFill>
                <a:latin typeface="Courier" charset="0"/>
                <a:ea typeface="Courier" charset="0"/>
                <a:cs typeface="Courier" charset="0"/>
              </a:rPr>
              <a:t>'</a:t>
            </a:r>
          </a:p>
          <a:p>
            <a:endParaRPr lang="en-US" sz="1800" dirty="0">
              <a:solidFill>
                <a:schemeClr val="bg1"/>
              </a:solidFill>
              <a:latin typeface="Courier" charset="0"/>
              <a:ea typeface="Courier" charset="0"/>
              <a:cs typeface="Courier" charset="0"/>
            </a:endParaRPr>
          </a:p>
          <a:p>
            <a:r>
              <a:rPr lang="en-US" sz="1800" dirty="0" err="1">
                <a:solidFill>
                  <a:schemeClr val="bg1"/>
                </a:solidFill>
                <a:latin typeface="Courier" charset="0"/>
                <a:ea typeface="Courier" charset="0"/>
                <a:cs typeface="Courier" charset="0"/>
              </a:rPr>
              <a:t>ctx</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ssl.create_default_context</a:t>
            </a:r>
            <a:r>
              <a:rPr lang="en-US" sz="1800" dirty="0">
                <a:solidFill>
                  <a:schemeClr val="bg1"/>
                </a:solidFill>
                <a:latin typeface="Courier" charset="0"/>
                <a:ea typeface="Courier" charset="0"/>
                <a:cs typeface="Courier" charset="0"/>
              </a:rPr>
              <a:t>()</a:t>
            </a:r>
          </a:p>
          <a:p>
            <a:r>
              <a:rPr lang="en-US" sz="1800" dirty="0" err="1">
                <a:solidFill>
                  <a:schemeClr val="bg1"/>
                </a:solidFill>
                <a:latin typeface="Courier" charset="0"/>
                <a:ea typeface="Courier" charset="0"/>
                <a:cs typeface="Courier" charset="0"/>
              </a:rPr>
              <a:t>ctx.check_hostname</a:t>
            </a:r>
            <a:r>
              <a:rPr lang="en-US" sz="1800" dirty="0">
                <a:solidFill>
                  <a:schemeClr val="bg1"/>
                </a:solidFill>
                <a:latin typeface="Courier" charset="0"/>
                <a:ea typeface="Courier" charset="0"/>
                <a:cs typeface="Courier" charset="0"/>
              </a:rPr>
              <a:t> = False</a:t>
            </a:r>
          </a:p>
          <a:p>
            <a:r>
              <a:rPr lang="en-US" sz="1800" dirty="0" err="1">
                <a:solidFill>
                  <a:schemeClr val="bg1"/>
                </a:solidFill>
                <a:latin typeface="Courier" charset="0"/>
                <a:ea typeface="Courier" charset="0"/>
                <a:cs typeface="Courier" charset="0"/>
              </a:rPr>
              <a:t>ctx.verify_mode</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ssl.CERT_NONE</a:t>
            </a:r>
            <a:endParaRPr lang="en-US" sz="1800" dirty="0">
              <a:solidFill>
                <a:schemeClr val="bg1"/>
              </a:solidFill>
              <a:latin typeface="Courier" charset="0"/>
              <a:ea typeface="Courier" charset="0"/>
              <a:cs typeface="Courier" charset="0"/>
            </a:endParaRP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while True:</a:t>
            </a:r>
          </a:p>
          <a:p>
            <a:r>
              <a:rPr lang="en-US" sz="1800" dirty="0">
                <a:solidFill>
                  <a:schemeClr val="bg1"/>
                </a:solidFill>
                <a:latin typeface="Courier" charset="0"/>
                <a:ea typeface="Courier" charset="0"/>
                <a:cs typeface="Courier" charset="0"/>
              </a:rPr>
              <a:t>    print('')</a:t>
            </a:r>
          </a:p>
          <a:p>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cuenta</a:t>
            </a:r>
            <a:r>
              <a:rPr lang="en-US" sz="1800" dirty="0">
                <a:solidFill>
                  <a:schemeClr val="bg1"/>
                </a:solidFill>
                <a:latin typeface="Courier" charset="0"/>
                <a:ea typeface="Courier" charset="0"/>
                <a:cs typeface="Courier" charset="0"/>
              </a:rPr>
              <a:t> = input('</a:t>
            </a:r>
            <a:r>
              <a:rPr lang="en-US" sz="1800" dirty="0" err="1">
                <a:solidFill>
                  <a:schemeClr val="bg1"/>
                </a:solidFill>
                <a:latin typeface="Courier" charset="0"/>
                <a:ea typeface="Courier" charset="0"/>
                <a:cs typeface="Courier" charset="0"/>
              </a:rPr>
              <a:t>Ingresa</a:t>
            </a:r>
            <a:r>
              <a:rPr lang="en-US" sz="1800" dirty="0">
                <a:solidFill>
                  <a:schemeClr val="bg1"/>
                </a:solidFill>
                <a:latin typeface="Courier" charset="0"/>
                <a:ea typeface="Courier" charset="0"/>
                <a:cs typeface="Courier" charset="0"/>
              </a:rPr>
              <a:t> una </a:t>
            </a:r>
            <a:r>
              <a:rPr lang="en-US" sz="1800" dirty="0" err="1">
                <a:solidFill>
                  <a:schemeClr val="bg1"/>
                </a:solidFill>
                <a:latin typeface="Courier" charset="0"/>
                <a:ea typeface="Courier" charset="0"/>
                <a:cs typeface="Courier" charset="0"/>
              </a:rPr>
              <a:t>cuenta</a:t>
            </a:r>
            <a:r>
              <a:rPr lang="en-US" sz="1800" dirty="0">
                <a:solidFill>
                  <a:schemeClr val="bg1"/>
                </a:solidFill>
                <a:latin typeface="Courier" charset="0"/>
                <a:ea typeface="Courier" charset="0"/>
                <a:cs typeface="Courier" charset="0"/>
              </a:rPr>
              <a:t> de Twitter:')</a:t>
            </a:r>
          </a:p>
          <a:p>
            <a:r>
              <a:rPr lang="en-US" sz="1800" dirty="0">
                <a:solidFill>
                  <a:schemeClr val="bg1"/>
                </a:solidFill>
                <a:latin typeface="Courier" charset="0"/>
                <a:ea typeface="Courier" charset="0"/>
                <a:cs typeface="Courier" charset="0"/>
              </a:rPr>
              <a:t>    if (</a:t>
            </a:r>
            <a:r>
              <a:rPr lang="en-US" sz="1800" dirty="0" err="1">
                <a:solidFill>
                  <a:schemeClr val="bg1"/>
                </a:solidFill>
                <a:latin typeface="Courier" charset="0"/>
                <a:ea typeface="Courier" charset="0"/>
                <a:cs typeface="Courier" charset="0"/>
              </a:rPr>
              <a:t>len</a:t>
            </a:r>
            <a:r>
              <a:rPr lang="en-US" sz="1800" dirty="0">
                <a:solidFill>
                  <a:schemeClr val="bg1"/>
                </a:solidFill>
                <a:latin typeface="Courier" charset="0"/>
                <a:ea typeface="Courier" charset="0"/>
                <a:cs typeface="Courier" charset="0"/>
              </a:rPr>
              <a:t>(</a:t>
            </a:r>
            <a:r>
              <a:rPr lang="en-US" sz="1800" dirty="0" err="1">
                <a:solidFill>
                  <a:schemeClr val="bg1"/>
                </a:solidFill>
                <a:latin typeface="Courier" charset="0"/>
                <a:ea typeface="Courier" charset="0"/>
                <a:cs typeface="Courier" charset="0"/>
              </a:rPr>
              <a:t>cuenta</a:t>
            </a:r>
            <a:r>
              <a:rPr lang="en-US" sz="1800" dirty="0">
                <a:solidFill>
                  <a:schemeClr val="bg1"/>
                </a:solidFill>
                <a:latin typeface="Courier" charset="0"/>
                <a:ea typeface="Courier" charset="0"/>
                <a:cs typeface="Courier" charset="0"/>
              </a:rPr>
              <a:t>) &lt; 1): break</a:t>
            </a:r>
          </a:p>
          <a:p>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twurl.aumentar</a:t>
            </a:r>
            <a:r>
              <a:rPr lang="en-US" sz="1800" dirty="0">
                <a:solidFill>
                  <a:schemeClr val="bg1"/>
                </a:solidFill>
                <a:latin typeface="Courier" charset="0"/>
                <a:ea typeface="Courier" charset="0"/>
                <a:cs typeface="Courier" charset="0"/>
              </a:rPr>
              <a:t>(TWITTER_URL,</a:t>
            </a:r>
          </a:p>
          <a:p>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screen_name</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cuenta</a:t>
            </a:r>
            <a:r>
              <a:rPr lang="en-US" sz="1800" dirty="0">
                <a:solidFill>
                  <a:schemeClr val="bg1"/>
                </a:solidFill>
                <a:latin typeface="Courier" charset="0"/>
                <a:ea typeface="Courier" charset="0"/>
                <a:cs typeface="Courier" charset="0"/>
              </a:rPr>
              <a:t>, 'count': '5'})</a:t>
            </a:r>
          </a:p>
          <a:p>
            <a:r>
              <a:rPr lang="en-US" sz="1800" dirty="0">
                <a:solidFill>
                  <a:schemeClr val="bg1"/>
                </a:solidFill>
                <a:latin typeface="Courier" charset="0"/>
                <a:ea typeface="Courier" charset="0"/>
                <a:cs typeface="Courier" charset="0"/>
              </a:rPr>
              <a:t>    print('</a:t>
            </a:r>
            <a:r>
              <a:rPr lang="en-US" sz="1800" dirty="0" err="1">
                <a:solidFill>
                  <a:schemeClr val="bg1"/>
                </a:solidFill>
                <a:latin typeface="Courier" charset="0"/>
                <a:ea typeface="Courier" charset="0"/>
                <a:cs typeface="Courier" charset="0"/>
              </a:rPr>
              <a:t>Recuperando</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conexion</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urllib.request.urlopen</a:t>
            </a:r>
            <a:r>
              <a:rPr lang="en-US" sz="1800" dirty="0">
                <a:solidFill>
                  <a:schemeClr val="bg1"/>
                </a:solidFill>
                <a:latin typeface="Courier" charset="0"/>
                <a:ea typeface="Courier" charset="0"/>
                <a:cs typeface="Courier" charset="0"/>
              </a:rPr>
              <a:t>(</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 context=</a:t>
            </a:r>
            <a:r>
              <a:rPr lang="en-US" sz="1800" dirty="0" err="1">
                <a:solidFill>
                  <a:schemeClr val="bg1"/>
                </a:solidFill>
                <a:latin typeface="Courier" charset="0"/>
                <a:ea typeface="Courier" charset="0"/>
                <a:cs typeface="Courier" charset="0"/>
              </a:rPr>
              <a:t>ctx</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data = </a:t>
            </a:r>
            <a:r>
              <a:rPr lang="en-US" sz="1800" dirty="0" err="1">
                <a:solidFill>
                  <a:schemeClr val="bg1"/>
                </a:solidFill>
                <a:latin typeface="Courier" charset="0"/>
                <a:ea typeface="Courier" charset="0"/>
                <a:cs typeface="Courier" charset="0"/>
              </a:rPr>
              <a:t>conexion.read</a:t>
            </a:r>
            <a:r>
              <a:rPr lang="en-US" sz="1800" dirty="0">
                <a:solidFill>
                  <a:schemeClr val="bg1"/>
                </a:solidFill>
                <a:latin typeface="Courier" charset="0"/>
                <a:ea typeface="Courier" charset="0"/>
                <a:cs typeface="Courier" charset="0"/>
              </a:rPr>
              <a:t>().decode()</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js</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json.loads</a:t>
            </a:r>
            <a:r>
              <a:rPr lang="en-US" sz="1800" dirty="0">
                <a:solidFill>
                  <a:schemeClr val="bg1"/>
                </a:solidFill>
                <a:latin typeface="Courier" charset="0"/>
                <a:ea typeface="Courier" charset="0"/>
                <a:cs typeface="Courier" charset="0"/>
              </a:rPr>
              <a:t>(data)</a:t>
            </a:r>
          </a:p>
          <a:p>
            <a:r>
              <a:rPr lang="en-US" sz="1800" dirty="0">
                <a:solidFill>
                  <a:schemeClr val="bg1"/>
                </a:solidFill>
                <a:latin typeface="Courier" charset="0"/>
                <a:ea typeface="Courier" charset="0"/>
                <a:cs typeface="Courier" charset="0"/>
              </a:rPr>
              <a:t>    print(</a:t>
            </a:r>
            <a:r>
              <a:rPr lang="en-US" sz="1800" dirty="0" err="1">
                <a:solidFill>
                  <a:schemeClr val="bg1"/>
                </a:solidFill>
                <a:latin typeface="Courier" charset="0"/>
                <a:ea typeface="Courier" charset="0"/>
                <a:cs typeface="Courier" charset="0"/>
              </a:rPr>
              <a:t>json.dumps</a:t>
            </a:r>
            <a:r>
              <a:rPr lang="en-US" sz="1800" dirty="0">
                <a:solidFill>
                  <a:schemeClr val="bg1"/>
                </a:solidFill>
                <a:latin typeface="Courier" charset="0"/>
                <a:ea typeface="Courier" charset="0"/>
                <a:cs typeface="Courier" charset="0"/>
              </a:rPr>
              <a:t>(</a:t>
            </a:r>
            <a:r>
              <a:rPr lang="en-US" sz="1800" dirty="0" err="1">
                <a:solidFill>
                  <a:schemeClr val="bg1"/>
                </a:solidFill>
                <a:latin typeface="Courier" charset="0"/>
                <a:ea typeface="Courier" charset="0"/>
                <a:cs typeface="Courier" charset="0"/>
              </a:rPr>
              <a:t>js</a:t>
            </a:r>
            <a:r>
              <a:rPr lang="en-US" sz="1800" dirty="0">
                <a:solidFill>
                  <a:schemeClr val="bg1"/>
                </a:solidFill>
                <a:latin typeface="Courier" charset="0"/>
                <a:ea typeface="Courier" charset="0"/>
                <a:cs typeface="Courier" charset="0"/>
              </a:rPr>
              <a:t>, indent=2))</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cabeceras = </a:t>
            </a:r>
            <a:r>
              <a:rPr lang="en-US" sz="1800" dirty="0" err="1">
                <a:solidFill>
                  <a:schemeClr val="bg1"/>
                </a:solidFill>
                <a:latin typeface="Courier" charset="0"/>
                <a:ea typeface="Courier" charset="0"/>
                <a:cs typeface="Courier" charset="0"/>
              </a:rPr>
              <a:t>dict</a:t>
            </a:r>
            <a:r>
              <a:rPr lang="en-US" sz="1800" dirty="0">
                <a:solidFill>
                  <a:schemeClr val="bg1"/>
                </a:solidFill>
                <a:latin typeface="Courier" charset="0"/>
                <a:ea typeface="Courier" charset="0"/>
                <a:cs typeface="Courier" charset="0"/>
              </a:rPr>
              <a:t>(</a:t>
            </a:r>
            <a:r>
              <a:rPr lang="en-US" sz="1800" dirty="0" err="1">
                <a:solidFill>
                  <a:schemeClr val="bg1"/>
                </a:solidFill>
                <a:latin typeface="Courier" charset="0"/>
                <a:ea typeface="Courier" charset="0"/>
                <a:cs typeface="Courier" charset="0"/>
              </a:rPr>
              <a:t>conexion.getheaders</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print('</a:t>
            </a:r>
            <a:r>
              <a:rPr lang="en-US" sz="1800" dirty="0" err="1">
                <a:solidFill>
                  <a:schemeClr val="bg1"/>
                </a:solidFill>
                <a:latin typeface="Courier" charset="0"/>
                <a:ea typeface="Courier" charset="0"/>
                <a:cs typeface="Courier" charset="0"/>
              </a:rPr>
              <a:t>Restantes</a:t>
            </a:r>
            <a:r>
              <a:rPr lang="en-US" sz="1800" dirty="0">
                <a:solidFill>
                  <a:schemeClr val="bg1"/>
                </a:solidFill>
                <a:latin typeface="Courier" charset="0"/>
                <a:ea typeface="Courier" charset="0"/>
                <a:cs typeface="Courier" charset="0"/>
              </a:rPr>
              <a:t>', cabeceras['x-rate-limit-remaining'])</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for u in </a:t>
            </a:r>
            <a:r>
              <a:rPr lang="en-US" sz="1800" dirty="0" err="1">
                <a:solidFill>
                  <a:schemeClr val="bg1"/>
                </a:solidFill>
                <a:latin typeface="Courier" charset="0"/>
                <a:ea typeface="Courier" charset="0"/>
                <a:cs typeface="Courier" charset="0"/>
              </a:rPr>
              <a:t>js</a:t>
            </a:r>
            <a:r>
              <a:rPr lang="en-US" sz="1800" dirty="0">
                <a:solidFill>
                  <a:schemeClr val="bg1"/>
                </a:solidFill>
                <a:latin typeface="Courier" charset="0"/>
                <a:ea typeface="Courier" charset="0"/>
                <a:cs typeface="Courier" charset="0"/>
              </a:rPr>
              <a:t>['users']:</a:t>
            </a:r>
          </a:p>
          <a:p>
            <a:r>
              <a:rPr lang="en-US" sz="1800" dirty="0">
                <a:solidFill>
                  <a:schemeClr val="bg1"/>
                </a:solidFill>
                <a:latin typeface="Courier" charset="0"/>
                <a:ea typeface="Courier" charset="0"/>
                <a:cs typeface="Courier" charset="0"/>
              </a:rPr>
              <a:t>        print(u['</a:t>
            </a:r>
            <a:r>
              <a:rPr lang="en-US" sz="1800" dirty="0" err="1">
                <a:solidFill>
                  <a:schemeClr val="bg1"/>
                </a:solidFill>
                <a:latin typeface="Courier" charset="0"/>
                <a:ea typeface="Courier" charset="0"/>
                <a:cs typeface="Courier" charset="0"/>
              </a:rPr>
              <a:t>screen_name</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if 'status' not in u:</a:t>
            </a:r>
          </a:p>
          <a:p>
            <a:r>
              <a:rPr lang="en-US" sz="1800" dirty="0">
                <a:solidFill>
                  <a:schemeClr val="bg1"/>
                </a:solidFill>
                <a:latin typeface="Courier" charset="0"/>
                <a:ea typeface="Courier" charset="0"/>
                <a:cs typeface="Courier" charset="0"/>
              </a:rPr>
              <a:t>            print('   * Estado no </a:t>
            </a:r>
            <a:r>
              <a:rPr lang="en-US" sz="1800" dirty="0" err="1">
                <a:solidFill>
                  <a:schemeClr val="bg1"/>
                </a:solidFill>
                <a:latin typeface="Courier" charset="0"/>
                <a:ea typeface="Courier" charset="0"/>
                <a:cs typeface="Courier" charset="0"/>
              </a:rPr>
              <a:t>encontrado</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continue</a:t>
            </a:r>
          </a:p>
          <a:p>
            <a:r>
              <a:rPr lang="en-US" sz="1800" dirty="0">
                <a:solidFill>
                  <a:schemeClr val="bg1"/>
                </a:solidFill>
                <a:latin typeface="Courier" charset="0"/>
                <a:ea typeface="Courier" charset="0"/>
                <a:cs typeface="Courier" charset="0"/>
              </a:rPr>
              <a:t>        s = u['status']['text']</a:t>
            </a:r>
          </a:p>
          <a:p>
            <a:r>
              <a:rPr lang="en-US" sz="1800" dirty="0">
                <a:solidFill>
                  <a:schemeClr val="bg1"/>
                </a:solidFill>
                <a:latin typeface="Courier" charset="0"/>
                <a:ea typeface="Courier" charset="0"/>
                <a:cs typeface="Courier" charset="0"/>
              </a:rPr>
              <a:t>        print('  ', s[:50])</a:t>
            </a:r>
          </a:p>
        </p:txBody>
      </p:sp>
      <p:sp>
        <p:nvSpPr>
          <p:cNvPr id="643"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404049"/>
            <a:ext cx="11044627" cy="84121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ES" sz="1600" b="1" i="0" u="none" strike="noStrike" cap="none" dirty="0">
                <a:solidFill>
                  <a:schemeClr val="lt1"/>
                </a:solidFill>
                <a:latin typeface="Courier New"/>
                <a:ea typeface="Courier New"/>
                <a:cs typeface="Courier New"/>
                <a:sym typeface="Courier New"/>
              </a:rPr>
              <a:t>Ingresa una cuenta de Twitter</a:t>
            </a:r>
            <a:r>
              <a:rPr lang="en-US" sz="1600" b="1" i="0" u="none" strike="noStrike" cap="none" dirty="0">
                <a:solidFill>
                  <a:schemeClr val="lt1"/>
                </a:solidFill>
                <a:latin typeface="Courier New"/>
                <a:ea typeface="Courier New"/>
                <a:cs typeface="Courier New"/>
                <a:sym typeface="Courier New"/>
              </a:rPr>
              <a:t>:</a:t>
            </a:r>
            <a:r>
              <a:rPr lang="en-US" sz="1600" b="1" i="0" u="none" strike="noStrike" cap="none" dirty="0" err="1">
                <a:solidFill>
                  <a:schemeClr val="lt1"/>
                </a:solidFill>
                <a:latin typeface="Courier New"/>
                <a:ea typeface="Courier New"/>
                <a:cs typeface="Courier New"/>
                <a:sym typeface="Courier New"/>
              </a:rPr>
              <a: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Recuperando</a:t>
            </a:r>
            <a:r>
              <a:rPr lang="en-US" sz="1600" b="1" i="0" u="none" strike="noStrike" cap="none" dirty="0">
                <a:solidFill>
                  <a:schemeClr val="lt1"/>
                </a:solidFill>
                <a:latin typeface="Courier New"/>
                <a:ea typeface="Courier New"/>
                <a:cs typeface="Courier New"/>
                <a:sym typeface="Courier New"/>
              </a:rPr>
              <a:t> https://api.twitter.com/1.1/friends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Restantes</a:t>
            </a:r>
            <a:r>
              <a:rPr lang="en-US" sz="1600" b="1" i="0" u="none" strike="noStrike" cap="none" dirty="0">
                <a:solidFill>
                  <a:schemeClr val="lt1"/>
                </a:solidFill>
                <a:latin typeface="Courier New"/>
                <a:ea typeface="Courier New"/>
                <a:cs typeface="Courier New"/>
                <a:sym typeface="Courier New"/>
              </a:rPr>
              <a:t>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4"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7600" u="none" strike="noStrike" cap="none" dirty="0">
                <a:solidFill>
                  <a:srgbClr val="FFD966"/>
                </a:solidFill>
                <a:latin typeface="Arial" charset="0"/>
                <a:ea typeface="Arial" charset="0"/>
                <a:cs typeface="Arial" charset="0"/>
                <a:sym typeface="Cabin"/>
              </a:rPr>
              <a:t>Acordando un </a:t>
            </a:r>
            <a:r>
              <a:rPr lang="es-419" sz="7600" b="1" i="0" u="none" strike="noStrike" cap="none" dirty="0">
                <a:solidFill>
                  <a:srgbClr val="FFD966"/>
                </a:solidFill>
                <a:latin typeface="Arial"/>
                <a:ea typeface="Arial"/>
                <a:cs typeface="Arial"/>
                <a:sym typeface="Arial"/>
              </a:rPr>
              <a:t>“</a:t>
            </a:r>
            <a:r>
              <a:rPr lang="es-419" sz="7600" u="none" strike="noStrike" cap="none" dirty="0">
                <a:solidFill>
                  <a:srgbClr val="FFD966"/>
                </a:solidFill>
                <a:latin typeface="Arial" charset="0"/>
                <a:ea typeface="Arial" charset="0"/>
                <a:cs typeface="Arial" charset="0"/>
                <a:sym typeface="Cabin"/>
              </a:rPr>
              <a:t>Formato de Cableado</a:t>
            </a:r>
            <a:r>
              <a:rPr lang="es-419" sz="7600" b="1" i="0" u="none" strike="noStrike" cap="none" dirty="0">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4700" u="none" strike="noStrike" cap="none" dirty="0">
                <a:solidFill>
                  <a:schemeClr val="lt1"/>
                </a:solidFill>
                <a:latin typeface="Arial" charset="0"/>
                <a:ea typeface="Arial" charset="0"/>
                <a:cs typeface="Arial" charset="0"/>
                <a:sym typeface="Cabin"/>
              </a:rPr>
              <a:t>Diccionario de Python</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4700" u="none" strike="noStrike" cap="none" dirty="0" err="1">
                <a:solidFill>
                  <a:schemeClr val="lt1"/>
                </a:solidFill>
                <a:latin typeface="Arial" charset="0"/>
                <a:ea typeface="Arial" charset="0"/>
                <a:cs typeface="Arial" charset="0"/>
                <a:sym typeface="Cabin"/>
              </a:rPr>
              <a:t>HashMap</a:t>
            </a:r>
            <a:r>
              <a:rPr lang="es-419" sz="4700" u="none" strike="noStrike" cap="none" dirty="0">
                <a:solidFill>
                  <a:schemeClr val="lt1"/>
                </a:solidFill>
                <a:latin typeface="Arial" charset="0"/>
                <a:ea typeface="Arial" charset="0"/>
                <a:cs typeface="Arial" charset="0"/>
                <a:sym typeface="Cabin"/>
              </a:rPr>
              <a:t>  de Java</a:t>
            </a:r>
          </a:p>
        </p:txBody>
      </p:sp>
      <p:sp>
        <p:nvSpPr>
          <p:cNvPr id="247" name="Shape 247"/>
          <p:cNvSpPr txBox="1"/>
          <p:nvPr/>
        </p:nvSpPr>
        <p:spPr>
          <a:xfrm>
            <a:off x="6478587" y="3600450"/>
            <a:ext cx="4100563"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28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s-419" sz="2800" u="none" strike="noStrike" cap="none" dirty="0">
                <a:solidFill>
                  <a:srgbClr val="00FF00"/>
                </a:solidFill>
                <a:latin typeface="Arial" charset="0"/>
                <a:ea typeface="Arial" charset="0"/>
                <a:cs typeface="Arial" charset="0"/>
                <a:sym typeface="Cabin"/>
              </a:rPr>
              <a:t>  “nombre" :  "Chuck",</a:t>
            </a:r>
          </a:p>
          <a:p>
            <a:pPr marL="0" marR="0" lvl="0" indent="0" algn="l" rtl="0">
              <a:lnSpc>
                <a:spcPct val="100000"/>
              </a:lnSpc>
              <a:spcBef>
                <a:spcPts val="0"/>
              </a:spcBef>
              <a:spcAft>
                <a:spcPts val="0"/>
              </a:spcAft>
              <a:buClr>
                <a:srgbClr val="00FF00"/>
              </a:buClr>
              <a:buSzPct val="25000"/>
              <a:buFont typeface="Cabin"/>
              <a:buNone/>
            </a:pPr>
            <a:r>
              <a:rPr lang="es-419" sz="2800" u="none" strike="noStrike" cap="none" dirty="0">
                <a:solidFill>
                  <a:srgbClr val="00FF00"/>
                </a:solidFill>
                <a:latin typeface="Arial" charset="0"/>
                <a:ea typeface="Arial" charset="0"/>
                <a:cs typeface="Arial" charset="0"/>
                <a:sym typeface="Cabin"/>
              </a:rPr>
              <a:t>  “</a:t>
            </a:r>
            <a:r>
              <a:rPr lang="es-419" sz="2800" u="none" strike="noStrike" cap="none" dirty="0" err="1">
                <a:solidFill>
                  <a:srgbClr val="00FF00"/>
                </a:solidFill>
                <a:latin typeface="Arial" charset="0"/>
                <a:ea typeface="Arial" charset="0"/>
                <a:cs typeface="Arial" charset="0"/>
                <a:sym typeface="Cabin"/>
              </a:rPr>
              <a:t>telefono</a:t>
            </a:r>
            <a:r>
              <a:rPr lang="es-419" sz="2800" u="none" strike="noStrike" cap="none" dirty="0">
                <a:solidFill>
                  <a:srgbClr val="00FF00"/>
                </a:solidFill>
                <a:latin typeface="Arial" charset="0"/>
                <a:ea typeface="Arial" charset="0"/>
                <a:cs typeface="Arial" charset="0"/>
                <a:sym typeface="Cabin"/>
              </a:rPr>
              <a:t>" :  "303-4456"</a:t>
            </a:r>
          </a:p>
          <a:p>
            <a:pPr marL="0" marR="0" lvl="0" indent="0" algn="l" rtl="0">
              <a:lnSpc>
                <a:spcPct val="100000"/>
              </a:lnSpc>
              <a:spcBef>
                <a:spcPts val="0"/>
              </a:spcBef>
              <a:spcAft>
                <a:spcPts val="0"/>
              </a:spcAft>
              <a:buClr>
                <a:srgbClr val="00FF00"/>
              </a:buClr>
              <a:buSzPct val="25000"/>
              <a:buFont typeface="Cabin"/>
              <a:buNone/>
            </a:pPr>
            <a:r>
              <a:rPr lang="es-419" sz="2800" u="none" strike="noStrike" cap="none" dirty="0">
                <a:solidFill>
                  <a:srgbClr val="00FF00"/>
                </a:solidFill>
                <a:latin typeface="Arial" charset="0"/>
                <a:ea typeface="Arial" charset="0"/>
                <a:cs typeface="Arial" charset="0"/>
                <a:sym typeface="Cabin"/>
              </a:rPr>
              <a:t>}</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lang="es-419"/>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lang="es-419"/>
          </a:p>
        </p:txBody>
      </p:sp>
      <p:sp>
        <p:nvSpPr>
          <p:cNvPr id="11" name="Shape 233"/>
          <p:cNvSpPr txBox="1"/>
          <p:nvPr/>
        </p:nvSpPr>
        <p:spPr>
          <a:xfrm>
            <a:off x="4488661" y="6340000"/>
            <a:ext cx="198992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600" u="none" strike="noStrike" cap="none" dirty="0">
                <a:solidFill>
                  <a:schemeClr val="lt1"/>
                </a:solidFill>
                <a:latin typeface="Arial" charset="0"/>
                <a:ea typeface="Arial" charset="0"/>
                <a:cs typeface="Arial" charset="0"/>
                <a:sym typeface="Cabin"/>
              </a:rPr>
              <a:t>Serializar</a:t>
            </a:r>
          </a:p>
        </p:txBody>
      </p:sp>
      <p:sp>
        <p:nvSpPr>
          <p:cNvPr id="12" name="Shape 235"/>
          <p:cNvSpPr txBox="1"/>
          <p:nvPr/>
        </p:nvSpPr>
        <p:spPr>
          <a:xfrm>
            <a:off x="9306838" y="4168150"/>
            <a:ext cx="277748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600" u="none" strike="noStrike" cap="none" dirty="0">
                <a:solidFill>
                  <a:schemeClr val="lt1"/>
                </a:solidFill>
                <a:latin typeface="Arial" charset="0"/>
                <a:ea typeface="Arial" charset="0"/>
                <a:cs typeface="Arial" charset="0"/>
                <a:sym typeface="Cabin"/>
              </a:rPr>
              <a:t>De-Serializar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800" b="0" i="0" u="none" strike="noStrike" cap="none" dirty="0">
                <a:solidFill>
                  <a:schemeClr val="lt1"/>
                </a:solidFill>
                <a:latin typeface="Courier New"/>
                <a:ea typeface="Courier New"/>
                <a:cs typeface="Courier New"/>
                <a:sym typeface="Courier New"/>
              </a:rPr>
              <a:t>def </a:t>
            </a:r>
            <a:r>
              <a:rPr lang="en-US" sz="2800" b="0" i="0" u="none" strike="noStrike" cap="none" dirty="0" err="1">
                <a:solidFill>
                  <a:schemeClr val="lt1"/>
                </a:solidFill>
                <a:latin typeface="Courier New"/>
                <a:ea typeface="Courier New"/>
                <a:cs typeface="Courier New"/>
                <a:sym typeface="Courier New"/>
              </a:rPr>
              <a:t>oauth</a:t>
            </a:r>
            <a:r>
              <a:rPr lang="en-US" sz="2800" b="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800" b="0" i="0" u="none" strike="noStrike" cap="none" dirty="0">
                <a:solidFill>
                  <a:schemeClr val="lt1"/>
                </a:solidFill>
                <a:latin typeface="Courier New"/>
                <a:ea typeface="Courier New"/>
                <a:cs typeface="Courier New"/>
                <a:sym typeface="Courier New"/>
              </a:rPr>
              <a:t>    return {"</a:t>
            </a:r>
            <a:r>
              <a:rPr lang="en-US" sz="2800" b="0" i="0" u="none" strike="noStrike" cap="none" dirty="0" err="1">
                <a:solidFill>
                  <a:schemeClr val="lt1"/>
                </a:solidFill>
                <a:latin typeface="Courier New"/>
                <a:ea typeface="Courier New"/>
                <a:cs typeface="Courier New"/>
                <a:sym typeface="Courier New"/>
              </a:rPr>
              <a:t>consumer_key</a:t>
            </a:r>
            <a:r>
              <a:rPr lang="en-US" sz="2800" b="0" i="0" u="none" strike="noStrike" cap="none" dirty="0">
                <a:solidFill>
                  <a:schemeClr val="lt1"/>
                </a:solidFill>
                <a:latin typeface="Courier New"/>
                <a:ea typeface="Courier New"/>
                <a:cs typeface="Courier New"/>
                <a:sym typeface="Courier New"/>
              </a:rPr>
              <a:t>": "h7Lu...Ng",</a:t>
            </a:r>
          </a:p>
          <a:p>
            <a:pPr marL="0" marR="0" lvl="0" indent="0" algn="l" rtl="0">
              <a:lnSpc>
                <a:spcPct val="100000"/>
              </a:lnSpc>
              <a:spcBef>
                <a:spcPts val="0"/>
              </a:spcBef>
              <a:spcAft>
                <a:spcPts val="0"/>
              </a:spcAft>
              <a:buClr>
                <a:schemeClr val="lt1"/>
              </a:buClr>
              <a:buSzPct val="25000"/>
              <a:buFont typeface="Courier New"/>
              <a:buNone/>
            </a:pPr>
            <a:r>
              <a:rPr lang="en-US" sz="2800" b="0" i="0" u="none" strike="noStrike" cap="none" dirty="0">
                <a:solidFill>
                  <a:schemeClr val="lt1"/>
                </a:solidFill>
                <a:latin typeface="Courier New"/>
                <a:ea typeface="Courier New"/>
                <a:cs typeface="Courier New"/>
                <a:sym typeface="Courier New"/>
              </a:rPr>
              <a:t>            "</a:t>
            </a:r>
            <a:r>
              <a:rPr lang="en-US" sz="2800" b="0" i="0" u="none" strike="noStrike" cap="none" dirty="0" err="1">
                <a:solidFill>
                  <a:schemeClr val="lt1"/>
                </a:solidFill>
                <a:latin typeface="Courier New"/>
                <a:ea typeface="Courier New"/>
                <a:cs typeface="Courier New"/>
                <a:sym typeface="Courier New"/>
              </a:rPr>
              <a:t>consumer_secret</a:t>
            </a:r>
            <a:r>
              <a:rPr lang="en-US" sz="2800" b="0" i="0" u="none" strike="noStrike" cap="none" dirty="0">
                <a:solidFill>
                  <a:schemeClr val="lt1"/>
                </a:solidFill>
                <a:latin typeface="Courier New"/>
                <a:ea typeface="Courier New"/>
                <a:cs typeface="Courier New"/>
                <a:sym typeface="Courier New"/>
              </a:rPr>
              <a:t>": "dNKenAC3New...mmn7Q",</a:t>
            </a:r>
          </a:p>
          <a:p>
            <a:pPr marL="0" marR="0" lvl="0" indent="0" algn="l" rtl="0">
              <a:lnSpc>
                <a:spcPct val="100000"/>
              </a:lnSpc>
              <a:spcBef>
                <a:spcPts val="0"/>
              </a:spcBef>
              <a:spcAft>
                <a:spcPts val="0"/>
              </a:spcAft>
              <a:buClr>
                <a:schemeClr val="lt1"/>
              </a:buClr>
              <a:buSzPct val="25000"/>
              <a:buFont typeface="Courier New"/>
              <a:buNone/>
            </a:pPr>
            <a:r>
              <a:rPr lang="en-US" sz="2800" b="0" i="0" u="none" strike="noStrike" cap="none" dirty="0">
                <a:solidFill>
                  <a:schemeClr val="lt1"/>
                </a:solidFill>
                <a:latin typeface="Courier New"/>
                <a:ea typeface="Courier New"/>
                <a:cs typeface="Courier New"/>
                <a:sym typeface="Courier New"/>
              </a:rPr>
              <a:t>            "</a:t>
            </a:r>
            <a:r>
              <a:rPr lang="en-US" sz="2800" b="0" i="0" u="none" strike="noStrike" cap="none" dirty="0" err="1">
                <a:solidFill>
                  <a:schemeClr val="lt1"/>
                </a:solidFill>
                <a:latin typeface="Courier New"/>
                <a:ea typeface="Courier New"/>
                <a:cs typeface="Courier New"/>
                <a:sym typeface="Courier New"/>
              </a:rPr>
              <a:t>token_key</a:t>
            </a:r>
            <a:r>
              <a:rPr lang="en-US" sz="2800" b="0" i="0" u="none" strike="noStrike" cap="none" dirty="0">
                <a:solidFill>
                  <a:schemeClr val="lt1"/>
                </a:solidFill>
                <a:latin typeface="Courier New"/>
                <a:ea typeface="Courier New"/>
                <a:cs typeface="Courier New"/>
                <a:sym typeface="Courier New"/>
              </a:rPr>
              <a:t>": "10185562-eibxCp9n2...P4GEQQOSGI",</a:t>
            </a:r>
          </a:p>
          <a:p>
            <a:pPr marL="0" marR="0" lvl="0" indent="0" algn="l" rtl="0">
              <a:lnSpc>
                <a:spcPct val="100000"/>
              </a:lnSpc>
              <a:spcBef>
                <a:spcPts val="0"/>
              </a:spcBef>
              <a:spcAft>
                <a:spcPts val="0"/>
              </a:spcAft>
              <a:buClr>
                <a:schemeClr val="lt1"/>
              </a:buClr>
              <a:buSzPct val="25000"/>
              <a:buFont typeface="Courier New"/>
              <a:buNone/>
            </a:pPr>
            <a:r>
              <a:rPr lang="en-US" sz="2800" b="0" i="0" u="none" strike="noStrike" cap="none" dirty="0">
                <a:solidFill>
                  <a:schemeClr val="lt1"/>
                </a:solidFill>
                <a:latin typeface="Courier New"/>
                <a:ea typeface="Courier New"/>
                <a:cs typeface="Courier New"/>
                <a:sym typeface="Courier New"/>
              </a:rPr>
              <a:t>            "</a:t>
            </a:r>
            <a:r>
              <a:rPr lang="en-US" sz="2800" b="0" i="0" u="none" strike="noStrike" cap="none" dirty="0" err="1">
                <a:solidFill>
                  <a:schemeClr val="lt1"/>
                </a:solidFill>
                <a:latin typeface="Courier New"/>
                <a:ea typeface="Courier New"/>
                <a:cs typeface="Courier New"/>
                <a:sym typeface="Courier New"/>
              </a:rPr>
              <a:t>token_secret</a:t>
            </a:r>
            <a:r>
              <a:rPr lang="en-US" sz="2800" b="0" i="0" u="none" strike="noStrike" cap="none" dirty="0">
                <a:solidFill>
                  <a:schemeClr val="lt1"/>
                </a:solidFill>
                <a:latin typeface="Courier New"/>
                <a:ea typeface="Courier New"/>
                <a:cs typeface="Courier New"/>
                <a:sym typeface="Courier New"/>
              </a:rPr>
              <a:t>": "H0ycCFemmC4wyf1...</a:t>
            </a:r>
            <a:r>
              <a:rPr lang="en-US" sz="2800" b="0" i="0" u="none" strike="noStrike" cap="none" dirty="0" err="1">
                <a:solidFill>
                  <a:schemeClr val="lt1"/>
                </a:solidFill>
                <a:latin typeface="Courier New"/>
                <a:ea typeface="Courier New"/>
                <a:cs typeface="Courier New"/>
                <a:sym typeface="Courier New"/>
              </a:rPr>
              <a:t>qoIpBo</a:t>
            </a:r>
            <a:r>
              <a:rPr lang="en-US" sz="2800" b="0" i="0" u="none" strike="noStrike" cap="none" dirty="0">
                <a:solidFill>
                  <a:schemeClr val="lt1"/>
                </a:solidFill>
                <a:latin typeface="Courier New"/>
                <a:ea typeface="Courier New"/>
                <a:cs typeface="Courier New"/>
                <a:sym typeface="Courier New"/>
              </a:rPr>
              <a:t>"}</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urllib.request</a:t>
            </a: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urllib.parse</a:t>
            </a: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urllib.error</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oauth</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hidden</a:t>
            </a:r>
            <a:endParaRPr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def </a:t>
            </a:r>
            <a:r>
              <a:rPr lang="en-US" sz="2200" i="0" u="none" strike="noStrike" cap="none" dirty="0" err="1">
                <a:solidFill>
                  <a:schemeClr val="lt1"/>
                </a:solidFill>
                <a:latin typeface="Courier"/>
                <a:ea typeface="Courier New"/>
                <a:cs typeface="Courier"/>
                <a:sym typeface="Courier New"/>
              </a:rPr>
              <a:t>aumentar</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parametros</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credenciales</a:t>
            </a:r>
            <a:r>
              <a:rPr lang="en-US" sz="2200" i="0" u="none" strike="noStrike" cap="none" dirty="0">
                <a:solidFill>
                  <a:schemeClr val="lt1"/>
                </a:solidFill>
                <a:latin typeface="Courier"/>
                <a:ea typeface="Courier New"/>
                <a:cs typeface="Courier"/>
                <a:sym typeface="Courier New"/>
              </a:rPr>
              <a:t> = </a:t>
            </a:r>
            <a:r>
              <a:rPr lang="en-US" sz="2200" i="0" u="none" strike="noStrike" cap="none" dirty="0" err="1">
                <a:solidFill>
                  <a:schemeClr val="lt1"/>
                </a:solidFill>
                <a:latin typeface="Courier"/>
                <a:ea typeface="Courier New"/>
                <a:cs typeface="Courier"/>
                <a:sym typeface="Courier New"/>
              </a:rPr>
              <a:t>hidden.oauth</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consumidor</a:t>
            </a:r>
            <a:r>
              <a:rPr lang="en-US" sz="2200" i="0" u="none" strike="noStrike" cap="none" dirty="0">
                <a:solidFill>
                  <a:schemeClr val="lt1"/>
                </a:solidFill>
                <a:latin typeface="Courier"/>
                <a:ea typeface="Courier New"/>
                <a:cs typeface="Courier"/>
                <a:sym typeface="Courier New"/>
              </a:rPr>
              <a:t> = </a:t>
            </a:r>
            <a:r>
              <a:rPr lang="en-US" sz="2200" i="0" u="none" strike="noStrike" cap="none" dirty="0" err="1">
                <a:solidFill>
                  <a:schemeClr val="lt1"/>
                </a:solidFill>
                <a:latin typeface="Courier"/>
                <a:ea typeface="Courier New"/>
                <a:cs typeface="Courier"/>
                <a:sym typeface="Courier New"/>
              </a:rPr>
              <a:t>oauth.OAuthConsumer</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credenciales</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consumer_key</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credenciales</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consumer_secret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 = </a:t>
            </a:r>
            <a:r>
              <a:rPr lang="en-US" sz="2200" i="0" u="none" strike="noStrike" cap="none" dirty="0" err="1">
                <a:solidFill>
                  <a:schemeClr val="lt1"/>
                </a:solidFill>
                <a:latin typeface="Courier"/>
                <a:ea typeface="Courier New"/>
                <a:cs typeface="Courier"/>
                <a:sym typeface="Courier New"/>
              </a:rPr>
              <a:t>oauth.OAuthToken</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credenciales</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token_key</a:t>
            </a: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credenciales</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token_secret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oauth_solicitud</a:t>
            </a:r>
            <a:r>
              <a:rPr lang="en-US" sz="2200" i="0" u="none" strike="noStrike" cap="none" dirty="0">
                <a:solidFill>
                  <a:schemeClr val="lt1"/>
                </a:solidFill>
                <a:latin typeface="Courier"/>
                <a:ea typeface="Courier New"/>
                <a:cs typeface="Courier"/>
                <a:sym typeface="Courier New"/>
              </a:rPr>
              <a:t> = </a:t>
            </a:r>
            <a:r>
              <a:rPr lang="en-US" sz="2200" i="0" u="none" strike="noStrike" cap="none" dirty="0" err="1">
                <a:solidFill>
                  <a:schemeClr val="lt1"/>
                </a:solidFill>
                <a:latin typeface="Courier"/>
                <a:ea typeface="Courier New"/>
                <a:cs typeface="Courier"/>
                <a:sym typeface="Courier New"/>
              </a:rPr>
              <a:t>oauth.OAuthRequest.from_consumer_and_token</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consumidor</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token=token, </a:t>
            </a:r>
            <a:r>
              <a:rPr lang="en-US" sz="2200" i="0" u="none" strike="noStrike" cap="none" dirty="0" err="1">
                <a:solidFill>
                  <a:schemeClr val="lt1"/>
                </a:solidFill>
                <a:latin typeface="Courier"/>
                <a:ea typeface="Courier New"/>
                <a:cs typeface="Courier"/>
                <a:sym typeface="Courier New"/>
              </a:rPr>
              <a:t>http_method</a:t>
            </a:r>
            <a:r>
              <a:rPr lang="en-US" sz="2200" i="0" u="none" strike="noStrike" cap="none" dirty="0">
                <a:solidFill>
                  <a:schemeClr val="lt1"/>
                </a:solidFill>
                <a:latin typeface="Courier"/>
                <a:ea typeface="Courier New"/>
                <a:cs typeface="Courier"/>
                <a:sym typeface="Courier New"/>
              </a:rPr>
              <a:t>='GET', </a:t>
            </a:r>
            <a:r>
              <a:rPr lang="en-US" sz="2200" i="0" u="none" strike="noStrike" cap="none" dirty="0" err="1">
                <a:solidFill>
                  <a:schemeClr val="lt1"/>
                </a:solidFill>
                <a:latin typeface="Courier"/>
                <a:ea typeface="Courier New"/>
                <a:cs typeface="Courier"/>
                <a:sym typeface="Courier New"/>
              </a:rPr>
              <a:t>http_url</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parameters=</a:t>
            </a:r>
            <a:r>
              <a:rPr lang="en-US" sz="2200" i="0" u="none" strike="noStrike" cap="none" dirty="0" err="1">
                <a:solidFill>
                  <a:schemeClr val="lt1"/>
                </a:solidFill>
                <a:latin typeface="Courier"/>
                <a:ea typeface="Courier New"/>
                <a:cs typeface="Courier"/>
                <a:sym typeface="Courier New"/>
              </a:rPr>
              <a:t>parametros</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oauth_solicitud.sign_request</a:t>
            </a:r>
            <a:r>
              <a:rPr lang="en-US" sz="2200" i="0" u="none" strike="noStrike" cap="none" dirty="0">
                <a:solidFill>
                  <a:schemeClr val="lt1"/>
                </a:solidFill>
                <a:latin typeface="Courier"/>
                <a:ea typeface="Courier New"/>
                <a:cs typeface="Courier"/>
                <a:sym typeface="Courier New"/>
              </a:rPr>
              <a:t>(oauth.OAuthSignatureMethod_HMAC_SHA1(),</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consumidor</a:t>
            </a:r>
            <a:r>
              <a:rPr lang="en-US" sz="2200" i="0" u="none" strike="noStrike" cap="none" dirty="0">
                <a:solidFill>
                  <a:schemeClr val="lt1"/>
                </a:solidFill>
                <a:latin typeface="Courier"/>
                <a:ea typeface="Courier New"/>
                <a:cs typeface="Courier"/>
                <a:sym typeface="Courier New"/>
              </a:rPr>
              <a:t>, token)</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return </a:t>
            </a:r>
            <a:r>
              <a:rPr lang="en-US" sz="2200" i="0" u="none" strike="noStrike" cap="none" dirty="0" err="1">
                <a:solidFill>
                  <a:schemeClr val="lt1"/>
                </a:solidFill>
                <a:latin typeface="Courier"/>
                <a:ea typeface="Courier New"/>
                <a:cs typeface="Courier"/>
                <a:sym typeface="Courier New"/>
              </a:rPr>
              <a:t>oauth_solicitud.to_url</a:t>
            </a:r>
            <a:r>
              <a:rPr lang="en-US" sz="2200" i="0" u="none" strike="noStrike" cap="none" dirty="0">
                <a:solidFill>
                  <a:schemeClr val="lt1"/>
                </a:solidFill>
                <a:latin typeface="Courier"/>
                <a:ea typeface="Courier New"/>
                <a:cs typeface="Courier"/>
                <a:sym typeface="Courier New"/>
              </a:rPr>
              <a:t>()</a:t>
            </a:r>
          </a:p>
        </p:txBody>
      </p:sp>
      <p:sp>
        <p:nvSpPr>
          <p:cNvPr id="672" name="Shape 672"/>
          <p:cNvSpPr txBox="1"/>
          <p:nvPr/>
        </p:nvSpPr>
        <p:spPr>
          <a:xfrm>
            <a:off x="13008649" y="936044"/>
            <a:ext cx="2536151"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a:ea typeface="Courier New"/>
                <a:cs typeface="Courier"/>
                <a:sym typeface="Courier New"/>
              </a:rPr>
              <a:t>twurl.py</a:t>
            </a:r>
            <a:endParaRPr lang="en-US" sz="3000" b="0" i="0" u="none" strike="noStrike" cap="none" dirty="0">
              <a:solidFill>
                <a:srgbClr val="FFFF00"/>
              </a:solidFill>
              <a:latin typeface="Courier"/>
              <a:ea typeface="Courier New"/>
              <a:cs typeface="Courier"/>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i="0" u="none" strike="noStrike" cap="none" dirty="0">
                <a:solidFill>
                  <a:srgbClr val="FF00FF"/>
                </a:solidFill>
                <a:latin typeface="Courier"/>
                <a:ea typeface="Courier New"/>
                <a:cs typeface="Courier"/>
                <a:sym typeface="Courier New"/>
              </a:rPr>
              <a:t>https://</a:t>
            </a:r>
            <a:r>
              <a:rPr lang="en-US" sz="3000" i="0" u="none" strike="noStrike" cap="none" dirty="0" err="1">
                <a:solidFill>
                  <a:srgbClr val="FF00FF"/>
                </a:solidFill>
                <a:latin typeface="Courier"/>
                <a:ea typeface="Courier New"/>
                <a:cs typeface="Courier"/>
                <a:sym typeface="Courier New"/>
              </a:rPr>
              <a:t>api.twitter.com</a:t>
            </a:r>
            <a:r>
              <a:rPr lang="en-US" sz="3000" i="0" u="none" strike="noStrike" cap="none" dirty="0">
                <a:solidFill>
                  <a:srgbClr val="FF00FF"/>
                </a:solidFill>
                <a:latin typeface="Courier"/>
                <a:ea typeface="Courier New"/>
                <a:cs typeface="Courier"/>
                <a:sym typeface="Courier New"/>
              </a:rPr>
              <a:t>/1.1/statuses/</a:t>
            </a:r>
            <a:r>
              <a:rPr lang="en-US" sz="3000" i="0" u="none" strike="noStrike" cap="none" dirty="0" err="1">
                <a:solidFill>
                  <a:srgbClr val="FF00FF"/>
                </a:solidFill>
                <a:latin typeface="Courier"/>
                <a:ea typeface="Courier New"/>
                <a:cs typeface="Courier"/>
                <a:sym typeface="Courier New"/>
              </a:rPr>
              <a:t>user_timeline.json?count</a:t>
            </a:r>
            <a:r>
              <a:rPr lang="en-US" sz="3000" i="0" u="none" strike="noStrike" cap="none" dirty="0">
                <a:solidFill>
                  <a:srgbClr val="FF00FF"/>
                </a:solidFill>
                <a:latin typeface="Courier"/>
                <a:ea typeface="Courier New"/>
                <a:cs typeface="Courier"/>
                <a:sym typeface="Courier New"/>
              </a:rPr>
              <a:t>=2</a:t>
            </a:r>
            <a:r>
              <a:rPr lang="en-US" sz="3000" i="0" u="none" strike="noStrike" cap="none" dirty="0">
                <a:solidFill>
                  <a:srgbClr val="00FF00"/>
                </a:solidFill>
                <a:latin typeface="Courier"/>
                <a:ea typeface="Courier New"/>
                <a:cs typeface="Courier"/>
                <a:sym typeface="Courier New"/>
              </a:rPr>
              <a:t>&amp;oauth_version=1.0&amp;oauth_token=101...</a:t>
            </a:r>
            <a:r>
              <a:rPr lang="en-US" sz="3000" i="0" u="none" strike="noStrike" cap="none" dirty="0" err="1">
                <a:solidFill>
                  <a:srgbClr val="00FF00"/>
                </a:solidFill>
                <a:latin typeface="Courier"/>
                <a:ea typeface="Courier New"/>
                <a:cs typeface="Courier"/>
                <a:sym typeface="Courier New"/>
              </a:rPr>
              <a:t>SGI</a:t>
            </a:r>
            <a:r>
              <a:rPr lang="en-US" sz="3000" i="0" u="none" strike="noStrike" cap="none" dirty="0" err="1">
                <a:solidFill>
                  <a:srgbClr val="FF00FF"/>
                </a:solidFill>
                <a:latin typeface="Courier"/>
                <a:ea typeface="Courier New"/>
                <a:cs typeface="Courier"/>
                <a:sym typeface="Courier New"/>
              </a:rPr>
              <a:t>&amp;screen_name</a:t>
            </a:r>
            <a:r>
              <a:rPr lang="en-US" sz="3000" i="0" u="none" strike="noStrike" cap="none" dirty="0">
                <a:solidFill>
                  <a:srgbClr val="FF00FF"/>
                </a:solidFill>
                <a:latin typeface="Courier"/>
                <a:ea typeface="Courier New"/>
                <a:cs typeface="Courier"/>
                <a:sym typeface="Courier New"/>
              </a:rPr>
              <a:t>=</a:t>
            </a:r>
            <a:r>
              <a:rPr lang="en-US" sz="3000" i="0" u="none" strike="noStrike" cap="none" dirty="0" err="1">
                <a:solidFill>
                  <a:srgbClr val="FF00FF"/>
                </a:solidFill>
                <a:latin typeface="Courier"/>
                <a:ea typeface="Courier New"/>
                <a:cs typeface="Courier"/>
                <a:sym typeface="Courier New"/>
              </a:rPr>
              <a:t>drchuck</a:t>
            </a:r>
            <a:r>
              <a:rPr lang="en-US" sz="3000" i="0" u="none" strike="noStrike" cap="none" dirty="0" err="1">
                <a:solidFill>
                  <a:srgbClr val="00FF00"/>
                </a:solidFill>
                <a:latin typeface="Courier"/>
                <a:ea typeface="Courier New"/>
                <a:cs typeface="Courier"/>
                <a:sym typeface="Courier New"/>
              </a:rPr>
              <a:t>&amp;oauth_nonce</a:t>
            </a:r>
            <a:r>
              <a:rPr lang="en-US" sz="3000" i="0" u="none" strike="noStrike" cap="none" dirty="0">
                <a:solidFill>
                  <a:srgbClr val="00FF00"/>
                </a:solidFill>
                <a:latin typeface="Courier"/>
                <a:ea typeface="Courier New"/>
                <a:cs typeface="Courier"/>
                <a:sym typeface="Courier New"/>
              </a:rPr>
              <a:t>=09239679&amp;oauth_timestamp=1380395644&amp;oauth_signature=</a:t>
            </a:r>
            <a:r>
              <a:rPr lang="en-US" sz="3000" i="0" u="none" strike="noStrike" cap="none" dirty="0" err="1">
                <a:solidFill>
                  <a:srgbClr val="00FF00"/>
                </a:solidFill>
                <a:latin typeface="Courier"/>
                <a:ea typeface="Courier New"/>
                <a:cs typeface="Courier"/>
                <a:sym typeface="Courier New"/>
              </a:rPr>
              <a:t>rLK</a:t>
            </a:r>
            <a:r>
              <a:rPr lang="en-US" sz="3000" i="0" u="none" strike="noStrike" cap="none" dirty="0">
                <a:solidFill>
                  <a:srgbClr val="00FF00"/>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BoD&amp;oauth_consumer_key</a:t>
            </a:r>
            <a:r>
              <a:rPr lang="en-US" sz="3000" i="0" u="none" strike="noStrike" cap="none" dirty="0">
                <a:solidFill>
                  <a:srgbClr val="00FF00"/>
                </a:solidFill>
                <a:latin typeface="Courier"/>
                <a:ea typeface="Courier New"/>
                <a:cs typeface="Courier"/>
                <a:sym typeface="Courier New"/>
              </a:rPr>
              <a:t>=h7Lu...</a:t>
            </a:r>
            <a:r>
              <a:rPr lang="en-US" sz="3000" i="0" u="none" strike="noStrike" cap="none" dirty="0" err="1">
                <a:solidFill>
                  <a:srgbClr val="00FF00"/>
                </a:solidFill>
                <a:latin typeface="Courier"/>
                <a:ea typeface="Courier New"/>
                <a:cs typeface="Courier"/>
                <a:sym typeface="Courier New"/>
              </a:rPr>
              <a:t>GNg&amp;oauth_signature_method</a:t>
            </a:r>
            <a:r>
              <a:rPr lang="en-US" sz="3000" i="0" u="none" strike="noStrike" cap="none" dirty="0">
                <a:solidFill>
                  <a:srgbClr val="00FF00"/>
                </a:solidFill>
                <a:latin typeface="Courier"/>
                <a:ea typeface="Courier New"/>
                <a:cs typeface="Courier"/>
                <a:sym typeface="Courier New"/>
              </a:rPr>
              <a:t>=HMAC-SHA1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dirty="0" err="1">
                <a:solidFill>
                  <a:srgbClr val="FFD966"/>
                </a:solidFill>
                <a:latin typeface="Arial" charset="0"/>
                <a:ea typeface="Arial" charset="0"/>
                <a:cs typeface="Arial" charset="0"/>
                <a:sym typeface="Cabin"/>
              </a:rPr>
              <a:t>Resumen</a:t>
            </a:r>
            <a:endParaRPr lang="en-US" sz="7600" u="none" strike="noStrike" cap="none" dirty="0">
              <a:solidFill>
                <a:srgbClr val="FFD966"/>
              </a:solidFill>
              <a:latin typeface="Arial" charset="0"/>
              <a:ea typeface="Arial" charset="0"/>
              <a:cs typeface="Arial" charset="0"/>
              <a:sym typeface="Cabin"/>
            </a:endParaRPr>
          </a:p>
        </p:txBody>
      </p:sp>
      <p:sp>
        <p:nvSpPr>
          <p:cNvPr id="679" name="Shape 679"/>
          <p:cNvSpPr txBox="1">
            <a:spLocks noGrp="1"/>
          </p:cNvSpPr>
          <p:nvPr>
            <p:ph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Arquitectura Orientada a Servicios - permite que una aplicación </a:t>
            </a:r>
            <a:r>
              <a:rPr lang="es-419" sz="3600" dirty="0">
                <a:solidFill>
                  <a:schemeClr val="lt1"/>
                </a:solidFill>
                <a:latin typeface="Arial" charset="0"/>
                <a:ea typeface="Arial" charset="0"/>
                <a:cs typeface="Arial" charset="0"/>
                <a:sym typeface="Cabin"/>
              </a:rPr>
              <a:t>se divida en partes distribuidas a través de una red</a:t>
            </a:r>
            <a:endParaRPr lang="es-419"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s-419" sz="3600" dirty="0">
                <a:solidFill>
                  <a:schemeClr val="lt1"/>
                </a:solidFill>
                <a:latin typeface="Arial" charset="0"/>
                <a:ea typeface="Arial" charset="0"/>
                <a:cs typeface="Arial" charset="0"/>
                <a:sym typeface="Cabin"/>
              </a:rPr>
              <a:t>Una API</a:t>
            </a:r>
            <a:r>
              <a:rPr lang="es-419" sz="3600" u="none" strike="noStrike" cap="none" dirty="0">
                <a:solidFill>
                  <a:schemeClr val="lt1"/>
                </a:solidFill>
                <a:latin typeface="Arial" charset="0"/>
                <a:ea typeface="Arial" charset="0"/>
                <a:cs typeface="Arial" charset="0"/>
                <a:sym typeface="Cabin"/>
              </a:rPr>
              <a:t> (</a:t>
            </a:r>
            <a:r>
              <a:rPr lang="es-419" sz="3600" u="none" strike="noStrike" cap="none" dirty="0" err="1">
                <a:solidFill>
                  <a:schemeClr val="lt1"/>
                </a:solidFill>
                <a:latin typeface="Arial" charset="0"/>
                <a:ea typeface="Arial" charset="0"/>
                <a:cs typeface="Arial" charset="0"/>
                <a:sym typeface="Cabin"/>
              </a:rPr>
              <a:t>Application</a:t>
            </a:r>
            <a:r>
              <a:rPr lang="es-419" sz="3600" u="none" strike="noStrike" cap="none" dirty="0">
                <a:solidFill>
                  <a:schemeClr val="lt1"/>
                </a:solidFill>
                <a:latin typeface="Arial" charset="0"/>
                <a:ea typeface="Arial" charset="0"/>
                <a:cs typeface="Arial" charset="0"/>
                <a:sym typeface="Cabin"/>
              </a:rPr>
              <a:t> </a:t>
            </a:r>
            <a:r>
              <a:rPr lang="es-419" sz="3600" u="none" strike="noStrike" cap="none" dirty="0" err="1">
                <a:solidFill>
                  <a:schemeClr val="lt1"/>
                </a:solidFill>
                <a:latin typeface="Arial" charset="0"/>
                <a:ea typeface="Arial" charset="0"/>
                <a:cs typeface="Arial" charset="0"/>
                <a:sym typeface="Cabin"/>
              </a:rPr>
              <a:t>Program</a:t>
            </a:r>
            <a:r>
              <a:rPr lang="es-419" sz="3600" u="none" strike="noStrike" cap="none" dirty="0">
                <a:solidFill>
                  <a:schemeClr val="lt1"/>
                </a:solidFill>
                <a:latin typeface="Arial" charset="0"/>
                <a:ea typeface="Arial" charset="0"/>
                <a:cs typeface="Arial" charset="0"/>
                <a:sym typeface="Cabin"/>
              </a:rPr>
              <a:t> Interface) es un contrato para una interacción</a:t>
            </a:r>
          </a:p>
          <a:p>
            <a:pPr marL="457200" marR="0" lvl="0" indent="-457200" algn="l" rtl="0">
              <a:lnSpc>
                <a:spcPct val="100000"/>
              </a:lnSpc>
              <a:spcBef>
                <a:spcPts val="350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Los Servicios Web proveen infraestructura para que las aplicaciones cooperen (una API) a través de una red - SOAP y REST son dos estilos de servicios web</a:t>
            </a:r>
          </a:p>
          <a:p>
            <a:pPr marL="457200" marR="0" lvl="0" indent="-457200" algn="l" rtl="0">
              <a:lnSpc>
                <a:spcPct val="100000"/>
              </a:lnSpc>
              <a:spcBef>
                <a:spcPts val="350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XML y JSON son formatos de serialización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err="1">
                <a:solidFill>
                  <a:srgbClr val="FFFF00"/>
                </a:solidFill>
              </a:rPr>
              <a:t>Agradecimientos</a:t>
            </a:r>
            <a:r>
              <a:rPr lang="en-US" sz="3600" dirty="0">
                <a:solidFill>
                  <a:srgbClr val="FFFF00"/>
                </a:solidFill>
              </a:rPr>
              <a:t> / </a:t>
            </a:r>
            <a:r>
              <a:rPr lang="en-US" sz="3600" dirty="0" err="1">
                <a:solidFill>
                  <a:srgbClr val="FFFF00"/>
                </a:solidFill>
              </a:rPr>
              <a:t>Contribuciones</a:t>
            </a:r>
            <a:endParaRPr lang="en-US" sz="3600" dirty="0">
              <a:solidFill>
                <a:srgbClr val="FFFF00"/>
              </a:solidFill>
            </a:endParaRPr>
          </a:p>
        </p:txBody>
      </p:sp>
      <p:sp>
        <p:nvSpPr>
          <p:cNvPr id="543" name="Shape 543"/>
          <p:cNvSpPr txBox="1"/>
          <p:nvPr/>
        </p:nvSpPr>
        <p:spPr>
          <a:xfrm>
            <a:off x="1155700" y="2208255"/>
            <a:ext cx="7905173"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Las diapositivas están bajo el Copyright 2010-  Charles R.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3"/>
              </a:rPr>
              <a:t>www.dr-chuck.com</a:t>
            </a:r>
            <a:r>
              <a:rPr kumimoji="0" lang="es-MX" sz="1800" b="0" i="0" u="none" strike="noStrike" kern="0" cap="none" spc="0" normalizeH="0" baseline="0" noProof="0" dirty="0">
                <a:ln>
                  <a:noFill/>
                </a:ln>
                <a:solidFill>
                  <a:srgbClr val="FFFFFF"/>
                </a:solidFill>
                <a:effectLst/>
                <a:uLnTx/>
                <a:uFillTx/>
                <a:latin typeface="Arial"/>
                <a:cs typeface="Arial"/>
                <a:sym typeface="Arial"/>
              </a:rPr>
              <a:t>) de la Escuela de Informática  de la Universidad de Michigan y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4"/>
              </a:rPr>
              <a:t>open.umich.edu</a:t>
            </a:r>
            <a:r>
              <a:rPr kumimoji="0" lang="es-MX" sz="1800" b="0" i="0" u="none" strike="noStrike" kern="0" cap="none" spc="0" normalizeH="0" baseline="0" noProof="0" dirty="0">
                <a:ln>
                  <a:noFill/>
                </a:ln>
                <a:solidFill>
                  <a:srgbClr val="FFFFFF"/>
                </a:solidFill>
                <a:effectLst/>
                <a:uLnTx/>
                <a:uFillTx/>
                <a:latin typeface="Arial"/>
                <a:cs typeface="Arial"/>
                <a:sym typeface="Arial"/>
              </a:rPr>
              <a:t>, y están disponibles públicamente bajo una Licencia Creative Commons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Attribution</a:t>
            </a:r>
            <a:r>
              <a:rPr kumimoji="0" lang="es-MX" sz="1800" b="0" i="0" u="none" strike="noStrike" kern="0" cap="none" spc="0" normalizeH="0" baseline="0" noProof="0" dirty="0">
                <a:ln>
                  <a:noFill/>
                </a:ln>
                <a:solidFill>
                  <a:srgbClr val="FFFFFF"/>
                </a:solidFill>
                <a:effectLst/>
                <a:uLnTx/>
                <a:uFillTx/>
                <a:latin typeface="Arial"/>
                <a:cs typeface="Arial"/>
                <a:sym typeface="Aria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Desarrollo inicial: Charles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Escuela de Informática de la Universidad de Michigan.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FFFFFF"/>
                </a:solidFill>
                <a:effectLst/>
                <a:uLnTx/>
                <a:uFillTx/>
                <a:latin typeface="Arial"/>
                <a:cs typeface="Arial"/>
                <a:sym typeface="Arial"/>
              </a:rPr>
              <a:t>Traducción</a:t>
            </a:r>
            <a:r>
              <a:rPr kumimoji="0" lang="en-US" sz="1800" b="0" i="0" u="none" strike="noStrike" kern="0" cap="none" spc="0" normalizeH="0" baseline="0" noProof="0" dirty="0">
                <a:ln>
                  <a:noFill/>
                </a:ln>
                <a:solidFill>
                  <a:srgbClr val="FFFFFF"/>
                </a:solidFill>
                <a:effectLst/>
                <a:uLnTx/>
                <a:uFillTx/>
                <a:latin typeface="Arial"/>
                <a:cs typeface="Arial"/>
                <a:sym typeface="Arial"/>
              </a:rPr>
              <a:t> al </a:t>
            </a:r>
            <a:r>
              <a:rPr kumimoji="0" lang="en-US" sz="1800" b="0" i="0" u="none" strike="noStrike" kern="0" cap="none" spc="0" normalizeH="0" baseline="0" noProof="0" dirty="0" err="1">
                <a:ln>
                  <a:noFill/>
                </a:ln>
                <a:solidFill>
                  <a:srgbClr val="FFFFFF"/>
                </a:solidFill>
                <a:effectLst/>
                <a:uLnTx/>
                <a:uFillTx/>
                <a:latin typeface="Arial"/>
                <a:cs typeface="Arial"/>
                <a:sym typeface="Arial"/>
              </a:rPr>
              <a:t>Español</a:t>
            </a:r>
            <a:r>
              <a:rPr kumimoji="0" lang="en-US" sz="1800" b="0" i="0" u="none" strike="noStrike" kern="0" cap="none" spc="0" normalizeH="0" baseline="0" noProof="0" dirty="0">
                <a:ln>
                  <a:noFill/>
                </a:ln>
                <a:solidFill>
                  <a:srgbClr val="FFFFFF"/>
                </a:solidFill>
                <a:effectLst/>
                <a:uLnTx/>
                <a:uFillTx/>
                <a:latin typeface="Arial"/>
                <a:cs typeface="Arial"/>
                <a:sym typeface="Arial"/>
              </a:rPr>
              <a:t> por Juan Carlos Pérez Castellanos - 2020-11-02</a:t>
            </a: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704400" y="2208255"/>
            <a:ext cx="6797699"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cs typeface="Arial"/>
                <a:sym typeface="Aria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200" u="none" strike="noStrike" cap="none">
                <a:solidFill>
                  <a:schemeClr val="lt1"/>
                </a:solidFill>
                <a:latin typeface="Arial" charset="0"/>
                <a:ea typeface="Arial" charset="0"/>
                <a:cs typeface="Arial" charset="0"/>
                <a:sym typeface="Cabin"/>
              </a:rPr>
              <a:t>Marcando datos para enviarlos a través de la red...</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000" u="sng" strike="noStrike" cap="none">
                <a:solidFill>
                  <a:srgbClr val="FFFF00"/>
                </a:solidFill>
                <a:latin typeface="Arial" charset="0"/>
                <a:ea typeface="Arial" charset="0"/>
                <a:cs typeface="Arial" charset="0"/>
                <a:sym typeface="Cabin"/>
                <a:hlinkClick r:id="rId3"/>
              </a:rPr>
              <a:t>http://es.wikipedia.org/wiki/XML</a:t>
            </a:r>
            <a:endParaRPr lang="es-419" sz="3000" u="sng" strike="noStrike" cap="none">
              <a:solidFill>
                <a:srgbClr val="FFFF00"/>
              </a:solidFill>
              <a:latin typeface="Arial" charset="0"/>
              <a:ea typeface="Arial" charset="0"/>
              <a:cs typeface="Arial" charset="0"/>
              <a:sym typeface="Cabin"/>
              <a:hlinkClick r:id="rId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b="1" i="0" u="none" strike="noStrike" cap="none" dirty="0">
                <a:solidFill>
                  <a:srgbClr val="FFD966"/>
                </a:solidFill>
                <a:sym typeface="Arial"/>
              </a:rPr>
              <a:t>“</a:t>
            </a:r>
            <a:r>
              <a:rPr lang="en-US" sz="6600" u="none" strike="noStrike" cap="none" dirty="0" err="1">
                <a:solidFill>
                  <a:srgbClr val="FFD966"/>
                </a:solidFill>
                <a:latin typeface="Arial" charset="0"/>
                <a:ea typeface="Arial" charset="0"/>
                <a:cs typeface="Arial" charset="0"/>
                <a:sym typeface="Cabin"/>
              </a:rPr>
              <a:t>Elementos</a:t>
            </a:r>
            <a:r>
              <a:rPr lang="en-US" sz="6600" b="1" i="0" u="none" strike="noStrike" cap="none" dirty="0">
                <a:solidFill>
                  <a:srgbClr val="FFD966"/>
                </a:solidFill>
                <a:sym typeface="Arial"/>
              </a:rPr>
              <a:t>”</a:t>
            </a:r>
            <a:r>
              <a:rPr lang="en-US" sz="6600" u="none" strike="noStrike" cap="none" dirty="0">
                <a:solidFill>
                  <a:srgbClr val="FFD966"/>
                </a:solidFill>
                <a:latin typeface="Arial" charset="0"/>
                <a:ea typeface="Arial" charset="0"/>
                <a:cs typeface="Arial" charset="0"/>
                <a:sym typeface="Cabin"/>
              </a:rPr>
              <a:t> XML (o </a:t>
            </a:r>
            <a:r>
              <a:rPr lang="en-US" sz="6600" u="none" strike="noStrike" cap="none" dirty="0" err="1">
                <a:solidFill>
                  <a:srgbClr val="FFD966"/>
                </a:solidFill>
                <a:latin typeface="Arial" charset="0"/>
                <a:ea typeface="Arial" charset="0"/>
                <a:cs typeface="Arial" charset="0"/>
                <a:sym typeface="Cabin"/>
              </a:rPr>
              <a:t>Nodos</a:t>
            </a:r>
            <a:r>
              <a:rPr lang="en-US" sz="6600" u="none" strike="noStrike" cap="none" dirty="0">
                <a:solidFill>
                  <a:srgbClr val="FFD966"/>
                </a:solidFill>
                <a:latin typeface="Arial" charset="0"/>
                <a:ea typeface="Arial" charset="0"/>
                <a:cs typeface="Arial" charset="0"/>
                <a:sym typeface="Cabin"/>
              </a:rPr>
              <a:t>)</a:t>
            </a:r>
          </a:p>
        </p:txBody>
      </p:sp>
      <p:sp>
        <p:nvSpPr>
          <p:cNvPr id="257" name="Shape 257"/>
          <p:cNvSpPr txBox="1">
            <a:spLocks noGrp="1"/>
          </p:cNvSpPr>
          <p:nvPr>
            <p:ph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dirty="0" err="1">
                <a:solidFill>
                  <a:srgbClr val="FFFF00"/>
                </a:solidFill>
                <a:latin typeface="Arial" charset="0"/>
                <a:ea typeface="Arial" charset="0"/>
                <a:cs typeface="Arial" charset="0"/>
                <a:sym typeface="Cabin"/>
              </a:rPr>
              <a:t>Elemento</a:t>
            </a:r>
            <a:r>
              <a:rPr lang="en-US" sz="3600" u="none" strike="noStrike" cap="none" dirty="0">
                <a:solidFill>
                  <a:srgbClr val="FFFF00"/>
                </a:solidFill>
                <a:latin typeface="Arial" charset="0"/>
                <a:ea typeface="Arial" charset="0"/>
                <a:cs typeface="Arial" charset="0"/>
                <a:sym typeface="Cabin"/>
              </a:rPr>
              <a:t> Simple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dirty="0" err="1">
                <a:solidFill>
                  <a:srgbClr val="FF00FF"/>
                </a:solidFill>
                <a:latin typeface="Arial" charset="0"/>
                <a:ea typeface="Arial" charset="0"/>
                <a:cs typeface="Arial" charset="0"/>
                <a:sym typeface="Cabin"/>
              </a:rPr>
              <a:t>Elemento</a:t>
            </a:r>
            <a:r>
              <a:rPr lang="en-US" sz="3600" u="none" strike="noStrike" cap="none" dirty="0">
                <a:solidFill>
                  <a:srgbClr val="FF00FF"/>
                </a:solidFill>
                <a:latin typeface="Arial" charset="0"/>
                <a:ea typeface="Arial" charset="0"/>
                <a:cs typeface="Arial" charset="0"/>
                <a:sym typeface="Cabin"/>
              </a:rPr>
              <a:t> </a:t>
            </a:r>
            <a:r>
              <a:rPr lang="en-US" sz="3600" u="none" strike="noStrike" cap="none" dirty="0" err="1">
                <a:solidFill>
                  <a:srgbClr val="FF00FF"/>
                </a:solidFill>
                <a:latin typeface="Arial" charset="0"/>
                <a:ea typeface="Arial" charset="0"/>
                <a:cs typeface="Arial" charset="0"/>
                <a:sym typeface="Cabin"/>
              </a:rPr>
              <a:t>Complejo</a:t>
            </a:r>
            <a:endParaRPr lang="en-US" sz="3600" u="none" strike="noStrike" cap="none" dirty="0">
              <a:solidFill>
                <a:srgbClr val="FF00FF"/>
              </a:solidFill>
              <a:latin typeface="Arial" charset="0"/>
              <a:ea typeface="Arial" charset="0"/>
              <a:cs typeface="Arial" charset="0"/>
              <a:sym typeface="Cabin"/>
            </a:endParaRPr>
          </a:p>
        </p:txBody>
      </p:sp>
      <p:sp>
        <p:nvSpPr>
          <p:cNvPr id="258" name="Shape 258"/>
          <p:cNvSpPr txBox="1"/>
          <p:nvPr/>
        </p:nvSpPr>
        <p:spPr>
          <a:xfrm>
            <a:off x="7316786" y="2539899"/>
            <a:ext cx="8002546" cy="566319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n-US" sz="3600" u="none" strike="noStrike" cap="none" dirty="0" err="1">
                <a:solidFill>
                  <a:srgbClr val="00FF00"/>
                </a:solidFill>
                <a:latin typeface="Arial" charset="0"/>
                <a:ea typeface="Arial" charset="0"/>
                <a:cs typeface="Arial" charset="0"/>
                <a:sym typeface="Cabin"/>
              </a:rPr>
              <a:t>gente</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&lt;persona&gt;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a:t>
            </a:r>
            <a:r>
              <a:rPr lang="en-US" sz="3600" u="none" strike="noStrike" cap="none" dirty="0" err="1">
                <a:solidFill>
                  <a:srgbClr val="FFFF00"/>
                </a:solidFill>
                <a:latin typeface="Arial" charset="0"/>
                <a:ea typeface="Arial" charset="0"/>
                <a:cs typeface="Arial" charset="0"/>
                <a:sym typeface="Cabin"/>
              </a:rPr>
              <a:t>nombre</a:t>
            </a:r>
            <a:r>
              <a:rPr lang="en-US" sz="3600" u="none" strike="noStrike" cap="none" dirty="0">
                <a:solidFill>
                  <a:srgbClr val="FFFF00"/>
                </a:solidFill>
                <a:latin typeface="Arial" charset="0"/>
                <a:ea typeface="Arial" charset="0"/>
                <a:cs typeface="Arial" charset="0"/>
                <a:sym typeface="Cabin"/>
              </a:rPr>
              <a:t>&gt;Chuck&lt;/ </a:t>
            </a:r>
            <a:r>
              <a:rPr lang="en-US" sz="3600" u="none" strike="noStrike" cap="none" dirty="0" err="1">
                <a:solidFill>
                  <a:srgbClr val="FFFF00"/>
                </a:solidFill>
                <a:latin typeface="Arial" charset="0"/>
                <a:ea typeface="Arial" charset="0"/>
                <a:cs typeface="Arial" charset="0"/>
                <a:sym typeface="Cabin"/>
              </a:rPr>
              <a:t>nombre</a:t>
            </a:r>
            <a:r>
              <a:rPr lang="en-US" sz="36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a:t>
            </a:r>
            <a:r>
              <a:rPr lang="en-US" sz="3600" u="none" strike="noStrike" cap="none" dirty="0" err="1">
                <a:solidFill>
                  <a:srgbClr val="FFFF00"/>
                </a:solidFill>
                <a:latin typeface="Arial" charset="0"/>
                <a:ea typeface="Arial" charset="0"/>
                <a:cs typeface="Arial" charset="0"/>
                <a:sym typeface="Cabin"/>
              </a:rPr>
              <a:t>telefono</a:t>
            </a:r>
            <a:r>
              <a:rPr lang="en-US" sz="3600" u="none" strike="noStrike" cap="none" dirty="0">
                <a:solidFill>
                  <a:srgbClr val="FFFF00"/>
                </a:solidFill>
                <a:latin typeface="Arial" charset="0"/>
                <a:ea typeface="Arial" charset="0"/>
                <a:cs typeface="Arial" charset="0"/>
                <a:sym typeface="Cabin"/>
              </a:rPr>
              <a:t>&gt;303 4456&lt;/ </a:t>
            </a:r>
            <a:r>
              <a:rPr lang="en-US" sz="3600" u="none" strike="noStrike" cap="none" dirty="0" err="1">
                <a:solidFill>
                  <a:srgbClr val="FFFF00"/>
                </a:solidFill>
                <a:latin typeface="Arial" charset="0"/>
                <a:ea typeface="Arial" charset="0"/>
                <a:cs typeface="Arial" charset="0"/>
                <a:sym typeface="Cabin"/>
              </a:rPr>
              <a:t>telefono</a:t>
            </a:r>
            <a:r>
              <a:rPr lang="en-US" sz="36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&lt;/persona&gt;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&lt;persona&gt;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n-US" sz="3600" u="none" strike="noStrike" cap="none" dirty="0" err="1">
                <a:solidFill>
                  <a:srgbClr val="FF00FF"/>
                </a:solidFill>
                <a:latin typeface="Arial" charset="0"/>
                <a:ea typeface="Arial" charset="0"/>
                <a:cs typeface="Arial" charset="0"/>
                <a:sym typeface="Cabin"/>
              </a:rPr>
              <a:t>nombre</a:t>
            </a:r>
            <a:r>
              <a:rPr lang="en-US" sz="3600" u="none" strike="noStrike" cap="none" dirty="0">
                <a:solidFill>
                  <a:srgbClr val="FF00FF"/>
                </a:solidFill>
                <a:latin typeface="Arial" charset="0"/>
                <a:ea typeface="Arial" charset="0"/>
                <a:cs typeface="Arial" charset="0"/>
                <a:sym typeface="Cabin"/>
              </a:rPr>
              <a:t>&gt;Noah&lt;/</a:t>
            </a:r>
            <a:r>
              <a:rPr lang="en-US" sz="3600" u="none" strike="noStrike" cap="none" dirty="0" err="1">
                <a:solidFill>
                  <a:srgbClr val="FF00FF"/>
                </a:solidFill>
                <a:latin typeface="Arial" charset="0"/>
                <a:ea typeface="Arial" charset="0"/>
                <a:cs typeface="Arial" charset="0"/>
                <a:sym typeface="Cabin"/>
              </a:rPr>
              <a:t>nombre</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n-US" sz="3600" u="none" strike="noStrike" cap="none" dirty="0" err="1">
                <a:solidFill>
                  <a:srgbClr val="FF00FF"/>
                </a:solidFill>
                <a:latin typeface="Arial" charset="0"/>
                <a:ea typeface="Arial" charset="0"/>
                <a:cs typeface="Arial" charset="0"/>
                <a:sym typeface="Cabin"/>
              </a:rPr>
              <a:t>telefono</a:t>
            </a:r>
            <a:r>
              <a:rPr lang="en-US" sz="3600" u="none" strike="noStrike" cap="none" dirty="0">
                <a:solidFill>
                  <a:srgbClr val="FF00FF"/>
                </a:solidFill>
                <a:latin typeface="Arial" charset="0"/>
                <a:ea typeface="Arial" charset="0"/>
                <a:cs typeface="Arial" charset="0"/>
                <a:sym typeface="Cabin"/>
              </a:rPr>
              <a:t>&gt;622 7421&lt;/</a:t>
            </a:r>
            <a:r>
              <a:rPr lang="en-US" sz="3600" u="none" strike="noStrike" cap="none" dirty="0" err="1">
                <a:solidFill>
                  <a:srgbClr val="FF00FF"/>
                </a:solidFill>
                <a:latin typeface="Arial" charset="0"/>
                <a:ea typeface="Arial" charset="0"/>
                <a:cs typeface="Arial" charset="0"/>
                <a:sym typeface="Cabin"/>
              </a:rPr>
              <a:t>telefono</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&lt;/persona&gt;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n-US" sz="3600" u="none" strike="noStrike" cap="none" dirty="0" err="1">
                <a:solidFill>
                  <a:srgbClr val="00FF00"/>
                </a:solidFill>
                <a:latin typeface="Arial" charset="0"/>
                <a:ea typeface="Arial" charset="0"/>
                <a:cs typeface="Arial" charset="0"/>
                <a:sym typeface="Cabin"/>
              </a:rPr>
              <a:t>gente</a:t>
            </a:r>
            <a:r>
              <a:rPr lang="en-US" sz="3600" u="none" strike="noStrike" cap="none" dirty="0">
                <a:solidFill>
                  <a:srgbClr val="00FF00"/>
                </a:solidFill>
                <a:latin typeface="Arial" charset="0"/>
                <a:ea typeface="Arial" charset="0"/>
                <a:cs typeface="Arial" charset="0"/>
                <a:sym typeface="Cabin"/>
              </a:rPr>
              <a:t>&gt;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a:t>
            </a:r>
            <a:r>
              <a:rPr lang="en-US" sz="7600" u="sng" strike="noStrike" cap="none">
                <a:solidFill>
                  <a:srgbClr val="FFD966"/>
                </a:solidFill>
                <a:latin typeface="Arial" charset="0"/>
                <a:ea typeface="Arial" charset="0"/>
                <a:cs typeface="Arial" charset="0"/>
                <a:sym typeface="Cabin"/>
              </a:rPr>
              <a:t>X</a:t>
            </a:r>
            <a:r>
              <a:rPr lang="en-US" sz="7600" u="none" strike="noStrike" cap="none">
                <a:solidFill>
                  <a:srgbClr val="FFD966"/>
                </a:solidFill>
                <a:latin typeface="Arial" charset="0"/>
                <a:ea typeface="Arial" charset="0"/>
                <a:cs typeface="Arial" charset="0"/>
                <a:sym typeface="Cabin"/>
              </a:rPr>
              <a:t>tensible </a:t>
            </a:r>
            <a:r>
              <a:rPr lang="en-US" sz="7600" u="sng" strike="noStrike" cap="none">
                <a:solidFill>
                  <a:srgbClr val="FFD966"/>
                </a:solidFill>
                <a:latin typeface="Arial" charset="0"/>
                <a:ea typeface="Arial" charset="0"/>
                <a:cs typeface="Arial" charset="0"/>
                <a:sym typeface="Cabin"/>
              </a:rPr>
              <a:t>M</a:t>
            </a:r>
            <a:r>
              <a:rPr lang="en-US" sz="7600" u="none" strike="noStrike" cap="none">
                <a:solidFill>
                  <a:srgbClr val="FFD966"/>
                </a:solidFill>
                <a:latin typeface="Arial" charset="0"/>
                <a:ea typeface="Arial" charset="0"/>
                <a:cs typeface="Arial" charset="0"/>
                <a:sym typeface="Cabin"/>
              </a:rPr>
              <a:t>arkup </a:t>
            </a:r>
            <a:r>
              <a:rPr lang="en-US" sz="7600" u="sng" strike="noStrike" cap="none">
                <a:solidFill>
                  <a:srgbClr val="FFD966"/>
                </a:solidFill>
                <a:latin typeface="Arial" charset="0"/>
                <a:ea typeface="Arial" charset="0"/>
                <a:cs typeface="Arial" charset="0"/>
                <a:sym typeface="Cabin"/>
              </a:rPr>
              <a:t>L</a:t>
            </a:r>
            <a:r>
              <a:rPr lang="en-US" sz="7600" u="none" strike="noStrike" cap="none">
                <a:solidFill>
                  <a:srgbClr val="FFD966"/>
                </a:solidFill>
                <a:latin typeface="Arial" charset="0"/>
                <a:ea typeface="Arial" charset="0"/>
                <a:cs typeface="Arial" charset="0"/>
                <a:sym typeface="Cabin"/>
              </a:rPr>
              <a:t>anguage</a:t>
            </a:r>
          </a:p>
        </p:txBody>
      </p:sp>
      <p:sp>
        <p:nvSpPr>
          <p:cNvPr id="271" name="Shape 271"/>
          <p:cNvSpPr txBox="1">
            <a:spLocks noGrp="1"/>
          </p:cNvSpPr>
          <p:nvPr>
            <p:ph idx="1"/>
          </p:nvPr>
        </p:nvSpPr>
        <p:spPr>
          <a:xfrm>
            <a:off x="1155700" y="2963022"/>
            <a:ext cx="13932000" cy="4694657"/>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El propósito principal es ayudar a sistemas de información a </a:t>
            </a:r>
            <a:r>
              <a:rPr lang="es-419" sz="3600" dirty="0">
                <a:solidFill>
                  <a:srgbClr val="00FF00"/>
                </a:solidFill>
                <a:latin typeface="Arial" charset="0"/>
                <a:ea typeface="Arial" charset="0"/>
                <a:cs typeface="Arial" charset="0"/>
                <a:sym typeface="Cabin"/>
              </a:rPr>
              <a:t>compartir datos estructurados</a:t>
            </a:r>
          </a:p>
          <a:p>
            <a:pPr marL="457200" marR="0" lvl="0" indent="-457200" algn="l" rtl="0">
              <a:lnSpc>
                <a:spcPct val="100000"/>
              </a:lnSpc>
              <a:spcBef>
                <a:spcPts val="0"/>
              </a:spcBef>
              <a:spcAft>
                <a:spcPts val="1000"/>
              </a:spcAft>
              <a:buSzPct val="100000"/>
              <a:buFont typeface="Cabin"/>
            </a:pPr>
            <a:r>
              <a:rPr lang="es-419" sz="3600" u="none" strike="noStrike" cap="none" dirty="0">
                <a:solidFill>
                  <a:schemeClr val="lt1"/>
                </a:solidFill>
                <a:latin typeface="Arial" charset="0"/>
                <a:ea typeface="Arial" charset="0"/>
                <a:cs typeface="Arial" charset="0"/>
                <a:sym typeface="Cabin"/>
              </a:rPr>
              <a:t>Comenzó como un subconjunto simplificado del Lenguaje de Marcado Generalizado Estándar (SGML - Standard </a:t>
            </a:r>
            <a:r>
              <a:rPr lang="es-419" sz="3600" u="none" strike="noStrike" cap="none" dirty="0" err="1">
                <a:solidFill>
                  <a:schemeClr val="lt1"/>
                </a:solidFill>
                <a:latin typeface="Arial" charset="0"/>
                <a:ea typeface="Arial" charset="0"/>
                <a:cs typeface="Arial" charset="0"/>
                <a:sym typeface="Cabin"/>
              </a:rPr>
              <a:t>Generalized</a:t>
            </a:r>
            <a:r>
              <a:rPr lang="es-419" sz="3600" u="none" strike="noStrike" cap="none" dirty="0">
                <a:solidFill>
                  <a:schemeClr val="lt1"/>
                </a:solidFill>
                <a:latin typeface="Arial" charset="0"/>
                <a:ea typeface="Arial" charset="0"/>
                <a:cs typeface="Arial" charset="0"/>
                <a:sym typeface="Cabin"/>
              </a:rPr>
              <a:t> </a:t>
            </a:r>
            <a:r>
              <a:rPr lang="es-419" sz="3600" u="none" strike="noStrike" cap="none" dirty="0" err="1">
                <a:solidFill>
                  <a:schemeClr val="lt1"/>
                </a:solidFill>
                <a:latin typeface="Arial" charset="0"/>
                <a:ea typeface="Arial" charset="0"/>
                <a:cs typeface="Arial" charset="0"/>
                <a:sym typeface="Cabin"/>
              </a:rPr>
              <a:t>Markup</a:t>
            </a:r>
            <a:r>
              <a:rPr lang="es-419" sz="3600" u="none" strike="noStrike" cap="none" dirty="0">
                <a:solidFill>
                  <a:schemeClr val="lt1"/>
                </a:solidFill>
                <a:latin typeface="Arial" charset="0"/>
                <a:ea typeface="Arial" charset="0"/>
                <a:cs typeface="Arial" charset="0"/>
                <a:sym typeface="Cabin"/>
              </a:rPr>
              <a:t> </a:t>
            </a:r>
            <a:r>
              <a:rPr lang="es-419" sz="3600" u="none" strike="noStrike" cap="none" dirty="0" err="1">
                <a:solidFill>
                  <a:schemeClr val="lt1"/>
                </a:solidFill>
                <a:latin typeface="Arial" charset="0"/>
                <a:ea typeface="Arial" charset="0"/>
                <a:cs typeface="Arial" charset="0"/>
                <a:sym typeface="Cabin"/>
              </a:rPr>
              <a:t>Language</a:t>
            </a:r>
            <a:r>
              <a:rPr lang="es-419" sz="3600" u="none" strike="noStrike" cap="none" dirty="0">
                <a:solidFill>
                  <a:schemeClr val="lt1"/>
                </a:solidFill>
                <a:latin typeface="Arial" charset="0"/>
                <a:ea typeface="Arial" charset="0"/>
                <a:cs typeface="Arial" charset="0"/>
                <a:sym typeface="Cabin"/>
              </a:rPr>
              <a:t>, por sus siglas en Inglés</a:t>
            </a:r>
            <a:r>
              <a:rPr lang="es-419" sz="3600" dirty="0">
                <a:solidFill>
                  <a:schemeClr val="lt1"/>
                </a:solidFill>
                <a:latin typeface="Arial" charset="0"/>
                <a:ea typeface="Arial" charset="0"/>
                <a:cs typeface="Arial" charset="0"/>
                <a:sym typeface="Cabin"/>
              </a:rPr>
              <a:t>) y está diseñado para ser relativamente legible para los humanos</a:t>
            </a:r>
            <a:endParaRPr lang="es-419" sz="3600" u="none" strike="noStrike" cap="none" dirty="0">
              <a:solidFill>
                <a:schemeClr val="lt1"/>
              </a:solidFill>
              <a:latin typeface="Arial" charset="0"/>
              <a:ea typeface="Arial" charset="0"/>
              <a:cs typeface="Arial" charset="0"/>
              <a:sym typeface="Cabin"/>
            </a:endParaRPr>
          </a:p>
        </p:txBody>
      </p:sp>
      <p:sp>
        <p:nvSpPr>
          <p:cNvPr id="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http://es.wikipedia.org/wiki/XML</a:t>
            </a:r>
            <a:endParaRPr lang="en-US" sz="3000" u="sng" strike="noStrike" cap="none" dirty="0">
              <a:solidFill>
                <a:srgbClr val="FFFF00"/>
              </a:solidFill>
              <a:latin typeface="Arial" charset="0"/>
              <a:ea typeface="Arial" charset="0"/>
              <a:cs typeface="Arial" charset="0"/>
              <a:sym typeface="Cabin"/>
              <a:hlinkClick r:id="rId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155700" y="762000"/>
            <a:ext cx="1357187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rgbClr val="FFD966"/>
                </a:solidFill>
                <a:latin typeface="Arial" charset="0"/>
                <a:ea typeface="Arial" charset="0"/>
                <a:cs typeface="Arial" charset="0"/>
                <a:sym typeface="Cabin"/>
              </a:rPr>
              <a:t>Elementos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básicos</a:t>
            </a:r>
            <a:r>
              <a:rPr lang="en-US" sz="7600" u="none" strike="noStrike" cap="none" dirty="0">
                <a:solidFill>
                  <a:srgbClr val="FFD966"/>
                </a:solidFill>
                <a:latin typeface="Arial" charset="0"/>
                <a:ea typeface="Arial" charset="0"/>
                <a:cs typeface="Arial" charset="0"/>
                <a:sym typeface="Cabin"/>
              </a:rPr>
              <a:t> de XML</a:t>
            </a:r>
          </a:p>
        </p:txBody>
      </p:sp>
      <p:sp>
        <p:nvSpPr>
          <p:cNvPr id="278" name="Shape 278"/>
          <p:cNvSpPr txBox="1">
            <a:spLocks noGrp="1"/>
          </p:cNvSpPr>
          <p:nvPr>
            <p:ph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dirty="0" err="1">
                <a:solidFill>
                  <a:srgbClr val="00FF00"/>
                </a:solidFill>
                <a:latin typeface="Arial" charset="0"/>
                <a:ea typeface="Arial" charset="0"/>
                <a:cs typeface="Arial" charset="0"/>
                <a:sym typeface="Cabin"/>
              </a:rPr>
              <a:t>Etiqueta</a:t>
            </a: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err="1">
                <a:solidFill>
                  <a:srgbClr val="00FF00"/>
                </a:solidFill>
                <a:latin typeface="Arial" charset="0"/>
                <a:ea typeface="Arial" charset="0"/>
                <a:cs typeface="Arial" charset="0"/>
                <a:sym typeface="Cabin"/>
              </a:rPr>
              <a:t>inicial</a:t>
            </a:r>
            <a:endParaRPr lang="en-US" sz="3600" u="none" strike="noStrike" cap="none" dirty="0">
              <a:solidFill>
                <a:srgbClr val="00F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dirty="0" err="1">
                <a:solidFill>
                  <a:srgbClr val="FFFF00"/>
                </a:solidFill>
                <a:latin typeface="Arial" charset="0"/>
                <a:ea typeface="Arial" charset="0"/>
                <a:cs typeface="Arial" charset="0"/>
                <a:sym typeface="Cabin"/>
              </a:rPr>
              <a:t>Etiqueta</a:t>
            </a:r>
            <a:r>
              <a:rPr lang="en-US" sz="3600" u="none" strike="noStrike" cap="none" dirty="0">
                <a:solidFill>
                  <a:srgbClr val="FFFF00"/>
                </a:solidFill>
                <a:latin typeface="Arial" charset="0"/>
                <a:ea typeface="Arial" charset="0"/>
                <a:cs typeface="Arial" charset="0"/>
                <a:sym typeface="Cabin"/>
              </a:rPr>
              <a:t> final</a:t>
            </a:r>
          </a:p>
          <a:p>
            <a:pPr marL="749300" marR="0" lvl="0" indent="-533400" algn="l" rtl="0">
              <a:lnSpc>
                <a:spcPct val="100000"/>
              </a:lnSpc>
              <a:spcBef>
                <a:spcPts val="3500"/>
              </a:spcBef>
              <a:spcAft>
                <a:spcPts val="0"/>
              </a:spcAft>
              <a:buClr>
                <a:schemeClr val="lt1"/>
              </a:buClr>
              <a:buSzPct val="171000"/>
              <a:buFont typeface="Cabin"/>
              <a:buChar char="•"/>
            </a:pPr>
            <a:r>
              <a:rPr lang="en-US" sz="3600" dirty="0" err="1">
                <a:solidFill>
                  <a:schemeClr val="lt1"/>
                </a:solidFill>
                <a:latin typeface="Arial" charset="0"/>
                <a:ea typeface="Arial" charset="0"/>
                <a:cs typeface="Arial" charset="0"/>
                <a:sym typeface="Cabin"/>
              </a:rPr>
              <a:t>Contenido</a:t>
            </a:r>
            <a:r>
              <a:rPr lang="en-US" sz="3600" dirty="0">
                <a:solidFill>
                  <a:schemeClr val="lt1"/>
                </a:solidFill>
                <a:latin typeface="Arial" charset="0"/>
                <a:ea typeface="Arial" charset="0"/>
                <a:cs typeface="Arial" charset="0"/>
                <a:sym typeface="Cabin"/>
              </a:rPr>
              <a:t> de </a:t>
            </a:r>
            <a:r>
              <a:rPr lang="en-US" sz="3600" dirty="0" err="1">
                <a:solidFill>
                  <a:schemeClr val="lt1"/>
                </a:solidFill>
                <a:latin typeface="Arial" charset="0"/>
                <a:ea typeface="Arial" charset="0"/>
                <a:cs typeface="Arial" charset="0"/>
                <a:sym typeface="Cabin"/>
              </a:rPr>
              <a:t>texto</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dirty="0" err="1">
                <a:solidFill>
                  <a:srgbClr val="FF7F00"/>
                </a:solidFill>
                <a:latin typeface="Arial" charset="0"/>
                <a:ea typeface="Arial" charset="0"/>
                <a:cs typeface="Arial" charset="0"/>
                <a:sym typeface="Cabin"/>
              </a:rPr>
              <a:t>Atributo</a:t>
            </a:r>
            <a:endParaRPr lang="en-US" sz="3600" u="none" strike="noStrike" cap="none" dirty="0">
              <a:solidFill>
                <a:srgbClr val="FF7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dirty="0" err="1">
                <a:solidFill>
                  <a:srgbClr val="FF00FF"/>
                </a:solidFill>
                <a:latin typeface="Arial" charset="0"/>
                <a:ea typeface="Arial" charset="0"/>
                <a:cs typeface="Arial" charset="0"/>
                <a:sym typeface="Cabin"/>
              </a:rPr>
              <a:t>Etiqueta</a:t>
            </a:r>
            <a:r>
              <a:rPr lang="en-US" sz="3600" u="none" strike="noStrike" cap="none" dirty="0">
                <a:solidFill>
                  <a:srgbClr val="FF00FF"/>
                </a:solidFill>
                <a:latin typeface="Arial" charset="0"/>
                <a:ea typeface="Arial" charset="0"/>
                <a:cs typeface="Arial" charset="0"/>
                <a:sym typeface="Cabin"/>
              </a:rPr>
              <a:t> de auto-</a:t>
            </a:r>
            <a:r>
              <a:rPr lang="en-US" sz="3600" u="none" strike="noStrike" cap="none" dirty="0" err="1">
                <a:solidFill>
                  <a:srgbClr val="FF00FF"/>
                </a:solidFill>
                <a:latin typeface="Arial" charset="0"/>
                <a:ea typeface="Arial" charset="0"/>
                <a:cs typeface="Arial" charset="0"/>
                <a:sym typeface="Cabin"/>
              </a:rPr>
              <a:t>finalizado</a:t>
            </a:r>
            <a:endParaRPr lang="en-US" sz="3600" u="none" strike="noStrike" cap="none" dirty="0">
              <a:solidFill>
                <a:srgbClr val="FF00FF"/>
              </a:solidFill>
              <a:latin typeface="Arial" charset="0"/>
              <a:ea typeface="Arial" charset="0"/>
              <a:cs typeface="Arial" charset="0"/>
              <a:sym typeface="Cabin"/>
            </a:endParaRPr>
          </a:p>
        </p:txBody>
      </p:sp>
      <p:sp>
        <p:nvSpPr>
          <p:cNvPr id="279" name="Shape 279"/>
          <p:cNvSpPr txBox="1"/>
          <p:nvPr/>
        </p:nvSpPr>
        <p:spPr>
          <a:xfrm>
            <a:off x="8332774" y="3136900"/>
            <a:ext cx="7287182"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Arial" charset="0"/>
                <a:ea typeface="Arial" charset="0"/>
                <a:cs typeface="Arial" charset="0"/>
                <a:sym typeface="Cabin"/>
              </a:rPr>
              <a:t>&lt;persona&gt;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00FF00"/>
                </a:solidFill>
                <a:latin typeface="Arial" charset="0"/>
                <a:ea typeface="Arial" charset="0"/>
                <a:cs typeface="Arial" charset="0"/>
                <a:sym typeface="Cabin"/>
              </a:rPr>
              <a:t>&lt;</a:t>
            </a:r>
            <a:r>
              <a:rPr lang="en-US" sz="4400" u="none" strike="noStrike" cap="none" dirty="0" err="1">
                <a:solidFill>
                  <a:srgbClr val="00FF00"/>
                </a:solidFill>
                <a:latin typeface="Arial" charset="0"/>
                <a:ea typeface="Arial" charset="0"/>
                <a:cs typeface="Arial" charset="0"/>
                <a:sym typeface="Cabin"/>
              </a:rPr>
              <a:t>nombre</a:t>
            </a:r>
            <a:r>
              <a:rPr lang="en-US" sz="4400" u="none" strike="noStrike" cap="none" dirty="0">
                <a:solidFill>
                  <a:srgbClr val="00FF00"/>
                </a:solidFill>
                <a:latin typeface="Arial" charset="0"/>
                <a:ea typeface="Arial" charset="0"/>
                <a:cs typeface="Arial" charset="0"/>
                <a:sym typeface="Cabin"/>
              </a:rPr>
              <a:t>&gt;</a:t>
            </a:r>
            <a:r>
              <a:rPr lang="en-US" sz="4400" u="none" strike="noStrike" cap="none" dirty="0">
                <a:solidFill>
                  <a:schemeClr val="lt1"/>
                </a:solidFill>
                <a:latin typeface="Arial" charset="0"/>
                <a:ea typeface="Arial" charset="0"/>
                <a:cs typeface="Arial" charset="0"/>
                <a:sym typeface="Cabin"/>
              </a:rPr>
              <a:t>Chuck</a:t>
            </a:r>
            <a:r>
              <a:rPr lang="en-US" sz="4400" u="none" strike="noStrike" cap="none" dirty="0">
                <a:solidFill>
                  <a:srgbClr val="FFFF00"/>
                </a:solidFill>
                <a:latin typeface="Arial" charset="0"/>
                <a:ea typeface="Arial" charset="0"/>
                <a:cs typeface="Arial" charset="0"/>
                <a:sym typeface="Cabin"/>
              </a:rPr>
              <a:t>&lt;/</a:t>
            </a:r>
            <a:r>
              <a:rPr lang="en-US" sz="4400" u="none" strike="noStrike" cap="none" dirty="0" err="1">
                <a:solidFill>
                  <a:srgbClr val="FFFF00"/>
                </a:solidFill>
                <a:latin typeface="Arial" charset="0"/>
                <a:ea typeface="Arial" charset="0"/>
                <a:cs typeface="Arial" charset="0"/>
                <a:sym typeface="Cabin"/>
              </a:rPr>
              <a:t>nombre</a:t>
            </a:r>
            <a:r>
              <a:rPr lang="en-US" sz="44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00FF00"/>
                </a:solidFill>
                <a:latin typeface="Arial" charset="0"/>
                <a:ea typeface="Arial" charset="0"/>
                <a:cs typeface="Arial" charset="0"/>
                <a:sym typeface="Cabin"/>
              </a:rPr>
              <a:t>&lt;</a:t>
            </a:r>
            <a:r>
              <a:rPr lang="en-US" sz="4400" u="none" strike="noStrike" cap="none" dirty="0" err="1">
                <a:solidFill>
                  <a:srgbClr val="00FF00"/>
                </a:solidFill>
                <a:latin typeface="Arial" charset="0"/>
                <a:ea typeface="Arial" charset="0"/>
                <a:cs typeface="Arial" charset="0"/>
                <a:sym typeface="Cabin"/>
              </a:rPr>
              <a:t>telefono</a:t>
            </a:r>
            <a:r>
              <a:rPr lang="en-US" sz="4400" u="none" strike="noStrike" cap="none" dirty="0">
                <a:solidFill>
                  <a:srgbClr val="00FF00"/>
                </a:solidFill>
                <a:latin typeface="Arial" charset="0"/>
                <a:ea typeface="Arial" charset="0"/>
                <a:cs typeface="Arial" charset="0"/>
                <a:sym typeface="Cabin"/>
              </a:rPr>
              <a:t> </a:t>
            </a:r>
            <a:r>
              <a:rPr lang="en-US" sz="4400" u="none" strike="noStrike" cap="none" dirty="0" err="1">
                <a:solidFill>
                  <a:srgbClr val="FF7F00"/>
                </a:solidFill>
                <a:latin typeface="Arial" charset="0"/>
                <a:ea typeface="Arial" charset="0"/>
                <a:cs typeface="Arial" charset="0"/>
                <a:sym typeface="Cabin"/>
              </a:rPr>
              <a:t>tipo</a:t>
            </a:r>
            <a:r>
              <a:rPr lang="en-US" sz="4400" u="none" strike="noStrike" cap="none" dirty="0">
                <a:solidFill>
                  <a:srgbClr val="FF7F00"/>
                </a:solidFill>
                <a:latin typeface="Arial" charset="0"/>
                <a:ea typeface="Arial" charset="0"/>
                <a:cs typeface="Arial" charset="0"/>
                <a:sym typeface="Cabin"/>
              </a:rPr>
              <a:t>=</a:t>
            </a:r>
            <a:r>
              <a:rPr lang="en-US" sz="4400" dirty="0">
                <a:solidFill>
                  <a:srgbClr val="FF7F00"/>
                </a:solidFill>
              </a:rPr>
              <a:t>"</a:t>
            </a:r>
            <a:r>
              <a:rPr lang="en-US" sz="4400" u="none" strike="noStrike" cap="none" dirty="0" err="1">
                <a:solidFill>
                  <a:srgbClr val="FF7F00"/>
                </a:solidFill>
                <a:latin typeface="Arial" charset="0"/>
                <a:ea typeface="Arial" charset="0"/>
                <a:cs typeface="Arial" charset="0"/>
                <a:sym typeface="Cabin"/>
              </a:rPr>
              <a:t>intl</a:t>
            </a:r>
            <a:r>
              <a:rPr lang="en-US" sz="4400" dirty="0">
                <a:solidFill>
                  <a:srgbClr val="FF7F00"/>
                </a:solidFill>
              </a:rPr>
              <a:t>"</a:t>
            </a:r>
            <a:r>
              <a:rPr lang="en-US" sz="44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FF00"/>
                </a:solidFill>
                <a:latin typeface="Arial" charset="0"/>
                <a:ea typeface="Arial" charset="0"/>
                <a:cs typeface="Arial" charset="0"/>
                <a:sym typeface="Cabin"/>
              </a:rPr>
              <a:t>&lt;/</a:t>
            </a:r>
            <a:r>
              <a:rPr lang="en-US" sz="4400" u="none" strike="noStrike" cap="none" dirty="0" err="1">
                <a:solidFill>
                  <a:srgbClr val="FFFF00"/>
                </a:solidFill>
                <a:latin typeface="Arial" charset="0"/>
                <a:ea typeface="Arial" charset="0"/>
                <a:cs typeface="Arial" charset="0"/>
                <a:sym typeface="Cabin"/>
              </a:rPr>
              <a:t>telefono</a:t>
            </a:r>
            <a:r>
              <a:rPr lang="en-US" sz="44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00FF"/>
                </a:solidFill>
                <a:latin typeface="Arial" charset="0"/>
                <a:ea typeface="Arial" charset="0"/>
                <a:cs typeface="Arial" charset="0"/>
                <a:sym typeface="Cabin"/>
              </a:rPr>
              <a:t>&lt;email</a:t>
            </a:r>
            <a:r>
              <a:rPr lang="en-US" sz="4400" u="none" strike="noStrike" cap="none" dirty="0">
                <a:solidFill>
                  <a:schemeClr val="lt1"/>
                </a:solidFill>
                <a:latin typeface="Arial" charset="0"/>
                <a:ea typeface="Arial" charset="0"/>
                <a:cs typeface="Arial" charset="0"/>
                <a:sym typeface="Cabin"/>
              </a:rPr>
              <a:t> </a:t>
            </a:r>
            <a:r>
              <a:rPr lang="en-US" sz="4400" u="none" strike="noStrike" cap="none" dirty="0" err="1">
                <a:solidFill>
                  <a:srgbClr val="FF7F00"/>
                </a:solidFill>
                <a:latin typeface="Arial" charset="0"/>
                <a:ea typeface="Arial" charset="0"/>
                <a:cs typeface="Arial" charset="0"/>
                <a:sym typeface="Cabin"/>
              </a:rPr>
              <a:t>ocultar</a:t>
            </a:r>
            <a:r>
              <a:rPr lang="en-US" sz="4400" u="none" strike="noStrike" cap="none" dirty="0">
                <a:solidFill>
                  <a:srgbClr val="FF7F00"/>
                </a:solidFill>
                <a:latin typeface="Arial" charset="0"/>
                <a:ea typeface="Arial" charset="0"/>
                <a:cs typeface="Arial" charset="0"/>
                <a:sym typeface="Cabin"/>
              </a:rPr>
              <a:t>=</a:t>
            </a:r>
            <a:r>
              <a:rPr lang="en-US" sz="4400" dirty="0">
                <a:solidFill>
                  <a:srgbClr val="FF7F00"/>
                </a:solidFill>
              </a:rPr>
              <a:t>"</a:t>
            </a:r>
            <a:r>
              <a:rPr lang="en-US" sz="4400" u="none" strike="noStrike" cap="none" dirty="0">
                <a:solidFill>
                  <a:srgbClr val="FF7F00"/>
                </a:solidFill>
                <a:latin typeface="Arial" charset="0"/>
                <a:ea typeface="Arial" charset="0"/>
                <a:cs typeface="Arial" charset="0"/>
                <a:sym typeface="Cabin"/>
              </a:rPr>
              <a:t>yes</a:t>
            </a:r>
            <a:r>
              <a:rPr lang="en-US" sz="4400" dirty="0">
                <a:solidFill>
                  <a:srgbClr val="FF7F00"/>
                </a:solidFill>
              </a:rPr>
              <a:t>"</a:t>
            </a: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dirty="0">
                <a:solidFill>
                  <a:srgbClr val="FFFF00"/>
                </a:solidFill>
                <a:latin typeface="Arial" charset="0"/>
                <a:ea typeface="Arial" charset="0"/>
                <a:cs typeface="Arial" charset="0"/>
                <a:sym typeface="Cabin"/>
              </a:rPr>
              <a:t>&lt;/persona&gt;</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1394</TotalTime>
  <Words>4027</Words>
  <Application>Microsoft Office PowerPoint</Application>
  <PresentationFormat>Custom</PresentationFormat>
  <Paragraphs>551</Paragraphs>
  <Slides>55</Slides>
  <Notes>55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Arial Regular</vt:lpstr>
      <vt:lpstr>Cabin</vt:lpstr>
      <vt:lpstr>Courier</vt:lpstr>
      <vt:lpstr>Courier New</vt:lpstr>
      <vt:lpstr>Gill Sans SemiBold</vt:lpstr>
      <vt:lpstr>Helvetica</vt:lpstr>
      <vt:lpstr>Lucida Grande</vt:lpstr>
      <vt:lpstr>071215_powerpoint_template_b</vt:lpstr>
      <vt:lpstr>Usando Servicios Web</vt:lpstr>
      <vt:lpstr>Datos en la Web</vt:lpstr>
      <vt:lpstr>Envío de Datos a través de la “Red”</vt:lpstr>
      <vt:lpstr>Acordando un “Formato de Cableado”</vt:lpstr>
      <vt:lpstr>Acordando un “Formato de Cableado”</vt:lpstr>
      <vt:lpstr>XML</vt:lpstr>
      <vt:lpstr>“Elementos” XML (o Nodos)</vt:lpstr>
      <vt:lpstr>eXtensible Markup Language</vt:lpstr>
      <vt:lpstr>Elementos básicos de XML</vt:lpstr>
      <vt:lpstr>Espacio en Blanco</vt:lpstr>
      <vt:lpstr>Terminología XML</vt:lpstr>
      <vt:lpstr>XML como un Árbol</vt:lpstr>
      <vt:lpstr>Texto y Atributos en XML</vt:lpstr>
      <vt:lpstr>XML como Rutas</vt:lpstr>
      <vt:lpstr>Esquema XML</vt:lpstr>
      <vt:lpstr>Esquema XML</vt:lpstr>
      <vt:lpstr>PowerPoint Presentation</vt:lpstr>
      <vt:lpstr>PowerPoint Presentation</vt:lpstr>
      <vt:lpstr>Muchos Lenguajes de Esquemas XML</vt:lpstr>
      <vt:lpstr>Esquema XSD XML (especificación W3C)</vt:lpstr>
      <vt:lpstr>Estructura XSD</vt:lpstr>
      <vt:lpstr>Reglas XSD</vt:lpstr>
      <vt:lpstr>Tipos de Datos XSD</vt:lpstr>
      <vt:lpstr>ISO 8601 Formato de Fecha/Hora</vt:lpstr>
      <vt:lpstr>PowerPoint Presentation</vt:lpstr>
      <vt:lpstr>PowerPoint Presentation</vt:lpstr>
      <vt:lpstr>PowerPoint Presentation</vt:lpstr>
      <vt:lpstr>PowerPoint Presentation</vt:lpstr>
      <vt:lpstr>Notación de Objetos de JavaScript</vt:lpstr>
      <vt:lpstr>Notación de Objetos de JavaScript</vt:lpstr>
      <vt:lpstr>PowerPoint Presentation</vt:lpstr>
      <vt:lpstr>PowerPoint Presentation</vt:lpstr>
      <vt:lpstr>PowerPoint Presentation</vt:lpstr>
      <vt:lpstr>PowerPoint Presentation</vt:lpstr>
      <vt:lpstr> Diseño Orientado a Servicios</vt:lpstr>
      <vt:lpstr>Diseño Orientado a Servicios</vt:lpstr>
      <vt:lpstr>Múltiples Sistemas</vt:lpstr>
      <vt:lpstr> Servicios Web</vt:lpstr>
      <vt:lpstr>Interface de Programación de Aplicaciones</vt:lpstr>
      <vt:lpstr>PowerPoint Presentation</vt:lpstr>
      <vt:lpstr>PowerPoint Presentation</vt:lpstr>
      <vt:lpstr>PowerPoint Presentation</vt:lpstr>
      <vt:lpstr>Seguridad de una API y límite de datos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Juan Carlos Pérez Castellanos</cp:lastModifiedBy>
  <cp:revision>52</cp:revision>
  <dcterms:modified xsi:type="dcterms:W3CDTF">2020-11-01T00:09:03Z</dcterms:modified>
</cp:coreProperties>
</file>