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C4437D-7DF1-4013-B8BA-CF5A8DC6CA06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ECB83E-9B1E-469B-9D4D-114F93360275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4416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437D-7DF1-4013-B8BA-CF5A8DC6CA06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B83E-9B1E-469B-9D4D-114F93360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005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437D-7DF1-4013-B8BA-CF5A8DC6CA06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B83E-9B1E-469B-9D4D-114F93360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188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437D-7DF1-4013-B8BA-CF5A8DC6CA06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B83E-9B1E-469B-9D4D-114F93360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379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4437D-7DF1-4013-B8BA-CF5A8DC6CA06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ECB83E-9B1E-469B-9D4D-114F93360275}" type="slidenum">
              <a:rPr lang="id-ID" smtClean="0"/>
              <a:t>‹#›</a:t>
            </a:fld>
            <a:endParaRPr lang="id-I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5385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437D-7DF1-4013-B8BA-CF5A8DC6CA06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B83E-9B1E-469B-9D4D-114F93360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337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437D-7DF1-4013-B8BA-CF5A8DC6CA06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B83E-9B1E-469B-9D4D-114F93360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376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437D-7DF1-4013-B8BA-CF5A8DC6CA06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B83E-9B1E-469B-9D4D-114F93360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06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437D-7DF1-4013-B8BA-CF5A8DC6CA06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B83E-9B1E-469B-9D4D-114F93360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496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4437D-7DF1-4013-B8BA-CF5A8DC6CA06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ECB83E-9B1E-469B-9D4D-114F93360275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787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4437D-7DF1-4013-B8BA-CF5A8DC6CA06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ECB83E-9B1E-469B-9D4D-114F93360275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673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BC4437D-7DF1-4013-B8BA-CF5A8DC6CA06}" type="datetimeFigureOut">
              <a:rPr lang="id-ID" smtClean="0"/>
              <a:t>13/09/2018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ECB83E-9B1E-469B-9D4D-114F93360275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130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846" y="1148534"/>
            <a:ext cx="8361229" cy="1053600"/>
          </a:xfrm>
        </p:spPr>
        <p:txBody>
          <a:bodyPr/>
          <a:lstStyle/>
          <a:p>
            <a:r>
              <a:rPr lang="id-ID" sz="6000" dirty="0" smtClean="0">
                <a:latin typeface="Algerian" panose="04020705040A02060702" pitchFamily="82" charset="0"/>
              </a:rPr>
              <a:t>BASIS DATA</a:t>
            </a:r>
            <a:endParaRPr lang="id-ID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1842" y="5154885"/>
            <a:ext cx="6831673" cy="1086237"/>
          </a:xfrm>
        </p:spPr>
        <p:txBody>
          <a:bodyPr/>
          <a:lstStyle/>
          <a:p>
            <a:r>
              <a:rPr lang="id-ID" dirty="0" smtClean="0">
                <a:latin typeface="Algerian" panose="04020705040A02060702" pitchFamily="82" charset="0"/>
              </a:rPr>
              <a:t>Fandi Arianto</a:t>
            </a:r>
            <a:endParaRPr lang="id-ID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Hasil gambar untuk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35" y="2202134"/>
            <a:ext cx="47625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238" y="148281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6936"/>
            <a:ext cx="9601200" cy="64873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>
                <a:latin typeface="Algerian" panose="04020705040A02060702" pitchFamily="82" charset="0"/>
              </a:rPr>
              <a:t>Datatype In Database</a:t>
            </a:r>
            <a:br>
              <a:rPr lang="id-ID" dirty="0" smtClean="0">
                <a:latin typeface="Algerian" panose="04020705040A02060702" pitchFamily="82" charset="0"/>
              </a:rPr>
            </a:br>
            <a:endParaRPr lang="id-ID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33783" y="1148020"/>
            <a:ext cx="3163331" cy="5877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dirty="0" smtClean="0">
                <a:latin typeface="Arial Black" panose="020B0A04020102020204" pitchFamily="34" charset="0"/>
              </a:rPr>
              <a:t>BLOB DATATYPE</a:t>
            </a:r>
            <a:endParaRPr lang="id-ID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56" y="2038092"/>
            <a:ext cx="7085185" cy="2632762"/>
          </a:xfrm>
          <a:prstGeom prst="rect">
            <a:avLst/>
          </a:prstGeom>
        </p:spPr>
      </p:pic>
      <p:pic>
        <p:nvPicPr>
          <p:cNvPr id="6" name="Picture 2" descr="Hasil gambar untuk data science indone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-61784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7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2935"/>
          </a:xfrm>
        </p:spPr>
        <p:txBody>
          <a:bodyPr/>
          <a:lstStyle/>
          <a:p>
            <a:pPr algn="ctr"/>
            <a:r>
              <a:rPr lang="id-ID" dirty="0">
                <a:latin typeface="Algerian" panose="04020705040A02060702" pitchFamily="82" charset="0"/>
              </a:rPr>
              <a:t>CREATE TABLE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014" y="3647047"/>
            <a:ext cx="4447786" cy="22592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 smtClean="0"/>
              <a:t>Create table </a:t>
            </a:r>
            <a:r>
              <a:rPr lang="id-ID" dirty="0" smtClean="0">
                <a:solidFill>
                  <a:srgbClr val="00B050"/>
                </a:solidFill>
              </a:rPr>
              <a:t>newsletter_regs</a:t>
            </a:r>
            <a:r>
              <a:rPr lang="id-ID" dirty="0" smtClean="0"/>
              <a:t> (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00B0F0"/>
                </a:solidFill>
              </a:rPr>
              <a:t>       id </a:t>
            </a:r>
            <a:r>
              <a:rPr lang="id-ID" dirty="0" smtClean="0">
                <a:solidFill>
                  <a:srgbClr val="FF0000"/>
                </a:solidFill>
              </a:rPr>
              <a:t>integer</a:t>
            </a:r>
            <a:r>
              <a:rPr lang="id-ID" dirty="0" smtClean="0"/>
              <a:t>,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  </a:t>
            </a:r>
            <a:r>
              <a:rPr lang="id-ID" dirty="0" smtClean="0">
                <a:solidFill>
                  <a:srgbClr val="00B0F0"/>
                </a:solidFill>
              </a:rPr>
              <a:t>first_name</a:t>
            </a:r>
            <a:r>
              <a:rPr lang="id-ID" dirty="0" smtClean="0"/>
              <a:t> </a:t>
            </a:r>
            <a:r>
              <a:rPr lang="id-ID" dirty="0" smtClean="0">
                <a:solidFill>
                  <a:srgbClr val="FF0000"/>
                </a:solidFill>
              </a:rPr>
              <a:t>varchar (20),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  </a:t>
            </a:r>
            <a:r>
              <a:rPr lang="id-ID" dirty="0" smtClean="0">
                <a:solidFill>
                  <a:srgbClr val="00B0F0"/>
                </a:solidFill>
              </a:rPr>
              <a:t>last_name</a:t>
            </a:r>
            <a:r>
              <a:rPr lang="id-ID" dirty="0" smtClean="0"/>
              <a:t> </a:t>
            </a:r>
            <a:r>
              <a:rPr lang="id-ID" dirty="0" smtClean="0">
                <a:solidFill>
                  <a:srgbClr val="FF0000"/>
                </a:solidFill>
              </a:rPr>
              <a:t>varchar (20)</a:t>
            </a:r>
            <a:r>
              <a:rPr lang="id-ID" dirty="0" smtClean="0"/>
              <a:t>,</a:t>
            </a:r>
          </a:p>
          <a:p>
            <a:pPr marL="0" indent="0">
              <a:buNone/>
            </a:pPr>
            <a:r>
              <a:rPr lang="id-ID" dirty="0" smtClean="0"/>
              <a:t>       </a:t>
            </a:r>
            <a:r>
              <a:rPr lang="id-ID" dirty="0" smtClean="0">
                <a:solidFill>
                  <a:srgbClr val="00B0F0"/>
                </a:solidFill>
              </a:rPr>
              <a:t>email</a:t>
            </a:r>
            <a:r>
              <a:rPr lang="id-ID" dirty="0" smtClean="0"/>
              <a:t> </a:t>
            </a:r>
            <a:r>
              <a:rPr lang="id-ID" dirty="0" smtClean="0">
                <a:solidFill>
                  <a:srgbClr val="FF0000"/>
                </a:solidFill>
              </a:rPr>
              <a:t>varchar (20)</a:t>
            </a:r>
          </a:p>
          <a:p>
            <a:pPr marL="0" indent="0">
              <a:buNone/>
            </a:pPr>
            <a:r>
              <a:rPr lang="id-ID" dirty="0" smtClean="0"/>
              <a:t>);</a:t>
            </a:r>
            <a:endParaRPr lang="id-ID" dirty="0"/>
          </a:p>
        </p:txBody>
      </p:sp>
      <p:pic>
        <p:nvPicPr>
          <p:cNvPr id="5122" name="Picture 2" descr="Hasil gambar untuk table in databas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98" y="1618735"/>
            <a:ext cx="4757351" cy="286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14" y="1784268"/>
            <a:ext cx="3257550" cy="1685925"/>
          </a:xfrm>
          <a:prstGeom prst="rect">
            <a:avLst/>
          </a:prstGeom>
        </p:spPr>
      </p:pic>
      <p:pic>
        <p:nvPicPr>
          <p:cNvPr id="6" name="Picture 2" descr="Hasil gambar untuk data science indones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117389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2935"/>
          </a:xfrm>
        </p:spPr>
        <p:txBody>
          <a:bodyPr/>
          <a:lstStyle/>
          <a:p>
            <a:pPr algn="ctr"/>
            <a:r>
              <a:rPr lang="id-ID" dirty="0" smtClean="0">
                <a:latin typeface="Algerian" panose="04020705040A02060702" pitchFamily="82" charset="0"/>
              </a:rPr>
              <a:t>alter </a:t>
            </a:r>
            <a:r>
              <a:rPr lang="id-ID" dirty="0">
                <a:latin typeface="Algerian" panose="04020705040A02060702" pitchFamily="82" charset="0"/>
              </a:rPr>
              <a:t>TABLE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330" y="1618734"/>
            <a:ext cx="10886302" cy="4843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d-ID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Add Column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    </a:t>
            </a:r>
            <a:r>
              <a:rPr lang="en-US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ALTER</a:t>
            </a:r>
            <a:r>
              <a:rPr lang="en-US" sz="1600" dirty="0">
                <a:latin typeface="Arial Black" panose="020B0A04020102020204" pitchFamily="34" charset="0"/>
                <a:cs typeface="Arial" panose="020B0604020202020204" pitchFamily="34" charset="0"/>
              </a:rPr>
              <a:t> TABLE </a:t>
            </a:r>
            <a:r>
              <a:rPr lang="en-US" sz="1600" i="1" dirty="0" err="1" smtClean="0">
                <a:solidFill>
                  <a:srgbClr val="00B05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table_name</a:t>
            </a:r>
            <a:r>
              <a:rPr lang="id-ID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ADD</a:t>
            </a:r>
            <a:r>
              <a:rPr lang="en-US" sz="1600" dirty="0"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600" i="1" dirty="0" err="1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column_name</a:t>
            </a:r>
            <a:r>
              <a:rPr lang="en-US" sz="1600" i="1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datatype</a:t>
            </a:r>
            <a:r>
              <a:rPr lang="id-ID" sz="1600" i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;</a:t>
            </a:r>
            <a:endParaRPr lang="id-ID" sz="16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Drop Column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    </a:t>
            </a:r>
            <a:r>
              <a:rPr lang="en-US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ALTER</a:t>
            </a:r>
            <a:r>
              <a:rPr lang="en-US" sz="1600" dirty="0">
                <a:latin typeface="Arial Black" panose="020B0A04020102020204" pitchFamily="34" charset="0"/>
                <a:cs typeface="Arial" panose="020B0604020202020204" pitchFamily="34" charset="0"/>
              </a:rPr>
              <a:t> TABLE </a:t>
            </a:r>
            <a:r>
              <a:rPr lang="en-US" sz="1600" i="1" dirty="0">
                <a:solidFill>
                  <a:srgbClr val="00B05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solidFill>
                  <a:srgbClr val="00B05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table_name</a:t>
            </a:r>
            <a:r>
              <a:rPr lang="id-ID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DROP</a:t>
            </a:r>
            <a:r>
              <a:rPr lang="en-US" sz="1600" dirty="0">
                <a:latin typeface="Arial Black" panose="020B0A040201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COLUMN</a:t>
            </a:r>
            <a:r>
              <a:rPr lang="en-US" sz="1600" i="1" dirty="0" smtClean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column_name</a:t>
            </a:r>
            <a:r>
              <a:rPr lang="id-ID" sz="1600" i="1" dirty="0" smtClean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;</a:t>
            </a:r>
            <a:endParaRPr lang="id-ID" sz="16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Alter Datatype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    </a:t>
            </a:r>
            <a:r>
              <a:rPr lang="en-US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ALTER</a:t>
            </a:r>
            <a:r>
              <a:rPr lang="en-US" sz="1600" dirty="0">
                <a:latin typeface="Arial Black" panose="020B0A04020102020204" pitchFamily="34" charset="0"/>
                <a:cs typeface="Arial" panose="020B0604020202020204" pitchFamily="34" charset="0"/>
              </a:rPr>
              <a:t> TABLE </a:t>
            </a:r>
            <a:r>
              <a:rPr lang="en-US" sz="1600" i="1" dirty="0">
                <a:solidFill>
                  <a:srgbClr val="00B05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solidFill>
                  <a:srgbClr val="00B05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table_name</a:t>
            </a:r>
            <a:r>
              <a:rPr lang="id-ID" sz="16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 Black" panose="020B0A04020102020204" pitchFamily="34" charset="0"/>
                <a:cs typeface="Arial" panose="020B0604020202020204" pitchFamily="34" charset="0"/>
              </a:rPr>
              <a:t>MODIFY COLUMN </a:t>
            </a:r>
            <a:r>
              <a:rPr lang="en-US" sz="1600" i="1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column_name</a:t>
            </a:r>
            <a:r>
              <a:rPr lang="en-US" sz="1600" i="1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datatype</a:t>
            </a:r>
            <a:r>
              <a:rPr lang="id-ID" sz="1600" i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;</a:t>
            </a:r>
            <a:endParaRPr lang="id-ID" sz="16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Rename Column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altLang="id-ID" sz="1600" dirty="0" smtClean="0">
                <a:solidFill>
                  <a:srgbClr val="282828"/>
                </a:solidFill>
                <a:latin typeface="Arial Black" panose="020B0A04020102020204" pitchFamily="34" charset="0"/>
              </a:rPr>
              <a:t>     </a:t>
            </a:r>
            <a:r>
              <a:rPr lang="id-ID" altLang="id-ID" sz="1600" dirty="0" smtClean="0">
                <a:solidFill>
                  <a:srgbClr val="28282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ALTER </a:t>
            </a:r>
            <a:r>
              <a:rPr lang="id-ID" altLang="id-ID" sz="1600" dirty="0">
                <a:solidFill>
                  <a:srgbClr val="28282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TABLE </a:t>
            </a:r>
            <a:r>
              <a:rPr lang="en-US" sz="1600" i="1" dirty="0" err="1">
                <a:solidFill>
                  <a:srgbClr val="00B05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table_name</a:t>
            </a:r>
            <a:r>
              <a:rPr lang="id-ID" altLang="id-ID" sz="1600" dirty="0" smtClean="0">
                <a:solidFill>
                  <a:srgbClr val="28282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id-ID" altLang="id-ID" sz="1600" dirty="0">
                <a:solidFill>
                  <a:srgbClr val="28282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CHANGE </a:t>
            </a:r>
            <a:r>
              <a:rPr lang="id-ID" altLang="id-ID" sz="1600" i="1" dirty="0" smtClean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old_</a:t>
            </a:r>
            <a:r>
              <a:rPr lang="en-US" sz="1600" i="1" dirty="0" err="1" smtClean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column_name</a:t>
            </a:r>
            <a:r>
              <a:rPr lang="id-ID" altLang="id-ID" sz="1600" i="1" dirty="0" smtClean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new_</a:t>
            </a:r>
            <a:r>
              <a:rPr lang="en-US" sz="1600" i="1" dirty="0" err="1" smtClean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column_name</a:t>
            </a:r>
            <a:r>
              <a:rPr lang="id-ID" altLang="id-ID" sz="1600" i="1" dirty="0" smtClean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datatype</a:t>
            </a:r>
            <a:r>
              <a:rPr lang="id-ID" altLang="id-ID" sz="1600" dirty="0" smtClean="0">
                <a:solidFill>
                  <a:srgbClr val="28282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id-ID" altLang="id-ID" sz="1600" dirty="0">
                <a:solidFill>
                  <a:srgbClr val="28282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;</a:t>
            </a:r>
            <a:r>
              <a:rPr lang="id-ID" altLang="id-ID" sz="16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lang="id-ID" sz="16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id-ID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9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086" y="685799"/>
            <a:ext cx="9601200" cy="932935"/>
          </a:xfrm>
        </p:spPr>
        <p:txBody>
          <a:bodyPr/>
          <a:lstStyle/>
          <a:p>
            <a:pPr algn="ctr"/>
            <a:r>
              <a:rPr lang="id-ID" dirty="0" smtClean="0">
                <a:latin typeface="Algerian" panose="04020705040A02060702" pitchFamily="82" charset="0"/>
              </a:rPr>
              <a:t>Insert, update, delete </a:t>
            </a:r>
            <a:r>
              <a:rPr lang="id-ID" dirty="0">
                <a:latin typeface="Algerian" panose="04020705040A02060702" pitchFamily="82" charset="0"/>
              </a:rPr>
              <a:t>TABLE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330" y="1618734"/>
            <a:ext cx="10886302" cy="4843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d-ID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Insert Into Syntax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600" dirty="0"/>
              <a:t> </a:t>
            </a:r>
            <a:r>
              <a:rPr lang="id-ID" sz="1600" dirty="0" smtClean="0"/>
              <a:t>   	</a:t>
            </a:r>
            <a:r>
              <a:rPr lang="en-US" sz="1800" dirty="0" smtClean="0"/>
              <a:t>INSERT</a:t>
            </a:r>
            <a:r>
              <a:rPr lang="en-US" sz="1800" dirty="0"/>
              <a:t> INTO </a:t>
            </a:r>
            <a:r>
              <a:rPr lang="en-US" sz="1800" i="1" dirty="0" err="1">
                <a:solidFill>
                  <a:srgbClr val="00B050"/>
                </a:solidFill>
              </a:rPr>
              <a:t>table_name</a:t>
            </a:r>
            <a:r>
              <a:rPr lang="en-US" sz="1800" dirty="0"/>
              <a:t> (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</a:t>
            </a:r>
            <a:r>
              <a:rPr lang="en-US" sz="1800" dirty="0"/>
              <a:t>,</a:t>
            </a:r>
            <a:r>
              <a:rPr lang="en-US" sz="1800" i="1" dirty="0"/>
              <a:t> column3</a:t>
            </a:r>
            <a:r>
              <a:rPr lang="en-US" sz="1800" dirty="0"/>
              <a:t>, ...)</a:t>
            </a:r>
            <a:r>
              <a:rPr lang="id-ID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VALUES</a:t>
            </a:r>
            <a:r>
              <a:rPr lang="en-US" sz="1800" dirty="0"/>
              <a:t> (</a:t>
            </a:r>
            <a:r>
              <a:rPr lang="en-US" sz="1800" i="1" dirty="0"/>
              <a:t>value1</a:t>
            </a:r>
            <a:r>
              <a:rPr lang="en-US" sz="1800" dirty="0"/>
              <a:t>,</a:t>
            </a:r>
            <a:r>
              <a:rPr lang="en-US" sz="1800" i="1" dirty="0"/>
              <a:t> value2</a:t>
            </a:r>
            <a:r>
              <a:rPr lang="en-US" sz="1800" dirty="0"/>
              <a:t>,</a:t>
            </a:r>
            <a:r>
              <a:rPr lang="en-US" sz="1800" i="1" dirty="0"/>
              <a:t> value3</a:t>
            </a:r>
            <a:r>
              <a:rPr lang="en-US" sz="1800" dirty="0"/>
              <a:t>, ...);</a:t>
            </a:r>
            <a:endParaRPr lang="id-ID" sz="1800" dirty="0"/>
          </a:p>
          <a:p>
            <a:pPr marL="0" indent="0">
              <a:lnSpc>
                <a:spcPct val="150000"/>
              </a:lnSpc>
              <a:buNone/>
            </a:pPr>
            <a:r>
              <a:rPr lang="id-ID" sz="1800" dirty="0"/>
              <a:t>     </a:t>
            </a:r>
            <a:r>
              <a:rPr lang="id-ID" sz="1800" dirty="0" smtClean="0"/>
              <a:t>	</a:t>
            </a:r>
            <a:r>
              <a:rPr lang="en-US" sz="1800" dirty="0" smtClean="0"/>
              <a:t>INSERT</a:t>
            </a:r>
            <a:r>
              <a:rPr lang="en-US" sz="1800" dirty="0"/>
              <a:t> INTO </a:t>
            </a:r>
            <a:r>
              <a:rPr lang="en-US" sz="1800" i="1" dirty="0" err="1">
                <a:solidFill>
                  <a:srgbClr val="00B050"/>
                </a:solidFill>
              </a:rPr>
              <a:t>table_name</a:t>
            </a:r>
            <a:r>
              <a:rPr lang="en-US" sz="1800" dirty="0"/>
              <a:t> </a:t>
            </a:r>
            <a:r>
              <a:rPr lang="en-US" sz="1800" dirty="0">
                <a:solidFill>
                  <a:srgbClr val="00B050"/>
                </a:solidFill>
              </a:rPr>
              <a:t>VALUES</a:t>
            </a:r>
            <a:r>
              <a:rPr lang="en-US" sz="1800" dirty="0"/>
              <a:t> (</a:t>
            </a:r>
            <a:r>
              <a:rPr lang="en-US" sz="1800" i="1" dirty="0"/>
              <a:t>value1</a:t>
            </a:r>
            <a:r>
              <a:rPr lang="en-US" sz="1800" dirty="0"/>
              <a:t>,</a:t>
            </a:r>
            <a:r>
              <a:rPr lang="en-US" sz="1800" i="1" dirty="0"/>
              <a:t> value2</a:t>
            </a:r>
            <a:r>
              <a:rPr lang="en-US" sz="1800" dirty="0"/>
              <a:t>,</a:t>
            </a:r>
            <a:r>
              <a:rPr lang="en-US" sz="1800" i="1" dirty="0"/>
              <a:t> value3</a:t>
            </a:r>
            <a:r>
              <a:rPr lang="en-US" sz="1800" dirty="0"/>
              <a:t>, </a:t>
            </a:r>
            <a:r>
              <a:rPr lang="en-US" sz="1800" dirty="0" smtClean="0"/>
              <a:t>...);</a:t>
            </a:r>
            <a:endParaRPr lang="id-ID" sz="18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Update Syntax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600" dirty="0">
                <a:latin typeface="Arial Black" panose="020B0A040201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/>
              <a:t>UPDATE </a:t>
            </a:r>
            <a:r>
              <a:rPr lang="en-US" sz="1800" i="1" dirty="0" err="1" smtClean="0">
                <a:solidFill>
                  <a:srgbClr val="00B050"/>
                </a:solidFill>
              </a:rPr>
              <a:t>table_name</a:t>
            </a:r>
            <a:r>
              <a:rPr lang="id-ID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SET</a:t>
            </a:r>
            <a:r>
              <a:rPr lang="en-US" sz="1800" dirty="0"/>
              <a:t> </a:t>
            </a:r>
            <a:r>
              <a:rPr lang="en-US" sz="1800" i="1" dirty="0"/>
              <a:t>column1 </a:t>
            </a:r>
            <a:r>
              <a:rPr lang="en-US" sz="1800" dirty="0"/>
              <a:t>=</a:t>
            </a:r>
            <a:r>
              <a:rPr lang="en-US" sz="1800" i="1" dirty="0"/>
              <a:t> value1</a:t>
            </a:r>
            <a:r>
              <a:rPr lang="en-US" sz="1800" dirty="0"/>
              <a:t>,</a:t>
            </a:r>
            <a:r>
              <a:rPr lang="en-US" sz="1800" i="1" dirty="0"/>
              <a:t> column2 </a:t>
            </a:r>
            <a:r>
              <a:rPr lang="en-US" sz="1800" dirty="0"/>
              <a:t>=</a:t>
            </a:r>
            <a:r>
              <a:rPr lang="en-US" sz="1800" i="1" dirty="0"/>
              <a:t> value2</a:t>
            </a:r>
            <a:r>
              <a:rPr lang="en-US" sz="1800" dirty="0"/>
              <a:t>, </a:t>
            </a:r>
            <a:r>
              <a:rPr lang="en-US" sz="1800" dirty="0" smtClean="0"/>
              <a:t>...</a:t>
            </a:r>
            <a:r>
              <a:rPr lang="id-ID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WHERE</a:t>
            </a:r>
            <a:r>
              <a:rPr lang="en-US" sz="1800" dirty="0">
                <a:solidFill>
                  <a:srgbClr val="FF0000"/>
                </a:solidFill>
              </a:rPr>
              <a:t> </a:t>
            </a:r>
            <a:r>
              <a:rPr lang="en-US" sz="1800" i="1" dirty="0"/>
              <a:t>condition</a:t>
            </a:r>
            <a:r>
              <a:rPr lang="en-US" sz="1800" dirty="0"/>
              <a:t>;</a:t>
            </a:r>
            <a:endParaRPr lang="id-ID" sz="16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Delete Syntax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    	</a:t>
            </a:r>
            <a:r>
              <a:rPr lang="en-US" sz="1800" dirty="0" smtClean="0"/>
              <a:t>DELETE</a:t>
            </a:r>
            <a:r>
              <a:rPr lang="en-US" sz="1800" dirty="0"/>
              <a:t> FROM </a:t>
            </a:r>
            <a:r>
              <a:rPr lang="en-US" sz="1800" i="1" dirty="0" err="1" smtClean="0">
                <a:solidFill>
                  <a:srgbClr val="00B050"/>
                </a:solidFill>
              </a:rPr>
              <a:t>table_name</a:t>
            </a:r>
            <a:r>
              <a:rPr lang="id-ID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WHERE</a:t>
            </a:r>
            <a:r>
              <a:rPr lang="en-US" sz="1800" dirty="0"/>
              <a:t> </a:t>
            </a:r>
            <a:r>
              <a:rPr lang="en-US" sz="1800" i="1" dirty="0"/>
              <a:t>condition</a:t>
            </a:r>
            <a:r>
              <a:rPr lang="en-US" sz="1800" dirty="0"/>
              <a:t>;</a:t>
            </a:r>
            <a:endParaRPr lang="id-ID" sz="1800" dirty="0"/>
          </a:p>
          <a:p>
            <a:pPr marL="0" indent="0">
              <a:lnSpc>
                <a:spcPct val="150000"/>
              </a:lnSpc>
              <a:buNone/>
            </a:pPr>
            <a:endParaRPr lang="id-ID" dirty="0" smtClean="0"/>
          </a:p>
          <a:p>
            <a:pPr marL="0" indent="0">
              <a:lnSpc>
                <a:spcPct val="150000"/>
              </a:lnSpc>
              <a:buNone/>
            </a:pPr>
            <a:endParaRPr lang="id-ID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086" y="685799"/>
            <a:ext cx="9601200" cy="932935"/>
          </a:xfrm>
        </p:spPr>
        <p:txBody>
          <a:bodyPr/>
          <a:lstStyle/>
          <a:p>
            <a:pPr algn="ctr"/>
            <a:r>
              <a:rPr lang="id-ID" dirty="0" smtClean="0">
                <a:latin typeface="Algerian" panose="04020705040A02060702" pitchFamily="82" charset="0"/>
              </a:rPr>
              <a:t>MENAMPILKAN ISI TABLE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330" y="1618734"/>
            <a:ext cx="10886302" cy="4843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d-ID" sz="1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Select Syntax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dirty="0" smtClean="0"/>
              <a:t>	SELECT</a:t>
            </a:r>
            <a:r>
              <a:rPr lang="id-ID" dirty="0"/>
              <a:t> * FROM </a:t>
            </a:r>
            <a:r>
              <a:rPr lang="id-ID" i="1" dirty="0">
                <a:solidFill>
                  <a:srgbClr val="00B050"/>
                </a:solidFill>
              </a:rPr>
              <a:t>table_name</a:t>
            </a:r>
            <a:r>
              <a:rPr lang="id-ID" dirty="0" smtClean="0"/>
              <a:t>;</a:t>
            </a:r>
            <a:endParaRPr lang="id-ID" dirty="0"/>
          </a:p>
          <a:p>
            <a:pPr marL="0" indent="0">
              <a:lnSpc>
                <a:spcPct val="150000"/>
              </a:lnSpc>
              <a:buNone/>
            </a:pPr>
            <a:r>
              <a:rPr lang="id-ID" dirty="0" smtClean="0"/>
              <a:t>	</a:t>
            </a:r>
            <a:r>
              <a:rPr lang="en-US" dirty="0" smtClean="0"/>
              <a:t>SELECT</a:t>
            </a:r>
            <a:r>
              <a:rPr lang="en-US" dirty="0"/>
              <a:t>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</a:t>
            </a:r>
            <a:r>
              <a:rPr lang="en-US" i="1" dirty="0" smtClean="0"/>
              <a:t>...</a:t>
            </a:r>
            <a:r>
              <a:rPr lang="id-ID" dirty="0" smtClean="0"/>
              <a:t>, </a:t>
            </a:r>
            <a:r>
              <a:rPr lang="en-US" dirty="0" smtClean="0"/>
              <a:t>FROM</a:t>
            </a:r>
            <a:r>
              <a:rPr lang="en-US" dirty="0"/>
              <a:t>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r>
              <a:rPr lang="en-US" dirty="0"/>
              <a:t>;</a:t>
            </a:r>
            <a:endParaRPr lang="id-ID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9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086" y="685799"/>
            <a:ext cx="9601200" cy="932935"/>
          </a:xfrm>
        </p:spPr>
        <p:txBody>
          <a:bodyPr/>
          <a:lstStyle/>
          <a:p>
            <a:pPr algn="ctr"/>
            <a:r>
              <a:rPr lang="id-ID" dirty="0" smtClean="0"/>
              <a:t>Soal Latihan 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330" y="1618734"/>
            <a:ext cx="10886302" cy="48438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/>
              <a:t>Buat sebuah tabel dengan nama “CUSTOMER” di dalam database yang sudah anda buat dengan ketentuan sebagai berikut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 smtClean="0"/>
              <a:t>Terdapat 4 kolom dengan rincian sebagai berikut 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d-ID" dirty="0" smtClean="0"/>
              <a:t>Kolom pertama berisi ID Customer (Contoh ID Customer : 1,2,3,4, ..., 10)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d-ID" dirty="0" smtClean="0"/>
              <a:t>Kolom kedua berisi Nama Customer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d-ID" dirty="0" smtClean="0"/>
              <a:t>Kolom Ketiga berisi Alamat Customer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d-ID" dirty="0" smtClean="0"/>
              <a:t>Kolom Keempat berisi Nomor Tlp Customer</a:t>
            </a:r>
          </a:p>
          <a:p>
            <a:pPr marL="0" indent="0">
              <a:lnSpc>
                <a:spcPct val="150000"/>
              </a:lnSpc>
              <a:buNone/>
            </a:pPr>
            <a:endParaRPr lang="id-ID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3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086" y="685799"/>
            <a:ext cx="9601200" cy="932935"/>
          </a:xfrm>
        </p:spPr>
        <p:txBody>
          <a:bodyPr/>
          <a:lstStyle/>
          <a:p>
            <a:pPr algn="ctr"/>
            <a:r>
              <a:rPr lang="id-ID" dirty="0" smtClean="0"/>
              <a:t>Soal Latihan 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330" y="1618734"/>
            <a:ext cx="10886302" cy="48438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id-ID" dirty="0" smtClean="0"/>
              <a:t>Lakukan Insert 3 Data ke dalam tabel Customer !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id-ID" dirty="0" smtClean="0"/>
              <a:t>Rubah Salah Satu Nama Custmer Menjadi “Hamba Allah” !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id-ID" dirty="0" smtClean="0"/>
              <a:t>Hapus data pada tabel Customer yang memiliki ID Customer terkecil !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id-ID" dirty="0" smtClean="0"/>
              <a:t>Tambahkan 1 Kolom baru pada tabel Cuctomer (Kolom Jenis Kelamin) !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id-ID" dirty="0" smtClean="0"/>
              <a:t>Insert 3 Data ke dalam tabel customer !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id-ID" dirty="0" smtClean="0"/>
              <a:t>Insertkan Jenis Kelamin Pada Data yang pada kolom Jenis Kelamin, Datanya masih Kosong !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id-ID" dirty="0" smtClean="0"/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id-ID" dirty="0" smtClean="0"/>
          </a:p>
          <a:p>
            <a:pPr marL="0" indent="0">
              <a:lnSpc>
                <a:spcPct val="150000"/>
              </a:lnSpc>
              <a:buNone/>
            </a:pPr>
            <a:endParaRPr lang="id-ID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659" y="349077"/>
            <a:ext cx="9601200" cy="932935"/>
          </a:xfrm>
        </p:spPr>
        <p:txBody>
          <a:bodyPr/>
          <a:lstStyle/>
          <a:p>
            <a:pPr algn="ctr"/>
            <a:r>
              <a:rPr lang="id-ID" dirty="0" smtClean="0"/>
              <a:t>Constraints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330" y="1618734"/>
            <a:ext cx="10886302" cy="4843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dirty="0" smtClean="0"/>
              <a:t>Constrains berfungsi untuk memberikan suatu aturan atau batasan yang berlaku pada tabel sehingga dapat mencegah kesalahan. Constraints dapat dilakukan pada waktu bersamaan dengan pembuatan atau setelah tabel tersebut dibuat.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id-ID" dirty="0" smtClean="0"/>
          </a:p>
          <a:p>
            <a:pPr marL="0" indent="0">
              <a:lnSpc>
                <a:spcPct val="150000"/>
              </a:lnSpc>
              <a:buNone/>
            </a:pPr>
            <a:endParaRPr lang="id-ID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4139"/>
              </p:ext>
            </p:extLst>
          </p:nvPr>
        </p:nvGraphicFramePr>
        <p:xfrm>
          <a:off x="1282381" y="3270286"/>
          <a:ext cx="4241089" cy="2161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089">
                  <a:extLst>
                    <a:ext uri="{9D8B030D-6E8A-4147-A177-3AD203B41FA5}">
                      <a16:colId xmlns:a16="http://schemas.microsoft.com/office/drawing/2014/main" val="3761652468"/>
                    </a:ext>
                  </a:extLst>
                </a:gridCol>
              </a:tblGrid>
              <a:tr h="216124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CREATE TABLE </a:t>
                      </a:r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table_name</a:t>
                      </a: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 (</a:t>
                      </a:r>
                      <a: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    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column1</a:t>
                      </a: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r>
                        <a:rPr lang="id-ID" sz="1800" kern="1200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consraint</a:t>
                      </a: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    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column2</a:t>
                      </a: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r>
                        <a:rPr lang="id-ID" sz="1800" kern="1200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consraint</a:t>
                      </a: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    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column3</a:t>
                      </a: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r>
                        <a:rPr lang="id-ID" sz="1800" kern="1200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consraint</a:t>
                      </a: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   ....</a:t>
                      </a:r>
                      <a: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id-ID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483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23247"/>
              </p:ext>
            </p:extLst>
          </p:nvPr>
        </p:nvGraphicFramePr>
        <p:xfrm>
          <a:off x="6523006" y="3270286"/>
          <a:ext cx="4944064" cy="2161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4064">
                  <a:extLst>
                    <a:ext uri="{9D8B030D-6E8A-4147-A177-3AD203B41FA5}">
                      <a16:colId xmlns:a16="http://schemas.microsoft.com/office/drawing/2014/main" val="3761652468"/>
                    </a:ext>
                  </a:extLst>
                </a:gridCol>
              </a:tblGrid>
              <a:tr h="2161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ALTER TABLE </a:t>
                      </a:r>
                      <a:r>
                        <a:rPr lang="en-US" sz="1800" i="1" dirty="0" err="1" smtClean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table_name</a:t>
                      </a:r>
                      <a:r>
                        <a:rPr lang="id-ID" sz="180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ADD </a:t>
                      </a:r>
                      <a:r>
                        <a:rPr lang="id-ID" sz="180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CONSTRAINT</a:t>
                      </a:r>
                      <a:r>
                        <a:rPr lang="id-ID" sz="1800" baseline="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800" i="1" dirty="0" smtClean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Constraint_Type</a:t>
                      </a:r>
                      <a:r>
                        <a:rPr lang="id-ID" sz="1800" i="1" baseline="0" dirty="0" smtClean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800" i="1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(Column_Name)</a:t>
                      </a:r>
                      <a:r>
                        <a:rPr lang="en-US" sz="180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id-ID" sz="1800" dirty="0" smtClean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   </a:t>
                      </a:r>
                      <a:endParaRPr lang="id-ID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4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17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659" y="349077"/>
            <a:ext cx="9601200" cy="932935"/>
          </a:xfrm>
        </p:spPr>
        <p:txBody>
          <a:bodyPr/>
          <a:lstStyle/>
          <a:p>
            <a:pPr algn="ctr"/>
            <a:r>
              <a:rPr lang="id-ID" dirty="0" smtClean="0"/>
              <a:t>Macam-Macam Constraints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330" y="1618734"/>
            <a:ext cx="10886302" cy="48438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dirty="0" smtClean="0"/>
              <a:t>Not Null : Constraint ini bertujuan untuk membuat suatu kolom tidak boleh berisi nilai NULL.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id-ID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id-ID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id-ID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dirty="0" smtClean="0"/>
              <a:t>Unique </a:t>
            </a:r>
            <a:r>
              <a:rPr lang="id-ID" dirty="0"/>
              <a:t>: Constraint ini bertujuan untuk </a:t>
            </a:r>
            <a:r>
              <a:rPr lang="id-ID" dirty="0" smtClean="0"/>
              <a:t>membuat sebuah kolom atau kombinasi dari beberapa kolom pada sebuah tabel menjadi bersifat unik.</a:t>
            </a:r>
          </a:p>
          <a:p>
            <a:pPr marL="0" indent="0">
              <a:lnSpc>
                <a:spcPct val="150000"/>
              </a:lnSpc>
              <a:buNone/>
            </a:pPr>
            <a:endParaRPr lang="id-ID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88873"/>
              </p:ext>
            </p:extLst>
          </p:nvPr>
        </p:nvGraphicFramePr>
        <p:xfrm>
          <a:off x="1367157" y="2150075"/>
          <a:ext cx="4241089" cy="1767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089">
                  <a:extLst>
                    <a:ext uri="{9D8B030D-6E8A-4147-A177-3AD203B41FA5}">
                      <a16:colId xmlns:a16="http://schemas.microsoft.com/office/drawing/2014/main" val="3761652468"/>
                    </a:ext>
                  </a:extLst>
                </a:gridCol>
              </a:tblGrid>
              <a:tr h="1767017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 TABLE Persons (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ID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 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varchar(255) 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 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varchar(255) 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 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Age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id-ID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483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98786"/>
              </p:ext>
            </p:extLst>
          </p:nvPr>
        </p:nvGraphicFramePr>
        <p:xfrm>
          <a:off x="1367156" y="5032288"/>
          <a:ext cx="4241089" cy="1767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089">
                  <a:extLst>
                    <a:ext uri="{9D8B030D-6E8A-4147-A177-3AD203B41FA5}">
                      <a16:colId xmlns:a16="http://schemas.microsoft.com/office/drawing/2014/main" val="3761652468"/>
                    </a:ext>
                  </a:extLst>
                </a:gridCol>
              </a:tblGrid>
              <a:tr h="1767017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 TABLE Persons (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ID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 NULL</a:t>
                      </a:r>
                      <a:r>
                        <a:rPr lang="id-ID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UNIQUE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varchar(255) 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 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varchar(255) 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 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Age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id-ID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id-ID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4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1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659" y="349077"/>
            <a:ext cx="9601200" cy="932935"/>
          </a:xfrm>
        </p:spPr>
        <p:txBody>
          <a:bodyPr/>
          <a:lstStyle/>
          <a:p>
            <a:pPr algn="ctr"/>
            <a:r>
              <a:rPr lang="id-ID" dirty="0" smtClean="0"/>
              <a:t>Macam-Macam Constraints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330" y="1618734"/>
            <a:ext cx="10886302" cy="4843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d-ID" dirty="0" smtClean="0"/>
              <a:t>Primary Key : Merupakan merupakan identitas dari baris-baris data pada suatu tabel. Sebagai identitas, primary key hanya boleh ada satu pada sebuah tabel. Selain itu kolom yang menjadi primary key tidak boleh diberi nilai NULL. </a:t>
            </a:r>
            <a:endParaRPr lang="id-ID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88286"/>
              </p:ext>
            </p:extLst>
          </p:nvPr>
        </p:nvGraphicFramePr>
        <p:xfrm>
          <a:off x="1305373" y="3348681"/>
          <a:ext cx="416867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8670">
                  <a:extLst>
                    <a:ext uri="{9D8B030D-6E8A-4147-A177-3AD203B41FA5}">
                      <a16:colId xmlns:a16="http://schemas.microsoft.com/office/drawing/2014/main" val="3761652468"/>
                    </a:ext>
                  </a:extLst>
                </a:gridCol>
              </a:tblGrid>
              <a:tr h="1767017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 TABLE Persons (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ID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 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varchar(255) 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 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varchar(255) 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 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Age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id-ID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id-ID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 </a:t>
                      </a:r>
                      <a:r>
                        <a:rPr lang="id-ID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id_pk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 KEY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(ID)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id-ID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4839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391830"/>
              </p:ext>
            </p:extLst>
          </p:nvPr>
        </p:nvGraphicFramePr>
        <p:xfrm>
          <a:off x="6104237" y="3348681"/>
          <a:ext cx="5115697" cy="1767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5697">
                  <a:extLst>
                    <a:ext uri="{9D8B030D-6E8A-4147-A177-3AD203B41FA5}">
                      <a16:colId xmlns:a16="http://schemas.microsoft.com/office/drawing/2014/main" val="3761652468"/>
                    </a:ext>
                  </a:extLst>
                </a:gridCol>
              </a:tblGrid>
              <a:tr h="1767017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id-ID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LTER</a:t>
                      </a:r>
                      <a:r>
                        <a:rPr lang="id-ID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TABLE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id-ID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ADD CONSTRAINT</a:t>
                      </a:r>
                      <a:r>
                        <a:rPr lang="id-ID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800" b="0" i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constraint_name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PRIMARY KEY (</a:t>
                      </a:r>
                      <a:r>
                        <a:rPr lang="id-ID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id-ID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4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9941"/>
          </a:xfrm>
        </p:spPr>
        <p:txBody>
          <a:bodyPr/>
          <a:lstStyle/>
          <a:p>
            <a:pPr algn="ctr"/>
            <a:r>
              <a:rPr lang="id-ID" dirty="0" smtClean="0">
                <a:latin typeface="Algerian" panose="04020705040A02060702" pitchFamily="82" charset="0"/>
              </a:rPr>
              <a:t>Apa Itu Basis Data ?</a:t>
            </a:r>
            <a:endParaRPr lang="id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d-ID" b="1" dirty="0">
                <a:solidFill>
                  <a:schemeClr val="tx1"/>
                </a:solidFill>
              </a:rPr>
              <a:t>Pangkalan data</a:t>
            </a:r>
            <a:r>
              <a:rPr lang="id-ID" dirty="0">
                <a:solidFill>
                  <a:schemeClr val="tx1"/>
                </a:solidFill>
              </a:rPr>
              <a:t> atau </a:t>
            </a:r>
            <a:r>
              <a:rPr lang="id-ID" b="1" dirty="0">
                <a:solidFill>
                  <a:schemeClr val="tx1"/>
                </a:solidFill>
              </a:rPr>
              <a:t>basis data</a:t>
            </a:r>
            <a:r>
              <a:rPr lang="id-ID" dirty="0">
                <a:solidFill>
                  <a:schemeClr val="tx1"/>
                </a:solidFill>
              </a:rPr>
              <a:t> (bahasa </a:t>
            </a:r>
            <a:r>
              <a:rPr lang="id-ID" dirty="0" smtClean="0">
                <a:solidFill>
                  <a:schemeClr val="tx1"/>
                </a:solidFill>
              </a:rPr>
              <a:t>Inggris:</a:t>
            </a:r>
            <a:r>
              <a:rPr lang="id-ID" dirty="0">
                <a:solidFill>
                  <a:schemeClr val="tx1"/>
                </a:solidFill>
              </a:rPr>
              <a:t> </a:t>
            </a:r>
            <a:r>
              <a:rPr lang="id-ID" i="1" dirty="0">
                <a:solidFill>
                  <a:schemeClr val="tx1"/>
                </a:solidFill>
              </a:rPr>
              <a:t>database</a:t>
            </a:r>
            <a:r>
              <a:rPr lang="id-ID" dirty="0">
                <a:solidFill>
                  <a:schemeClr val="tx1"/>
                </a:solidFill>
              </a:rPr>
              <a:t>) adalah kumpulan </a:t>
            </a:r>
            <a:r>
              <a:rPr lang="id-ID" dirty="0" smtClean="0">
                <a:solidFill>
                  <a:schemeClr val="tx1"/>
                </a:solidFill>
              </a:rPr>
              <a:t>informasi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yang </a:t>
            </a:r>
            <a:r>
              <a:rPr lang="id-ID" dirty="0">
                <a:solidFill>
                  <a:schemeClr val="tx1"/>
                </a:solidFill>
              </a:rPr>
              <a:t>disimpan di dalam </a:t>
            </a:r>
            <a:r>
              <a:rPr lang="id-ID" dirty="0" smtClean="0">
                <a:solidFill>
                  <a:schemeClr val="tx1"/>
                </a:solidFill>
              </a:rPr>
              <a:t>komputer</a:t>
            </a:r>
            <a:r>
              <a:rPr lang="id-ID" dirty="0">
                <a:solidFill>
                  <a:schemeClr val="tx1"/>
                </a:solidFill>
              </a:rPr>
              <a:t> secara sistematik sehingga dapat diperiksa menggunakan suatu program </a:t>
            </a:r>
            <a:r>
              <a:rPr lang="id-ID" dirty="0" smtClean="0">
                <a:solidFill>
                  <a:schemeClr val="tx1"/>
                </a:solidFill>
              </a:rPr>
              <a:t>komputer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untuk </a:t>
            </a:r>
            <a:r>
              <a:rPr lang="id-ID" dirty="0">
                <a:solidFill>
                  <a:schemeClr val="tx1"/>
                </a:solidFill>
              </a:rPr>
              <a:t>memperoleh informasi dari basis data tersebut. Perangkat lunak yang digunakan untuk mengelola dan memanggil kueri (</a:t>
            </a:r>
            <a:r>
              <a:rPr lang="id-ID" i="1" dirty="0">
                <a:solidFill>
                  <a:schemeClr val="tx1"/>
                </a:solidFill>
              </a:rPr>
              <a:t>query</a:t>
            </a:r>
            <a:r>
              <a:rPr lang="id-ID" dirty="0">
                <a:solidFill>
                  <a:schemeClr val="tx1"/>
                </a:solidFill>
              </a:rPr>
              <a:t>) basis data disebut sistem manajemen basis data </a:t>
            </a:r>
            <a:r>
              <a:rPr lang="id-ID" dirty="0" smtClean="0">
                <a:solidFill>
                  <a:schemeClr val="tx1"/>
                </a:solidFill>
              </a:rPr>
              <a:t>(</a:t>
            </a:r>
            <a:r>
              <a:rPr lang="id-ID" i="1" dirty="0" smtClean="0">
                <a:solidFill>
                  <a:schemeClr val="tx1"/>
                </a:solidFill>
              </a:rPr>
              <a:t>Relational Database </a:t>
            </a:r>
            <a:r>
              <a:rPr lang="id-ID" i="1" dirty="0">
                <a:solidFill>
                  <a:schemeClr val="tx1"/>
                </a:solidFill>
              </a:rPr>
              <a:t>M</a:t>
            </a:r>
            <a:r>
              <a:rPr lang="id-ID" i="1" dirty="0" smtClean="0">
                <a:solidFill>
                  <a:schemeClr val="tx1"/>
                </a:solidFill>
              </a:rPr>
              <a:t>anagement </a:t>
            </a:r>
            <a:r>
              <a:rPr lang="id-ID" i="1" dirty="0">
                <a:solidFill>
                  <a:schemeClr val="tx1"/>
                </a:solidFill>
              </a:rPr>
              <a:t>S</a:t>
            </a:r>
            <a:r>
              <a:rPr lang="id-ID" i="1" dirty="0" smtClean="0">
                <a:solidFill>
                  <a:schemeClr val="tx1"/>
                </a:solidFill>
              </a:rPr>
              <a:t>ystem</a:t>
            </a:r>
            <a:r>
              <a:rPr lang="id-ID" dirty="0">
                <a:solidFill>
                  <a:schemeClr val="tx1"/>
                </a:solidFill>
              </a:rPr>
              <a:t>, R</a:t>
            </a:r>
            <a:r>
              <a:rPr lang="id-ID" dirty="0" smtClean="0">
                <a:solidFill>
                  <a:schemeClr val="tx1"/>
                </a:solidFill>
              </a:rPr>
              <a:t>DBMS</a:t>
            </a:r>
            <a:r>
              <a:rPr lang="id-ID" dirty="0">
                <a:solidFill>
                  <a:schemeClr val="tx1"/>
                </a:solidFill>
              </a:rPr>
              <a:t>).</a:t>
            </a:r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7" y="12357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659" y="349077"/>
            <a:ext cx="9601200" cy="932935"/>
          </a:xfrm>
        </p:spPr>
        <p:txBody>
          <a:bodyPr/>
          <a:lstStyle/>
          <a:p>
            <a:pPr algn="ctr"/>
            <a:r>
              <a:rPr lang="id-ID" dirty="0" smtClean="0"/>
              <a:t>Macam-Macam Constraints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330" y="1618734"/>
            <a:ext cx="10886302" cy="48438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d-ID" dirty="0" smtClean="0"/>
              <a:t>Foreign Key : Constraint ini berguna untuk membentuk sebuah relasi antara suatu tabel dengan tabel yang lainnya. </a:t>
            </a:r>
            <a:endParaRPr lang="id-ID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83997"/>
              </p:ext>
            </p:extLst>
          </p:nvPr>
        </p:nvGraphicFramePr>
        <p:xfrm>
          <a:off x="1255945" y="2743200"/>
          <a:ext cx="8691244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1244">
                  <a:extLst>
                    <a:ext uri="{9D8B030D-6E8A-4147-A177-3AD203B41FA5}">
                      <a16:colId xmlns:a16="http://schemas.microsoft.com/office/drawing/2014/main" val="3761652468"/>
                    </a:ext>
                  </a:extLst>
                </a:gridCol>
              </a:tblGrid>
              <a:tr h="1767017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 TABLE Orders (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 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OrderNumber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 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PersonID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id-ID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 </a:t>
                      </a:r>
                      <a:r>
                        <a:rPr lang="id-ID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idorder_pk</a:t>
                      </a:r>
                      <a:r>
                        <a:rPr lang="id-ID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 KEY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id-ID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 </a:t>
                      </a:r>
                      <a:r>
                        <a:rPr lang="id-ID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idperson_fk</a:t>
                      </a:r>
                      <a:r>
                        <a:rPr lang="id-ID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 KEY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PersonID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REFERENCES Persons</a:t>
                      </a:r>
                      <a:r>
                        <a:rPr lang="id-ID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PersonID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id-ID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483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67157"/>
              </p:ext>
            </p:extLst>
          </p:nvPr>
        </p:nvGraphicFramePr>
        <p:xfrm>
          <a:off x="1204784" y="4995838"/>
          <a:ext cx="10558848" cy="1021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8848">
                  <a:extLst>
                    <a:ext uri="{9D8B030D-6E8A-4147-A177-3AD203B41FA5}">
                      <a16:colId xmlns:a16="http://schemas.microsoft.com/office/drawing/2014/main" val="3761652468"/>
                    </a:ext>
                  </a:extLst>
                </a:gridCol>
              </a:tblGrid>
              <a:tr h="1021904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 TABLE Orders</a:t>
                      </a:r>
                      <a:r>
                        <a:rPr lang="id-ID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 CONSTRAINT </a:t>
                      </a:r>
                      <a:r>
                        <a:rPr lang="id-ID" sz="16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idperson_fk</a:t>
                      </a:r>
                      <a:r>
                        <a:rPr lang="id-ID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 KEY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PersonID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REFERENCES Persons</a:t>
                      </a:r>
                      <a:r>
                        <a:rPr lang="id-ID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PersonID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id-ID" sz="160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4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086" y="685799"/>
            <a:ext cx="9601200" cy="932935"/>
          </a:xfrm>
        </p:spPr>
        <p:txBody>
          <a:bodyPr/>
          <a:lstStyle/>
          <a:p>
            <a:pPr algn="ctr"/>
            <a:r>
              <a:rPr lang="id-ID" dirty="0" smtClean="0"/>
              <a:t>Soal Latihan 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330" y="1618734"/>
            <a:ext cx="10886302" cy="484384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id-ID" dirty="0" smtClean="0"/>
              <a:t>Dari tabel Customer yang sudah dibuat sebelumnya, tambahkan Primary Key pada ID CUSTOMER menggunakan ALTER ! </a:t>
            </a:r>
          </a:p>
          <a:p>
            <a:pPr marL="457200" indent="-457200">
              <a:lnSpc>
                <a:spcPct val="150000"/>
              </a:lnSpc>
              <a:buFont typeface="Franklin Gothic Book" panose="020B0503020102020204" pitchFamily="34" charset="0"/>
              <a:buAutoNum type="arabicPeriod"/>
            </a:pPr>
            <a:r>
              <a:rPr lang="id-ID" dirty="0" smtClean="0"/>
              <a:t>Buat sebuah tabel baru bernama “TRANSAKSI” </a:t>
            </a:r>
            <a:r>
              <a:rPr lang="id-ID" dirty="0"/>
              <a:t>di dalam database yang sudah anda buat dengan ketentuan sebagai berikut </a:t>
            </a:r>
            <a:r>
              <a:rPr lang="id-ID" dirty="0" smtClean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dirty="0"/>
              <a:t>Terdapat </a:t>
            </a:r>
            <a:r>
              <a:rPr lang="id-ID" dirty="0" smtClean="0"/>
              <a:t>4 </a:t>
            </a:r>
            <a:r>
              <a:rPr lang="id-ID" dirty="0"/>
              <a:t>kolom dengan rincian sebagai berikut 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 smtClean="0"/>
              <a:t>Kolom pertama berisi id transaksi </a:t>
            </a:r>
            <a:r>
              <a:rPr lang="id-ID" dirty="0"/>
              <a:t>(Contoh </a:t>
            </a:r>
            <a:r>
              <a:rPr lang="id-ID" dirty="0" smtClean="0"/>
              <a:t>id transaksi </a:t>
            </a:r>
            <a:r>
              <a:rPr lang="id-ID" dirty="0"/>
              <a:t>: 1,2,3,4, ..., 10</a:t>
            </a:r>
            <a:r>
              <a:rPr lang="id-ID" dirty="0" smtClean="0"/>
              <a:t>), pada kolom ini terdapat 2 constraint yaitu, NOT NULL dan Primary Key.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 smtClean="0"/>
              <a:t>Kolom kedua berisi id customer </a:t>
            </a:r>
            <a:r>
              <a:rPr lang="id-ID" dirty="0"/>
              <a:t>Contoh ID Customer : 1,2,3,4, ..., 10</a:t>
            </a:r>
            <a:r>
              <a:rPr lang="id-ID" dirty="0" smtClean="0"/>
              <a:t>), </a:t>
            </a:r>
            <a:r>
              <a:rPr lang="id-ID" dirty="0"/>
              <a:t>pada kolom ini terdapat 2 constraint yaitu, NOT NULL dan </a:t>
            </a:r>
            <a:r>
              <a:rPr lang="id-ID" dirty="0" smtClean="0"/>
              <a:t>Foreign </a:t>
            </a:r>
            <a:r>
              <a:rPr lang="id-ID" dirty="0"/>
              <a:t>Key</a:t>
            </a:r>
            <a:r>
              <a:rPr lang="id-ID" dirty="0" smtClean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 smtClean="0"/>
              <a:t>Kolom ketiga berisi tanggal berlangsungnya transaksi.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 smtClean="0"/>
              <a:t>Kolom keempat berisi total transaksi.</a:t>
            </a:r>
            <a:endParaRPr lang="id-ID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d-ID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d-ID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id-ID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id-ID" dirty="0" smtClean="0"/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id-ID" dirty="0" smtClean="0"/>
          </a:p>
          <a:p>
            <a:pPr marL="0" indent="0">
              <a:lnSpc>
                <a:spcPct val="150000"/>
              </a:lnSpc>
              <a:buNone/>
            </a:pPr>
            <a:endParaRPr lang="id-ID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1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086" y="685799"/>
            <a:ext cx="9601200" cy="932935"/>
          </a:xfrm>
        </p:spPr>
        <p:txBody>
          <a:bodyPr/>
          <a:lstStyle/>
          <a:p>
            <a:pPr algn="ctr"/>
            <a:r>
              <a:rPr lang="id-ID" dirty="0" smtClean="0"/>
              <a:t>Soal Latihan 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330" y="1618734"/>
            <a:ext cx="10886302" cy="484384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d-ID" dirty="0" smtClean="0"/>
              <a:t>3. Tambahkan 1 kolom baru </a:t>
            </a:r>
            <a:r>
              <a:rPr lang="id-ID" dirty="0"/>
              <a:t>(id_barang) </a:t>
            </a:r>
            <a:r>
              <a:rPr lang="id-ID" dirty="0" smtClean="0"/>
              <a:t>pada tabel transaksi dengan constraint not null.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dirty="0" smtClean="0"/>
              <a:t>4. Pada tabel transaksi, rubah letak id_barang yang awalnya berada di paling bawah menjadi di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dirty="0"/>
              <a:t> </a:t>
            </a:r>
            <a:r>
              <a:rPr lang="id-ID" dirty="0" smtClean="0"/>
              <a:t>   bawah id_customer.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dirty="0" smtClean="0"/>
              <a:t>5. Buat 1 table </a:t>
            </a:r>
            <a:r>
              <a:rPr lang="id-ID" dirty="0"/>
              <a:t>baru bernama </a:t>
            </a:r>
            <a:r>
              <a:rPr lang="id-ID" dirty="0" smtClean="0"/>
              <a:t>“BARANG” </a:t>
            </a:r>
            <a:r>
              <a:rPr lang="id-ID" dirty="0"/>
              <a:t>di dalam database yang sudah anda buat dengan  </a:t>
            </a:r>
            <a:r>
              <a:rPr lang="id-ID" dirty="0" smtClean="0"/>
              <a:t>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dirty="0"/>
              <a:t> </a:t>
            </a:r>
            <a:r>
              <a:rPr lang="id-ID" dirty="0" smtClean="0"/>
              <a:t>   ketentuan </a:t>
            </a:r>
            <a:r>
              <a:rPr lang="id-ID" dirty="0"/>
              <a:t>sebagai berikut </a:t>
            </a:r>
            <a:r>
              <a:rPr lang="id-ID" dirty="0" smtClean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/>
              <a:t>Kolom pertama berisi id </a:t>
            </a:r>
            <a:r>
              <a:rPr lang="id-ID" dirty="0" smtClean="0"/>
              <a:t>barang </a:t>
            </a:r>
            <a:r>
              <a:rPr lang="id-ID" dirty="0"/>
              <a:t>(Contoh id </a:t>
            </a:r>
            <a:r>
              <a:rPr lang="id-ID" dirty="0" smtClean="0"/>
              <a:t>barang </a:t>
            </a:r>
            <a:r>
              <a:rPr lang="id-ID" dirty="0"/>
              <a:t>: 1,2,3,4, ..., 10), pada kolom ini terdapat 2 constraint yaitu, NOT NULL dan Primary Key</a:t>
            </a:r>
            <a:r>
              <a:rPr lang="id-ID" dirty="0" smtClean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 smtClean="0"/>
              <a:t>Pada kolom kedua berisi Nama Barang.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 smtClean="0"/>
              <a:t>Pada kolom ketia berisi Harga barang.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 smtClean="0"/>
              <a:t>Tambahkan constraint foreign key (id_barang) pada tabel transaksi.</a:t>
            </a:r>
            <a:endParaRPr lang="id-ID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d-ID" dirty="0"/>
          </a:p>
          <a:p>
            <a:pPr marL="0" indent="0">
              <a:lnSpc>
                <a:spcPct val="150000"/>
              </a:lnSpc>
              <a:buNone/>
            </a:pPr>
            <a:endParaRPr lang="id-ID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id-ID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id-ID" dirty="0" smtClean="0"/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id-ID" dirty="0" smtClean="0"/>
          </a:p>
          <a:p>
            <a:pPr marL="0" indent="0">
              <a:lnSpc>
                <a:spcPct val="150000"/>
              </a:lnSpc>
              <a:buNone/>
            </a:pPr>
            <a:endParaRPr lang="id-ID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3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086" y="685799"/>
            <a:ext cx="9601200" cy="932935"/>
          </a:xfrm>
        </p:spPr>
        <p:txBody>
          <a:bodyPr/>
          <a:lstStyle/>
          <a:p>
            <a:pPr algn="ctr"/>
            <a:r>
              <a:rPr lang="id-ID" dirty="0" smtClean="0"/>
              <a:t>Menampilkan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330" y="1618734"/>
            <a:ext cx="10886302" cy="48438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/>
              <a:t>MIN() =&gt; Menmapilkan nilai terkecil dari sebuah kolom tabel.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 smtClean="0"/>
              <a:t>SELECT MIN(</a:t>
            </a:r>
            <a:r>
              <a:rPr lang="id-ID" dirty="0" smtClean="0">
                <a:solidFill>
                  <a:srgbClr val="FF0000"/>
                </a:solidFill>
              </a:rPr>
              <a:t>Column_Name</a:t>
            </a:r>
            <a:r>
              <a:rPr lang="id-ID" dirty="0" smtClean="0"/>
              <a:t>) FROM </a:t>
            </a:r>
            <a:r>
              <a:rPr lang="id-ID" dirty="0" smtClean="0">
                <a:solidFill>
                  <a:srgbClr val="FF0000"/>
                </a:solidFill>
              </a:rPr>
              <a:t>Table_Name</a:t>
            </a:r>
            <a:r>
              <a:rPr lang="id-ID" dirty="0" smtClean="0"/>
              <a:t>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/>
              <a:t>SELECT MIN(</a:t>
            </a:r>
            <a:r>
              <a:rPr lang="id-ID" dirty="0">
                <a:solidFill>
                  <a:srgbClr val="FF0000"/>
                </a:solidFill>
              </a:rPr>
              <a:t>Column_Name</a:t>
            </a:r>
            <a:r>
              <a:rPr lang="id-ID" dirty="0"/>
              <a:t>) </a:t>
            </a:r>
            <a:r>
              <a:rPr lang="id-ID" dirty="0" smtClean="0"/>
              <a:t>AS </a:t>
            </a:r>
            <a:r>
              <a:rPr lang="id-ID" dirty="0" smtClean="0">
                <a:solidFill>
                  <a:srgbClr val="FF0000"/>
                </a:solidFill>
              </a:rPr>
              <a:t>nama_output</a:t>
            </a:r>
            <a:r>
              <a:rPr lang="id-ID" dirty="0" smtClean="0"/>
              <a:t> FROM </a:t>
            </a:r>
            <a:r>
              <a:rPr lang="id-ID" dirty="0">
                <a:solidFill>
                  <a:srgbClr val="FF0000"/>
                </a:solidFill>
              </a:rPr>
              <a:t>Table_Name</a:t>
            </a:r>
            <a:r>
              <a:rPr lang="id-ID" dirty="0" smtClean="0"/>
              <a:t>;</a:t>
            </a:r>
            <a:endParaRPr lang="id-ID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/>
              <a:t>MAX() =&gt; Menampilkan nilai terbesar dari sebuah kolom tabel.</a:t>
            </a:r>
            <a:endParaRPr lang="id-ID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/>
              <a:t>SELECT </a:t>
            </a:r>
            <a:r>
              <a:rPr lang="id-ID" dirty="0" smtClean="0"/>
              <a:t>MAX(</a:t>
            </a:r>
            <a:r>
              <a:rPr lang="id-ID" dirty="0" smtClean="0">
                <a:solidFill>
                  <a:srgbClr val="FF0000"/>
                </a:solidFill>
              </a:rPr>
              <a:t>Column_Name</a:t>
            </a:r>
            <a:r>
              <a:rPr lang="id-ID" dirty="0"/>
              <a:t>) FROM </a:t>
            </a:r>
            <a:r>
              <a:rPr lang="id-ID" dirty="0">
                <a:solidFill>
                  <a:srgbClr val="FF0000"/>
                </a:solidFill>
              </a:rPr>
              <a:t>Table_Name</a:t>
            </a:r>
            <a:r>
              <a:rPr lang="id-ID" dirty="0"/>
              <a:t>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/>
              <a:t>SELECT </a:t>
            </a:r>
            <a:r>
              <a:rPr lang="id-ID" dirty="0" smtClean="0"/>
              <a:t>MAX(</a:t>
            </a:r>
            <a:r>
              <a:rPr lang="id-ID" dirty="0" smtClean="0">
                <a:solidFill>
                  <a:srgbClr val="FF0000"/>
                </a:solidFill>
              </a:rPr>
              <a:t>Column_Name</a:t>
            </a:r>
            <a:r>
              <a:rPr lang="id-ID" dirty="0"/>
              <a:t>) AS </a:t>
            </a:r>
            <a:r>
              <a:rPr lang="id-ID" dirty="0">
                <a:solidFill>
                  <a:srgbClr val="FF0000"/>
                </a:solidFill>
              </a:rPr>
              <a:t>nama_output</a:t>
            </a:r>
            <a:r>
              <a:rPr lang="id-ID" dirty="0"/>
              <a:t> FROM </a:t>
            </a:r>
            <a:r>
              <a:rPr lang="id-ID" dirty="0">
                <a:solidFill>
                  <a:srgbClr val="FF0000"/>
                </a:solidFill>
              </a:rPr>
              <a:t>Table_Name</a:t>
            </a:r>
            <a:r>
              <a:rPr lang="id-ID" dirty="0"/>
              <a:t>;</a:t>
            </a:r>
          </a:p>
          <a:p>
            <a:pPr marL="530352" lvl="1" indent="0">
              <a:lnSpc>
                <a:spcPct val="150000"/>
              </a:lnSpc>
              <a:buNone/>
            </a:pPr>
            <a:endParaRPr lang="id-ID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d-ID" dirty="0" smtClean="0"/>
              <a:t>Tampilkan harga barang yang termahal !</a:t>
            </a:r>
            <a:endParaRPr lang="id-ID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1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086" y="685799"/>
            <a:ext cx="9601200" cy="932935"/>
          </a:xfrm>
        </p:spPr>
        <p:txBody>
          <a:bodyPr/>
          <a:lstStyle/>
          <a:p>
            <a:pPr algn="ctr"/>
            <a:r>
              <a:rPr lang="id-ID" dirty="0" smtClean="0"/>
              <a:t>Menampilkan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330" y="1618734"/>
            <a:ext cx="10886302" cy="4843849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/>
              <a:t>COUNT()</a:t>
            </a:r>
            <a:r>
              <a:rPr lang="id-ID" dirty="0" smtClean="0"/>
              <a:t> =&gt; Menmapilkan banyaknya data dalam sebuah kolom tabel.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 smtClean="0"/>
              <a:t>SELECT COUNT(</a:t>
            </a:r>
            <a:r>
              <a:rPr lang="id-ID" dirty="0" smtClean="0">
                <a:solidFill>
                  <a:srgbClr val="FF0000"/>
                </a:solidFill>
              </a:rPr>
              <a:t>Column_Name</a:t>
            </a:r>
            <a:r>
              <a:rPr lang="id-ID" dirty="0" smtClean="0"/>
              <a:t>) FROM </a:t>
            </a:r>
            <a:r>
              <a:rPr lang="id-ID" dirty="0" smtClean="0">
                <a:solidFill>
                  <a:srgbClr val="FF0000"/>
                </a:solidFill>
              </a:rPr>
              <a:t>Table_Name</a:t>
            </a:r>
            <a:r>
              <a:rPr lang="id-ID" dirty="0" smtClean="0"/>
              <a:t>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/>
              <a:t>SELECT </a:t>
            </a:r>
            <a:r>
              <a:rPr lang="id-ID" dirty="0" smtClean="0"/>
              <a:t>COUNT(</a:t>
            </a:r>
            <a:r>
              <a:rPr lang="id-ID" dirty="0" smtClean="0">
                <a:solidFill>
                  <a:srgbClr val="FF0000"/>
                </a:solidFill>
              </a:rPr>
              <a:t>Column_Name</a:t>
            </a:r>
            <a:r>
              <a:rPr lang="id-ID" dirty="0"/>
              <a:t>) </a:t>
            </a:r>
            <a:r>
              <a:rPr lang="id-ID" dirty="0" smtClean="0"/>
              <a:t>AS </a:t>
            </a:r>
            <a:r>
              <a:rPr lang="id-ID" dirty="0" smtClean="0">
                <a:solidFill>
                  <a:srgbClr val="FF0000"/>
                </a:solidFill>
              </a:rPr>
              <a:t>nama_output</a:t>
            </a:r>
            <a:r>
              <a:rPr lang="id-ID" dirty="0" smtClean="0"/>
              <a:t> FROM </a:t>
            </a:r>
            <a:r>
              <a:rPr lang="id-ID" dirty="0">
                <a:solidFill>
                  <a:srgbClr val="FF0000"/>
                </a:solidFill>
              </a:rPr>
              <a:t>Table_Name</a:t>
            </a:r>
            <a:r>
              <a:rPr lang="id-ID" dirty="0" smtClean="0"/>
              <a:t>;</a:t>
            </a:r>
            <a:endParaRPr lang="id-ID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/>
              <a:t>AVG() =&gt; Menampilkan nilai rata-rata data dari sebuah kolom tabel.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/>
              <a:t>SELECT AVG(</a:t>
            </a:r>
            <a:r>
              <a:rPr lang="id-ID" dirty="0">
                <a:solidFill>
                  <a:srgbClr val="FF0000"/>
                </a:solidFill>
              </a:rPr>
              <a:t>Column_Name</a:t>
            </a:r>
            <a:r>
              <a:rPr lang="id-ID" dirty="0"/>
              <a:t>) FROM </a:t>
            </a:r>
            <a:r>
              <a:rPr lang="id-ID" dirty="0">
                <a:solidFill>
                  <a:srgbClr val="FF0000"/>
                </a:solidFill>
              </a:rPr>
              <a:t>Table_Name</a:t>
            </a:r>
            <a:r>
              <a:rPr lang="id-ID" dirty="0"/>
              <a:t>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/>
              <a:t>SELECT AVG</a:t>
            </a:r>
            <a:r>
              <a:rPr lang="id-ID" dirty="0">
                <a:solidFill>
                  <a:srgbClr val="FF0000"/>
                </a:solidFill>
              </a:rPr>
              <a:t>Column_Name</a:t>
            </a:r>
            <a:r>
              <a:rPr lang="id-ID" dirty="0"/>
              <a:t>) AS </a:t>
            </a:r>
            <a:r>
              <a:rPr lang="id-ID" dirty="0">
                <a:solidFill>
                  <a:srgbClr val="FF0000"/>
                </a:solidFill>
              </a:rPr>
              <a:t>nama_output</a:t>
            </a:r>
            <a:r>
              <a:rPr lang="id-ID" dirty="0"/>
              <a:t> FROM </a:t>
            </a:r>
            <a:r>
              <a:rPr lang="id-ID" dirty="0">
                <a:solidFill>
                  <a:srgbClr val="FF0000"/>
                </a:solidFill>
              </a:rPr>
              <a:t>Table_Name</a:t>
            </a:r>
            <a:r>
              <a:rPr lang="id-ID" dirty="0" smtClean="0"/>
              <a:t>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/>
              <a:t>SUM() =&gt; Menampilkan Penjumlahan data dari sebuah kolom tabel.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/>
              <a:t>SELECT </a:t>
            </a:r>
            <a:r>
              <a:rPr lang="id-ID" dirty="0" smtClean="0"/>
              <a:t>SUM(</a:t>
            </a:r>
            <a:r>
              <a:rPr lang="id-ID" dirty="0" smtClean="0">
                <a:solidFill>
                  <a:srgbClr val="FF0000"/>
                </a:solidFill>
              </a:rPr>
              <a:t>Column_Name</a:t>
            </a:r>
            <a:r>
              <a:rPr lang="id-ID" dirty="0"/>
              <a:t>) FROM </a:t>
            </a:r>
            <a:r>
              <a:rPr lang="id-ID" dirty="0">
                <a:solidFill>
                  <a:srgbClr val="FF0000"/>
                </a:solidFill>
              </a:rPr>
              <a:t>Table_Name</a:t>
            </a:r>
            <a:r>
              <a:rPr lang="id-ID" dirty="0"/>
              <a:t>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/>
              <a:t>SELECT </a:t>
            </a:r>
            <a:r>
              <a:rPr lang="id-ID" dirty="0" smtClean="0"/>
              <a:t>SUM</a:t>
            </a:r>
            <a:r>
              <a:rPr lang="id-ID" dirty="0" smtClean="0">
                <a:solidFill>
                  <a:srgbClr val="FF0000"/>
                </a:solidFill>
              </a:rPr>
              <a:t>Column_Name</a:t>
            </a:r>
            <a:r>
              <a:rPr lang="id-ID" dirty="0"/>
              <a:t>) AS </a:t>
            </a:r>
            <a:r>
              <a:rPr lang="id-ID" dirty="0">
                <a:solidFill>
                  <a:srgbClr val="FF0000"/>
                </a:solidFill>
              </a:rPr>
              <a:t>nama_output</a:t>
            </a:r>
            <a:r>
              <a:rPr lang="id-ID" dirty="0"/>
              <a:t> FROM </a:t>
            </a:r>
            <a:r>
              <a:rPr lang="id-ID" dirty="0">
                <a:solidFill>
                  <a:srgbClr val="FF0000"/>
                </a:solidFill>
              </a:rPr>
              <a:t>Table_Name</a:t>
            </a:r>
            <a:r>
              <a:rPr lang="id-ID" dirty="0" smtClean="0"/>
              <a:t>;</a:t>
            </a:r>
            <a:endParaRPr lang="id-ID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d-ID" dirty="0" smtClean="0"/>
              <a:t>Tampilkan total keseluruhan transaksi yang dilakukan oleh customer yng memiliki id_customer = 101;</a:t>
            </a:r>
            <a:endParaRPr lang="id-ID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8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086" y="685799"/>
            <a:ext cx="9601200" cy="932935"/>
          </a:xfrm>
        </p:spPr>
        <p:txBody>
          <a:bodyPr/>
          <a:lstStyle/>
          <a:p>
            <a:pPr algn="ctr"/>
            <a:r>
              <a:rPr lang="id-ID" dirty="0" smtClean="0"/>
              <a:t>Menampilkan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330" y="1618734"/>
            <a:ext cx="10886302" cy="48438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/>
              <a:t>IN()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 smtClean="0"/>
              <a:t>SELECT * FROM </a:t>
            </a:r>
            <a:r>
              <a:rPr lang="id-ID" dirty="0" smtClean="0">
                <a:solidFill>
                  <a:srgbClr val="FF0000"/>
                </a:solidFill>
              </a:rPr>
              <a:t>Table_Name </a:t>
            </a:r>
            <a:r>
              <a:rPr lang="id-ID" dirty="0" smtClean="0">
                <a:solidFill>
                  <a:schemeClr val="tx1"/>
                </a:solidFill>
              </a:rPr>
              <a:t>WHERE</a:t>
            </a:r>
            <a:r>
              <a:rPr lang="id-ID" dirty="0" smtClean="0">
                <a:solidFill>
                  <a:srgbClr val="FF0000"/>
                </a:solidFill>
              </a:rPr>
              <a:t> Column_Name </a:t>
            </a:r>
            <a:r>
              <a:rPr lang="id-ID" dirty="0" smtClean="0">
                <a:solidFill>
                  <a:schemeClr val="tx1"/>
                </a:solidFill>
              </a:rPr>
              <a:t>IN (</a:t>
            </a:r>
            <a:r>
              <a:rPr lang="id-ID" dirty="0" smtClean="0">
                <a:solidFill>
                  <a:srgbClr val="FF0000"/>
                </a:solidFill>
              </a:rPr>
              <a:t>value1, value2</a:t>
            </a:r>
            <a:r>
              <a:rPr lang="id-ID" dirty="0" smtClean="0">
                <a:solidFill>
                  <a:schemeClr val="tx1"/>
                </a:solidFill>
              </a:rPr>
              <a:t>);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/>
              <a:t>SELECT * FROM </a:t>
            </a:r>
            <a:r>
              <a:rPr lang="id-ID" dirty="0">
                <a:solidFill>
                  <a:srgbClr val="FF0000"/>
                </a:solidFill>
              </a:rPr>
              <a:t>Table_Name </a:t>
            </a:r>
            <a:r>
              <a:rPr lang="id-ID" dirty="0">
                <a:solidFill>
                  <a:schemeClr val="tx1"/>
                </a:solidFill>
              </a:rPr>
              <a:t>WHERE</a:t>
            </a:r>
            <a:r>
              <a:rPr lang="id-ID" dirty="0">
                <a:solidFill>
                  <a:srgbClr val="FF0000"/>
                </a:solidFill>
              </a:rPr>
              <a:t> Column_Name </a:t>
            </a:r>
            <a:r>
              <a:rPr lang="id-ID" dirty="0">
                <a:solidFill>
                  <a:schemeClr val="tx1"/>
                </a:solidFill>
              </a:rPr>
              <a:t>IN </a:t>
            </a:r>
            <a:r>
              <a:rPr lang="id-ID" dirty="0" smtClean="0">
                <a:solidFill>
                  <a:schemeClr val="tx1"/>
                </a:solidFill>
              </a:rPr>
              <a:t>(</a:t>
            </a:r>
            <a:r>
              <a:rPr lang="id-ID" dirty="0" smtClean="0">
                <a:solidFill>
                  <a:srgbClr val="FF0000"/>
                </a:solidFill>
              </a:rPr>
              <a:t>SELECT </a:t>
            </a:r>
            <a:r>
              <a:rPr lang="id-ID" dirty="0" smtClean="0">
                <a:solidFill>
                  <a:schemeClr val="tx1"/>
                </a:solidFill>
              </a:rPr>
              <a:t>STATEMENT);</a:t>
            </a:r>
            <a:endParaRPr lang="id-ID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/>
              <a:t>NOT IN() </a:t>
            </a:r>
            <a:endParaRPr lang="id-ID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/>
              <a:t>SELECT * FROM </a:t>
            </a:r>
            <a:r>
              <a:rPr lang="id-ID" dirty="0">
                <a:solidFill>
                  <a:srgbClr val="FF0000"/>
                </a:solidFill>
              </a:rPr>
              <a:t>Table_Name </a:t>
            </a:r>
            <a:r>
              <a:rPr lang="id-ID" dirty="0">
                <a:solidFill>
                  <a:schemeClr val="tx1"/>
                </a:solidFill>
              </a:rPr>
              <a:t>WHERE</a:t>
            </a:r>
            <a:r>
              <a:rPr lang="id-ID" dirty="0">
                <a:solidFill>
                  <a:srgbClr val="FF0000"/>
                </a:solidFill>
              </a:rPr>
              <a:t> Column_Name </a:t>
            </a:r>
            <a:r>
              <a:rPr lang="id-ID" dirty="0" smtClean="0">
                <a:solidFill>
                  <a:schemeClr val="tx1"/>
                </a:solidFill>
              </a:rPr>
              <a:t>NOT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IN </a:t>
            </a:r>
            <a:r>
              <a:rPr lang="id-ID" dirty="0">
                <a:solidFill>
                  <a:schemeClr val="tx1"/>
                </a:solidFill>
              </a:rPr>
              <a:t>(</a:t>
            </a:r>
            <a:r>
              <a:rPr lang="id-ID" dirty="0">
                <a:solidFill>
                  <a:srgbClr val="FF0000"/>
                </a:solidFill>
              </a:rPr>
              <a:t>value1, value2</a:t>
            </a:r>
            <a:r>
              <a:rPr lang="id-ID" dirty="0" smtClean="0">
                <a:solidFill>
                  <a:schemeClr val="tx1"/>
                </a:solidFill>
              </a:rPr>
              <a:t>);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/>
              <a:t>SELECT * FROM </a:t>
            </a:r>
            <a:r>
              <a:rPr lang="id-ID" dirty="0">
                <a:solidFill>
                  <a:srgbClr val="FF0000"/>
                </a:solidFill>
              </a:rPr>
              <a:t>Table_Name </a:t>
            </a:r>
            <a:r>
              <a:rPr lang="id-ID" dirty="0">
                <a:solidFill>
                  <a:schemeClr val="tx1"/>
                </a:solidFill>
              </a:rPr>
              <a:t>WHERE</a:t>
            </a:r>
            <a:r>
              <a:rPr lang="id-ID" dirty="0">
                <a:solidFill>
                  <a:srgbClr val="FF0000"/>
                </a:solidFill>
              </a:rPr>
              <a:t> Column_Name </a:t>
            </a:r>
            <a:r>
              <a:rPr lang="id-ID" dirty="0" smtClean="0">
                <a:solidFill>
                  <a:schemeClr val="tx1"/>
                </a:solidFill>
              </a:rPr>
              <a:t>NOT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IN </a:t>
            </a:r>
            <a:r>
              <a:rPr lang="id-ID" dirty="0">
                <a:solidFill>
                  <a:schemeClr val="tx1"/>
                </a:solidFill>
              </a:rPr>
              <a:t>(</a:t>
            </a:r>
            <a:r>
              <a:rPr lang="id-ID" dirty="0">
                <a:solidFill>
                  <a:srgbClr val="FF0000"/>
                </a:solidFill>
              </a:rPr>
              <a:t>SELECT </a:t>
            </a:r>
            <a:r>
              <a:rPr lang="id-ID" dirty="0">
                <a:solidFill>
                  <a:schemeClr val="tx1"/>
                </a:solidFill>
              </a:rPr>
              <a:t>STATEMENT</a:t>
            </a:r>
            <a:r>
              <a:rPr lang="id-ID" dirty="0" smtClean="0">
                <a:solidFill>
                  <a:schemeClr val="tx1"/>
                </a:solidFill>
              </a:rPr>
              <a:t>);</a:t>
            </a:r>
            <a:endParaRPr lang="id-ID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id-ID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d-ID" dirty="0" smtClean="0"/>
              <a:t>Tampilkan </a:t>
            </a:r>
            <a:r>
              <a:rPr lang="id-ID" dirty="0" smtClean="0">
                <a:solidFill>
                  <a:srgbClr val="FF0000"/>
                </a:solidFill>
              </a:rPr>
              <a:t>nama customer </a:t>
            </a:r>
            <a:r>
              <a:rPr lang="id-ID" dirty="0" smtClean="0"/>
              <a:t>yang tidak melakukan transaksi pembelian sama sekali.</a:t>
            </a:r>
            <a:endParaRPr lang="id-ID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2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086" y="685799"/>
            <a:ext cx="9601200" cy="932935"/>
          </a:xfrm>
        </p:spPr>
        <p:txBody>
          <a:bodyPr/>
          <a:lstStyle/>
          <a:p>
            <a:pPr algn="ctr"/>
            <a:r>
              <a:rPr lang="id-ID" dirty="0" smtClean="0"/>
              <a:t>Menampilkan Data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330" y="1618734"/>
            <a:ext cx="10886302" cy="48438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/>
              <a:t>BETWEEN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 smtClean="0"/>
              <a:t>SELECT </a:t>
            </a:r>
            <a:r>
              <a:rPr lang="id-ID" dirty="0" smtClean="0">
                <a:solidFill>
                  <a:srgbClr val="FF0000"/>
                </a:solidFill>
              </a:rPr>
              <a:t>Column_Name </a:t>
            </a:r>
            <a:r>
              <a:rPr lang="id-ID" dirty="0"/>
              <a:t>FROM </a:t>
            </a:r>
            <a:r>
              <a:rPr lang="id-ID" dirty="0">
                <a:solidFill>
                  <a:srgbClr val="FF0000"/>
                </a:solidFill>
              </a:rPr>
              <a:t>Table_Name </a:t>
            </a:r>
            <a:r>
              <a:rPr lang="id-ID" dirty="0">
                <a:solidFill>
                  <a:schemeClr val="tx1"/>
                </a:solidFill>
              </a:rPr>
              <a:t>WHERE</a:t>
            </a:r>
            <a:r>
              <a:rPr lang="id-ID" dirty="0">
                <a:solidFill>
                  <a:srgbClr val="FF0000"/>
                </a:solidFill>
              </a:rPr>
              <a:t> Column_Name </a:t>
            </a:r>
            <a:r>
              <a:rPr lang="id-ID" dirty="0" smtClean="0">
                <a:solidFill>
                  <a:schemeClr val="tx1"/>
                </a:solidFill>
              </a:rPr>
              <a:t>BETWEEN </a:t>
            </a:r>
            <a:r>
              <a:rPr lang="id-ID" dirty="0" smtClean="0">
                <a:solidFill>
                  <a:srgbClr val="FF0000"/>
                </a:solidFill>
              </a:rPr>
              <a:t>value1</a:t>
            </a:r>
            <a:r>
              <a:rPr lang="id-ID" dirty="0" smtClean="0">
                <a:solidFill>
                  <a:schemeClr val="tx1"/>
                </a:solidFill>
              </a:rPr>
              <a:t> AND </a:t>
            </a:r>
            <a:r>
              <a:rPr lang="id-ID" dirty="0" smtClean="0">
                <a:solidFill>
                  <a:srgbClr val="FF0000"/>
                </a:solidFill>
              </a:rPr>
              <a:t>value2</a:t>
            </a:r>
            <a:r>
              <a:rPr lang="id-ID" dirty="0" smtClean="0">
                <a:solidFill>
                  <a:schemeClr val="tx1"/>
                </a:solidFill>
              </a:rPr>
              <a:t>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/>
              <a:t>NOT BETWEEN </a:t>
            </a:r>
            <a:endParaRPr lang="id-ID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dirty="0"/>
              <a:t>SELECT </a:t>
            </a:r>
            <a:r>
              <a:rPr lang="id-ID" dirty="0">
                <a:solidFill>
                  <a:srgbClr val="FF0000"/>
                </a:solidFill>
              </a:rPr>
              <a:t>Column_Name </a:t>
            </a:r>
            <a:r>
              <a:rPr lang="id-ID" dirty="0"/>
              <a:t>FROM </a:t>
            </a:r>
            <a:r>
              <a:rPr lang="id-ID" dirty="0">
                <a:solidFill>
                  <a:srgbClr val="FF0000"/>
                </a:solidFill>
              </a:rPr>
              <a:t>Table_Name </a:t>
            </a:r>
            <a:r>
              <a:rPr lang="id-ID" dirty="0">
                <a:solidFill>
                  <a:schemeClr val="tx1"/>
                </a:solidFill>
              </a:rPr>
              <a:t>WHERE</a:t>
            </a:r>
            <a:r>
              <a:rPr lang="id-ID" dirty="0">
                <a:solidFill>
                  <a:srgbClr val="FF0000"/>
                </a:solidFill>
              </a:rPr>
              <a:t> Column_Name </a:t>
            </a:r>
            <a:r>
              <a:rPr lang="id-ID" dirty="0" smtClean="0">
                <a:solidFill>
                  <a:schemeClr val="tx1"/>
                </a:solidFill>
              </a:rPr>
              <a:t>NOT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BETWEEN </a:t>
            </a:r>
            <a:r>
              <a:rPr lang="id-ID" dirty="0">
                <a:solidFill>
                  <a:srgbClr val="FF0000"/>
                </a:solidFill>
              </a:rPr>
              <a:t>value1</a:t>
            </a:r>
            <a:r>
              <a:rPr lang="id-ID" dirty="0">
                <a:solidFill>
                  <a:schemeClr val="tx1"/>
                </a:solidFill>
              </a:rPr>
              <a:t> AND </a:t>
            </a:r>
            <a:r>
              <a:rPr lang="id-ID" dirty="0">
                <a:solidFill>
                  <a:srgbClr val="FF0000"/>
                </a:solidFill>
              </a:rPr>
              <a:t>value2</a:t>
            </a:r>
            <a:r>
              <a:rPr lang="id-ID" dirty="0" smtClean="0">
                <a:solidFill>
                  <a:schemeClr val="tx1"/>
                </a:solidFill>
              </a:rPr>
              <a:t>;</a:t>
            </a:r>
            <a:endParaRPr lang="id-ID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d-ID" dirty="0" smtClean="0"/>
              <a:t>Tampilkan </a:t>
            </a:r>
            <a:r>
              <a:rPr lang="id-ID" dirty="0" smtClean="0">
                <a:solidFill>
                  <a:schemeClr val="tx1"/>
                </a:solidFill>
              </a:rPr>
              <a:t>semua data transaksi antara tanggal </a:t>
            </a:r>
            <a:r>
              <a:rPr lang="id-ID" dirty="0" smtClean="0">
                <a:solidFill>
                  <a:srgbClr val="FF0000"/>
                </a:solidFill>
              </a:rPr>
              <a:t>14-16 september 2018</a:t>
            </a:r>
            <a:r>
              <a:rPr lang="id-ID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d-ID" dirty="0" smtClean="0"/>
              <a:t>Tampilkan jumlah total pendapatan dari hasil penjualan pada tanggal </a:t>
            </a:r>
            <a:r>
              <a:rPr lang="id-ID" dirty="0">
                <a:solidFill>
                  <a:srgbClr val="FF0000"/>
                </a:solidFill>
              </a:rPr>
              <a:t>14-16 september 2018</a:t>
            </a:r>
            <a:r>
              <a:rPr lang="id-ID" dirty="0" smtClean="0">
                <a:solidFill>
                  <a:schemeClr val="tx1"/>
                </a:solidFill>
              </a:rPr>
              <a:t>.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8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9" y="98853"/>
            <a:ext cx="9601200" cy="932935"/>
          </a:xfrm>
        </p:spPr>
        <p:txBody>
          <a:bodyPr>
            <a:normAutofit/>
          </a:bodyPr>
          <a:lstStyle/>
          <a:p>
            <a:pPr algn="ctr"/>
            <a:r>
              <a:rPr lang="id-ID" sz="4000" dirty="0" smtClean="0"/>
              <a:t>Menampilkan Data Lebih Dari 1 Tabel </a:t>
            </a:r>
            <a:endParaRPr lang="id-ID" sz="4000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31103" y="670009"/>
            <a:ext cx="8396591" cy="618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8" y="469555"/>
            <a:ext cx="9601200" cy="932935"/>
          </a:xfrm>
        </p:spPr>
        <p:txBody>
          <a:bodyPr>
            <a:normAutofit/>
          </a:bodyPr>
          <a:lstStyle/>
          <a:p>
            <a:pPr algn="ctr"/>
            <a:r>
              <a:rPr lang="id-ID" sz="4000" dirty="0" smtClean="0"/>
              <a:t>Menampilkan Data Lebih Dari 1 Tabel </a:t>
            </a:r>
            <a:endParaRPr lang="id-ID" sz="4000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599" y="1532237"/>
            <a:ext cx="10058399" cy="50662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id-ID" dirty="0" smtClean="0"/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INNER JOIN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i="0" dirty="0"/>
              <a:t>SELECT </a:t>
            </a:r>
            <a:r>
              <a:rPr lang="en-US" sz="2400" dirty="0" err="1" smtClean="0">
                <a:solidFill>
                  <a:srgbClr val="FF0000"/>
                </a:solidFill>
              </a:rPr>
              <a:t>column_name</a:t>
            </a:r>
            <a:r>
              <a:rPr lang="id-ID" sz="2400" dirty="0" smtClean="0"/>
              <a:t> </a:t>
            </a:r>
            <a:r>
              <a:rPr lang="en-US" sz="2400" i="0" dirty="0" smtClean="0"/>
              <a:t>FROM</a:t>
            </a:r>
            <a:r>
              <a:rPr lang="en-US" sz="2400" i="0" dirty="0"/>
              <a:t> </a:t>
            </a:r>
            <a:r>
              <a:rPr lang="en-US" sz="2400" dirty="0" smtClean="0">
                <a:solidFill>
                  <a:srgbClr val="FF0000"/>
                </a:solidFill>
              </a:rPr>
              <a:t>table1</a:t>
            </a:r>
            <a:r>
              <a:rPr lang="id-ID" sz="2400" dirty="0" smtClean="0"/>
              <a:t> </a:t>
            </a:r>
            <a:r>
              <a:rPr lang="en-US" sz="2400" i="0" dirty="0" smtClean="0"/>
              <a:t>INNER</a:t>
            </a:r>
            <a:r>
              <a:rPr lang="en-US" sz="2400" i="0" dirty="0"/>
              <a:t> JOIN </a:t>
            </a:r>
            <a:r>
              <a:rPr lang="en-US" sz="2400" dirty="0">
                <a:solidFill>
                  <a:srgbClr val="FF0000"/>
                </a:solidFill>
              </a:rPr>
              <a:t>table2</a:t>
            </a:r>
            <a:r>
              <a:rPr lang="en-US" sz="2400" dirty="0"/>
              <a:t> </a:t>
            </a:r>
            <a:r>
              <a:rPr lang="en-US" sz="2400" i="0" dirty="0" smtClean="0"/>
              <a:t>ON</a:t>
            </a:r>
            <a:r>
              <a:rPr lang="en-US" sz="2400" i="0" dirty="0"/>
              <a:t> </a:t>
            </a:r>
            <a:r>
              <a:rPr lang="en-US" sz="2400" dirty="0">
                <a:solidFill>
                  <a:srgbClr val="FF0000"/>
                </a:solidFill>
              </a:rPr>
              <a:t>table1.column_name</a:t>
            </a:r>
            <a:r>
              <a:rPr lang="en-US" sz="2400" dirty="0"/>
              <a:t> </a:t>
            </a:r>
            <a:r>
              <a:rPr lang="en-US" sz="2400" i="0" dirty="0"/>
              <a:t>=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FF0000"/>
                </a:solidFill>
              </a:rPr>
              <a:t>table2.column_name</a:t>
            </a:r>
            <a:r>
              <a:rPr lang="en-US" sz="2400" i="0" dirty="0" smtClean="0"/>
              <a:t>;</a:t>
            </a:r>
            <a:endParaRPr lang="id-ID" sz="2400" i="0" dirty="0" smtClean="0"/>
          </a:p>
          <a:p>
            <a:pPr marL="530352" lvl="1" indent="0">
              <a:buNone/>
            </a:pPr>
            <a:endParaRPr lang="id-ID" sz="2400" i="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i="0" dirty="0"/>
              <a:t>SELECT </a:t>
            </a:r>
            <a:r>
              <a:rPr lang="en-US" sz="2400" dirty="0" err="1">
                <a:solidFill>
                  <a:srgbClr val="FF0000"/>
                </a:solidFill>
              </a:rPr>
              <a:t>column_name</a:t>
            </a:r>
            <a:r>
              <a:rPr lang="id-ID" sz="2400" dirty="0"/>
              <a:t> </a:t>
            </a:r>
            <a:r>
              <a:rPr lang="en-US" sz="2400" i="0" dirty="0"/>
              <a:t>FROM </a:t>
            </a:r>
            <a:r>
              <a:rPr lang="en-US" sz="2400" dirty="0">
                <a:solidFill>
                  <a:srgbClr val="FF0000"/>
                </a:solidFill>
              </a:rPr>
              <a:t>table1</a:t>
            </a:r>
            <a:r>
              <a:rPr lang="id-ID" sz="2400" dirty="0"/>
              <a:t> </a:t>
            </a:r>
            <a:r>
              <a:rPr lang="id-ID" sz="2400" dirty="0" smtClean="0">
                <a:solidFill>
                  <a:srgbClr val="0070C0"/>
                </a:solidFill>
              </a:rPr>
              <a:t>alias</a:t>
            </a:r>
            <a:r>
              <a:rPr lang="id-ID" sz="2400" dirty="0" smtClean="0"/>
              <a:t> </a:t>
            </a:r>
            <a:r>
              <a:rPr lang="en-US" sz="2400" i="0" dirty="0" smtClean="0"/>
              <a:t>INNER</a:t>
            </a:r>
            <a:r>
              <a:rPr lang="en-US" sz="2400" i="0" dirty="0"/>
              <a:t> JOIN </a:t>
            </a:r>
            <a:r>
              <a:rPr lang="en-US" sz="2400" dirty="0" smtClean="0">
                <a:solidFill>
                  <a:srgbClr val="FF0000"/>
                </a:solidFill>
              </a:rPr>
              <a:t>table2</a:t>
            </a:r>
            <a:r>
              <a:rPr lang="id-ID" sz="2400" dirty="0" smtClean="0">
                <a:solidFill>
                  <a:srgbClr val="FF0000"/>
                </a:solidFill>
              </a:rPr>
              <a:t> </a:t>
            </a:r>
            <a:r>
              <a:rPr lang="id-ID" sz="2400" dirty="0">
                <a:solidFill>
                  <a:srgbClr val="0070C0"/>
                </a:solidFill>
              </a:rPr>
              <a:t>alias </a:t>
            </a:r>
            <a:r>
              <a:rPr lang="en-US" sz="2400" dirty="0"/>
              <a:t> </a:t>
            </a:r>
            <a:r>
              <a:rPr lang="en-US" sz="2400" i="0" dirty="0"/>
              <a:t>ON </a:t>
            </a:r>
            <a:r>
              <a:rPr lang="en-US" sz="2400" dirty="0" smtClean="0">
                <a:solidFill>
                  <a:srgbClr val="0070C0"/>
                </a:solidFill>
              </a:rPr>
              <a:t>table1</a:t>
            </a:r>
            <a:r>
              <a:rPr lang="id-ID" sz="2400" dirty="0" smtClean="0">
                <a:solidFill>
                  <a:srgbClr val="0070C0"/>
                </a:solidFill>
              </a:rPr>
              <a:t>alias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en-US" sz="2400" dirty="0" err="1" smtClean="0">
                <a:solidFill>
                  <a:srgbClr val="FF0000"/>
                </a:solidFill>
              </a:rPr>
              <a:t>column_name</a:t>
            </a:r>
            <a:r>
              <a:rPr lang="en-US" sz="2400" dirty="0"/>
              <a:t> </a:t>
            </a:r>
            <a:r>
              <a:rPr lang="en-US" sz="2400" i="0" dirty="0"/>
              <a:t>=</a:t>
            </a:r>
            <a:r>
              <a:rPr lang="en-US" sz="2400" dirty="0"/>
              <a:t> </a:t>
            </a:r>
            <a:r>
              <a:rPr lang="id-ID" sz="2400" dirty="0">
                <a:solidFill>
                  <a:srgbClr val="0070C0"/>
                </a:solidFill>
              </a:rPr>
              <a:t> </a:t>
            </a:r>
            <a:r>
              <a:rPr lang="id-ID" sz="2400" dirty="0" smtClean="0">
                <a:solidFill>
                  <a:srgbClr val="0070C0"/>
                </a:solidFill>
              </a:rPr>
              <a:t>alias</a:t>
            </a:r>
            <a:r>
              <a:rPr lang="en-US" sz="2400" dirty="0" smtClean="0">
                <a:solidFill>
                  <a:srgbClr val="0070C0"/>
                </a:solidFill>
              </a:rPr>
              <a:t>table2</a:t>
            </a:r>
            <a:r>
              <a:rPr lang="en-US" sz="2400" dirty="0" smtClean="0">
                <a:solidFill>
                  <a:srgbClr val="FF0000"/>
                </a:solidFill>
              </a:rPr>
              <a:t>.column_name</a:t>
            </a:r>
            <a:r>
              <a:rPr lang="en-US" sz="2400" i="0" dirty="0" smtClean="0"/>
              <a:t>;</a:t>
            </a:r>
            <a:endParaRPr lang="id-ID" sz="2400" dirty="0"/>
          </a:p>
          <a:p>
            <a:pPr lvl="1">
              <a:buFont typeface="Wingdings" panose="05000000000000000000" pitchFamily="2" charset="2"/>
              <a:buChar char="Ø"/>
            </a:pPr>
            <a:endParaRPr lang="id-ID" sz="2400" i="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id-ID" i="0" dirty="0" smtClean="0"/>
              <a:t>Tampilkan</a:t>
            </a:r>
            <a:r>
              <a:rPr lang="id-ID" sz="2400" i="0" dirty="0" smtClean="0"/>
              <a:t> </a:t>
            </a:r>
            <a:r>
              <a:rPr lang="id-ID" sz="2400" i="0" dirty="0" smtClean="0">
                <a:solidFill>
                  <a:srgbClr val="FF0000"/>
                </a:solidFill>
              </a:rPr>
              <a:t>id transaksi </a:t>
            </a:r>
            <a:r>
              <a:rPr lang="id-ID" sz="2400" i="0" dirty="0" smtClean="0"/>
              <a:t>dan </a:t>
            </a:r>
            <a:r>
              <a:rPr lang="id-ID" sz="2400" i="0" dirty="0" smtClean="0">
                <a:solidFill>
                  <a:srgbClr val="FF0000"/>
                </a:solidFill>
              </a:rPr>
              <a:t>nama customer </a:t>
            </a:r>
            <a:r>
              <a:rPr lang="id-ID" sz="2400" i="0" dirty="0" smtClean="0"/>
              <a:t>untuk customer yang melakukan transaksi pada tanggal </a:t>
            </a:r>
            <a:r>
              <a:rPr lang="id-ID" sz="2400" i="0" dirty="0" smtClean="0">
                <a:solidFill>
                  <a:srgbClr val="FF0000"/>
                </a:solidFill>
              </a:rPr>
              <a:t>14-9-2018</a:t>
            </a:r>
            <a:r>
              <a:rPr lang="id-ID" sz="2400" i="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054" y="1039767"/>
            <a:ext cx="2368159" cy="16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8" y="469555"/>
            <a:ext cx="9601200" cy="932935"/>
          </a:xfrm>
        </p:spPr>
        <p:txBody>
          <a:bodyPr>
            <a:normAutofit/>
          </a:bodyPr>
          <a:lstStyle/>
          <a:p>
            <a:pPr algn="ctr"/>
            <a:r>
              <a:rPr lang="id-ID" sz="4000" dirty="0" smtClean="0"/>
              <a:t>Menampilkan Data Lebih Dari 1 Tabel </a:t>
            </a:r>
            <a:endParaRPr lang="id-ID" sz="4000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599" y="1532237"/>
            <a:ext cx="10058399" cy="50662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2. LEFT JOIN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i="0" dirty="0"/>
              <a:t>SELECT </a:t>
            </a:r>
            <a:r>
              <a:rPr lang="en-US" sz="2400" dirty="0" err="1" smtClean="0">
                <a:solidFill>
                  <a:srgbClr val="FF0000"/>
                </a:solidFill>
              </a:rPr>
              <a:t>column_name</a:t>
            </a:r>
            <a:r>
              <a:rPr lang="id-ID" sz="2400" dirty="0" smtClean="0"/>
              <a:t> </a:t>
            </a:r>
            <a:r>
              <a:rPr lang="en-US" sz="2400" i="0" dirty="0" smtClean="0"/>
              <a:t>FROM</a:t>
            </a:r>
            <a:r>
              <a:rPr lang="en-US" sz="2400" i="0" dirty="0"/>
              <a:t> </a:t>
            </a:r>
            <a:r>
              <a:rPr lang="en-US" sz="2400" dirty="0" smtClean="0">
                <a:solidFill>
                  <a:srgbClr val="FF0000"/>
                </a:solidFill>
              </a:rPr>
              <a:t>table1</a:t>
            </a:r>
            <a:r>
              <a:rPr lang="id-ID" sz="2400" dirty="0"/>
              <a:t> </a:t>
            </a:r>
            <a:r>
              <a:rPr lang="id-ID" sz="2400" i="0" dirty="0" smtClean="0"/>
              <a:t>LEFT</a:t>
            </a:r>
            <a:r>
              <a:rPr lang="en-US" sz="2400" i="0" dirty="0"/>
              <a:t> JOIN </a:t>
            </a:r>
            <a:r>
              <a:rPr lang="en-US" sz="2400" dirty="0">
                <a:solidFill>
                  <a:srgbClr val="FF0000"/>
                </a:solidFill>
              </a:rPr>
              <a:t>table2</a:t>
            </a:r>
            <a:r>
              <a:rPr lang="en-US" sz="2400" dirty="0"/>
              <a:t> </a:t>
            </a:r>
            <a:r>
              <a:rPr lang="en-US" sz="2400" i="0" dirty="0" smtClean="0"/>
              <a:t>ON</a:t>
            </a:r>
            <a:r>
              <a:rPr lang="en-US" sz="2400" i="0" dirty="0"/>
              <a:t> </a:t>
            </a:r>
            <a:r>
              <a:rPr lang="en-US" sz="2400" dirty="0">
                <a:solidFill>
                  <a:srgbClr val="FF0000"/>
                </a:solidFill>
              </a:rPr>
              <a:t>table1.column_name</a:t>
            </a:r>
            <a:r>
              <a:rPr lang="en-US" sz="2400" dirty="0"/>
              <a:t> </a:t>
            </a:r>
            <a:r>
              <a:rPr lang="en-US" sz="2400" i="0" dirty="0"/>
              <a:t>=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FF0000"/>
                </a:solidFill>
              </a:rPr>
              <a:t>table2.column_name</a:t>
            </a:r>
            <a:r>
              <a:rPr lang="en-US" sz="2400" i="0" dirty="0" smtClean="0"/>
              <a:t>;</a:t>
            </a:r>
            <a:endParaRPr lang="id-ID" sz="2400" i="0" dirty="0" smtClean="0"/>
          </a:p>
          <a:p>
            <a:pPr marL="530352" lvl="1" indent="0">
              <a:buNone/>
            </a:pPr>
            <a:endParaRPr lang="id-ID" sz="2400" i="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i="0" dirty="0"/>
              <a:t>SELECT </a:t>
            </a:r>
            <a:r>
              <a:rPr lang="en-US" sz="2400" dirty="0" err="1">
                <a:solidFill>
                  <a:srgbClr val="FF0000"/>
                </a:solidFill>
              </a:rPr>
              <a:t>column_name</a:t>
            </a:r>
            <a:r>
              <a:rPr lang="id-ID" sz="2400" dirty="0"/>
              <a:t> </a:t>
            </a:r>
            <a:r>
              <a:rPr lang="en-US" sz="2400" i="0" dirty="0"/>
              <a:t>FROM </a:t>
            </a:r>
            <a:r>
              <a:rPr lang="en-US" sz="2400" dirty="0">
                <a:solidFill>
                  <a:srgbClr val="FF0000"/>
                </a:solidFill>
              </a:rPr>
              <a:t>table1</a:t>
            </a:r>
            <a:r>
              <a:rPr lang="id-ID" sz="2400" dirty="0"/>
              <a:t> </a:t>
            </a:r>
            <a:r>
              <a:rPr lang="id-ID" sz="2400" dirty="0" smtClean="0">
                <a:solidFill>
                  <a:srgbClr val="0070C0"/>
                </a:solidFill>
              </a:rPr>
              <a:t>alias</a:t>
            </a:r>
            <a:r>
              <a:rPr lang="id-ID" sz="2400" dirty="0" smtClean="0"/>
              <a:t> </a:t>
            </a:r>
            <a:r>
              <a:rPr lang="id-ID" sz="2400" i="0" dirty="0" smtClean="0"/>
              <a:t>LEFT</a:t>
            </a:r>
            <a:r>
              <a:rPr lang="en-US" sz="2400" i="0" dirty="0"/>
              <a:t> JOIN </a:t>
            </a:r>
            <a:r>
              <a:rPr lang="en-US" sz="2400" dirty="0" smtClean="0">
                <a:solidFill>
                  <a:srgbClr val="FF0000"/>
                </a:solidFill>
              </a:rPr>
              <a:t>table2</a:t>
            </a:r>
            <a:r>
              <a:rPr lang="id-ID" sz="2400" dirty="0" smtClean="0">
                <a:solidFill>
                  <a:srgbClr val="FF0000"/>
                </a:solidFill>
              </a:rPr>
              <a:t> </a:t>
            </a:r>
            <a:r>
              <a:rPr lang="id-ID" sz="2400" dirty="0">
                <a:solidFill>
                  <a:srgbClr val="0070C0"/>
                </a:solidFill>
              </a:rPr>
              <a:t>alias </a:t>
            </a:r>
            <a:r>
              <a:rPr lang="en-US" sz="2400" dirty="0"/>
              <a:t> </a:t>
            </a:r>
            <a:r>
              <a:rPr lang="en-US" sz="2400" i="0" dirty="0"/>
              <a:t>ON </a:t>
            </a:r>
            <a:r>
              <a:rPr lang="en-US" sz="2400" dirty="0" smtClean="0">
                <a:solidFill>
                  <a:srgbClr val="0070C0"/>
                </a:solidFill>
              </a:rPr>
              <a:t>table1</a:t>
            </a:r>
            <a:r>
              <a:rPr lang="id-ID" sz="2400" dirty="0" smtClean="0">
                <a:solidFill>
                  <a:srgbClr val="0070C0"/>
                </a:solidFill>
              </a:rPr>
              <a:t>alias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en-US" sz="2400" dirty="0" err="1" smtClean="0">
                <a:solidFill>
                  <a:srgbClr val="FF0000"/>
                </a:solidFill>
              </a:rPr>
              <a:t>column_name</a:t>
            </a:r>
            <a:r>
              <a:rPr lang="en-US" sz="2400" dirty="0"/>
              <a:t> </a:t>
            </a:r>
            <a:r>
              <a:rPr lang="en-US" sz="2400" i="0" dirty="0"/>
              <a:t>=</a:t>
            </a:r>
            <a:r>
              <a:rPr lang="en-US" sz="2400" dirty="0"/>
              <a:t> </a:t>
            </a:r>
            <a:r>
              <a:rPr lang="id-ID" sz="2400" dirty="0">
                <a:solidFill>
                  <a:srgbClr val="0070C0"/>
                </a:solidFill>
              </a:rPr>
              <a:t> </a:t>
            </a:r>
            <a:r>
              <a:rPr lang="id-ID" sz="2400" dirty="0" smtClean="0">
                <a:solidFill>
                  <a:srgbClr val="0070C0"/>
                </a:solidFill>
              </a:rPr>
              <a:t>alias</a:t>
            </a:r>
            <a:r>
              <a:rPr lang="en-US" sz="2400" dirty="0" smtClean="0">
                <a:solidFill>
                  <a:srgbClr val="0070C0"/>
                </a:solidFill>
              </a:rPr>
              <a:t>table2</a:t>
            </a:r>
            <a:r>
              <a:rPr lang="en-US" sz="2400" dirty="0" smtClean="0">
                <a:solidFill>
                  <a:srgbClr val="FF0000"/>
                </a:solidFill>
              </a:rPr>
              <a:t>.column_name</a:t>
            </a:r>
            <a:r>
              <a:rPr lang="en-US" sz="2400" i="0" dirty="0" smtClean="0"/>
              <a:t>;</a:t>
            </a:r>
            <a:endParaRPr lang="id-ID" sz="2400" dirty="0"/>
          </a:p>
          <a:p>
            <a:pPr lvl="1">
              <a:buFont typeface="Wingdings" panose="05000000000000000000" pitchFamily="2" charset="2"/>
              <a:buChar char="Ø"/>
            </a:pPr>
            <a:endParaRPr lang="id-ID" sz="2400" i="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id-ID" i="0" dirty="0" smtClean="0"/>
              <a:t>Tampilkan</a:t>
            </a:r>
            <a:r>
              <a:rPr lang="id-ID" sz="2400" i="0" dirty="0" smtClean="0"/>
              <a:t> </a:t>
            </a:r>
            <a:r>
              <a:rPr lang="id-ID" sz="2400" i="0" dirty="0" smtClean="0">
                <a:solidFill>
                  <a:srgbClr val="FF0000"/>
                </a:solidFill>
              </a:rPr>
              <a:t>id customer</a:t>
            </a:r>
            <a:r>
              <a:rPr lang="id-ID" sz="2400" i="0" dirty="0" smtClean="0"/>
              <a:t>, </a:t>
            </a:r>
            <a:r>
              <a:rPr lang="id-ID" sz="2400" i="0" dirty="0" smtClean="0">
                <a:solidFill>
                  <a:srgbClr val="FF0000"/>
                </a:solidFill>
              </a:rPr>
              <a:t>id transaksi </a:t>
            </a:r>
            <a:r>
              <a:rPr lang="id-ID" sz="2400" i="0" dirty="0" smtClean="0"/>
              <a:t>dan </a:t>
            </a:r>
            <a:r>
              <a:rPr lang="id-ID" sz="2400" i="0" dirty="0" smtClean="0">
                <a:solidFill>
                  <a:srgbClr val="FF0000"/>
                </a:solidFill>
              </a:rPr>
              <a:t>nama customer </a:t>
            </a:r>
            <a:r>
              <a:rPr lang="id-ID" sz="2400" i="0" dirty="0" smtClean="0"/>
              <a:t>untuk customer yang melakukan transaksi pembelian sepatu.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289" y="1044529"/>
            <a:ext cx="2527347" cy="167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795"/>
          </a:xfrm>
        </p:spPr>
        <p:txBody>
          <a:bodyPr/>
          <a:lstStyle/>
          <a:p>
            <a:pPr algn="ctr"/>
            <a:r>
              <a:rPr lang="id-ID" dirty="0" smtClean="0">
                <a:latin typeface="Algerian" panose="04020705040A02060702" pitchFamily="82" charset="0"/>
              </a:rPr>
              <a:t>RDBMS</a:t>
            </a:r>
            <a:endParaRPr lang="id-ID" dirty="0">
              <a:latin typeface="Algerian" panose="04020705040A02060702" pitchFamily="82" charset="0"/>
            </a:endParaRPr>
          </a:p>
        </p:txBody>
      </p:sp>
      <p:pic>
        <p:nvPicPr>
          <p:cNvPr id="2054" name="Picture 6" descr="Hasil gambar untuk databa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69" y="2347784"/>
            <a:ext cx="4316950" cy="399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172200" y="2347784"/>
            <a:ext cx="5023022" cy="3991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The data in RDBMS is </a:t>
            </a:r>
            <a:r>
              <a:rPr lang="en-US" sz="28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stored in database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objects called tables. A table is a collection of related data entries and it consists of columns and rows.</a:t>
            </a:r>
            <a:endParaRPr lang="id-ID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2" descr="Hasil gambar untuk data science indone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111211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5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8" y="469555"/>
            <a:ext cx="9601200" cy="932935"/>
          </a:xfrm>
        </p:spPr>
        <p:txBody>
          <a:bodyPr>
            <a:normAutofit/>
          </a:bodyPr>
          <a:lstStyle/>
          <a:p>
            <a:pPr algn="ctr"/>
            <a:r>
              <a:rPr lang="id-ID" sz="4000" dirty="0" smtClean="0"/>
              <a:t>Menampilkan Data Lebih Dari 1 Tabel </a:t>
            </a:r>
            <a:endParaRPr lang="id-ID" sz="4000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599" y="1532237"/>
            <a:ext cx="10058399" cy="50662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3. RIGHT JOIN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i="0" dirty="0"/>
              <a:t>SELECT </a:t>
            </a:r>
            <a:r>
              <a:rPr lang="en-US" sz="2400" dirty="0" err="1" smtClean="0">
                <a:solidFill>
                  <a:srgbClr val="FF0000"/>
                </a:solidFill>
              </a:rPr>
              <a:t>column_name</a:t>
            </a:r>
            <a:r>
              <a:rPr lang="id-ID" sz="2400" dirty="0" smtClean="0"/>
              <a:t> </a:t>
            </a:r>
            <a:r>
              <a:rPr lang="en-US" sz="2400" i="0" dirty="0" smtClean="0"/>
              <a:t>FROM</a:t>
            </a:r>
            <a:r>
              <a:rPr lang="en-US" sz="2400" i="0" dirty="0"/>
              <a:t> </a:t>
            </a:r>
            <a:r>
              <a:rPr lang="en-US" sz="2400" dirty="0" smtClean="0">
                <a:solidFill>
                  <a:srgbClr val="FF0000"/>
                </a:solidFill>
              </a:rPr>
              <a:t>table1</a:t>
            </a:r>
            <a:r>
              <a:rPr lang="id-ID" sz="2400" dirty="0"/>
              <a:t> </a:t>
            </a:r>
            <a:r>
              <a:rPr lang="id-ID" sz="2400" i="0" dirty="0" smtClean="0"/>
              <a:t>RIGHT</a:t>
            </a:r>
            <a:r>
              <a:rPr lang="en-US" sz="2400" i="0" dirty="0"/>
              <a:t> JOIN </a:t>
            </a:r>
            <a:r>
              <a:rPr lang="en-US" sz="2400" dirty="0">
                <a:solidFill>
                  <a:srgbClr val="FF0000"/>
                </a:solidFill>
              </a:rPr>
              <a:t>table2</a:t>
            </a:r>
            <a:r>
              <a:rPr lang="en-US" sz="2400" dirty="0"/>
              <a:t> </a:t>
            </a:r>
            <a:r>
              <a:rPr lang="en-US" sz="2400" i="0" dirty="0" smtClean="0"/>
              <a:t>ON</a:t>
            </a:r>
            <a:r>
              <a:rPr lang="en-US" sz="2400" i="0" dirty="0"/>
              <a:t> </a:t>
            </a:r>
            <a:r>
              <a:rPr lang="en-US" sz="2400" dirty="0">
                <a:solidFill>
                  <a:srgbClr val="FF0000"/>
                </a:solidFill>
              </a:rPr>
              <a:t>table1.column_name</a:t>
            </a:r>
            <a:r>
              <a:rPr lang="en-US" sz="2400" dirty="0"/>
              <a:t> </a:t>
            </a:r>
            <a:r>
              <a:rPr lang="en-US" sz="2400" i="0" dirty="0"/>
              <a:t>=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FF0000"/>
                </a:solidFill>
              </a:rPr>
              <a:t>table2.column_name</a:t>
            </a:r>
            <a:r>
              <a:rPr lang="en-US" sz="2400" i="0" dirty="0" smtClean="0"/>
              <a:t>;</a:t>
            </a:r>
            <a:endParaRPr lang="id-ID" sz="2400" i="0" dirty="0" smtClean="0"/>
          </a:p>
          <a:p>
            <a:pPr marL="530352" lvl="1" indent="0">
              <a:buNone/>
            </a:pPr>
            <a:endParaRPr lang="id-ID" sz="2400" i="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i="0" dirty="0"/>
              <a:t>SELECT </a:t>
            </a:r>
            <a:r>
              <a:rPr lang="en-US" sz="2400" dirty="0" err="1">
                <a:solidFill>
                  <a:srgbClr val="FF0000"/>
                </a:solidFill>
              </a:rPr>
              <a:t>column_name</a:t>
            </a:r>
            <a:r>
              <a:rPr lang="id-ID" sz="2400" dirty="0"/>
              <a:t> </a:t>
            </a:r>
            <a:r>
              <a:rPr lang="en-US" sz="2400" i="0" dirty="0"/>
              <a:t>FROM </a:t>
            </a:r>
            <a:r>
              <a:rPr lang="en-US" sz="2400" dirty="0">
                <a:solidFill>
                  <a:srgbClr val="FF0000"/>
                </a:solidFill>
              </a:rPr>
              <a:t>table1</a:t>
            </a:r>
            <a:r>
              <a:rPr lang="id-ID" sz="2400" dirty="0"/>
              <a:t> </a:t>
            </a:r>
            <a:r>
              <a:rPr lang="id-ID" sz="2400" dirty="0" smtClean="0">
                <a:solidFill>
                  <a:srgbClr val="0070C0"/>
                </a:solidFill>
              </a:rPr>
              <a:t>alias</a:t>
            </a:r>
            <a:r>
              <a:rPr lang="id-ID" sz="2400" dirty="0" smtClean="0"/>
              <a:t> </a:t>
            </a:r>
            <a:r>
              <a:rPr lang="id-ID" sz="2400" i="0" dirty="0" smtClean="0"/>
              <a:t>RIGHT</a:t>
            </a:r>
            <a:r>
              <a:rPr lang="en-US" sz="2400" i="0" dirty="0"/>
              <a:t> JOIN </a:t>
            </a:r>
            <a:r>
              <a:rPr lang="en-US" sz="2400" dirty="0" smtClean="0">
                <a:solidFill>
                  <a:srgbClr val="FF0000"/>
                </a:solidFill>
              </a:rPr>
              <a:t>table2</a:t>
            </a:r>
            <a:r>
              <a:rPr lang="id-ID" sz="2400" dirty="0" smtClean="0">
                <a:solidFill>
                  <a:srgbClr val="FF0000"/>
                </a:solidFill>
              </a:rPr>
              <a:t> </a:t>
            </a:r>
            <a:r>
              <a:rPr lang="id-ID" sz="2400" dirty="0">
                <a:solidFill>
                  <a:srgbClr val="0070C0"/>
                </a:solidFill>
              </a:rPr>
              <a:t>alias </a:t>
            </a:r>
            <a:r>
              <a:rPr lang="en-US" sz="2400" dirty="0"/>
              <a:t> </a:t>
            </a:r>
            <a:r>
              <a:rPr lang="en-US" sz="2400" i="0" dirty="0"/>
              <a:t>ON </a:t>
            </a:r>
            <a:r>
              <a:rPr lang="en-US" sz="2400" dirty="0" smtClean="0">
                <a:solidFill>
                  <a:srgbClr val="0070C0"/>
                </a:solidFill>
              </a:rPr>
              <a:t>table1</a:t>
            </a:r>
            <a:r>
              <a:rPr lang="id-ID" sz="2400" dirty="0" smtClean="0">
                <a:solidFill>
                  <a:srgbClr val="0070C0"/>
                </a:solidFill>
              </a:rPr>
              <a:t>alias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en-US" sz="2400" dirty="0" err="1" smtClean="0">
                <a:solidFill>
                  <a:srgbClr val="FF0000"/>
                </a:solidFill>
              </a:rPr>
              <a:t>column_name</a:t>
            </a:r>
            <a:r>
              <a:rPr lang="en-US" sz="2400" dirty="0"/>
              <a:t> </a:t>
            </a:r>
            <a:r>
              <a:rPr lang="en-US" sz="2400" i="0" dirty="0"/>
              <a:t>=</a:t>
            </a:r>
            <a:r>
              <a:rPr lang="en-US" sz="2400" dirty="0"/>
              <a:t> </a:t>
            </a:r>
            <a:r>
              <a:rPr lang="id-ID" sz="2400" dirty="0">
                <a:solidFill>
                  <a:srgbClr val="0070C0"/>
                </a:solidFill>
              </a:rPr>
              <a:t> </a:t>
            </a:r>
            <a:r>
              <a:rPr lang="id-ID" sz="2400" dirty="0" smtClean="0">
                <a:solidFill>
                  <a:srgbClr val="0070C0"/>
                </a:solidFill>
              </a:rPr>
              <a:t>alias</a:t>
            </a:r>
            <a:r>
              <a:rPr lang="en-US" sz="2400" dirty="0" smtClean="0">
                <a:solidFill>
                  <a:srgbClr val="0070C0"/>
                </a:solidFill>
              </a:rPr>
              <a:t>table2</a:t>
            </a:r>
            <a:r>
              <a:rPr lang="en-US" sz="2400" dirty="0" smtClean="0">
                <a:solidFill>
                  <a:srgbClr val="FF0000"/>
                </a:solidFill>
              </a:rPr>
              <a:t>.column_name</a:t>
            </a:r>
            <a:r>
              <a:rPr lang="en-US" sz="2400" i="0" dirty="0" smtClean="0"/>
              <a:t>;</a:t>
            </a:r>
            <a:endParaRPr lang="id-ID" sz="2400" dirty="0"/>
          </a:p>
          <a:p>
            <a:pPr lvl="1">
              <a:buFont typeface="Wingdings" panose="05000000000000000000" pitchFamily="2" charset="2"/>
              <a:buChar char="Ø"/>
            </a:pPr>
            <a:endParaRPr lang="id-ID" sz="2400" i="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id-ID" i="0" dirty="0" smtClean="0"/>
              <a:t>Tampilkan</a:t>
            </a:r>
            <a:r>
              <a:rPr lang="id-ID" sz="2400" i="0" dirty="0" smtClean="0"/>
              <a:t> </a:t>
            </a:r>
            <a:r>
              <a:rPr lang="id-ID" sz="2400" i="0" dirty="0" smtClean="0">
                <a:solidFill>
                  <a:srgbClr val="FF0000"/>
                </a:solidFill>
              </a:rPr>
              <a:t>id transaksi, harga barang </a:t>
            </a:r>
            <a:r>
              <a:rPr lang="id-ID" sz="2400" i="0" dirty="0" smtClean="0"/>
              <a:t>dan </a:t>
            </a:r>
            <a:r>
              <a:rPr lang="id-ID" sz="2400" i="0" dirty="0" smtClean="0">
                <a:solidFill>
                  <a:srgbClr val="FF0000"/>
                </a:solidFill>
              </a:rPr>
              <a:t>nama barang </a:t>
            </a:r>
            <a:r>
              <a:rPr lang="id-ID" sz="2400" i="0" dirty="0" smtClean="0"/>
              <a:t>untuk barang yang sudah terjual maupun belum terjual dan lakukan sorting dari kecil ke besar berdasarkan </a:t>
            </a:r>
            <a:r>
              <a:rPr lang="id-ID" sz="2400" i="0" dirty="0">
                <a:solidFill>
                  <a:srgbClr val="FF0000"/>
                </a:solidFill>
              </a:rPr>
              <a:t>id </a:t>
            </a:r>
            <a:r>
              <a:rPr lang="id-ID" sz="2400" i="0" dirty="0" smtClean="0">
                <a:solidFill>
                  <a:srgbClr val="FF0000"/>
                </a:solidFill>
              </a:rPr>
              <a:t>barang</a:t>
            </a:r>
            <a:r>
              <a:rPr lang="id-ID" sz="2400" i="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785" y="997806"/>
            <a:ext cx="2416428" cy="17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8" y="469555"/>
            <a:ext cx="9601200" cy="932935"/>
          </a:xfrm>
        </p:spPr>
        <p:txBody>
          <a:bodyPr>
            <a:normAutofit/>
          </a:bodyPr>
          <a:lstStyle/>
          <a:p>
            <a:pPr algn="ctr"/>
            <a:r>
              <a:rPr lang="id-ID" sz="4000" dirty="0" smtClean="0"/>
              <a:t>Menampilkan Data Lebih Dari 1 Tabel </a:t>
            </a:r>
            <a:endParaRPr lang="id-ID" sz="4000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9885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2238" y="1532237"/>
            <a:ext cx="9897760" cy="506627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id-ID" sz="2400" i="0" dirty="0" smtClean="0"/>
              <a:t>Tampilkan id transaksi, nama customer dan nama barang untuk customer yang melakukan transaksi pada tanggal 14-09-2018.</a:t>
            </a:r>
          </a:p>
          <a:p>
            <a:pPr marL="530352" lvl="1" indent="0">
              <a:buNone/>
            </a:pPr>
            <a:endParaRPr lang="id-ID" sz="2400" i="0" dirty="0" smtClean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id-ID" sz="2400" i="0" dirty="0">
              <a:solidFill>
                <a:schemeClr val="tx1"/>
              </a:solidFill>
            </a:endParaRPr>
          </a:p>
          <a:p>
            <a:pPr marL="530352" lvl="1" indent="0" algn="just">
              <a:buNone/>
            </a:pPr>
            <a:r>
              <a:rPr lang="id-ID" sz="2400" i="0" dirty="0" smtClean="0">
                <a:solidFill>
                  <a:schemeClr val="tx1"/>
                </a:solidFill>
              </a:rPr>
              <a:t>select </a:t>
            </a:r>
            <a:r>
              <a:rPr lang="id-ID" sz="2400" i="0" dirty="0">
                <a:solidFill>
                  <a:schemeClr val="tx1"/>
                </a:solidFill>
              </a:rPr>
              <a:t>b.id_transaksi, a.nama_customer, c.nama_barang from (transaksi b left join customer a on a.id_customer = b.id_customer) left join barang c on b.id_barang = c.id_barang where b.tanggal_transaksi = '2018-09-14';</a:t>
            </a:r>
          </a:p>
          <a:p>
            <a:pPr marL="530352" lvl="1" indent="0" algn="just">
              <a:buNone/>
            </a:pPr>
            <a:endParaRPr lang="id-ID" sz="2400" i="0" dirty="0"/>
          </a:p>
        </p:txBody>
      </p:sp>
    </p:spTree>
    <p:extLst>
      <p:ext uri="{BB962C8B-B14F-4D97-AF65-F5344CB8AC3E}">
        <p14:creationId xmlns:p14="http://schemas.microsoft.com/office/powerpoint/2010/main" val="252223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870"/>
          </a:xfrm>
        </p:spPr>
        <p:txBody>
          <a:bodyPr/>
          <a:lstStyle/>
          <a:p>
            <a:pPr algn="ctr"/>
            <a:r>
              <a:rPr lang="id-ID" dirty="0" smtClean="0">
                <a:latin typeface="Algerian" panose="04020705040A02060702" pitchFamily="82" charset="0"/>
              </a:rPr>
              <a:t>CREATE DATABASE</a:t>
            </a:r>
            <a:endParaRPr lang="id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285103"/>
            <a:ext cx="10144897" cy="458229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SQL </a:t>
            </a:r>
            <a:r>
              <a:rPr lang="en-US" dirty="0" smtClean="0"/>
              <a:t>C</a:t>
            </a:r>
            <a:r>
              <a:rPr lang="id-ID" dirty="0" smtClean="0"/>
              <a:t>reate</a:t>
            </a:r>
            <a:r>
              <a:rPr lang="en-US" dirty="0" smtClean="0"/>
              <a:t> D</a:t>
            </a:r>
            <a:r>
              <a:rPr lang="id-ID" dirty="0" smtClean="0"/>
              <a:t>atabase</a:t>
            </a:r>
            <a:r>
              <a:rPr lang="en-US" dirty="0" smtClean="0"/>
              <a:t> Statement</a:t>
            </a:r>
            <a:r>
              <a:rPr lang="id-ID" dirty="0" smtClean="0"/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dirty="0" smtClean="0"/>
              <a:t>	Syntax : CREATE DATABASE </a:t>
            </a:r>
            <a:r>
              <a:rPr lang="id-ID" i="1" dirty="0" smtClean="0">
                <a:solidFill>
                  <a:srgbClr val="FF0000"/>
                </a:solidFill>
              </a:rPr>
              <a:t>databasename</a:t>
            </a:r>
            <a:r>
              <a:rPr lang="id-ID" dirty="0" smtClean="0"/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d-ID" dirty="0" smtClean="0"/>
              <a:t>Create Database Example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dirty="0" smtClean="0"/>
              <a:t>	Syntax : CREATE DATABASE </a:t>
            </a:r>
            <a:r>
              <a:rPr lang="id-ID" i="1" dirty="0">
                <a:solidFill>
                  <a:srgbClr val="FF0000"/>
                </a:solidFill>
              </a:rPr>
              <a:t>U</a:t>
            </a:r>
            <a:r>
              <a:rPr lang="id-ID" i="1" dirty="0" smtClean="0">
                <a:solidFill>
                  <a:srgbClr val="FF0000"/>
                </a:solidFill>
              </a:rPr>
              <a:t>nipa</a:t>
            </a:r>
            <a:r>
              <a:rPr lang="id-ID" dirty="0" smtClean="0"/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d-ID" dirty="0" smtClean="0"/>
              <a:t>Drop Database Example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dirty="0"/>
              <a:t>	</a:t>
            </a:r>
            <a:r>
              <a:rPr lang="id-ID" dirty="0" smtClean="0"/>
              <a:t>Syntax : DROP DATABASE </a:t>
            </a:r>
            <a:r>
              <a:rPr lang="id-ID" i="1" dirty="0">
                <a:solidFill>
                  <a:srgbClr val="FF0000"/>
                </a:solidFill>
              </a:rPr>
              <a:t>databasename</a:t>
            </a:r>
            <a:r>
              <a:rPr lang="id-ID" dirty="0"/>
              <a:t>;</a:t>
            </a:r>
            <a:endParaRPr lang="en-US" dirty="0"/>
          </a:p>
        </p:txBody>
      </p:sp>
      <p:pic>
        <p:nvPicPr>
          <p:cNvPr id="4" name="Picture 2" descr="Hasil gambar untuk data science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57" y="0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795"/>
          </a:xfrm>
        </p:spPr>
        <p:txBody>
          <a:bodyPr/>
          <a:lstStyle/>
          <a:p>
            <a:pPr algn="ctr"/>
            <a:r>
              <a:rPr lang="id-ID" dirty="0" smtClean="0">
                <a:latin typeface="Algerian" panose="04020705040A02060702" pitchFamily="82" charset="0"/>
              </a:rPr>
              <a:t>RDBMS</a:t>
            </a:r>
            <a:endParaRPr lang="id-ID" dirty="0">
              <a:latin typeface="Algerian" panose="04020705040A02060702" pitchFamily="82" charset="0"/>
            </a:endParaRPr>
          </a:p>
        </p:txBody>
      </p:sp>
      <p:pic>
        <p:nvPicPr>
          <p:cNvPr id="2054" name="Picture 6" descr="Hasil gambar untuk databa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69" y="2347784"/>
            <a:ext cx="4316950" cy="399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172200" y="2347784"/>
            <a:ext cx="5023022" cy="3991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The data in RDBMS is </a:t>
            </a:r>
            <a:r>
              <a:rPr lang="en-US" sz="28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stored in database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called tables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. A table is a collection of related data entries and it consists of columns and rows.</a:t>
            </a:r>
            <a:endParaRPr lang="id-ID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2" descr="Hasil gambar untuk data science indone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2471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8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9601200" cy="62401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>
                <a:latin typeface="Algerian" panose="04020705040A02060702" pitchFamily="82" charset="0"/>
              </a:rPr>
              <a:t>CREATE TABLE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014" y="1361899"/>
            <a:ext cx="4447786" cy="38032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SQL C</a:t>
            </a:r>
            <a:r>
              <a:rPr lang="id-ID" dirty="0"/>
              <a:t>reate</a:t>
            </a:r>
            <a:r>
              <a:rPr lang="en-US" dirty="0"/>
              <a:t> </a:t>
            </a:r>
            <a:r>
              <a:rPr lang="id-ID" dirty="0" smtClean="0"/>
              <a:t>Table</a:t>
            </a:r>
            <a:r>
              <a:rPr lang="en-US" dirty="0" smtClean="0"/>
              <a:t> </a:t>
            </a:r>
            <a:r>
              <a:rPr lang="en-US" dirty="0"/>
              <a:t>Statement</a:t>
            </a:r>
            <a:r>
              <a:rPr lang="id-ID" dirty="0"/>
              <a:t> :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id-ID" dirty="0" smtClean="0"/>
              <a:t>The SQL Drop Table Statement :</a:t>
            </a:r>
          </a:p>
          <a:p>
            <a:pPr marL="0" indent="0">
              <a:buNone/>
            </a:pPr>
            <a:r>
              <a:rPr lang="id-ID" dirty="0" smtClean="0"/>
              <a:t>      </a:t>
            </a:r>
            <a:r>
              <a:rPr lang="id-ID" sz="1800" dirty="0" smtClean="0">
                <a:latin typeface="Arial Black" panose="020B0A04020102020204" pitchFamily="34" charset="0"/>
              </a:rPr>
              <a:t>DROP</a:t>
            </a:r>
            <a:r>
              <a:rPr lang="id-ID" sz="1800" dirty="0">
                <a:latin typeface="Arial Black" panose="020B0A04020102020204" pitchFamily="34" charset="0"/>
              </a:rPr>
              <a:t> TABLE </a:t>
            </a:r>
            <a:r>
              <a:rPr lang="id-ID" sz="18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table_name </a:t>
            </a:r>
            <a:r>
              <a:rPr lang="id-ID" sz="1800" dirty="0" smtClean="0">
                <a:latin typeface="Arial Black" panose="020B0A04020102020204" pitchFamily="34" charset="0"/>
              </a:rPr>
              <a:t>;</a:t>
            </a:r>
            <a:r>
              <a:rPr lang="id-ID" dirty="0" smtClean="0"/>
              <a:t> </a:t>
            </a:r>
            <a:endParaRPr lang="id-ID" dirty="0"/>
          </a:p>
        </p:txBody>
      </p:sp>
      <p:pic>
        <p:nvPicPr>
          <p:cNvPr id="5" name="Picture 2" descr="Hasil gambar untuk table in databas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54" y="1361899"/>
            <a:ext cx="4868562" cy="38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33267"/>
              </p:ext>
            </p:extLst>
          </p:nvPr>
        </p:nvGraphicFramePr>
        <p:xfrm>
          <a:off x="6892349" y="1812188"/>
          <a:ext cx="4241089" cy="2161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089">
                  <a:extLst>
                    <a:ext uri="{9D8B030D-6E8A-4147-A177-3AD203B41FA5}">
                      <a16:colId xmlns:a16="http://schemas.microsoft.com/office/drawing/2014/main" val="3761652468"/>
                    </a:ext>
                  </a:extLst>
                </a:gridCol>
              </a:tblGrid>
              <a:tr h="216124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CREATE TABLE </a:t>
                      </a:r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table_name</a:t>
                      </a: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 (</a:t>
                      </a:r>
                      <a: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    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column1</a:t>
                      </a: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    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column2</a:t>
                      </a: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    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column3</a:t>
                      </a: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   ....</a:t>
                      </a:r>
                      <a: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200" dirty="0" smtClean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id-ID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48399"/>
                  </a:ext>
                </a:extLst>
              </a:tr>
            </a:tbl>
          </a:graphicData>
        </a:graphic>
      </p:graphicFrame>
      <p:pic>
        <p:nvPicPr>
          <p:cNvPr id="7" name="Picture 2" descr="Hasil gambar untuk data science indone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2471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6936"/>
            <a:ext cx="9601200" cy="64873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>
                <a:latin typeface="Algerian" panose="04020705040A02060702" pitchFamily="82" charset="0"/>
              </a:rPr>
              <a:t>Datatype In Database</a:t>
            </a:r>
            <a:br>
              <a:rPr lang="id-ID" dirty="0" smtClean="0">
                <a:latin typeface="Algerian" panose="04020705040A02060702" pitchFamily="82" charset="0"/>
              </a:rPr>
            </a:br>
            <a:endParaRPr lang="id-ID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33783" y="1148020"/>
            <a:ext cx="2631989" cy="5877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dirty="0" smtClean="0">
                <a:latin typeface="Arial Black" panose="020B0A04020102020204" pitchFamily="34" charset="0"/>
              </a:rPr>
              <a:t>TEXT DATATYPE</a:t>
            </a:r>
            <a:endParaRPr lang="id-ID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Hasil gambar untuk tipe data di database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209" y="1926882"/>
            <a:ext cx="8130747" cy="334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asil gambar untuk data science indone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24713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6936"/>
            <a:ext cx="9601200" cy="64873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>
                <a:latin typeface="Algerian" panose="04020705040A02060702" pitchFamily="82" charset="0"/>
              </a:rPr>
              <a:t>Datatype In Database</a:t>
            </a:r>
            <a:br>
              <a:rPr lang="id-ID" dirty="0" smtClean="0">
                <a:latin typeface="Algerian" panose="04020705040A02060702" pitchFamily="82" charset="0"/>
              </a:rPr>
            </a:br>
            <a:endParaRPr lang="id-ID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33783" y="1148020"/>
            <a:ext cx="3163331" cy="5877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dirty="0" smtClean="0">
                <a:latin typeface="Arial Black" panose="020B0A04020102020204" pitchFamily="34" charset="0"/>
              </a:rPr>
              <a:t>NUMBER DATATYPE</a:t>
            </a:r>
            <a:endParaRPr lang="id-ID" dirty="0">
              <a:latin typeface="Arial Black" panose="020B0A04020102020204" pitchFamily="34" charset="0"/>
            </a:endParaRPr>
          </a:p>
        </p:txBody>
      </p:sp>
      <p:pic>
        <p:nvPicPr>
          <p:cNvPr id="4098" name="Picture 2" descr="Gambar terk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070" y="1735738"/>
            <a:ext cx="8081320" cy="460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asil gambar untuk data science indone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-61784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8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6936"/>
            <a:ext cx="9601200" cy="64873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>
                <a:latin typeface="Algerian" panose="04020705040A02060702" pitchFamily="82" charset="0"/>
              </a:rPr>
              <a:t>Datatype In Database</a:t>
            </a:r>
            <a:br>
              <a:rPr lang="id-ID" dirty="0" smtClean="0">
                <a:latin typeface="Algerian" panose="04020705040A02060702" pitchFamily="82" charset="0"/>
              </a:rPr>
            </a:br>
            <a:endParaRPr lang="id-ID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33783" y="1148020"/>
            <a:ext cx="3163331" cy="5877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dirty="0" smtClean="0">
                <a:latin typeface="Arial Black" panose="020B0A04020102020204" pitchFamily="34" charset="0"/>
              </a:rPr>
              <a:t>DATE DATATYPE</a:t>
            </a:r>
            <a:endParaRPr lang="id-ID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80" y="1903454"/>
            <a:ext cx="8574834" cy="2792114"/>
          </a:xfrm>
          <a:prstGeom prst="rect">
            <a:avLst/>
          </a:prstGeom>
        </p:spPr>
      </p:pic>
      <p:pic>
        <p:nvPicPr>
          <p:cNvPr id="6" name="Picture 2" descr="Hasil gambar untuk data science indone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4" y="-61784"/>
            <a:ext cx="1489969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2A2A2A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690</TotalTime>
  <Words>1041</Words>
  <Application>Microsoft Office PowerPoint</Application>
  <PresentationFormat>Widescreen</PresentationFormat>
  <Paragraphs>190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Aharoni</vt:lpstr>
      <vt:lpstr>Algerian</vt:lpstr>
      <vt:lpstr>Arial</vt:lpstr>
      <vt:lpstr>Arial Black</vt:lpstr>
      <vt:lpstr>Franklin Gothic Book</vt:lpstr>
      <vt:lpstr>Wingdings</vt:lpstr>
      <vt:lpstr>Crop</vt:lpstr>
      <vt:lpstr>BASIS DATA</vt:lpstr>
      <vt:lpstr>Apa Itu Basis Data ?</vt:lpstr>
      <vt:lpstr>RDBMS</vt:lpstr>
      <vt:lpstr>CREATE DATABASE</vt:lpstr>
      <vt:lpstr>RDBMS</vt:lpstr>
      <vt:lpstr>CREATE TABLE</vt:lpstr>
      <vt:lpstr>Datatype In Database </vt:lpstr>
      <vt:lpstr>Datatype In Database </vt:lpstr>
      <vt:lpstr>Datatype In Database </vt:lpstr>
      <vt:lpstr>Datatype In Database </vt:lpstr>
      <vt:lpstr>CREATE TABLE</vt:lpstr>
      <vt:lpstr>alter TABLE</vt:lpstr>
      <vt:lpstr>Insert, update, delete TABLE</vt:lpstr>
      <vt:lpstr>MENAMPILKAN ISI TABLE</vt:lpstr>
      <vt:lpstr>Soal Latihan !</vt:lpstr>
      <vt:lpstr>Soal Latihan !</vt:lpstr>
      <vt:lpstr>Constraints </vt:lpstr>
      <vt:lpstr>Macam-Macam Constraints </vt:lpstr>
      <vt:lpstr>Macam-Macam Constraints </vt:lpstr>
      <vt:lpstr>Macam-Macam Constraints </vt:lpstr>
      <vt:lpstr>Soal Latihan !</vt:lpstr>
      <vt:lpstr>Soal Latihan !</vt:lpstr>
      <vt:lpstr>Menampilkan Data</vt:lpstr>
      <vt:lpstr>Menampilkan Data</vt:lpstr>
      <vt:lpstr>Menampilkan Data</vt:lpstr>
      <vt:lpstr>Menampilkan Data </vt:lpstr>
      <vt:lpstr>Menampilkan Data Lebih Dari 1 Tabel </vt:lpstr>
      <vt:lpstr>Menampilkan Data Lebih Dari 1 Tabel </vt:lpstr>
      <vt:lpstr>Menampilkan Data Lebih Dari 1 Tabel </vt:lpstr>
      <vt:lpstr>Menampilkan Data Lebih Dari 1 Tabel </vt:lpstr>
      <vt:lpstr>Menampilkan Data Lebih Dari 1 Tabel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</dc:title>
  <dc:creator>Fandi</dc:creator>
  <cp:lastModifiedBy>Fandi</cp:lastModifiedBy>
  <cp:revision>65</cp:revision>
  <dcterms:created xsi:type="dcterms:W3CDTF">2018-08-09T13:40:01Z</dcterms:created>
  <dcterms:modified xsi:type="dcterms:W3CDTF">2018-09-13T17:10:21Z</dcterms:modified>
</cp:coreProperties>
</file>