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embeddedFontLst>
    <p:embeddedFont>
      <p:font typeface="Epilogue" panose="020B0604020202020204" charset="0"/>
      <p:regular r:id="rId14"/>
    </p:embeddedFont>
    <p:embeddedFont>
      <p:font typeface="Fraunces Medium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664ED5-B8E1-4FB1-97C7-B2132533D40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Untitled Section" id="{25E48A9E-2C33-428A-BFB9-A0C4AE2F74C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3" d="100"/>
          <a:sy n="63" d="100"/>
        </p:scale>
        <p:origin x="70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99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www.howtogeek.com/howto/microsoft-office/how-to-use-microsoft-word-like-a-pro/" TargetMode="External"/><Relationship Id="rId4" Type="http://schemas.openxmlformats.org/officeDocument/2006/relationships/hyperlink" Target="https://support.microsoft.com/en-us/offic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Microsoft Word: A Comprehensive Guide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Welcome to this comprehensive guide to mastering Microsoft Word. We will explore the basic and advanced features of this powerful word processing software.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756440" y="5467112"/>
            <a:ext cx="2200037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b="1" dirty="0">
              <a:solidFill>
                <a:srgbClr val="EBECEF"/>
              </a:solidFill>
              <a:latin typeface="Epilogue Bold" pitchFamily="34" charset="0"/>
              <a:ea typeface="Epilogue Bold" pitchFamily="34" charset="-122"/>
              <a:cs typeface="Epilogue Bold" pitchFamily="34" charset="-120"/>
            </a:endParaRPr>
          </a:p>
          <a:p>
            <a:r>
              <a:rPr lang="en-US" sz="2800" dirty="0" err="1">
                <a:solidFill>
                  <a:schemeClr val="bg1"/>
                </a:solidFill>
                <a:latin typeface="Fraunces Medium" panose="020B0604020202020204" charset="0"/>
                <a:cs typeface="Times New Roman" panose="02020603050405020304" pitchFamily="18" charset="0"/>
              </a:rPr>
              <a:t>Mr.Mazaheri</a:t>
            </a:r>
            <a:endParaRPr lang="en-US" sz="2800" dirty="0">
              <a:solidFill>
                <a:schemeClr val="bg1"/>
              </a:solidFill>
              <a:latin typeface="Fraunces Medium" panose="020B0604020202020204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Fraunces Medium" panose="020B0604020202020204" charset="0"/>
                <a:cs typeface="Times New Roman" panose="02020603050405020304" pitchFamily="18" charset="0"/>
              </a:rPr>
              <a:t>Presented by Nima Soltani</a:t>
            </a:r>
          </a:p>
          <a:p>
            <a:r>
              <a:rPr lang="en-US" sz="2800" dirty="0">
                <a:solidFill>
                  <a:schemeClr val="bg1"/>
                </a:solidFill>
                <a:latin typeface="Fraunces Medium" panose="020B0604020202020204" charset="0"/>
                <a:cs typeface="Times New Roman" panose="02020603050405020304" pitchFamily="18" charset="0"/>
              </a:rPr>
              <a:t>Fall 1403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16955" y="777002"/>
            <a:ext cx="7748707" cy="562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00"/>
              </a:lnSpc>
              <a:buNone/>
            </a:pPr>
            <a:r>
              <a:rPr lang="en-US" sz="35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Recommended Resources and Links</a:t>
            </a:r>
            <a:endParaRPr lang="en-US" sz="3500" dirty="0"/>
          </a:p>
        </p:txBody>
      </p:sp>
      <p:sp>
        <p:nvSpPr>
          <p:cNvPr id="4" name="Text 1"/>
          <p:cNvSpPr/>
          <p:nvPr/>
        </p:nvSpPr>
        <p:spPr>
          <a:xfrm>
            <a:off x="6116955" y="1700093"/>
            <a:ext cx="7882890" cy="5944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650"/>
              </a:lnSpc>
              <a:buNone/>
            </a:pPr>
            <a:r>
              <a:rPr lang="en-US" sz="46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1</a:t>
            </a:r>
            <a:endParaRPr lang="en-US" sz="4650" dirty="0"/>
          </a:p>
        </p:txBody>
      </p:sp>
      <p:sp>
        <p:nvSpPr>
          <p:cNvPr id="5" name="Text 2"/>
          <p:cNvSpPr/>
          <p:nvPr/>
        </p:nvSpPr>
        <p:spPr>
          <a:xfrm>
            <a:off x="8725495" y="2519601"/>
            <a:ext cx="2665690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Microsoft Office Support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116955" y="2909173"/>
            <a:ext cx="7882890" cy="288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u="sng" dirty="0">
                <a:solidFill>
                  <a:srgbClr val="8C98CA"/>
                </a:solidFill>
                <a:latin typeface="Epilogue" pitchFamily="34" charset="0"/>
                <a:ea typeface="Epilogue" pitchFamily="34" charset="-122"/>
                <a:cs typeface="Epilogue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 comprehensive help and guidance from Microsoft.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6116955" y="3827740"/>
            <a:ext cx="7882890" cy="5944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650"/>
              </a:lnSpc>
              <a:buNone/>
            </a:pPr>
            <a:r>
              <a:rPr lang="en-US" sz="46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2</a:t>
            </a:r>
            <a:endParaRPr lang="en-US" sz="4650" dirty="0"/>
          </a:p>
        </p:txBody>
      </p:sp>
      <p:sp>
        <p:nvSpPr>
          <p:cNvPr id="8" name="Text 5"/>
          <p:cNvSpPr/>
          <p:nvPr/>
        </p:nvSpPr>
        <p:spPr>
          <a:xfrm>
            <a:off x="8908494" y="4647248"/>
            <a:ext cx="2299692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Word Tips and Tricks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6116955" y="5036820"/>
            <a:ext cx="7882890" cy="288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u="sng" dirty="0">
                <a:solidFill>
                  <a:srgbClr val="8C98CA"/>
                </a:solidFill>
                <a:latin typeface="Epilogue" pitchFamily="34" charset="0"/>
                <a:ea typeface="Epilogue" pitchFamily="34" charset="-122"/>
                <a:cs typeface="Epilogue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Explore advanced techniques and shortcuts.</a:t>
            </a:r>
            <a:endParaRPr lang="en-US" sz="1400" dirty="0"/>
          </a:p>
        </p:txBody>
      </p:sp>
      <p:sp>
        <p:nvSpPr>
          <p:cNvPr id="10" name="Text 7"/>
          <p:cNvSpPr/>
          <p:nvPr/>
        </p:nvSpPr>
        <p:spPr>
          <a:xfrm>
            <a:off x="6116955" y="5955387"/>
            <a:ext cx="7882890" cy="5944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650"/>
              </a:lnSpc>
              <a:buNone/>
            </a:pPr>
            <a:r>
              <a:rPr lang="en-US" sz="46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3</a:t>
            </a:r>
            <a:endParaRPr lang="en-US" sz="4650" dirty="0"/>
          </a:p>
        </p:txBody>
      </p:sp>
      <p:sp>
        <p:nvSpPr>
          <p:cNvPr id="11" name="Text 8"/>
          <p:cNvSpPr/>
          <p:nvPr/>
        </p:nvSpPr>
        <p:spPr>
          <a:xfrm>
            <a:off x="8932307" y="6774894"/>
            <a:ext cx="2252186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Free Online Courses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6116955" y="7164467"/>
            <a:ext cx="7882890" cy="288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Enhance your skills with free online courses.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A5F40C-DEF8-14B1-FD0D-0664FAE34DA1}"/>
              </a:ext>
            </a:extLst>
          </p:cNvPr>
          <p:cNvSpPr txBox="1"/>
          <p:nvPr/>
        </p:nvSpPr>
        <p:spPr>
          <a:xfrm>
            <a:off x="2956560" y="2954774"/>
            <a:ext cx="85877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Fraunces Medium" panose="020B0604020202020204" charset="0"/>
              </a:rPr>
              <a:t>THANKS</a:t>
            </a:r>
            <a:endParaRPr lang="fa-IR" sz="6000" b="1" dirty="0">
              <a:solidFill>
                <a:schemeClr val="bg1"/>
              </a:solidFill>
              <a:latin typeface="Fraunces Medium" panose="020B0604020202020204" charset="0"/>
            </a:endParaRPr>
          </a:p>
          <a:p>
            <a:r>
              <a:rPr lang="en-US" sz="6000" b="1" dirty="0">
                <a:solidFill>
                  <a:schemeClr val="bg1"/>
                </a:solidFill>
                <a:latin typeface="Fraunces Medium" panose="020B0604020202020204" charset="0"/>
              </a:rPr>
              <a:t>Any questions?</a:t>
            </a:r>
            <a:endParaRPr lang="en-US" sz="6000" dirty="0">
              <a:solidFill>
                <a:schemeClr val="bg1"/>
              </a:solidFill>
              <a:latin typeface="Fraunces Medium" panose="020B0604020202020204" charset="0"/>
            </a:endParaRPr>
          </a:p>
          <a:p>
            <a:endParaRPr lang="en-US" sz="6000" dirty="0">
              <a:solidFill>
                <a:schemeClr val="bg1"/>
              </a:solidFill>
              <a:latin typeface="Fraunces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54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08524" y="863560"/>
            <a:ext cx="86396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File Management Fundamentals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108524" y="1871422"/>
            <a:ext cx="338863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Saving and Opening Files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9510" y="251292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Learn the basics of saving documents, selecting appropriate file formats, and efficiently opening files.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896701" y="2312074"/>
            <a:ext cx="485525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Document Management Techniques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835741" y="3232784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Explore best practices for organizing documents, using folders, and applying descriptive file names for easy retrieval.</a:t>
            </a:r>
            <a:endParaRPr lang="en-US" sz="17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95DDA8-4AA2-B89C-8204-429B530D6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3940934"/>
            <a:ext cx="5455921" cy="4009149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C6EA7402-275C-5637-75C7-1A91E5AF6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850" y="4430332"/>
            <a:ext cx="4643549" cy="37992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37436" y="440800"/>
            <a:ext cx="904875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Styling Your Text and Paragraphs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15804" y="3757492"/>
            <a:ext cx="15597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871776" y="21246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Font Selection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871776" y="2615090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Choose from a wide range of fonts and adjust their size, style, and color to create visually appealing documents.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5294948" y="2124672"/>
            <a:ext cx="302597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Paragraph Formatting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294948" y="2615090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Control paragraph alignment, spacing, indentation, and line height for a polished presentation.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9718119" y="2124672"/>
            <a:ext cx="30327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Text Effects and Styles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9718119" y="2615090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Explore a variety of text effects, including bold, italic, underline, and highlighting.</a:t>
            </a:r>
            <a:endParaRPr lang="en-US" sz="1750" dirty="0"/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11D53AF6-7760-7578-1BE6-8301B99B7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36" y="5086915"/>
            <a:ext cx="4572000" cy="2333951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F5B0BEB0-FDBB-0B8F-BDB8-F6EF6A060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286" y="5325198"/>
            <a:ext cx="4121169" cy="2086266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B15F7A66-556E-8421-0828-BCC9E5E6E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8573" y="5095963"/>
            <a:ext cx="3632002" cy="22196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-7520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Tables and Columns for Structure</a:t>
            </a:r>
            <a:endParaRPr lang="en-US" sz="1600" dirty="0"/>
          </a:p>
        </p:txBody>
      </p:sp>
      <p:sp>
        <p:nvSpPr>
          <p:cNvPr id="4" name="Shape 1"/>
          <p:cNvSpPr/>
          <p:nvPr/>
        </p:nvSpPr>
        <p:spPr>
          <a:xfrm>
            <a:off x="3503950" y="966628"/>
            <a:ext cx="3361253" cy="2031667"/>
          </a:xfrm>
          <a:prstGeom prst="roundRect">
            <a:avLst>
              <a:gd name="adj" fmla="val 3435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US" sz="1600"/>
          </a:p>
        </p:txBody>
      </p:sp>
      <p:sp>
        <p:nvSpPr>
          <p:cNvPr id="5" name="Text 2"/>
          <p:cNvSpPr/>
          <p:nvPr/>
        </p:nvSpPr>
        <p:spPr>
          <a:xfrm>
            <a:off x="3727251" y="11081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Creating Tables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3581400" y="1391637"/>
            <a:ext cx="3113411" cy="16066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Learn how to insert tables, define rows and columns, and apply formatting to create organized structures.</a:t>
            </a:r>
            <a:endParaRPr lang="en-US" sz="1400" dirty="0"/>
          </a:p>
        </p:txBody>
      </p:sp>
      <p:sp>
        <p:nvSpPr>
          <p:cNvPr id="7" name="Shape 4"/>
          <p:cNvSpPr/>
          <p:nvPr/>
        </p:nvSpPr>
        <p:spPr>
          <a:xfrm>
            <a:off x="10070128" y="370046"/>
            <a:ext cx="3361253" cy="2389822"/>
          </a:xfrm>
          <a:prstGeom prst="roundRect">
            <a:avLst>
              <a:gd name="adj" fmla="val 3435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10596146" y="5901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Column Formatting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10285140" y="1067155"/>
            <a:ext cx="2931228" cy="17441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Explore ways to create columns for text and images, adjust column width, and enhance visual appeal.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46716" y="5702662"/>
            <a:ext cx="7718241" cy="1666965"/>
          </a:xfrm>
          <a:prstGeom prst="roundRect">
            <a:avLst>
              <a:gd name="adj" fmla="val 5654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Text 8"/>
          <p:cNvSpPr/>
          <p:nvPr/>
        </p:nvSpPr>
        <p:spPr>
          <a:xfrm>
            <a:off x="590906" y="6080802"/>
            <a:ext cx="33260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Table Data Manipulation</a:t>
            </a:r>
            <a:endParaRPr lang="en-US" sz="1600" dirty="0"/>
          </a:p>
        </p:txBody>
      </p:sp>
      <p:sp>
        <p:nvSpPr>
          <p:cNvPr id="12" name="Text 9"/>
          <p:cNvSpPr/>
          <p:nvPr/>
        </p:nvSpPr>
        <p:spPr>
          <a:xfrm>
            <a:off x="442969" y="6294400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Discover how to merge, split, and sort table cells to refine and analyze data effectively.</a:t>
            </a:r>
            <a:endParaRPr lang="en-US" sz="1400" dirty="0"/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D79FF8FE-2546-0868-24D1-3AD72E09C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50" y="2569379"/>
            <a:ext cx="2491800" cy="2954683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1887AC7F-6F68-7BD0-2EBA-4A94BEABC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979" y="6659078"/>
            <a:ext cx="7556421" cy="1517352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A7CDBA1A-1954-66AA-6AEC-3428BEB53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8904" y="3102336"/>
            <a:ext cx="5402477" cy="18290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74370" y="169307"/>
            <a:ext cx="6410087" cy="6020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Images and Visual Elements</a:t>
            </a:r>
            <a:endParaRPr lang="en-US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" y="1421606"/>
            <a:ext cx="481608" cy="48160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74370" y="2095857"/>
            <a:ext cx="2408515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Inserting Images</a:t>
            </a: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674370" y="2512457"/>
            <a:ext cx="7795260" cy="616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Learn how to add images from your computer, the web, or other sources to enrich your documents.</a:t>
            </a:r>
            <a:endParaRPr lang="en-US" sz="15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70" y="3706773"/>
            <a:ext cx="481608" cy="48160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74370" y="4381024"/>
            <a:ext cx="2408515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Image Formatting</a:t>
            </a:r>
            <a:endParaRPr lang="en-US" sz="1850" dirty="0"/>
          </a:p>
        </p:txBody>
      </p:sp>
      <p:sp>
        <p:nvSpPr>
          <p:cNvPr id="9" name="Text 4"/>
          <p:cNvSpPr/>
          <p:nvPr/>
        </p:nvSpPr>
        <p:spPr>
          <a:xfrm>
            <a:off x="674370" y="4797623"/>
            <a:ext cx="7795260" cy="616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Explore resizing, cropping, and positioning options to optimize image display within your document.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70" y="5991939"/>
            <a:ext cx="481608" cy="48160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74370" y="6666190"/>
            <a:ext cx="2408515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Image Captions</a:t>
            </a:r>
            <a:endParaRPr lang="en-US" sz="1850" dirty="0"/>
          </a:p>
        </p:txBody>
      </p:sp>
      <p:sp>
        <p:nvSpPr>
          <p:cNvPr id="12" name="Text 6"/>
          <p:cNvSpPr/>
          <p:nvPr/>
        </p:nvSpPr>
        <p:spPr>
          <a:xfrm>
            <a:off x="674370" y="7082790"/>
            <a:ext cx="7795260" cy="616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Add descriptive captions and alt text to images to provide context and accessibility.</a:t>
            </a:r>
            <a:endParaRPr lang="en-US" sz="1500" dirty="0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A7319EA3-E475-C5C7-B0AC-F1D6604CB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9205" y="5421426"/>
            <a:ext cx="5717760" cy="2099514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07243E27-1107-8B7D-87EC-D1755CB2C4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3618" y="2891764"/>
            <a:ext cx="6255782" cy="2142820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27A328E4-4C85-A220-58ED-2E56AEEBFF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0561" y="106816"/>
            <a:ext cx="5120640" cy="22900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546860" y="215929"/>
            <a:ext cx="3436382" cy="687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Advanced Editing Features</a:t>
            </a:r>
            <a:endParaRPr lang="en-US" sz="2000" dirty="0"/>
          </a:p>
        </p:txBody>
      </p:sp>
      <p:sp>
        <p:nvSpPr>
          <p:cNvPr id="4" name="Shape 1"/>
          <p:cNvSpPr/>
          <p:nvPr/>
        </p:nvSpPr>
        <p:spPr>
          <a:xfrm>
            <a:off x="1347430" y="1763088"/>
            <a:ext cx="30480" cy="5647730"/>
          </a:xfrm>
          <a:prstGeom prst="roundRect">
            <a:avLst>
              <a:gd name="adj" fmla="val 303018"/>
            </a:avLst>
          </a:prstGeom>
          <a:solidFill>
            <a:srgbClr val="414A7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1995132" y="2227193"/>
            <a:ext cx="769620" cy="30480"/>
          </a:xfrm>
          <a:prstGeom prst="roundRect">
            <a:avLst>
              <a:gd name="adj" fmla="val 303018"/>
            </a:avLst>
          </a:prstGeom>
          <a:solidFill>
            <a:srgbClr val="414A7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1485007" y="1984364"/>
            <a:ext cx="494705" cy="494705"/>
          </a:xfrm>
          <a:prstGeom prst="roundRect">
            <a:avLst>
              <a:gd name="adj" fmla="val 1867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1668929" y="2092772"/>
            <a:ext cx="151209" cy="3298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1</a:t>
            </a:r>
            <a:endParaRPr lang="en-US" sz="2550" dirty="0"/>
          </a:p>
        </p:txBody>
      </p:sp>
      <p:sp>
        <p:nvSpPr>
          <p:cNvPr id="8" name="Text 5"/>
          <p:cNvSpPr/>
          <p:nvPr/>
        </p:nvSpPr>
        <p:spPr>
          <a:xfrm>
            <a:off x="2926080" y="2047676"/>
            <a:ext cx="3436382" cy="343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Spell and Grammar Check</a:t>
            </a:r>
            <a:endParaRPr lang="en-US" dirty="0"/>
          </a:p>
        </p:txBody>
      </p:sp>
      <p:sp>
        <p:nvSpPr>
          <p:cNvPr id="9" name="Text 6"/>
          <p:cNvSpPr/>
          <p:nvPr/>
        </p:nvSpPr>
        <p:spPr>
          <a:xfrm>
            <a:off x="1614402" y="2496989"/>
            <a:ext cx="6065520" cy="7036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Utilize built-in tools to identify 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and correct spelling and grammar 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errors for professional-looking documents.</a:t>
            </a:r>
            <a:endParaRPr lang="en-US" sz="1400" dirty="0"/>
          </a:p>
        </p:txBody>
      </p:sp>
      <p:sp>
        <p:nvSpPr>
          <p:cNvPr id="10" name="Shape 7"/>
          <p:cNvSpPr/>
          <p:nvPr/>
        </p:nvSpPr>
        <p:spPr>
          <a:xfrm>
            <a:off x="1922297" y="3932525"/>
            <a:ext cx="769620" cy="30480"/>
          </a:xfrm>
          <a:prstGeom prst="roundRect">
            <a:avLst>
              <a:gd name="adj" fmla="val 303018"/>
            </a:avLst>
          </a:prstGeom>
          <a:solidFill>
            <a:srgbClr val="414A7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Shape 8"/>
          <p:cNvSpPr/>
          <p:nvPr/>
        </p:nvSpPr>
        <p:spPr>
          <a:xfrm>
            <a:off x="1458073" y="3700472"/>
            <a:ext cx="494705" cy="494705"/>
          </a:xfrm>
          <a:prstGeom prst="roundRect">
            <a:avLst>
              <a:gd name="adj" fmla="val 1867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1605472" y="3782864"/>
            <a:ext cx="199906" cy="3298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2</a:t>
            </a:r>
            <a:endParaRPr lang="en-US" sz="2550" dirty="0"/>
          </a:p>
        </p:txBody>
      </p:sp>
      <p:sp>
        <p:nvSpPr>
          <p:cNvPr id="13" name="Text 10"/>
          <p:cNvSpPr/>
          <p:nvPr/>
        </p:nvSpPr>
        <p:spPr>
          <a:xfrm>
            <a:off x="2808836" y="3748634"/>
            <a:ext cx="2748796" cy="343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Find and Replace</a:t>
            </a:r>
            <a:endParaRPr lang="en-US" dirty="0"/>
          </a:p>
        </p:txBody>
      </p:sp>
      <p:sp>
        <p:nvSpPr>
          <p:cNvPr id="14" name="Text 11"/>
          <p:cNvSpPr/>
          <p:nvPr/>
        </p:nvSpPr>
        <p:spPr>
          <a:xfrm>
            <a:off x="2013202" y="4131836"/>
            <a:ext cx="2943820" cy="8598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Efficiently search and replace 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text within your document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, saving time and ensuring consistency.</a:t>
            </a:r>
            <a:endParaRPr lang="en-US" sz="1400" dirty="0"/>
          </a:p>
        </p:txBody>
      </p:sp>
      <p:sp>
        <p:nvSpPr>
          <p:cNvPr id="15" name="Shape 12"/>
          <p:cNvSpPr/>
          <p:nvPr/>
        </p:nvSpPr>
        <p:spPr>
          <a:xfrm>
            <a:off x="1922297" y="5771088"/>
            <a:ext cx="769620" cy="30480"/>
          </a:xfrm>
          <a:prstGeom prst="roundRect">
            <a:avLst>
              <a:gd name="adj" fmla="val 303018"/>
            </a:avLst>
          </a:prstGeom>
          <a:solidFill>
            <a:srgbClr val="414A7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Shape 13"/>
          <p:cNvSpPr/>
          <p:nvPr/>
        </p:nvSpPr>
        <p:spPr>
          <a:xfrm>
            <a:off x="1458073" y="5539036"/>
            <a:ext cx="494705" cy="494705"/>
          </a:xfrm>
          <a:prstGeom prst="roundRect">
            <a:avLst>
              <a:gd name="adj" fmla="val 1867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14"/>
          <p:cNvSpPr/>
          <p:nvPr/>
        </p:nvSpPr>
        <p:spPr>
          <a:xfrm>
            <a:off x="1614402" y="5621427"/>
            <a:ext cx="182047" cy="3298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3</a:t>
            </a:r>
            <a:endParaRPr lang="en-US" sz="2550" dirty="0"/>
          </a:p>
        </p:txBody>
      </p:sp>
      <p:sp>
        <p:nvSpPr>
          <p:cNvPr id="18" name="Text 15"/>
          <p:cNvSpPr/>
          <p:nvPr/>
        </p:nvSpPr>
        <p:spPr>
          <a:xfrm>
            <a:off x="2705101" y="5596127"/>
            <a:ext cx="3941088" cy="343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Advanced Formatting Options</a:t>
            </a:r>
            <a:endParaRPr lang="en-US" dirty="0"/>
          </a:p>
        </p:txBody>
      </p:sp>
      <p:sp>
        <p:nvSpPr>
          <p:cNvPr id="19" name="Text 16"/>
          <p:cNvSpPr/>
          <p:nvPr/>
        </p:nvSpPr>
        <p:spPr>
          <a:xfrm>
            <a:off x="1623541" y="6169174"/>
            <a:ext cx="4157424" cy="10554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Explore advanced formatting features,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including bookmarks, cross-references,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and styles for complex documents.</a:t>
            </a:r>
            <a:endParaRPr lang="en-US" sz="1400" dirty="0"/>
          </a:p>
        </p:txBody>
      </p:sp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EEDA1EB5-15BF-1E66-D869-E330FB132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305" y="2363297"/>
            <a:ext cx="2164616" cy="2133898"/>
          </a:xfrm>
          <a:prstGeom prst="rect">
            <a:avLst/>
          </a:prstGeom>
        </p:spPr>
      </p:pic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4F763BB1-4FF1-B9D2-5299-4AB72A8AB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7387" y="215929"/>
            <a:ext cx="4286848" cy="2038635"/>
          </a:xfrm>
          <a:prstGeom prst="rect">
            <a:avLst/>
          </a:prstGeom>
        </p:spPr>
      </p:pic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7CB726A9-31C8-36E3-327F-755564EFC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157" y="4736511"/>
            <a:ext cx="4106864" cy="33831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73073" y="953333"/>
            <a:ext cx="7496294" cy="6902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Automating with Mail Merge</a:t>
            </a:r>
            <a:endParaRPr lang="en-US" sz="43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73" y="1974771"/>
            <a:ext cx="1104424" cy="176712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08728" y="2195632"/>
            <a:ext cx="2931914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Creating Data Sources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2208728" y="2673191"/>
            <a:ext cx="6162199" cy="706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Learn how to create and manage data sources containing recipient information for mail merges.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73" y="3741896"/>
            <a:ext cx="1104424" cy="176712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08728" y="3962757"/>
            <a:ext cx="366033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Merge Fields and Templates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2208728" y="4440317"/>
            <a:ext cx="6162199" cy="706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Understand how to insert merge fields into your documents to personalize content for each recipient.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73" y="5509022"/>
            <a:ext cx="1104424" cy="176712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08728" y="5729883"/>
            <a:ext cx="4803577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Generating Personalized Documents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2208728" y="6207443"/>
            <a:ext cx="6162199" cy="706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Create personalized letters, labels, envelopes, and other documents with mail merge functionality.</a:t>
            </a:r>
            <a:endParaRPr lang="en-US" sz="1700" dirty="0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B49672DD-C63E-1FC3-099D-302E78509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7612454" y="1086135"/>
            <a:ext cx="4809218" cy="2901562"/>
          </a:xfrm>
          <a:prstGeom prst="rect">
            <a:avLst/>
          </a:prstGeom>
        </p:spPr>
      </p:pic>
      <p:pic>
        <p:nvPicPr>
          <p:cNvPr id="16" name="Picture 1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D4DC3EE-2941-C8F2-DA64-D3BBA16C4A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0184" y="2979182"/>
            <a:ext cx="2352680" cy="50596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72145"/>
            <a:ext cx="712041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Collaborating and Sharing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134553"/>
            <a:ext cx="2152055" cy="166985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89308" y="2959179"/>
            <a:ext cx="130016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2361367"/>
            <a:ext cx="360449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Cloud Storage and Sharing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2851785"/>
            <a:ext cx="825257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Explore cloud-based solutions for storing, sharing, and collaborating on Word documents.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7077" y="3817501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414A70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3861078"/>
            <a:ext cx="4304109" cy="166985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68472" y="4469249"/>
            <a:ext cx="17180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433304" y="4087892"/>
            <a:ext cx="478321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Version Control and Track Changes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33304" y="4578310"/>
            <a:ext cx="717649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Utilize tools for tracking revisions, managing versions, and resolving conflicts during collaboration.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3164" y="5544026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414A70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587603"/>
            <a:ext cx="6456164" cy="166985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76092" y="6195774"/>
            <a:ext cx="15644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7509272" y="5814417"/>
            <a:ext cx="325921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Real-time Collaboration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6304836"/>
            <a:ext cx="610052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Work simultaneously with others on a document, allowing for real-time editing and communication.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15472"/>
            <a:ext cx="998934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Troubleshooting and Customizations</a:t>
            </a:r>
            <a:endParaRPr lang="en-US" sz="4450" dirty="0"/>
          </a:p>
        </p:txBody>
      </p:sp>
      <p:sp>
        <p:nvSpPr>
          <p:cNvPr id="5" name="Text 3"/>
          <p:cNvSpPr/>
          <p:nvPr/>
        </p:nvSpPr>
        <p:spPr>
          <a:xfrm>
            <a:off x="10189844" y="1760339"/>
            <a:ext cx="296918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Common Word Issues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0189844" y="2191227"/>
            <a:ext cx="2787372" cy="7853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Learn how to identify and resolve common errors and issues encountered when working with Word.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028224" y="4469249"/>
            <a:ext cx="17180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368171" y="3623072"/>
            <a:ext cx="471975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Customization and Personalization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68171" y="4113490"/>
            <a:ext cx="4568309" cy="12205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Explore ways to customize Word settings, toolbars, and templates to tailor the experience to your preferences.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1028224" y="6252448"/>
            <a:ext cx="15644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542014" y="5871091"/>
            <a:ext cx="413242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Resource and Support Options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42014" y="6361509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Discover where to find help and support, including online documentation, forums, and tutorials.</a:t>
            </a:r>
            <a:endParaRPr lang="en-US" sz="17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DD2D16-0AF1-A863-A0DB-1B7477578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2638"/>
            <a:ext cx="5317747" cy="43532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586</Words>
  <Application>Microsoft Office PowerPoint</Application>
  <PresentationFormat>Custom</PresentationFormat>
  <Paragraphs>94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Epilogue Bold</vt:lpstr>
      <vt:lpstr>Fraunces Medium</vt:lpstr>
      <vt:lpstr>Arial</vt:lpstr>
      <vt:lpstr>Epilogue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NIMA SOLTANI</cp:lastModifiedBy>
  <cp:revision>6</cp:revision>
  <dcterms:created xsi:type="dcterms:W3CDTF">2024-12-11T10:25:07Z</dcterms:created>
  <dcterms:modified xsi:type="dcterms:W3CDTF">2024-12-12T08:39:03Z</dcterms:modified>
</cp:coreProperties>
</file>