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ink/ink1.xml" ContentType="application/inkml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2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3" r:id="rId10"/>
    <p:sldId id="266" r:id="rId11"/>
    <p:sldId id="267" r:id="rId12"/>
    <p:sldId id="264" r:id="rId13"/>
  </p:sldIdLst>
  <p:sldSz cx="12192000" cy="6858000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Roboto" panose="02000000000000000000" pitchFamily="2" charset="0"/>
      <p:regular r:id="rId19"/>
      <p:bold r:id="rId20"/>
      <p:italic r:id="rId21"/>
      <p:boldItalic r:id="rId22"/>
    </p:embeddedFont>
    <p:embeddedFont>
      <p:font typeface="Work Sans" pitchFamily="2" charset="0"/>
      <p:regular r:id="rId23"/>
      <p:bold r:id="rId24"/>
      <p:italic r:id="rId25"/>
      <p:boldItalic r:id="rId26"/>
    </p:embeddedFont>
    <p:embeddedFont>
      <p:font typeface="Work Sans Light" pitchFamily="2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02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font" Target="fonts/font1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font" Target="fonts/font16.fntdata"/><Relationship Id="rId8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9T19:31:25.080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425 71 24575,'-95'-2'0,"-107"5"0,196-2 0,-1 0 0,0 0 0,1 0 0,-1 1 0,1 0 0,0 1 0,-1-1 0,1 1 0,0 1 0,1-1 0,-1 1 0,1 0 0,-1 0 0,1 0 0,0 1 0,1 0 0,-8 9 0,10-11 0,0 1 0,0-1 0,0 0 0,1 1 0,-1 0 0,1-1 0,0 1 0,0 0 0,1-1 0,-1 1 0,1 0 0,-1 0 0,1-1 0,0 1 0,1 0 0,-1 0 0,1 0 0,0-1 0,0 1 0,0 0 0,0-1 0,0 1 0,1-1 0,0 1 0,-1-1 0,2 0 0,-1 0 0,0 0 0,0 0 0,1 0 0,0 0 0,3 2 0,-1 0 0,0 0 0,1 0 0,-1-1 0,1 0 0,1 0 0,-1-1 0,0 0 0,1 0 0,-1 0 0,1-1 0,0 0 0,0 0 0,0-1 0,0 0 0,0 0 0,0 0 0,0-1 0,1 0 0,-1-1 0,0 1 0,0-1 0,0-1 0,0 1 0,0-1 0,9-4 0,66-28 0,2 5 0,0 3 0,2 3 0,124-15 0,-138 25 0,-31 5 0,2 1 0,64-1 0,2 7 0,143 4 0,-248-2 0,0 0 0,-1-1 0,1 1 0,0 0 0,-1 1 0,1-1 0,-1 1 0,1 0 0,-1-1 0,0 1 0,6 5 0,-8-7 0,-1 1 0,1-1 0,-1 1 0,1 0 0,-1-1 0,0 1 0,1-1 0,-1 1 0,1 0 0,-1-1 0,0 1 0,0 0 0,1-1 0,-1 1 0,0 0 0,0-1 0,0 1 0,0 0 0,0 0 0,0-1 0,0 1 0,0 0 0,0-1 0,0 2 0,-1-1 0,0 1 0,1-1 0,-1 0 0,0 0 0,0 0 0,0 0 0,0 0 0,-1 0 0,1 0 0,0 0 0,0 0 0,-1 0 0,1-1 0,0 1 0,-1-1 0,1 1 0,-2 0 0,-15 3 0,1 0 0,-1-1 0,1-1 0,-1-1 0,0 0 0,-19-3 0,32 2 0,60 10 0,-34-4 0,1-2 0,-1 0 0,29 0 0,-45-3 0,0-1 0,0 0 0,1-1 0,-1 0 0,0 1 0,0-1 0,0-1 0,0 1 0,0-1 0,0 0 0,0 0 0,-1 0 0,1-1 0,-1 0 0,1 0 0,-1 0 0,0 0 0,0-1 0,5-5 0,-5 4 0,1 0 0,0 0 0,0 0 0,0 1 0,1 0 0,-1 0 0,1 0 0,0 1 0,0 0 0,10-4 0,-14 6 0,0 0 0,0 0 0,1 1 0,-1-1 0,0 1 0,1-1 0,-1 1 0,0 0 0,1 0 0,-1 0 0,1 0 0,-1 0 0,0 1 0,1-1 0,-1 1 0,0-1 0,1 1 0,-1 0 0,0 0 0,0 0 0,1 0 0,-1 0 0,0 1 0,0-1 0,-1 1 0,1-1 0,0 1 0,0 0 0,-1-1 0,1 1 0,-1 0 0,2 3 0,-3-5 0,1 1 0,-1 0 0,0 0 0,1 0 0,-1-1 0,0 1 0,0 0 0,0 0 0,0 0 0,0-1 0,0 1 0,0 0 0,0 0 0,0 0 0,0 0 0,-1-1 0,1 1 0,0 0 0,0 0 0,-1-1 0,1 1 0,0 0 0,-1 0 0,1-1 0,-1 1 0,1 0 0,-1-1 0,0 1 0,1-1 0,-1 1 0,1-1 0,-1 1 0,0-1 0,1 1 0,-1-1 0,0 0 0,0 1 0,1-1 0,-1 0 0,0 1 0,0-1 0,0 0 0,-1 0 0,-38 9 0,-46-4 0,-123-6 0,65-3 0,83 4 0,-205 6 0,215-2 0,0 3 0,1 2 0,-59 17 0,50-10 0,33-10 0,1 1 0,0 2 0,-36 16 0,57-23 0,1 0 0,0 0 0,0 0 0,1 1 0,-1-1 0,0 1 0,1-1 0,0 1 0,-1 0 0,1 0 0,0 0 0,0 0 0,1 0 0,-1 1 0,1-1 0,-1 0 0,1 1 0,0-1 0,0 7 0,-1 4 0,1 1 0,1 0 0,3 25 0,-2-30 0,0 0 0,0 0 0,-1 0 0,-1-1 0,1 1 0,-1 0 0,-4 14 0,4-22 0,-1 0 0,1 0 0,0 0 0,-1 0 0,0-1 0,1 1 0,-1 0 0,0-1 0,0 1 0,1-1 0,-1 0 0,0 0 0,-1 0 0,1 0 0,0 0 0,0 0 0,0 0 0,0-1 0,-1 1 0,1-1 0,0 0 0,-1 1 0,1-1 0,0 0 0,-4-1 0,3 1 0,0 0 0,1 0 0,-1 0 0,0 1 0,0-1 0,0 1 0,0-1 0,0 1 0,1 0 0,-1 0 0,0 0 0,1 1 0,-1-1 0,1 1 0,-1-1 0,1 1 0,0 0 0,-1 0 0,1 0 0,0 0 0,-2 3 0,2-2 0,1 0 0,-1-1 0,1 1 0,-1 0 0,1 0 0,0 0 0,0 0 0,0 0 0,1 0 0,-1 0 0,1 0 0,-1 0 0,1 0 0,0 0 0,1 0 0,-1 1 0,0-1 0,1 0 0,-1 0 0,1 0 0,0 0 0,0 0 0,1-1 0,-1 1 0,0 0 0,1 0 0,2 2 0,-1-1 0,1 0 0,0-1 0,0 0 0,1 0 0,-1 0 0,0 0 0,1-1 0,0 0 0,0 0 0,-1 0 0,1 0 0,0-1 0,0 0 0,1 0 0,8 0 0,9 1 0,0-2 0,-1-1 0,1-1 0,0 0 0,0-2 0,-1-1 0,0 0 0,0-2 0,33-15 0,109-42 0,-149 58 0,0 0 0,0 1 0,1 1 0,0 1 0,0 0 0,30-1 0,103 6 0,-60 2 0,308-4 0,-897 0 0,476 1 0,-1 2 0,1 1 0,0 1 0,1 1 0,-25 9 0,24-7 0,-1-1 0,0-1 0,0-1 0,-38 3 0,33-5 0,1 1 0,0 1 0,-37 12 0,147-13 0,40-7 0,164 5 0,-188 18 0,-59-10 0,14 2 0,-27-5 0,0-1 0,1-1 0,41 2 0,-22-6 0,-16 1 0,0-1 0,0-1 0,-1-2 0,38-7 0,-62 8 0,0 0 0,-1 0 0,1 0 0,-1-1 0,1 0 0,-1 1 0,0-1 0,1 0 0,-1 0 0,0-1 0,0 1 0,-1-1 0,1 1 0,0-1 0,-1 0 0,0 0 0,1 0 0,-1 0 0,0 0 0,-1-1 0,1 1 0,1-5 0,0-4 0,0-1 0,-1 0 0,0 0 0,-1 1 0,-1-17 0,-1 18 0,1 1 0,1-1 0,-1 1 0,2-1 0,-1 1 0,2 0 0,-1 0 0,1 0 0,6-13 0,-1 6 0,-1 1 0,0-1 0,-1 0 0,-1 0 0,-1-1 0,-1 0 0,0 1 0,-1-1 0,-1 0 0,-1 0 0,0 0 0,-1 0 0,-1 0 0,-1 0 0,-1 0 0,0 1 0,-1-1 0,-8-17 0,10 28 0,-1 1 0,0-1 0,0 1 0,0 0 0,0 0 0,-1 0 0,0 0 0,0 1 0,-1 0 0,0 0 0,1 1 0,-2 0 0,1 0 0,0 0 0,-1 0 0,-11-4 0,1 4 0,0 0 0,0 2 0,-1 0 0,1 0 0,0 2 0,-19 1 0,3-1-1365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CO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7" name="Google Shape;9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CO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0" name="Google Shape;14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3" name="Google Shape;103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CO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0" name="Google Shape;11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5" name="Google Shape;11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0" name="Google Shape;12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5" name="Google Shape;12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0" name="Google Shape;13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0" name="Google Shape;13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185241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5" name="Google Shape;13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Diapositiva de título">
  <p:cSld name="1_Diapositiva de título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2" descr="Interfaz de usuario gráfica, Texto, Aplicación&#10;&#10;Descripción generada automáticament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2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71" name="Google Shape;71;p12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2" name="Google Shape;72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8" name="Google Shape;78;p13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5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Encabezado de sección">
  <p:cSld name="2_Encabezado de sección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3" descr="Patrón de fondo&#10;&#10;Descripción generada automáticament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54859" y="303050"/>
            <a:ext cx="855785" cy="8339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">
  <p:cSld name="Diseño personalizado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10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4AA5A462-7046-4752-959A-8D49176B46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0475" y="3114856"/>
            <a:ext cx="5812548" cy="1121666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B0DEC8-5302-2A68-26A0-0EB487119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686" y="139494"/>
            <a:ext cx="10515600" cy="1325563"/>
          </a:xfrm>
        </p:spPr>
        <p:txBody>
          <a:bodyPr/>
          <a:lstStyle/>
          <a:p>
            <a:r>
              <a:rPr lang="es-CO" dirty="0">
                <a:solidFill>
                  <a:schemeClr val="bg1"/>
                </a:solidFill>
              </a:rPr>
              <a:t>Funcionalidad de la Aplicación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9893A41-73A8-7789-E62E-5937137DC4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93" r="930"/>
          <a:stretch/>
        </p:blipFill>
        <p:spPr>
          <a:xfrm>
            <a:off x="1508166" y="1567543"/>
            <a:ext cx="8847117" cy="5150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1658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F6A21C-27CE-7960-8B33-9DEDC9943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307" y="91992"/>
            <a:ext cx="10515600" cy="1325563"/>
          </a:xfrm>
        </p:spPr>
        <p:txBody>
          <a:bodyPr/>
          <a:lstStyle/>
          <a:p>
            <a:r>
              <a:rPr lang="es-CO" dirty="0">
                <a:solidFill>
                  <a:schemeClr val="bg1"/>
                </a:solidFill>
              </a:rPr>
              <a:t>Funcionalidad de la Aplicación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92C61A7-1331-BCCE-FAAB-05077E6D4D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1283" y="1567543"/>
            <a:ext cx="9191501" cy="519846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7" name="Entrada de lápiz 16">
                <a:extLst>
                  <a:ext uri="{FF2B5EF4-FFF2-40B4-BE49-F238E27FC236}">
                    <a16:creationId xmlns:a16="http://schemas.microsoft.com/office/drawing/2014/main" id="{6D8A1F8F-FDC7-7B6F-AF85-3705C0B0C119}"/>
                  </a:ext>
                </a:extLst>
              </p14:cNvPr>
              <p14:cNvContentPartPr/>
              <p14:nvPr/>
            </p14:nvContentPartPr>
            <p14:xfrm>
              <a:off x="6449479" y="4558371"/>
              <a:ext cx="619200" cy="265320"/>
            </p14:xfrm>
          </p:contentPart>
        </mc:Choice>
        <mc:Fallback>
          <p:pic>
            <p:nvPicPr>
              <p:cNvPr id="17" name="Entrada de lápiz 16">
                <a:extLst>
                  <a:ext uri="{FF2B5EF4-FFF2-40B4-BE49-F238E27FC236}">
                    <a16:creationId xmlns:a16="http://schemas.microsoft.com/office/drawing/2014/main" id="{6D8A1F8F-FDC7-7B6F-AF85-3705C0B0C11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413479" y="4522731"/>
                <a:ext cx="690840" cy="336960"/>
              </a:xfrm>
              <a:prstGeom prst="rect">
                <a:avLst/>
              </a:prstGeom>
            </p:spPr>
          </p:pic>
        </mc:Fallback>
      </mc:AlternateContent>
      <p:sp>
        <p:nvSpPr>
          <p:cNvPr id="18" name="CuadroTexto 17">
            <a:extLst>
              <a:ext uri="{FF2B5EF4-FFF2-40B4-BE49-F238E27FC236}">
                <a16:creationId xmlns:a16="http://schemas.microsoft.com/office/drawing/2014/main" id="{AA0BF584-01D3-0AD5-D984-2F1FA242BB4B}"/>
              </a:ext>
            </a:extLst>
          </p:cNvPr>
          <p:cNvSpPr txBox="1"/>
          <p:nvPr/>
        </p:nvSpPr>
        <p:spPr>
          <a:xfrm>
            <a:off x="6223848" y="4567355"/>
            <a:ext cx="229076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900" dirty="0"/>
              <a:t>Archivar solicitud</a:t>
            </a:r>
            <a:endParaRPr lang="es-CO" sz="900" dirty="0"/>
          </a:p>
        </p:txBody>
      </p:sp>
    </p:spTree>
    <p:extLst>
      <p:ext uri="{BB962C8B-B14F-4D97-AF65-F5344CB8AC3E}">
        <p14:creationId xmlns:p14="http://schemas.microsoft.com/office/powerpoint/2010/main" val="38089218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24" descr="Imagen que contiene Interfaz de usuario gráfica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 txBox="1"/>
          <p:nvPr/>
        </p:nvSpPr>
        <p:spPr>
          <a:xfrm>
            <a:off x="3573514" y="1686395"/>
            <a:ext cx="5044971" cy="2677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lang="es-CO" sz="3200" b="1" i="0" u="none" strike="noStrike" cap="none" dirty="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rPr>
              <a:t>Carlos Castil</a:t>
            </a:r>
            <a:r>
              <a:rPr lang="es-CO" sz="3200" b="1" dirty="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rPr>
              <a:t>lo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lang="es-CO" sz="3200" b="1" i="0" u="none" strike="noStrike" cap="none" dirty="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rPr>
              <a:t>Myriam </a:t>
            </a:r>
            <a:r>
              <a:rPr lang="es-CO" sz="3200" b="1" i="0" u="none" strike="noStrike" cap="none" dirty="0" err="1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rPr>
              <a:t>Brant</a:t>
            </a:r>
            <a:endParaRPr lang="es-CO" sz="3200" b="1" i="0" u="none" strike="noStrike" cap="none" dirty="0">
              <a:solidFill>
                <a:schemeClr val="dk1"/>
              </a:solidFill>
              <a:latin typeface="Work Sans Light"/>
              <a:ea typeface="Work Sans Light"/>
              <a:cs typeface="Work Sans Light"/>
              <a:sym typeface="Work Sans Light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lang="es-CO" sz="3200" b="1" dirty="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rPr>
              <a:t>Nicolas Barrios</a:t>
            </a:r>
            <a:endParaRPr lang="es-CO" sz="3200" b="1" i="0" u="none" strike="noStrike" cap="none" dirty="0">
              <a:solidFill>
                <a:schemeClr val="dk1"/>
              </a:solidFill>
              <a:latin typeface="Work Sans Light"/>
              <a:ea typeface="Work Sans Light"/>
              <a:cs typeface="Work Sans Light"/>
              <a:sym typeface="Work Sans Light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endParaRPr sz="7200" b="0" i="0" u="none" strike="noStrike" cap="none" dirty="0">
              <a:solidFill>
                <a:schemeClr val="dk1"/>
              </a:solidFill>
              <a:latin typeface="Work Sans Light"/>
              <a:ea typeface="Work Sans Light"/>
              <a:cs typeface="Work Sans Light"/>
              <a:sym typeface="Work Sans Light"/>
            </a:endParaRPr>
          </a:p>
        </p:txBody>
      </p:sp>
      <p:cxnSp>
        <p:nvCxnSpPr>
          <p:cNvPr id="106" name="Google Shape;106;p17"/>
          <p:cNvCxnSpPr/>
          <p:nvPr/>
        </p:nvCxnSpPr>
        <p:spPr>
          <a:xfrm>
            <a:off x="5227899" y="3321934"/>
            <a:ext cx="1736203" cy="0"/>
          </a:xfrm>
          <a:prstGeom prst="straightConnector1">
            <a:avLst/>
          </a:prstGeom>
          <a:noFill/>
          <a:ln w="9525" cap="flat" cmpd="sng">
            <a:solidFill>
              <a:srgbClr val="38AA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7" name="Google Shape;107;p17"/>
          <p:cNvSpPr txBox="1"/>
          <p:nvPr/>
        </p:nvSpPr>
        <p:spPr>
          <a:xfrm>
            <a:off x="4168815" y="4010088"/>
            <a:ext cx="3854368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CO" sz="24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Gaes</a:t>
            </a:r>
            <a:r>
              <a:rPr lang="es-CO" sz="2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CO" sz="24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N°</a:t>
            </a:r>
            <a:r>
              <a:rPr lang="es-CO" sz="2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3 </a:t>
            </a:r>
            <a:br>
              <a:rPr lang="es-CO" sz="1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6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8"/>
          <p:cNvSpPr txBox="1">
            <a:spLocks noGrp="1"/>
          </p:cNvSpPr>
          <p:nvPr>
            <p:ph type="title"/>
          </p:nvPr>
        </p:nvSpPr>
        <p:spPr>
          <a:xfrm>
            <a:off x="456236" y="11048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CO" sz="4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Planteamiento del Problema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494ACD74-155C-406B-97ED-BA789D95042F}"/>
              </a:ext>
            </a:extLst>
          </p:cNvPr>
          <p:cNvSpPr txBox="1"/>
          <p:nvPr/>
        </p:nvSpPr>
        <p:spPr>
          <a:xfrm>
            <a:off x="1516052" y="2199492"/>
            <a:ext cx="915989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800" dirty="0">
                <a:latin typeface="Work Sans" pitchFamily="2" charset="0"/>
              </a:rPr>
              <a:t>En el territorio nacional se evidencia una deficiente distribución de productos provenientes de emprendedores étnicos colombianos, así como la falta de un espacio que permita la diferenciación, asociación y agrupación para la comercialización de sus mercancías.</a:t>
            </a:r>
          </a:p>
          <a:p>
            <a:endParaRPr lang="es-MX" sz="1800" dirty="0">
              <a:latin typeface="Work Sans" pitchFamily="2" charset="0"/>
            </a:endParaRPr>
          </a:p>
          <a:p>
            <a:r>
              <a:rPr lang="es-MX" sz="1800" dirty="0">
                <a:latin typeface="Work Sans" pitchFamily="2" charset="0"/>
              </a:rPr>
              <a:t>Con el objetivo de abordar esta problemática, estamos desarrollando un sistema de información que permitirá exclusivamente a emprendedores pertenecientes a comunidades étnicas en Colombia comercializar sus productos de forma online. A través de esta plataforma, podrán cargar la información de sus productos, y cualquier persona registrada tendrá la posibilidad de realizar pedidos. Para lograr una diferenciación adecuada, implementaremos dos tipos de registros: uno para los emprendedores (vendedores) y otro para los compradores (quienes realizan los pedidos).</a:t>
            </a:r>
            <a:endParaRPr lang="es-CO" sz="1800" dirty="0">
              <a:latin typeface="Work Sans" pitchFamily="2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9"/>
          <p:cNvSpPr txBox="1">
            <a:spLocks noGrp="1"/>
          </p:cNvSpPr>
          <p:nvPr>
            <p:ph type="title"/>
          </p:nvPr>
        </p:nvSpPr>
        <p:spPr>
          <a:xfrm>
            <a:off x="456236" y="11048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CO" b="1">
                <a:solidFill>
                  <a:schemeClr val="lt1"/>
                </a:solidFill>
              </a:rPr>
              <a:t>Justificación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35" name="Picture 11" descr="Gráfico, Gráfico circular&#10;&#10;Descripción generada automáticamente">
            <a:extLst>
              <a:ext uri="{FF2B5EF4-FFF2-40B4-BE49-F238E27FC236}">
                <a16:creationId xmlns:a16="http://schemas.microsoft.com/office/drawing/2014/main" id="{E8D88001-9EEC-451F-93E6-3496B6C7FF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685" y="1809699"/>
            <a:ext cx="5216418" cy="2718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Tabla&#10;&#10;Descripción generada automáticamente">
            <a:extLst>
              <a:ext uri="{FF2B5EF4-FFF2-40B4-BE49-F238E27FC236}">
                <a16:creationId xmlns:a16="http://schemas.microsoft.com/office/drawing/2014/main" id="{EB6A47AF-6B8A-428D-8427-67FA327C5C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3347" y="1809699"/>
            <a:ext cx="5889289" cy="3588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0"/>
          <p:cNvSpPr txBox="1">
            <a:spLocks noGrp="1"/>
          </p:cNvSpPr>
          <p:nvPr>
            <p:ph type="title"/>
          </p:nvPr>
        </p:nvSpPr>
        <p:spPr>
          <a:xfrm>
            <a:off x="456236" y="11048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CO" sz="4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Objetivo General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E1E90900-ACED-4473-A4C1-9FF9E2CD370B}"/>
              </a:ext>
            </a:extLst>
          </p:cNvPr>
          <p:cNvSpPr txBox="1"/>
          <p:nvPr/>
        </p:nvSpPr>
        <p:spPr>
          <a:xfrm>
            <a:off x="1851453" y="2835462"/>
            <a:ext cx="8736037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800" dirty="0">
                <a:latin typeface="Work Sans" pitchFamily="2" charset="0"/>
              </a:rPr>
              <a:t>Desarrollar un sistema de información web exclusivo que facilite la gestión de la comunicación y los procesos tanto para emprendedores étnicos colombianos como para los potenciales clientes.</a:t>
            </a:r>
            <a:endParaRPr lang="es-CO" sz="2800" dirty="0">
              <a:latin typeface="Work Sans" pitchFamily="2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1"/>
          <p:cNvSpPr txBox="1">
            <a:spLocks noGrp="1"/>
          </p:cNvSpPr>
          <p:nvPr>
            <p:ph type="title"/>
          </p:nvPr>
        </p:nvSpPr>
        <p:spPr>
          <a:xfrm>
            <a:off x="456236" y="11048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CO" sz="4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Objetivos Específicos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B504480D-FB73-4BAD-A863-9E9043C968C0}"/>
              </a:ext>
            </a:extLst>
          </p:cNvPr>
          <p:cNvSpPr txBox="1"/>
          <p:nvPr/>
        </p:nvSpPr>
        <p:spPr>
          <a:xfrm>
            <a:off x="1260382" y="2006059"/>
            <a:ext cx="10515599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s-CO" sz="2400" b="0" i="0" dirty="0">
              <a:solidFill>
                <a:srgbClr val="202124"/>
              </a:solidFill>
              <a:effectLst/>
              <a:latin typeface="Roboto" panose="02000000000000000000" pitchFamily="2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s-MX" sz="2000" b="0" i="0" dirty="0">
                <a:solidFill>
                  <a:srgbClr val="202124"/>
                </a:solidFill>
                <a:effectLst/>
                <a:latin typeface="Work Sans" pitchFamily="2" charset="0"/>
              </a:rPr>
              <a:t>Facilitar la realización de pedidos por parte de los compradores y permitir al administrador gestionar los detalles de forma eficiente y precisa.</a:t>
            </a:r>
          </a:p>
          <a:p>
            <a:endParaRPr lang="es-CO" sz="2000" b="0" i="0" dirty="0">
              <a:solidFill>
                <a:srgbClr val="202124"/>
              </a:solidFill>
              <a:effectLst/>
              <a:latin typeface="Work Sans" pitchFamily="2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s-MX" sz="2000" dirty="0">
                <a:solidFill>
                  <a:srgbClr val="202124"/>
                </a:solidFill>
                <a:latin typeface="Work Sans" pitchFamily="2" charset="0"/>
              </a:rPr>
              <a:t>H</a:t>
            </a:r>
            <a:r>
              <a:rPr lang="es-MX" sz="2000" b="0" i="0" dirty="0">
                <a:solidFill>
                  <a:srgbClr val="202124"/>
                </a:solidFill>
                <a:effectLst/>
                <a:latin typeface="Work Sans" pitchFamily="2" charset="0"/>
              </a:rPr>
              <a:t>abilitar a los emprendedores para que puedan cargar los productos que desean comercializar, y permitir al administrador tener control sobre los productos que se exhiben en la plataforma.</a:t>
            </a:r>
          </a:p>
          <a:p>
            <a:endParaRPr lang="es-MX" sz="2000" b="0" i="0" dirty="0">
              <a:solidFill>
                <a:srgbClr val="202124"/>
              </a:solidFill>
              <a:effectLst/>
              <a:latin typeface="Work Sans" pitchFamily="2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s-MX" sz="2000" b="0" i="0" dirty="0">
                <a:solidFill>
                  <a:srgbClr val="202124"/>
                </a:solidFill>
                <a:effectLst/>
                <a:latin typeface="Work Sans" pitchFamily="2" charset="0"/>
              </a:rPr>
              <a:t> Proporcionar un espacio para que los compradores y emprendedores puedan realizar preguntas, quejas, reclamos y sugerencias (PQRS), fomentando una comunicación efectiva; además, incluir un apartado especial donde las personas de la tercera edad puedan encontrar descuentos especializados ofrecidos por los emprendedores.</a:t>
            </a:r>
            <a:endParaRPr lang="es-CO" sz="2000" dirty="0">
              <a:latin typeface="Work Sans" pitchFamily="2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 txBox="1">
            <a:spLocks noGrp="1"/>
          </p:cNvSpPr>
          <p:nvPr>
            <p:ph type="title"/>
          </p:nvPr>
        </p:nvSpPr>
        <p:spPr>
          <a:xfrm>
            <a:off x="456236" y="11048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CO" b="1">
                <a:solidFill>
                  <a:schemeClr val="lt1"/>
                </a:solidFill>
              </a:rPr>
              <a:t>Procedimientos Almacenados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0B04F815-668A-4A2B-AD4C-5EAE2C45DA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6285" y="1686591"/>
            <a:ext cx="3581900" cy="952633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5418272F-2192-425B-B0F9-4E64AC9B4A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947" y="1686591"/>
            <a:ext cx="6179338" cy="253218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F5070396-C1DA-4E0A-8904-09685D4EC0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6947" y="4368547"/>
            <a:ext cx="3517265" cy="2378972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A4FF770D-E055-4E3F-B82D-BB57A1332B7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10261" y="4536145"/>
            <a:ext cx="4344006" cy="80021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 txBox="1">
            <a:spLocks noGrp="1"/>
          </p:cNvSpPr>
          <p:nvPr>
            <p:ph type="title"/>
          </p:nvPr>
        </p:nvSpPr>
        <p:spPr>
          <a:xfrm>
            <a:off x="456236" y="11048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CO" b="1">
                <a:solidFill>
                  <a:schemeClr val="lt1"/>
                </a:solidFill>
              </a:rPr>
              <a:t>Procedimientos Almacenados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625F0E5-7F01-4F0F-94B3-C9AB579A95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544" y="1756802"/>
            <a:ext cx="11726912" cy="2781688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728C07F2-15D0-4EEE-9D63-86827986F5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236" y="4450567"/>
            <a:ext cx="8170833" cy="1964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459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"/>
          <p:cNvSpPr txBox="1">
            <a:spLocks noGrp="1"/>
          </p:cNvSpPr>
          <p:nvPr>
            <p:ph type="title"/>
          </p:nvPr>
        </p:nvSpPr>
        <p:spPr>
          <a:xfrm>
            <a:off x="456236" y="11048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CO" b="1" dirty="0">
                <a:solidFill>
                  <a:schemeClr val="lt1"/>
                </a:solidFill>
              </a:rPr>
              <a:t>Funcionalidad de la Aplicación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B573F99-5FFC-E4BA-F133-6F26AA32C24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31" b="688"/>
          <a:stretch/>
        </p:blipFill>
        <p:spPr>
          <a:xfrm>
            <a:off x="1935677" y="1567543"/>
            <a:ext cx="8146473" cy="517997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295</Words>
  <Application>Microsoft Office PowerPoint</Application>
  <PresentationFormat>Panorámica</PresentationFormat>
  <Paragraphs>26</Paragraphs>
  <Slides>12</Slides>
  <Notes>10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9" baseType="lpstr">
      <vt:lpstr>Work Sans</vt:lpstr>
      <vt:lpstr>Arial</vt:lpstr>
      <vt:lpstr>Roboto</vt:lpstr>
      <vt:lpstr>Wingdings</vt:lpstr>
      <vt:lpstr>Work Sans Light</vt:lpstr>
      <vt:lpstr>Calibri</vt:lpstr>
      <vt:lpstr>Tema de Office</vt:lpstr>
      <vt:lpstr>Presentación de PowerPoint</vt:lpstr>
      <vt:lpstr>Presentación de PowerPoint</vt:lpstr>
      <vt:lpstr>Planteamiento del Problema</vt:lpstr>
      <vt:lpstr>Justificación</vt:lpstr>
      <vt:lpstr>Objetivo General</vt:lpstr>
      <vt:lpstr>Objetivos Específicos</vt:lpstr>
      <vt:lpstr>Procedimientos Almacenados</vt:lpstr>
      <vt:lpstr>Procedimientos Almacenados</vt:lpstr>
      <vt:lpstr>Funcionalidad de la Aplicación</vt:lpstr>
      <vt:lpstr>Funcionalidad de la Aplicación</vt:lpstr>
      <vt:lpstr>Funcionalidad de la Aplicación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Carlos</dc:creator>
  <cp:lastModifiedBy>Miryam Brant</cp:lastModifiedBy>
  <cp:revision>6</cp:revision>
  <dcterms:modified xsi:type="dcterms:W3CDTF">2023-06-29T19:53:33Z</dcterms:modified>
</cp:coreProperties>
</file>