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5" r:id="rId1"/>
  </p:sldMasterIdLst>
  <p:notesMasterIdLst>
    <p:notesMasterId r:id="rId19"/>
  </p:notesMasterIdLst>
  <p:sldIdLst>
    <p:sldId id="256" r:id="rId2"/>
    <p:sldId id="257" r:id="rId3"/>
    <p:sldId id="306" r:id="rId4"/>
    <p:sldId id="264" r:id="rId5"/>
    <p:sldId id="273" r:id="rId6"/>
    <p:sldId id="260" r:id="rId7"/>
    <p:sldId id="263" r:id="rId8"/>
    <p:sldId id="298" r:id="rId9"/>
    <p:sldId id="299" r:id="rId10"/>
    <p:sldId id="301" r:id="rId11"/>
    <p:sldId id="300" r:id="rId12"/>
    <p:sldId id="302" r:id="rId13"/>
    <p:sldId id="261" r:id="rId14"/>
    <p:sldId id="303" r:id="rId15"/>
    <p:sldId id="304" r:id="rId16"/>
    <p:sldId id="305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306"/>
            <p14:sldId id="264"/>
            <p14:sldId id="273"/>
            <p14:sldId id="260"/>
            <p14:sldId id="263"/>
            <p14:sldId id="298"/>
            <p14:sldId id="299"/>
            <p14:sldId id="301"/>
            <p14:sldId id="300"/>
            <p14:sldId id="302"/>
            <p14:sldId id="261"/>
            <p14:sldId id="303"/>
            <p14:sldId id="304"/>
            <p14:sldId id="305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2145A"/>
    <a:srgbClr val="666666"/>
    <a:srgbClr val="512BD4"/>
    <a:srgbClr val="000000"/>
    <a:srgbClr val="E2068C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ADEB0-3ADD-4B3F-ABB0-AC54D0FECA5F}" v="97" dt="2019-09-24T21:57:15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6716" autoAdjust="0"/>
  </p:normalViewPr>
  <p:slideViewPr>
    <p:cSldViewPr snapToGrid="0">
      <p:cViewPr varScale="1">
        <p:scale>
          <a:sx n="127" d="100"/>
          <a:sy n="127" d="100"/>
        </p:scale>
        <p:origin x="4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Unity projects, we’ve added a few extras in the Tools for Unity…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14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A quick look at some of the work we’ve done recently that you can take advantage of when keeping things up to date. 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The latest 16.3 / 8.3 versions of VS and VSM include a subtle, but great feature of Unity-specific analyzers/diagnostics. </a:t>
            </a:r>
          </a:p>
          <a:p>
            <a:pPr marL="158750" indent="0">
              <a:buNone/>
            </a:pPr>
            <a:r>
              <a:rPr lang="en-US" dirty="0"/>
              <a:t>This comes directly from your feedback to improve refactoring options specific to Unity projects and suppress some of the generic C# diagnostics that don’t apply to Unity projects.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92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56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8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d6c9d9be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d6c9d9be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333333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982095a6d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Unity works on 25+ platforms, giving developers the power to target and optimize their content and reach the widest possible audience </a:t>
            </a:r>
            <a:br>
              <a:rPr lang="en" sz="1200" dirty="0">
                <a:latin typeface="Calibri"/>
                <a:ea typeface="Calibri"/>
                <a:cs typeface="Calibri"/>
                <a:sym typeface="Calibri"/>
              </a:rPr>
            </a:br>
            <a:br>
              <a:rPr lang="en" sz="1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Including Windows, Universal Windows Platform, Mac OS, Linux, iOS, tvOS, Android (ARM &amp; Intel X86), Android TV, FireOS, Xbox One, PlayStation 4, PlayStation Vita, Wii U, 3DS, Switch, WebGL, Gameroom (Facebook), SteamVR (PC &amp; Mac), Oculus, PSVR, Gear VR, Cardboard (Android, iOS), Daydream, Windows Mixed Reality, HoloLens, ARKit (Apple), ARCore (Google), Vuforia and Xiaomi.</a:t>
            </a:r>
            <a:br>
              <a:rPr lang="en" sz="1200" dirty="0">
                <a:latin typeface="Calibri"/>
                <a:ea typeface="Calibri"/>
                <a:cs typeface="Calibri"/>
                <a:sym typeface="Calibri"/>
              </a:rPr>
            </a:b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3982095a6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44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96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rgbClr val="512B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A9D27A1-A7DD-4041-8FDA-4922B0D181B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9700" y="334619"/>
            <a:ext cx="4038600" cy="422962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18E694-6979-471B-9218-DFD877A5DF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168" y="1028700"/>
            <a:ext cx="8071727" cy="782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B507F8-29C8-416F-8BCA-5A1766EC2D7A}"/>
              </a:ext>
            </a:extLst>
          </p:cNvPr>
          <p:cNvSpPr txBox="1"/>
          <p:nvPr userDrawn="1"/>
        </p:nvSpPr>
        <p:spPr>
          <a:xfrm>
            <a:off x="609600" y="546100"/>
            <a:ext cx="4053097" cy="418268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600" dirty="0">
                <a:solidFill>
                  <a:schemeClr val="bg1"/>
                </a:solidFill>
              </a:rPr>
              <a:t>You can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600" dirty="0">
                <a:solidFill>
                  <a:schemeClr val="bg1"/>
                </a:solidFill>
              </a:rPr>
              <a:t>build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600" dirty="0">
                <a:solidFill>
                  <a:schemeClr val="bg1"/>
                </a:solidFill>
              </a:rPr>
              <a:t>anything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600" dirty="0">
                <a:solidFill>
                  <a:schemeClr val="bg1"/>
                </a:solidFill>
              </a:rPr>
              <a:t>With .NET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768AB7-2DDF-4262-AA1B-DF69332B9863}"/>
              </a:ext>
            </a:extLst>
          </p:cNvPr>
          <p:cNvSpPr/>
          <p:nvPr userDrawn="1"/>
        </p:nvSpPr>
        <p:spPr>
          <a:xfrm>
            <a:off x="713369" y="5942568"/>
            <a:ext cx="2872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https://aka.ms/collegetour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- Black">
  <p:cSld name="Blank - Black">
    <p:bg>
      <p:bgPr>
        <a:solidFill>
          <a:schemeClr val="dk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5" descr="unity-master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1351" y="6073821"/>
            <a:ext cx="1055100" cy="5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5"/>
          <p:cNvSpPr txBox="1">
            <a:spLocks noGrp="1"/>
          </p:cNvSpPr>
          <p:nvPr>
            <p:ph type="sldNum" idx="12"/>
          </p:nvPr>
        </p:nvSpPr>
        <p:spPr>
          <a:xfrm>
            <a:off x="5730226" y="6333135"/>
            <a:ext cx="731550" cy="525000"/>
          </a:xfrm>
          <a:prstGeom prst="rect">
            <a:avLst/>
          </a:prstGeom>
        </p:spPr>
        <p:txBody>
          <a:bodyPr spcFirstLastPara="1" wrap="square" lIns="223475" tIns="223475" rIns="223475" bIns="223475" anchor="t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480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rgbClr val="512B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78047" y="971731"/>
            <a:ext cx="6987954" cy="2481113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78047" y="3476689"/>
            <a:ext cx="6987954" cy="954055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8255B2B-6756-4E50-A798-B566A8279D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9700" y="334619"/>
            <a:ext cx="4038600" cy="422962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5DC165E-3641-4CB8-B3D6-32206943310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467" y="1905000"/>
            <a:ext cx="7075865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B312707-A2D8-46A6-A819-E8553E6F23A2}"/>
              </a:ext>
            </a:extLst>
          </p:cNvPr>
          <p:cNvSpPr/>
          <p:nvPr userDrawn="1"/>
        </p:nvSpPr>
        <p:spPr>
          <a:xfrm>
            <a:off x="247650" y="332631"/>
            <a:ext cx="8147050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+-------------------------------------------------------------------------------------------+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|\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 \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+-------------------------------------------------------------------------------------------+  \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8E5A02-6B39-4FB1-839D-5EC9C7B1C54C}"/>
              </a:ext>
            </a:extLst>
          </p:cNvPr>
          <p:cNvSpPr/>
          <p:nvPr userDrawn="1"/>
        </p:nvSpPr>
        <p:spPr>
          <a:xfrm>
            <a:off x="513048" y="6340703"/>
            <a:ext cx="2872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https://aka.ms/collegetour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5" r:id="rId1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downloa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aka.ms/first-unity-game" TargetMode="External"/><Relationship Id="rId5" Type="http://schemas.openxmlformats.org/officeDocument/2006/relationships/hyperlink" Target="https://learn.unity.com/tutorial/2d-game-kit-walkthrough/" TargetMode="External"/><Relationship Id="rId4" Type="http://schemas.openxmlformats.org/officeDocument/2006/relationships/hyperlink" Target="https://learn.unity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8575953" cy="2139688"/>
          </a:xfrm>
        </p:spPr>
        <p:txBody>
          <a:bodyPr/>
          <a:lstStyle/>
          <a:p>
            <a:r>
              <a:rPr lang="en-US" dirty="0"/>
              <a:t>Why Visual Studio or Visual Studio for Mac for game dev?</a:t>
            </a:r>
          </a:p>
        </p:txBody>
      </p:sp>
    </p:spTree>
    <p:extLst>
      <p:ext uri="{BB962C8B-B14F-4D97-AF65-F5344CB8AC3E}">
        <p14:creationId xmlns:p14="http://schemas.microsoft.com/office/powerpoint/2010/main" val="249922399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Fully featured IDE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Visual Studio ❤ Unity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169E4-17E3-4DF6-A9D8-A23CE5C9B821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34A752-FF85-4717-B102-C1B29CA70034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7" name="Google Shape;341;p34">
            <a:extLst>
              <a:ext uri="{FF2B5EF4-FFF2-40B4-BE49-F238E27FC236}">
                <a16:creationId xmlns:a16="http://schemas.microsoft.com/office/drawing/2014/main" id="{766FE17F-648B-454E-AC92-77D928CBFD5F}"/>
              </a:ext>
            </a:extLst>
          </p:cNvPr>
          <p:cNvSpPr txBox="1">
            <a:spLocks/>
          </p:cNvSpPr>
          <p:nvPr/>
        </p:nvSpPr>
        <p:spPr>
          <a:xfrm>
            <a:off x="483424" y="2715318"/>
            <a:ext cx="5177165" cy="45728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Refactoring (Ctrl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Cmd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+ .)</a:t>
            </a:r>
          </a:p>
          <a:p>
            <a:pPr>
              <a:spcBef>
                <a:spcPts val="1333"/>
              </a:spcBef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Go to Definition (Ctrl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Cmd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+ click or F12)</a:t>
            </a:r>
          </a:p>
          <a:p>
            <a:pPr>
              <a:spcBef>
                <a:spcPts val="1333"/>
              </a:spcBef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Navigate to decompiled assemblies</a:t>
            </a:r>
          </a:p>
          <a:p>
            <a:pPr>
              <a:spcBef>
                <a:spcPts val="1333"/>
              </a:spcBef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Suggested variable names</a:t>
            </a:r>
          </a:p>
          <a:p>
            <a:pPr>
              <a:spcBef>
                <a:spcPts val="1333"/>
              </a:spcBef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Duplicate Line (Ctrl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Cmd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E+ V )</a:t>
            </a:r>
          </a:p>
          <a:p>
            <a:pPr>
              <a:spcBef>
                <a:spcPts val="1333"/>
              </a:spcBef>
            </a:pP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EDE0E-791D-46C0-8AB2-F29964C4527A}"/>
              </a:ext>
            </a:extLst>
          </p:cNvPr>
          <p:cNvSpPr txBox="1"/>
          <p:nvPr/>
        </p:nvSpPr>
        <p:spPr>
          <a:xfrm>
            <a:off x="5660589" y="2612601"/>
            <a:ext cx="5245235" cy="419961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Multi-cursor mode (Ctrl + Alt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Cmd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+ Option + click)</a:t>
            </a:r>
          </a:p>
          <a:p>
            <a:pPr marL="342900" indent="-342900"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Global search (Ctrl + T)</a:t>
            </a:r>
          </a:p>
          <a:p>
            <a:pPr marL="342900" indent="-342900"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Go to Enclosing Block</a:t>
            </a:r>
          </a:p>
          <a:p>
            <a:pPr marL="342900" indent="-342900"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Visual Studio Mac key bindings to Visual Studio on Windows 💡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 err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06490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Fully featured IDE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Visual Studio ❤ Unity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169E4-17E3-4DF6-A9D8-A23CE5C9B821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34A752-FF85-4717-B102-C1B29CA70034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8" name="Google Shape;341;p34">
            <a:extLst>
              <a:ext uri="{FF2B5EF4-FFF2-40B4-BE49-F238E27FC236}">
                <a16:creationId xmlns:a16="http://schemas.microsoft.com/office/drawing/2014/main" id="{3E7285FE-E532-40AA-A783-77F1BA68929F}"/>
              </a:ext>
            </a:extLst>
          </p:cNvPr>
          <p:cNvSpPr txBox="1">
            <a:spLocks/>
          </p:cNvSpPr>
          <p:nvPr/>
        </p:nvSpPr>
        <p:spPr>
          <a:xfrm>
            <a:off x="368141" y="2511823"/>
            <a:ext cx="5245235" cy="4853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36550">
              <a:lnSpc>
                <a:spcPct val="115000"/>
              </a:lnSpc>
              <a:buSzPts val="1700"/>
              <a:buFont typeface="Roboto"/>
              <a:buChar char="—"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marL="9144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indent="-3175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  <a:ea typeface="+mn-ea"/>
                <a:cs typeface="+mn-cs"/>
              </a:rPr>
              <a:t>IntelliCode</a:t>
            </a:r>
          </a:p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  <a:ea typeface="+mn-ea"/>
                <a:cs typeface="+mn-cs"/>
              </a:rPr>
              <a:t>Visual Studio Live Share</a:t>
            </a:r>
          </a:p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  <a:ea typeface="+mn-ea"/>
                <a:cs typeface="+mn-cs"/>
              </a:rPr>
              <a:t>Built-in source control</a:t>
            </a:r>
          </a:p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  <a:ea typeface="+mn-ea"/>
                <a:cs typeface="+mn-cs"/>
              </a:rPr>
              <a:t>Real-time code analysis</a:t>
            </a:r>
          </a:p>
          <a:p>
            <a:pPr marL="120650" indent="0">
              <a:lnSpc>
                <a:spcPct val="100000"/>
              </a:lnSpc>
              <a:buNone/>
            </a:pP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50A818-D134-42D9-B3D3-80F4372B9519}"/>
              </a:ext>
            </a:extLst>
          </p:cNvPr>
          <p:cNvSpPr txBox="1"/>
          <p:nvPr/>
        </p:nvSpPr>
        <p:spPr>
          <a:xfrm>
            <a:off x="5251939" y="2347658"/>
            <a:ext cx="6713796" cy="385951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  <a:sym typeface="Roboto"/>
              </a:rPr>
              <a:t>.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+mj-lt"/>
                <a:sym typeface="Roboto"/>
              </a:rPr>
              <a:t>editorConfig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+mj-lt"/>
              <a:sym typeface="Robot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  <a:sym typeface="Roboto"/>
              </a:rPr>
              <a:t>CodeLens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  <a:sym typeface="Roboto"/>
              </a:rPr>
              <a:t>Synchronize settings between devices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  <a:sym typeface="Roboto"/>
              </a:rPr>
              <a:t>Custom screen layouts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  <a:sym typeface="Roboto"/>
              </a:rPr>
              <a:t>Light and Dark themes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95887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Unity and Visual Studio = 🔥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169E4-17E3-4DF6-A9D8-A23CE5C9B821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34A752-FF85-4717-B102-C1B29CA70034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8" name="Google Shape;341;p34">
            <a:extLst>
              <a:ext uri="{FF2B5EF4-FFF2-40B4-BE49-F238E27FC236}">
                <a16:creationId xmlns:a16="http://schemas.microsoft.com/office/drawing/2014/main" id="{3E7285FE-E532-40AA-A783-77F1BA68929F}"/>
              </a:ext>
            </a:extLst>
          </p:cNvPr>
          <p:cNvSpPr txBox="1">
            <a:spLocks/>
          </p:cNvSpPr>
          <p:nvPr/>
        </p:nvSpPr>
        <p:spPr>
          <a:xfrm>
            <a:off x="368142" y="1714655"/>
            <a:ext cx="5849046" cy="4853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36550">
              <a:lnSpc>
                <a:spcPct val="115000"/>
              </a:lnSpc>
              <a:buSzPts val="1700"/>
              <a:buFont typeface="Roboto"/>
              <a:buChar char="—"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marL="9144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indent="-3175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IntelliCode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support for Unity API Messages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Superior Debugging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Unity Project Explorer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Attach and Play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Quickly browse Unity documentation</a:t>
            </a:r>
          </a:p>
          <a:p>
            <a:pPr marL="120650" indent="0">
              <a:lnSpc>
                <a:spcPct val="100000"/>
              </a:lnSpc>
              <a:buNone/>
            </a:pPr>
            <a:endParaRPr lang="en-US" sz="28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8CFFA7-2202-4B2C-8B7E-1D10D7A26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923" y="2810544"/>
            <a:ext cx="6307935" cy="297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7967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Visual Studio 16.3 + Visual Studio for Mac 8.3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169E4-17E3-4DF6-A9D8-A23CE5C9B821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34A752-FF85-4717-B102-C1B29CA70034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8" name="Google Shape;341;p34">
            <a:extLst>
              <a:ext uri="{FF2B5EF4-FFF2-40B4-BE49-F238E27FC236}">
                <a16:creationId xmlns:a16="http://schemas.microsoft.com/office/drawing/2014/main" id="{3E7285FE-E532-40AA-A783-77F1BA68929F}"/>
              </a:ext>
            </a:extLst>
          </p:cNvPr>
          <p:cNvSpPr txBox="1">
            <a:spLocks/>
          </p:cNvSpPr>
          <p:nvPr/>
        </p:nvSpPr>
        <p:spPr>
          <a:xfrm>
            <a:off x="368142" y="1714655"/>
            <a:ext cx="10428812" cy="4853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36550">
              <a:lnSpc>
                <a:spcPct val="115000"/>
              </a:lnSpc>
              <a:buSzPts val="1700"/>
              <a:buFont typeface="Roboto"/>
              <a:buChar char="—"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marL="9144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indent="-3175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6180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Create C#, Shader, and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Enum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files directly in the Unity Project Explorer</a:t>
            </a:r>
          </a:p>
          <a:p>
            <a:pPr marL="6180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Faster project reloading</a:t>
            </a:r>
          </a:p>
          <a:p>
            <a:pPr marL="6180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Reduced attach time for debugging</a:t>
            </a:r>
          </a:p>
          <a:p>
            <a:pPr marL="6180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Support for more unsafe code debugging options</a:t>
            </a:r>
          </a:p>
          <a:p>
            <a:pPr marL="6180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Unity-specific analyzers and diagnostics</a:t>
            </a:r>
          </a:p>
          <a:p>
            <a:pPr marL="6180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Suppress non-applicable C# diagnostics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73934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0543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6575" y="288925"/>
            <a:ext cx="11655425" cy="90011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Next steps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</a:rPr>
            </a:b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F28DC-7126-48AA-BA9C-70BAFF8B3C73}"/>
              </a:ext>
            </a:extLst>
          </p:cNvPr>
          <p:cNvSpPr txBox="1"/>
          <p:nvPr/>
        </p:nvSpPr>
        <p:spPr>
          <a:xfrm>
            <a:off x="773723" y="1113106"/>
            <a:ext cx="10374337" cy="459510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Download Visual Studio or Visual Studio from Mac today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  <a:hlinkClick r:id="rId3"/>
              </a:rPr>
              <a:t>https://visualstudio.microsoft.com/download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unity Learn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hlinkClick r:id="rId4"/>
              </a:rPr>
              <a:t>https://learn.unity.com</a:t>
            </a:r>
            <a:r>
              <a:rPr lang="en-US" sz="2800" dirty="0"/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hlinkClick r:id="rId5"/>
              </a:rPr>
              <a:t>https://learn.unity.com/tutorial/2d-game-kit-walkthrough/</a:t>
            </a:r>
            <a:endParaRPr lang="en-US" sz="2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Create your first game – Tic Tac Toe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  <a:hlinkClick r:id="rId6"/>
              </a:rPr>
              <a:t>https://aka.ms/first-unity-game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503606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Awesome games with .NET, Visual Studio 2019 and Unity 2019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3146" y="3718877"/>
            <a:ext cx="9860611" cy="1165866"/>
          </a:xfrm>
        </p:spPr>
        <p:txBody>
          <a:bodyPr/>
          <a:lstStyle/>
          <a:p>
            <a:r>
              <a:rPr lang="en-US" dirty="0"/>
              <a:t>Jon Galloway</a:t>
            </a:r>
          </a:p>
          <a:p>
            <a:r>
              <a:rPr lang="en-US" dirty="0"/>
              <a:t>.NET Foundation Executive Director</a:t>
            </a:r>
          </a:p>
          <a:p>
            <a:r>
              <a:rPr lang="en-US" dirty="0"/>
              <a:t>@jongalloway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8AB0E6-C9C2-4351-A845-B25ECE2465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46236"/>
          </a:xfrm>
        </p:spPr>
        <p:txBody>
          <a:bodyPr/>
          <a:lstStyle/>
          <a:p>
            <a:r>
              <a:rPr lang="en-US" dirty="0"/>
              <a:t>What is Unity?</a:t>
            </a:r>
          </a:p>
          <a:p>
            <a:r>
              <a:rPr lang="en-US"/>
              <a:t>Getting Started</a:t>
            </a:r>
            <a:endParaRPr lang="en-US" dirty="0"/>
          </a:p>
          <a:p>
            <a:r>
              <a:rPr lang="en-US" dirty="0"/>
              <a:t>Why Visual Studio or Visual Studio for Mac?</a:t>
            </a:r>
          </a:p>
          <a:p>
            <a:r>
              <a:rPr lang="en-US" dirty="0"/>
              <a:t>Demos</a:t>
            </a:r>
          </a:p>
          <a:p>
            <a:r>
              <a:rPr lang="en-US" dirty="0"/>
              <a:t>What’s new in Visual Studio for Unity developers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9530E5-F1C2-4878-A331-25225D64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6350486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/>
        </p:nvSpPr>
        <p:spPr>
          <a:xfrm>
            <a:off x="4578825" y="1749219"/>
            <a:ext cx="6557400" cy="3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4800" dirty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Unity is the </a:t>
            </a:r>
            <a:endParaRPr sz="4800" dirty="0">
              <a:solidFill>
                <a:schemeClr val="bg1">
                  <a:lumMod val="8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4800" dirty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most widely used </a:t>
            </a:r>
            <a:br>
              <a:rPr lang="en" sz="4800" dirty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4800" dirty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real-time 3D (RT3D) development platform</a:t>
            </a:r>
            <a:r>
              <a:rPr lang="en" sz="4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n" sz="4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4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25" title="Points scored"/>
          <p:cNvPicPr preferRelativeResize="0"/>
          <p:nvPr/>
        </p:nvPicPr>
        <p:blipFill rotWithShape="1">
          <a:blip r:embed="rId3">
            <a:alphaModFix/>
          </a:blip>
          <a:srcRect l="15348" r="16800"/>
          <a:stretch/>
        </p:blipFill>
        <p:spPr>
          <a:xfrm rot="-7508126">
            <a:off x="1027737" y="2083500"/>
            <a:ext cx="2858750" cy="26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5"/>
          <p:cNvSpPr txBox="1"/>
          <p:nvPr/>
        </p:nvSpPr>
        <p:spPr>
          <a:xfrm>
            <a:off x="2175613" y="1225369"/>
            <a:ext cx="4698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9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Unity </a:t>
            </a:r>
            <a:endParaRPr sz="9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2175613" y="5514407"/>
            <a:ext cx="4698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9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Other</a:t>
            </a:r>
            <a:endParaRPr sz="9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" name="Google Shape;120;p25"/>
          <p:cNvCxnSpPr/>
          <p:nvPr/>
        </p:nvCxnSpPr>
        <p:spPr>
          <a:xfrm>
            <a:off x="2410513" y="1454275"/>
            <a:ext cx="0" cy="498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25"/>
          <p:cNvCxnSpPr/>
          <p:nvPr/>
        </p:nvCxnSpPr>
        <p:spPr>
          <a:xfrm>
            <a:off x="2410513" y="4870825"/>
            <a:ext cx="0" cy="498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/>
        </p:nvSpPr>
        <p:spPr>
          <a:xfrm>
            <a:off x="634350" y="636825"/>
            <a:ext cx="4589850" cy="7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</a:pPr>
            <a:r>
              <a:rPr lang="en" sz="255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Target and Optimize Content for 25+ Platforms</a:t>
            </a:r>
            <a:endParaRPr sz="2550">
              <a:solidFill>
                <a:schemeClr val="bg1">
                  <a:lumMod val="8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90000"/>
              </a:lnSpc>
              <a:buClr>
                <a:schemeClr val="lt1"/>
              </a:buClr>
            </a:pPr>
            <a:endParaRPr sz="2550">
              <a:solidFill>
                <a:schemeClr val="bg1">
                  <a:lumMod val="8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7" name="Google Shape;24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02759" y="4808340"/>
            <a:ext cx="993200" cy="3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8" descr="Wii_logo_T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0622" y="4884377"/>
            <a:ext cx="601600" cy="1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8" descr="Platform_logos_HoloLens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01065" y="2035555"/>
            <a:ext cx="461601" cy="46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8" descr="Platform_logos_Windows_slant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16048" y="3010426"/>
            <a:ext cx="455600" cy="4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8" descr="Platform_logos_tvOS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19497" y="2762039"/>
            <a:ext cx="748800" cy="7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8" descr="Platform_logos_iOS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57650" y="2064503"/>
            <a:ext cx="414000" cy="4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8" descr="Platform_logos_PS4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12911" y="2860414"/>
            <a:ext cx="648000" cy="6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8" descr="AndroidTV_logo_type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990640" y="4063074"/>
            <a:ext cx="763600" cy="1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8" descr="android_logo_type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79957" y="2041703"/>
            <a:ext cx="512799" cy="4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8" descr="Platform_logos_Linux.png"/>
          <p:cNvPicPr preferRelativeResize="0"/>
          <p:nvPr/>
        </p:nvPicPr>
        <p:blipFill rotWithShape="1">
          <a:blip r:embed="rId12">
            <a:alphaModFix/>
          </a:blip>
          <a:srcRect l="19590" t="24248" r="22842" b="15145"/>
          <a:stretch/>
        </p:blipFill>
        <p:spPr>
          <a:xfrm>
            <a:off x="6318880" y="2084664"/>
            <a:ext cx="480401" cy="5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8" descr="Platform_logos_Xbox_One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579182" y="3765044"/>
            <a:ext cx="670400" cy="67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8" descr="Platform_logos_WebGL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830887" y="4763605"/>
            <a:ext cx="589200" cy="5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8" descr="GDC_slide_7_MSFT_Hololens_logo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607586" y="2137172"/>
            <a:ext cx="747200" cy="26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8" descr="Cardboard_logo_stacked_2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646611" y="3998503"/>
            <a:ext cx="814001" cy="2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8" descr="Daydream_logo_WHT.png"/>
          <p:cNvPicPr preferRelativeResize="0"/>
          <p:nvPr/>
        </p:nvPicPr>
        <p:blipFill rotWithShape="1">
          <a:blip r:embed="rId17">
            <a:alphaModFix/>
          </a:blip>
          <a:srcRect l="9687" t="11433" r="8284" b="12295"/>
          <a:stretch/>
        </p:blipFill>
        <p:spPr>
          <a:xfrm>
            <a:off x="7536495" y="4662987"/>
            <a:ext cx="672400" cy="463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8" descr="Platform_logos_Playstation_VR_stacked.png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2413479" y="2697148"/>
            <a:ext cx="957600" cy="95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8" descr="GDC_slide_7_Oculus_logo.png"/>
          <p:cNvPicPr preferRelativeResize="0"/>
          <p:nvPr/>
        </p:nvPicPr>
        <p:blipFill rotWithShape="1">
          <a:blip r:embed="rId19">
            <a:alphaModFix/>
          </a:blip>
          <a:srcRect r="3456" b="8029"/>
          <a:stretch/>
        </p:blipFill>
        <p:spPr>
          <a:xfrm>
            <a:off x="7320306" y="3041505"/>
            <a:ext cx="836002" cy="2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8" descr="Platform_logos_PSvita.png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7213154" y="3780849"/>
            <a:ext cx="692401" cy="6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8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9049430" y="4861008"/>
            <a:ext cx="836002" cy="23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8" descr="xiaomi_logo_type.png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0248769" y="3030156"/>
            <a:ext cx="957599" cy="3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8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0433001" y="2017847"/>
            <a:ext cx="508000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8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938750" y="4933095"/>
            <a:ext cx="1051600" cy="2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8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10201669" y="4043205"/>
            <a:ext cx="1051601" cy="1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8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10725968" y="4795731"/>
            <a:ext cx="480401" cy="31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8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1090925" y="3829334"/>
            <a:ext cx="747200" cy="6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8" descr="Platform_logos_Apple.png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5070971" y="2035572"/>
            <a:ext cx="439600" cy="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8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502743" y="2997449"/>
            <a:ext cx="1075731" cy="358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8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5495298" y="3932024"/>
            <a:ext cx="976797" cy="32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8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9163095" y="2007500"/>
            <a:ext cx="461600" cy="5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F110D5C5-A736-4561-A8B4-ACDFC94DE429}"/>
              </a:ext>
            </a:extLst>
          </p:cNvPr>
          <p:cNvSpPr txBox="1">
            <a:spLocks/>
          </p:cNvSpPr>
          <p:nvPr/>
        </p:nvSpPr>
        <p:spPr>
          <a:xfrm>
            <a:off x="682994" y="3429000"/>
            <a:ext cx="10515600" cy="1500187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Download and install the tooling</a:t>
            </a:r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365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Install the .NET Game Development workload</a:t>
            </a:r>
          </a:p>
          <a:p>
            <a:pPr marL="742950" indent="-742950">
              <a:buAutoNum type="arabicPeriod"/>
            </a:pPr>
            <a:endParaRPr lang="en-US" dirty="0"/>
          </a:p>
          <a:p>
            <a:pPr marL="742950" indent="-742950">
              <a:buAutoNum type="arabicPeriod"/>
            </a:pPr>
            <a:endParaRPr lang="en-US" dirty="0"/>
          </a:p>
          <a:p>
            <a:pPr marL="742950" indent="-742950">
              <a:buAutoNum type="arabicPeriod"/>
            </a:pPr>
            <a:endParaRPr lang="en-US" dirty="0"/>
          </a:p>
          <a:p>
            <a:pPr marL="742950" indent="-7429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Visual Studio users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169E4-17E3-4DF6-A9D8-A23CE5C9B821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34A752-FF85-4717-B102-C1B29CA70034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F4FE0C-535F-46E4-8536-F002E9C6D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587" y="3003481"/>
            <a:ext cx="816190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F12924-279D-4471-922C-5B9F5F2025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Installation via the Unity Hub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C0B32F6-B506-440C-9A4A-2C37C6EBDDB7}"/>
              </a:ext>
            </a:extLst>
          </p:cNvPr>
          <p:cNvSpPr txBox="1">
            <a:spLocks/>
          </p:cNvSpPr>
          <p:nvPr/>
        </p:nvSpPr>
        <p:spPr>
          <a:xfrm>
            <a:off x="269238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Unity 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9BBFE-B53C-42BA-869F-385DF48AB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98" y="2216734"/>
            <a:ext cx="4325293" cy="2897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48F05E-1AB7-42B5-B325-F19BABE60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591" y="3192651"/>
            <a:ext cx="7008532" cy="337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255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F4C58E-E99C-48B7-91BF-2D33288C8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Everything’s set correctly – game  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34CD65-98B0-4128-9AB6-178446898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451" y="1168545"/>
            <a:ext cx="5964865" cy="5339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4EF90F-3C83-4156-B128-54713E072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451" y="1181814"/>
            <a:ext cx="7523809" cy="5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166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583</Words>
  <Application>Microsoft Office PowerPoint</Application>
  <PresentationFormat>Widescreen</PresentationFormat>
  <Paragraphs>104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Consolas</vt:lpstr>
      <vt:lpstr>Roboto</vt:lpstr>
      <vt:lpstr>Segoe UI</vt:lpstr>
      <vt:lpstr>Segoe UI Light</vt:lpstr>
      <vt:lpstr>Times New Roman</vt:lpstr>
      <vt:lpstr>Wingdings</vt:lpstr>
      <vt:lpstr>Dotnet_Template</vt:lpstr>
      <vt:lpstr>PowerPoint Presentation</vt:lpstr>
      <vt:lpstr>Awesome games with .NET, Visual Studio 2019 and Unity 2019</vt:lpstr>
      <vt:lpstr>Agenda</vt:lpstr>
      <vt:lpstr>PowerPoint Presentation</vt:lpstr>
      <vt:lpstr>PowerPoint Presentation</vt:lpstr>
      <vt:lpstr>Getting Started</vt:lpstr>
      <vt:lpstr>Visual Studio users</vt:lpstr>
      <vt:lpstr>PowerPoint Presentation</vt:lpstr>
      <vt:lpstr>Everything’s set correctly – game  on</vt:lpstr>
      <vt:lpstr>Why Visual Studio or Visual Studio for Mac for game dev?</vt:lpstr>
      <vt:lpstr>Visual Studio ❤ Unity</vt:lpstr>
      <vt:lpstr>Visual Studio ❤ Unity</vt:lpstr>
      <vt:lpstr>Demo</vt:lpstr>
      <vt:lpstr>Unity and Visual Studio = 🔥</vt:lpstr>
      <vt:lpstr>Visual Studio 16.3 + Visual Studio for Mac 8.3</vt:lpstr>
      <vt:lpstr>Demo</vt:lpstr>
      <vt:lpstr>Next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2019-10-29T20:52:44Z</dcterms:created>
  <dcterms:modified xsi:type="dcterms:W3CDTF">2019-10-30T20:59:32Z</dcterms:modified>
</cp:coreProperties>
</file>