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29" r:id="rId7"/>
    <p:sldId id="336" r:id="rId8"/>
    <p:sldId id="338" r:id="rId9"/>
    <p:sldId id="33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41" autoAdjust="0"/>
    <p:restoredTop sz="96208"/>
  </p:normalViewPr>
  <p:slideViewPr>
    <p:cSldViewPr snapToGrid="0" showGuides="1">
      <p:cViewPr>
        <p:scale>
          <a:sx n="114" d="100"/>
          <a:sy n="114" d="100"/>
        </p:scale>
        <p:origin x="1264" y="280"/>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be approved. I.e., did you get a confirmation email stating you have an assigned dataset (as per those listed in UH 365 </a:t>
            </a:r>
            <a:r>
              <a:rPr lang="en-GB" dirty="0" err="1">
                <a:solidFill>
                  <a:srgbClr val="FF0000"/>
                </a:solidFill>
              </a:rPr>
              <a:t>Sharepoint</a:t>
            </a:r>
            <a:r>
              <a:rPr lang="en-GB" dirty="0">
                <a:solidFill>
                  <a:srgbClr val="FF0000"/>
                </a:solidFill>
              </a:rPr>
              <a:t> LIST)?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1/11/24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A129                                                          Name of Student Presenting: X</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A129                  Names of Student Attendees  (all group should attend to get feedback): </a:t>
            </a:r>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DS103 - Internet of Things Coins Historical Prices (</a:t>
            </a:r>
            <a:r>
              <a:rPr lang="en-US" sz="2400" dirty="0" err="1">
                <a:solidFill>
                  <a:srgbClr val="FF0000"/>
                </a:solidFill>
              </a:rPr>
              <a:t>IoTeX</a:t>
            </a:r>
            <a:r>
              <a:rPr lang="en-US" sz="2400" dirty="0">
                <a:solidFill>
                  <a:srgbClr val="FF0000"/>
                </a:solidFill>
              </a:rPr>
              <a:t>)</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A129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In a time of emerging cryptocurrencies and extreme price fluctuations, it’s fascinating to explore historical data to identify potential seasonal trends in asset prices.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Season (created from Date)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 / categorial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Daily Price Change (calculated as Close - Open)</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Interval/measurement</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median daily price change of asset prices (dependent interval variable) between winter (independent nominal variable) and other seasons?”</a:t>
            </a: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394997"/>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Your wording will come directly from your RQ. This is the formal way of reporting the results of your inferential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a:lnSpc>
                <a:spcPct val="100000"/>
              </a:lnSpc>
            </a:pPr>
            <a:endParaRPr lang="en-GB" sz="2400" b="0" dirty="0">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id="{D1A8E56B-DFF3-4B99-A410-52B14F2E39E7}"/>
              </a:ext>
            </a:extLst>
          </p:cNvPr>
          <p:cNvSpPr>
            <a:spLocks noGrp="1"/>
          </p:cNvSpPr>
          <p:nvPr>
            <p:ph type="ctrTitle"/>
          </p:nvPr>
        </p:nvSpPr>
        <p:spPr>
          <a:xfrm>
            <a:off x="387061" y="2007503"/>
            <a:ext cx="11685319" cy="3301575"/>
          </a:xfrm>
          <a:ln>
            <a:solidFill>
              <a:schemeClr val="accent1"/>
            </a:solidFill>
          </a:ln>
        </p:spPr>
        <p:txBody>
          <a:bodyPr>
            <a:normAutofit/>
          </a:bodyPr>
          <a:lstStyle/>
          <a:p>
            <a:pPr>
              <a:lnSpc>
                <a:spcPts val="2160"/>
              </a:lnSpc>
            </a:pPr>
            <a:br>
              <a:rPr lang="en-GB" sz="2000" b="0" spc="0" dirty="0">
                <a:latin typeface="+mn-lt"/>
              </a:rPr>
            </a:br>
            <a:r>
              <a:rPr lang="en-GB" sz="2000" b="0" spc="0" dirty="0">
                <a:solidFill>
                  <a:schemeClr val="accent2">
                    <a:lumMod val="75000"/>
                  </a:schemeClr>
                </a:solidFill>
                <a:latin typeface="+mn-lt"/>
              </a:rPr>
              <a:t>Null hypothesis (H</a:t>
            </a:r>
            <a:r>
              <a:rPr lang="en-GB" sz="2000" b="0" i="1" spc="0" baseline="-25000" dirty="0">
                <a:solidFill>
                  <a:schemeClr val="accent2">
                    <a:lumMod val="75000"/>
                  </a:schemeClr>
                </a:solidFill>
                <a:latin typeface="+mn-lt"/>
              </a:rPr>
              <a:t>o</a:t>
            </a:r>
            <a:r>
              <a:rPr lang="en-GB" sz="2000" b="0" spc="0" dirty="0">
                <a:solidFill>
                  <a:schemeClr val="accent2">
                    <a:lumMod val="75000"/>
                  </a:schemeClr>
                </a:solidFill>
                <a:latin typeface="+mn-lt"/>
              </a:rPr>
              <a:t>): There is no difference in the median daily price change between winter and other seasons.</a:t>
            </a:r>
            <a:br>
              <a:rPr lang="en-GB" sz="2000" b="0" spc="0" dirty="0">
                <a:solidFill>
                  <a:schemeClr val="accent2">
                    <a:lumMod val="75000"/>
                  </a:schemeClr>
                </a:solidFill>
                <a:latin typeface="+mn-lt"/>
              </a:rPr>
            </a:br>
            <a:br>
              <a:rPr lang="en-GB" sz="2000" b="0" spc="0" dirty="0">
                <a:latin typeface="+mn-lt"/>
              </a:rPr>
            </a:br>
            <a:r>
              <a:rPr lang="en-GB" sz="2000" b="0" spc="0" dirty="0">
                <a:solidFill>
                  <a:schemeClr val="accent2">
                    <a:lumMod val="75000"/>
                  </a:schemeClr>
                </a:solidFill>
                <a:latin typeface="+mn-lt"/>
              </a:rPr>
              <a:t>Alternative hypothesis (H</a:t>
            </a:r>
            <a:r>
              <a:rPr lang="en-GB" sz="2000" b="0" spc="0" baseline="-25000" dirty="0">
                <a:solidFill>
                  <a:schemeClr val="accent2">
                    <a:lumMod val="75000"/>
                  </a:schemeClr>
                </a:solidFill>
                <a:latin typeface="+mn-lt"/>
              </a:rPr>
              <a:t>1</a:t>
            </a:r>
            <a:r>
              <a:rPr lang="en-GB" sz="2000" b="0" spc="0" dirty="0">
                <a:solidFill>
                  <a:schemeClr val="accent2">
                    <a:lumMod val="75000"/>
                  </a:schemeClr>
                </a:solidFill>
                <a:latin typeface="+mn-lt"/>
              </a:rPr>
              <a:t>); The median daily price change is higher in winter than in other seasons.</a:t>
            </a:r>
            <a:endParaRPr lang="en-GB" sz="2000" b="0" dirty="0">
              <a:solidFill>
                <a:schemeClr val="accent2">
                  <a:lumMod val="75000"/>
                </a:schemeClr>
              </a:solidFill>
            </a:endParaRPr>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a:lnSpc>
                <a:spcPct val="90000"/>
              </a:lnSpc>
            </a:pPr>
            <a:r>
              <a:rPr lang="en-US" sz="5400" kern="1200" dirty="0">
                <a:solidFill>
                  <a:schemeClr val="tx1"/>
                </a:solidFill>
                <a:latin typeface="+mj-lt"/>
                <a:ea typeface="+mj-ea"/>
                <a:cs typeface="+mj-cs"/>
              </a:rPr>
              <a:t>Dataset – </a:t>
            </a:r>
            <a:r>
              <a:rPr lang="en-US" sz="5400" kern="1200" dirty="0"/>
              <a:t>O</a:t>
            </a:r>
            <a:r>
              <a:rPr lang="en-US" sz="5400" kern="1200" dirty="0">
                <a:solidFill>
                  <a:schemeClr val="tx1"/>
                </a:solidFill>
                <a:latin typeface="+mj-lt"/>
                <a:ea typeface="+mj-ea"/>
                <a:cs typeface="+mj-cs"/>
              </a:rPr>
              <a:t>ur data</a:t>
            </a:r>
          </a:p>
        </p:txBody>
      </p:sp>
      <p:sp>
        <p:nvSpPr>
          <p:cNvPr id="2" name="Subtitle 1">
            <a:extLst>
              <a:ext uri="{FF2B5EF4-FFF2-40B4-BE49-F238E27FC236}">
                <a16:creationId xmlns:a16="http://schemas.microsoft.com/office/drawing/2014/main" id="{A5E2E964-DF4A-103A-52CC-DBBFEE336540}"/>
              </a:ext>
            </a:extLst>
          </p:cNvPr>
          <p:cNvSpPr>
            <a:spLocks noGrp="1"/>
          </p:cNvSpPr>
          <p:nvPr>
            <p:ph type="subTitle" idx="1"/>
          </p:nvPr>
        </p:nvSpPr>
        <p:spPr>
          <a:xfrm>
            <a:off x="1113809" y="953037"/>
            <a:ext cx="4036333" cy="1709849"/>
          </a:xfrm>
        </p:spPr>
        <p:txBody>
          <a:bodyPr vert="horz" lIns="91440" tIns="45720" rIns="91440" bIns="45720" rtlCol="0" anchor="b">
            <a:normAutofit/>
          </a:bodyPr>
          <a:lstStyle/>
          <a:p>
            <a:pPr>
              <a:lnSpc>
                <a:spcPct val="90000"/>
              </a:lnSpc>
              <a:spcBef>
                <a:spcPts val="1000"/>
              </a:spcBef>
            </a:pPr>
            <a:r>
              <a:rPr lang="en-US" sz="2000" kern="1200" dirty="0">
                <a:solidFill>
                  <a:schemeClr val="tx1"/>
                </a:solidFill>
                <a:latin typeface="+mn-lt"/>
                <a:ea typeface="+mn-ea"/>
                <a:cs typeface="+mn-cs"/>
              </a:rPr>
              <a:t>A little snippet of our dataset</a:t>
            </a: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table of numbers and numbers&#10;&#10;Description automatically generated">
            <a:extLst>
              <a:ext uri="{FF2B5EF4-FFF2-40B4-BE49-F238E27FC236}">
                <a16:creationId xmlns:a16="http://schemas.microsoft.com/office/drawing/2014/main" id="{F21C3C5B-6535-730F-57DC-EBE3982C7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492" y="721584"/>
            <a:ext cx="5536001" cy="5356079"/>
          </a:xfrm>
          <a:prstGeom prst="rect">
            <a:avLst/>
          </a:prstGeom>
        </p:spPr>
      </p:pic>
      <p:sp>
        <p:nvSpPr>
          <p:cNvPr id="3" name="Footer Placeholder 2">
            <a:extLst>
              <a:ext uri="{FF2B5EF4-FFF2-40B4-BE49-F238E27FC236}">
                <a16:creationId xmlns:a16="http://schemas.microsoft.com/office/drawing/2014/main" id="{1E32129C-44C2-95DE-7FB4-8025AAB3EA1F}"/>
              </a:ext>
            </a:extLst>
          </p:cNvPr>
          <p:cNvSpPr>
            <a:spLocks noGrp="1"/>
          </p:cNvSpPr>
          <p:nvPr>
            <p:ph type="ftr" sz="quarter" idx="11"/>
          </p:nvPr>
        </p:nvSpPr>
        <p:spPr>
          <a:xfrm>
            <a:off x="1113809" y="6492240"/>
            <a:ext cx="3765762"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latin typeface="+mn-lt"/>
                <a:ea typeface="+mn-ea"/>
                <a:cs typeface="+mn-cs"/>
              </a:rPr>
              <a:t>PRESENTATION TITLE (ADD VIA INSERT, HEADER &amp; FOOTER)</a:t>
            </a:r>
          </a:p>
        </p:txBody>
      </p:sp>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E4D355CA-84B7-41B1-B164-8BB439CC7C6B}" type="slidenum">
              <a:rPr lang="en-US" sz="1200" smtClean="0">
                <a:solidFill>
                  <a:schemeClr val="tx1">
                    <a:tint val="75000"/>
                  </a:schemeClr>
                </a:solidFill>
              </a:rPr>
              <a:pPr>
                <a:spcAft>
                  <a:spcPts val="600"/>
                </a:spcAft>
              </a:pPr>
              <a:t>6</a:t>
            </a:fld>
            <a:endParaRPr lang="en-US" sz="1200">
              <a:solidFill>
                <a:schemeClr val="tx1">
                  <a:tint val="75000"/>
                </a:schemeClr>
              </a:solidFill>
            </a:endParaRPr>
          </a:p>
        </p:txBody>
      </p:sp>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4156</TotalTime>
  <Words>1001</Words>
  <Application>Microsoft Macintosh PowerPoint</Application>
  <PresentationFormat>Widescreen</PresentationFormat>
  <Paragraphs>37</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Tutorial Presentation for Feedback Date: 1/11/24 </vt:lpstr>
      <vt:lpstr>This dataset is interesting to us because :  In a time of emerging cryptocurrencies and extreme price fluctuations, it’s fascinating to explore historical data to identify potential seasonal trends in asset prices.  From the column headings in your dataset choose ONE independent * and ONE dependent variable .  Our  Independent variable is: Season (created from Date)                    This  Independent variable datatype is (select one): Nominal / categorial Our Dependent variable is: Daily Price Change (calculated as Close - Open)                    This Dependent variable datatype is  (select one): Interval/measurement</vt:lpstr>
      <vt:lpstr>  Template2 :Interval/Ordinal vs Nominal. data “Is there a difference in the median daily price change of asset prices (dependent interval variable) between winter (independent nominal variable) and other seasons?”</vt:lpstr>
      <vt:lpstr> Null hypothesis (Ho): There is no difference in the median daily price change between winter and other seasons.  Alternative hypothesis (H1); The median daily price change is higher in winter than in other seasons.</vt:lpstr>
      <vt:lpstr>Dataset – Our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Kai'Hiem Pilgrim-Ceesay [Student-PECS]</cp:lastModifiedBy>
  <cp:revision>231</cp:revision>
  <dcterms:created xsi:type="dcterms:W3CDTF">2019-10-01T08:37:56Z</dcterms:created>
  <dcterms:modified xsi:type="dcterms:W3CDTF">2024-11-02T02:20:52Z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