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337" r:id="rId5"/>
    <p:sldId id="289" r:id="rId6"/>
    <p:sldId id="329" r:id="rId7"/>
    <p:sldId id="336" r:id="rId8"/>
    <p:sldId id="338" r:id="rId9"/>
    <p:sldId id="33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E34890-A781-4B43-A953-6538577D0256}" v="1" dt="2024-11-04T12:56:43.1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36" autoAdjust="0"/>
    <p:restoredTop sz="96133"/>
  </p:normalViewPr>
  <p:slideViewPr>
    <p:cSldViewPr snapToGrid="0" showGuides="1">
      <p:cViewPr varScale="1">
        <p:scale>
          <a:sx n="121" d="100"/>
          <a:sy n="121" d="100"/>
        </p:scale>
        <p:origin x="992" y="176"/>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i'Hiem Pilgrim-Ceesay [Student-PECS]" userId="31210895-f178-4e86-a5e7-a67fdf256a06" providerId="ADAL" clId="{EDE34890-A781-4B43-A953-6538577D0256}"/>
    <pc:docChg chg="undo custSel modSld">
      <pc:chgData name="Kai'Hiem Pilgrim-Ceesay [Student-PECS]" userId="31210895-f178-4e86-a5e7-a67fdf256a06" providerId="ADAL" clId="{EDE34890-A781-4B43-A953-6538577D0256}" dt="2024-11-15T04:58:00.050" v="99" actId="20577"/>
      <pc:docMkLst>
        <pc:docMk/>
      </pc:docMkLst>
      <pc:sldChg chg="addSp delSp modSp mod">
        <pc:chgData name="Kai'Hiem Pilgrim-Ceesay [Student-PECS]" userId="31210895-f178-4e86-a5e7-a67fdf256a06" providerId="ADAL" clId="{EDE34890-A781-4B43-A953-6538577D0256}" dt="2024-11-15T04:55:19.063" v="74" actId="20577"/>
        <pc:sldMkLst>
          <pc:docMk/>
          <pc:sldMk cId="4148532546" sldId="289"/>
        </pc:sldMkLst>
        <pc:spChg chg="mod">
          <ac:chgData name="Kai'Hiem Pilgrim-Ceesay [Student-PECS]" userId="31210895-f178-4e86-a5e7-a67fdf256a06" providerId="ADAL" clId="{EDE34890-A781-4B43-A953-6538577D0256}" dt="2024-11-15T04:55:19.063" v="74" actId="20577"/>
          <ac:spMkLst>
            <pc:docMk/>
            <pc:sldMk cId="4148532546" sldId="289"/>
            <ac:spMk id="2" creationId="{3440AEE4-CC66-FE42-B0C3-2CC7AFD37D1C}"/>
          </ac:spMkLst>
        </pc:spChg>
        <pc:spChg chg="mod">
          <ac:chgData name="Kai'Hiem Pilgrim-Ceesay [Student-PECS]" userId="31210895-f178-4e86-a5e7-a67fdf256a06" providerId="ADAL" clId="{EDE34890-A781-4B43-A953-6538577D0256}" dt="2024-11-04T12:56:48.948" v="18" actId="20577"/>
          <ac:spMkLst>
            <pc:docMk/>
            <pc:sldMk cId="4148532546" sldId="289"/>
            <ac:spMk id="3" creationId="{8275DA97-5166-7F4B-BC83-F50AC8BEDCD7}"/>
          </ac:spMkLst>
        </pc:spChg>
        <pc:spChg chg="mod">
          <ac:chgData name="Kai'Hiem Pilgrim-Ceesay [Student-PECS]" userId="31210895-f178-4e86-a5e7-a67fdf256a06" providerId="ADAL" clId="{EDE34890-A781-4B43-A953-6538577D0256}" dt="2024-11-04T12:56:56.314" v="19" actId="20577"/>
          <ac:spMkLst>
            <pc:docMk/>
            <pc:sldMk cId="4148532546" sldId="289"/>
            <ac:spMk id="4" creationId="{6E7F4D14-5620-EC41-A86C-6CC3CFD691B4}"/>
          </ac:spMkLst>
        </pc:spChg>
        <pc:spChg chg="add del mod">
          <ac:chgData name="Kai'Hiem Pilgrim-Ceesay [Student-PECS]" userId="31210895-f178-4e86-a5e7-a67fdf256a06" providerId="ADAL" clId="{EDE34890-A781-4B43-A953-6538577D0256}" dt="2024-11-04T12:57:01.815" v="21"/>
          <ac:spMkLst>
            <pc:docMk/>
            <pc:sldMk cId="4148532546" sldId="289"/>
            <ac:spMk id="5" creationId="{A72C596D-BE41-D743-2D54-0B4BAC518475}"/>
          </ac:spMkLst>
        </pc:spChg>
      </pc:sldChg>
      <pc:sldChg chg="delSp modSp mod">
        <pc:chgData name="Kai'Hiem Pilgrim-Ceesay [Student-PECS]" userId="31210895-f178-4e86-a5e7-a67fdf256a06" providerId="ADAL" clId="{EDE34890-A781-4B43-A953-6538577D0256}" dt="2024-11-04T13:24:04.297" v="59" actId="20577"/>
        <pc:sldMkLst>
          <pc:docMk/>
          <pc:sldMk cId="1718004908" sldId="329"/>
        </pc:sldMkLst>
        <pc:spChg chg="mod">
          <ac:chgData name="Kai'Hiem Pilgrim-Ceesay [Student-PECS]" userId="31210895-f178-4e86-a5e7-a67fdf256a06" providerId="ADAL" clId="{EDE34890-A781-4B43-A953-6538577D0256}" dt="2024-11-04T13:22:22.520" v="55" actId="207"/>
          <ac:spMkLst>
            <pc:docMk/>
            <pc:sldMk cId="1718004908" sldId="329"/>
            <ac:spMk id="2" creationId="{7D9D8228-727F-1E46-B5AD-91D158B8255E}"/>
          </ac:spMkLst>
        </pc:spChg>
        <pc:spChg chg="mod">
          <ac:chgData name="Kai'Hiem Pilgrim-Ceesay [Student-PECS]" userId="31210895-f178-4e86-a5e7-a67fdf256a06" providerId="ADAL" clId="{EDE34890-A781-4B43-A953-6538577D0256}" dt="2024-11-04T13:22:22.520" v="55" actId="207"/>
          <ac:spMkLst>
            <pc:docMk/>
            <pc:sldMk cId="1718004908" sldId="329"/>
            <ac:spMk id="3" creationId="{00EBC183-8AA5-EC44-9987-D65F5C1892A1}"/>
          </ac:spMkLst>
        </pc:spChg>
        <pc:spChg chg="mod">
          <ac:chgData name="Kai'Hiem Pilgrim-Ceesay [Student-PECS]" userId="31210895-f178-4e86-a5e7-a67fdf256a06" providerId="ADAL" clId="{EDE34890-A781-4B43-A953-6538577D0256}" dt="2024-11-04T13:22:22.520" v="55" actId="207"/>
          <ac:spMkLst>
            <pc:docMk/>
            <pc:sldMk cId="1718004908" sldId="329"/>
            <ac:spMk id="4" creationId="{CC9D9611-42EE-7840-81EE-DD6B1A99CD7B}"/>
          </ac:spMkLst>
        </pc:spChg>
        <pc:spChg chg="mod">
          <ac:chgData name="Kai'Hiem Pilgrim-Ceesay [Student-PECS]" userId="31210895-f178-4e86-a5e7-a67fdf256a06" providerId="ADAL" clId="{EDE34890-A781-4B43-A953-6538577D0256}" dt="2024-11-04T13:24:04.297" v="59" actId="20577"/>
          <ac:spMkLst>
            <pc:docMk/>
            <pc:sldMk cId="1718004908" sldId="329"/>
            <ac:spMk id="5" creationId="{B3FA3829-F12C-214D-8FBA-7E1A740F65CA}"/>
          </ac:spMkLst>
        </pc:spChg>
        <pc:spChg chg="del mod">
          <ac:chgData name="Kai'Hiem Pilgrim-Ceesay [Student-PECS]" userId="31210895-f178-4e86-a5e7-a67fdf256a06" providerId="ADAL" clId="{EDE34890-A781-4B43-A953-6538577D0256}" dt="2024-11-04T13:16:01.582" v="29"/>
          <ac:spMkLst>
            <pc:docMk/>
            <pc:sldMk cId="1718004908" sldId="329"/>
            <ac:spMk id="6" creationId="{732D6C0D-D649-2AA9-7741-835F3E841A25}"/>
          </ac:spMkLst>
        </pc:spChg>
      </pc:sldChg>
      <pc:sldChg chg="modSp mod">
        <pc:chgData name="Kai'Hiem Pilgrim-Ceesay [Student-PECS]" userId="31210895-f178-4e86-a5e7-a67fdf256a06" providerId="ADAL" clId="{EDE34890-A781-4B43-A953-6538577D0256}" dt="2024-11-15T04:56:58.180" v="90" actId="20577"/>
        <pc:sldMkLst>
          <pc:docMk/>
          <pc:sldMk cId="32494612" sldId="336"/>
        </pc:sldMkLst>
        <pc:spChg chg="mod">
          <ac:chgData name="Kai'Hiem Pilgrim-Ceesay [Student-PECS]" userId="31210895-f178-4e86-a5e7-a67fdf256a06" providerId="ADAL" clId="{EDE34890-A781-4B43-A953-6538577D0256}" dt="2024-11-04T13:25:29.716" v="71" actId="20577"/>
          <ac:spMkLst>
            <pc:docMk/>
            <pc:sldMk cId="32494612" sldId="336"/>
            <ac:spMk id="2" creationId="{8E3CD731-5ACF-B002-247D-243F6E2149EC}"/>
          </ac:spMkLst>
        </pc:spChg>
        <pc:spChg chg="mod">
          <ac:chgData name="Kai'Hiem Pilgrim-Ceesay [Student-PECS]" userId="31210895-f178-4e86-a5e7-a67fdf256a06" providerId="ADAL" clId="{EDE34890-A781-4B43-A953-6538577D0256}" dt="2024-11-04T13:09:44.998" v="25" actId="20577"/>
          <ac:spMkLst>
            <pc:docMk/>
            <pc:sldMk cId="32494612" sldId="336"/>
            <ac:spMk id="3" creationId="{3C4D431B-7665-75B0-2D73-5BD588DCB766}"/>
          </ac:spMkLst>
        </pc:spChg>
        <pc:spChg chg="mod">
          <ac:chgData name="Kai'Hiem Pilgrim-Ceesay [Student-PECS]" userId="31210895-f178-4e86-a5e7-a67fdf256a06" providerId="ADAL" clId="{EDE34890-A781-4B43-A953-6538577D0256}" dt="2024-11-15T04:56:58.180" v="90" actId="20577"/>
          <ac:spMkLst>
            <pc:docMk/>
            <pc:sldMk cId="32494612" sldId="336"/>
            <ac:spMk id="5" creationId="{3440DA25-F620-152B-DE9E-776F7B74DFF0}"/>
          </ac:spMkLst>
        </pc:spChg>
      </pc:sldChg>
      <pc:sldChg chg="delSp modSp mod">
        <pc:chgData name="Kai'Hiem Pilgrim-Ceesay [Student-PECS]" userId="31210895-f178-4e86-a5e7-a67fdf256a06" providerId="ADAL" clId="{EDE34890-A781-4B43-A953-6538577D0256}" dt="2024-11-15T04:58:00.050" v="99" actId="20577"/>
        <pc:sldMkLst>
          <pc:docMk/>
          <pc:sldMk cId="1833041803" sldId="338"/>
        </pc:sldMkLst>
        <pc:spChg chg="del mod">
          <ac:chgData name="Kai'Hiem Pilgrim-Ceesay [Student-PECS]" userId="31210895-f178-4e86-a5e7-a67fdf256a06" providerId="ADAL" clId="{EDE34890-A781-4B43-A953-6538577D0256}" dt="2024-11-04T13:16:26.049" v="35"/>
          <ac:spMkLst>
            <pc:docMk/>
            <pc:sldMk cId="1833041803" sldId="338"/>
            <ac:spMk id="6" creationId="{1841CE34-1B2E-88D5-0C3F-506E8C37BB7B}"/>
          </ac:spMkLst>
        </pc:spChg>
        <pc:spChg chg="mod">
          <ac:chgData name="Kai'Hiem Pilgrim-Ceesay [Student-PECS]" userId="31210895-f178-4e86-a5e7-a67fdf256a06" providerId="ADAL" clId="{EDE34890-A781-4B43-A953-6538577D0256}" dt="2024-11-15T04:58:00.050" v="99" actId="20577"/>
          <ac:spMkLst>
            <pc:docMk/>
            <pc:sldMk cId="1833041803" sldId="338"/>
            <ac:spMk id="9" creationId="{D1A8E56B-DFF3-4B99-A410-52B14F2E39E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15/11/2024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15/11/2024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A29D8FC-E32A-5566-0930-02B99F5763A6}"/>
              </a:ext>
            </a:extLst>
          </p:cNvPr>
          <p:cNvSpPr>
            <a:spLocks noGrp="1"/>
          </p:cNvSpPr>
          <p:nvPr>
            <p:ph type="subTitle" idx="1"/>
          </p:nvPr>
        </p:nvSpPr>
        <p:spPr>
          <a:xfrm>
            <a:off x="952800" y="699736"/>
            <a:ext cx="10273911" cy="533111"/>
          </a:xfrm>
        </p:spPr>
        <p:txBody>
          <a:bodyPr/>
          <a:lstStyle/>
          <a:p>
            <a:r>
              <a:rPr lang="en-GB" dirty="0"/>
              <a:t>Instructions for the Research Question Demos</a:t>
            </a:r>
          </a:p>
        </p:txBody>
      </p:sp>
      <p:sp>
        <p:nvSpPr>
          <p:cNvPr id="4" name="Slide Number Placeholder 3">
            <a:extLst>
              <a:ext uri="{FF2B5EF4-FFF2-40B4-BE49-F238E27FC236}">
                <a16:creationId xmlns:a16="http://schemas.microsoft.com/office/drawing/2014/main" id="{E143B824-C7FA-8427-0A8B-E8B5D7787B83}"/>
              </a:ext>
            </a:extLst>
          </p:cNvPr>
          <p:cNvSpPr>
            <a:spLocks noGrp="1"/>
          </p:cNvSpPr>
          <p:nvPr>
            <p:ph type="sldNum" sz="quarter" idx="12"/>
          </p:nvPr>
        </p:nvSpPr>
        <p:spPr/>
        <p:txBody>
          <a:bodyPr/>
          <a:lstStyle/>
          <a:p>
            <a:fld id="{E4D355CA-84B7-41B1-B164-8BB439CC7C6B}" type="slidenum">
              <a:rPr lang="en-GB" smtClean="0"/>
              <a:pPr/>
              <a:t>1</a:t>
            </a:fld>
            <a:endParaRPr lang="en-GB" dirty="0"/>
          </a:p>
        </p:txBody>
      </p:sp>
      <p:sp>
        <p:nvSpPr>
          <p:cNvPr id="6" name="TextBox 5">
            <a:extLst>
              <a:ext uri="{FF2B5EF4-FFF2-40B4-BE49-F238E27FC236}">
                <a16:creationId xmlns:a16="http://schemas.microsoft.com/office/drawing/2014/main" id="{6DD9461E-8553-F8C3-E23F-FB71330E931F}"/>
              </a:ext>
            </a:extLst>
          </p:cNvPr>
          <p:cNvSpPr txBox="1"/>
          <p:nvPr/>
        </p:nvSpPr>
        <p:spPr>
          <a:xfrm>
            <a:off x="388578" y="1310979"/>
            <a:ext cx="11486747" cy="4801314"/>
          </a:xfrm>
          <a:prstGeom prst="rect">
            <a:avLst/>
          </a:prstGeom>
          <a:solidFill>
            <a:schemeClr val="bg1"/>
          </a:solidFill>
        </p:spPr>
        <p:txBody>
          <a:bodyPr wrap="square" rtlCol="0">
            <a:spAutoFit/>
          </a:bodyPr>
          <a:lstStyle/>
          <a:p>
            <a:r>
              <a:rPr lang="en-GB" dirty="0"/>
              <a:t>You have 3 minutes to present – be ready to share your screen, practice first. We can only offer you one opportunity to present so please make the most of it.</a:t>
            </a:r>
          </a:p>
          <a:p>
            <a:endParaRPr lang="en-GB" dirty="0"/>
          </a:p>
          <a:p>
            <a:r>
              <a:rPr lang="en-GB" dirty="0">
                <a:solidFill>
                  <a:srgbClr val="FF0000"/>
                </a:solidFill>
              </a:rPr>
              <a:t>Research Questions are dependent on the variables and datatypes you have in your chosen dataset. Before going ahead with defining your Research Question, your dataset DSXXXX must be approved. I.e., did you get a confirmation email stating you have an assigned dataset (as per those listed in UH 365 </a:t>
            </a:r>
            <a:r>
              <a:rPr lang="en-GB" dirty="0" err="1">
                <a:solidFill>
                  <a:srgbClr val="FF0000"/>
                </a:solidFill>
              </a:rPr>
              <a:t>Sharepoint</a:t>
            </a:r>
            <a:r>
              <a:rPr lang="en-GB" dirty="0">
                <a:solidFill>
                  <a:srgbClr val="FF0000"/>
                </a:solidFill>
              </a:rPr>
              <a:t> LIST)? Your group number must be assigned to the dataset you are referencing here.</a:t>
            </a:r>
          </a:p>
          <a:p>
            <a:endParaRPr lang="en-GB" dirty="0"/>
          </a:p>
          <a:p>
            <a:r>
              <a:rPr lang="en-GB" dirty="0"/>
              <a:t>The next few slides give you three alternatives for how to define your research question and hypotheses.  You will select only one type of research question. Before presenting DELETE all the texts that are either instructions or options you do not use (including this slide).   You can then enlarge your selection.</a:t>
            </a:r>
          </a:p>
          <a:p>
            <a:r>
              <a:rPr lang="en-GB" dirty="0"/>
              <a:t>We will send you instructions as to how to sign up.  Sign up early. When the space runs out, we cannot issue any further. DO NOT SIGN UP unless you can attend.  All the group members should attend but select one person to present.</a:t>
            </a:r>
          </a:p>
          <a:p>
            <a:r>
              <a:rPr lang="en-GB" b="1" i="1" dirty="0"/>
              <a:t>We look forward to giving you feedback.  You will not be graded on this presentation but if you do not attend and you booked a space you are preventing someone else presenting and are going against our module values</a:t>
            </a:r>
            <a:r>
              <a:rPr lang="en-GB" dirty="0"/>
              <a:t>.  This will be reflected in your peer evaluation.</a:t>
            </a:r>
          </a:p>
        </p:txBody>
      </p:sp>
    </p:spTree>
    <p:extLst>
      <p:ext uri="{BB962C8B-B14F-4D97-AF65-F5344CB8AC3E}">
        <p14:creationId xmlns:p14="http://schemas.microsoft.com/office/powerpoint/2010/main" val="384748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a:xfrm>
            <a:off x="953999" y="2448001"/>
            <a:ext cx="10031157" cy="2160000"/>
          </a:xfrm>
        </p:spPr>
        <p:txBody>
          <a:bodyPr>
            <a:normAutofit fontScale="90000"/>
          </a:bodyPr>
          <a:lstStyle/>
          <a:p>
            <a:r>
              <a:rPr lang="en-US" dirty="0"/>
              <a:t>Research Question – </a:t>
            </a:r>
            <a:br>
              <a:rPr lang="en-US" dirty="0"/>
            </a:br>
            <a:br>
              <a:rPr lang="en-US" dirty="0"/>
            </a:br>
            <a:r>
              <a:rPr lang="en-US" sz="4000" dirty="0"/>
              <a:t>Tutorial Presentation for Feedback</a:t>
            </a:r>
            <a:br>
              <a:rPr lang="en-US" sz="4000" dirty="0"/>
            </a:br>
            <a:r>
              <a:rPr lang="en-US" sz="2200" dirty="0"/>
              <a:t>Date: 1/11/24</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A129                                                          Name of Student Presenting: Kai Pilgrim</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r>
              <a:rPr lang="en-GB" dirty="0"/>
              <a:t>7COM1079-2024  Student Group No:  A129</a:t>
            </a:r>
          </a:p>
        </p:txBody>
      </p:sp>
    </p:spTree>
    <p:extLst>
      <p:ext uri="{BB962C8B-B14F-4D97-AF65-F5344CB8AC3E}">
        <p14:creationId xmlns:p14="http://schemas.microsoft.com/office/powerpoint/2010/main" val="4148532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solidFill>
                  <a:schemeClr val="tx1"/>
                </a:solidFill>
              </a:rPr>
              <a:t>Dataset ID</a:t>
            </a:r>
            <a:r>
              <a:rPr lang="en-US" sz="1600" dirty="0">
                <a:solidFill>
                  <a:schemeClr val="tx1"/>
                </a:solidFill>
              </a:rPr>
              <a:t>:   </a:t>
            </a:r>
            <a:r>
              <a:rPr lang="en-US" sz="2400" dirty="0">
                <a:solidFill>
                  <a:schemeClr val="tx1"/>
                </a:solidFill>
              </a:rPr>
              <a:t>DS103 - Internet of Things Coins Historical Prices (</a:t>
            </a:r>
            <a:r>
              <a:rPr lang="en-US" sz="2400" dirty="0" err="1">
                <a:solidFill>
                  <a:schemeClr val="tx1"/>
                </a:solidFill>
              </a:rPr>
              <a:t>IoTeX</a:t>
            </a:r>
            <a:r>
              <a:rPr lang="en-US" sz="2400" dirty="0">
                <a:solidFill>
                  <a:schemeClr val="tx1"/>
                </a:solidFill>
              </a:rPr>
              <a:t>)</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solidFill>
                  <a:schemeClr val="tx1"/>
                </a:solidFill>
              </a:rPr>
              <a:t>7COM1079-2024  Student Group No: A129                   Names of Student Group Attendees: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solidFill>
                  <a:schemeClr val="tx1"/>
                </a:solidFill>
              </a:rPr>
              <a:t>2</a:t>
            </a:r>
            <a:endParaRPr lang="en-GB" dirty="0">
              <a:solidFill>
                <a:schemeClr val="tx1"/>
              </a:solidFill>
            </a:endParaRPr>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r>
              <a:rPr lang="en-US" sz="2400" b="0" dirty="0">
                <a:latin typeface="Calibri"/>
                <a:cs typeface="Calibri"/>
              </a:rPr>
              <a:t>This dataset is interesting to us because :  In a time of emerging cryptocurrencies and extreme price fluctuations, it’s fascinating to explore historical data to identify potential seasonal trends in asset prices.</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Season (created from Date)</a:t>
            </a:r>
            <a:br>
              <a:rPr lang="en-US" sz="2400" b="0" dirty="0">
                <a:latin typeface="Calibri" panose="020F0502020204030204" pitchFamily="34" charset="0"/>
                <a:cs typeface="Calibri" panose="020F0502020204030204" pitchFamily="34" charset="0"/>
              </a:rPr>
            </a:br>
            <a:r>
              <a:rPr lang="en-US" sz="2400" b="0" dirty="0">
                <a:latin typeface="Calibri"/>
                <a:cs typeface="Calibri"/>
              </a:rPr>
              <a:t>                   This  Independent variable datatype is (select one): Nominal / categorial</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Daily Price Change (calculated as Close - Open)</a:t>
            </a:r>
            <a:br>
              <a:rPr lang="en-US" sz="2400" b="0" dirty="0">
                <a:latin typeface="Calibri" panose="020F0502020204030204" pitchFamily="34" charset="0"/>
                <a:cs typeface="Calibri" panose="020F0502020204030204" pitchFamily="34" charset="0"/>
              </a:rPr>
            </a:br>
            <a:r>
              <a:rPr lang="en-US" sz="2400" b="0" dirty="0">
                <a:latin typeface="Calibri"/>
                <a:cs typeface="Calibri"/>
              </a:rPr>
              <a:t>                   This Dependent variable datatype is  (select one): Interval/measurement</a:t>
            </a: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a:t>
            </a:r>
            <a:endParaRPr lang="en-GB" sz="20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A129</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40594" cy="2678085"/>
          </a:xfrm>
        </p:spPr>
        <p:txBody>
          <a:bodyPr>
            <a:noAutofit/>
          </a:bodyPr>
          <a:lstStyle/>
          <a:p>
            <a:pPr>
              <a:lnSpc>
                <a:spcPct val="100000"/>
              </a:lnSpc>
            </a:pP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effectLst/>
                <a:latin typeface="Calibri" panose="020F0502020204030204" pitchFamily="34" charset="0"/>
                <a:ea typeface="Calibri" panose="020F0502020204030204" pitchFamily="34" charset="0"/>
                <a:cs typeface="Times New Roman" panose="02020603050405020304" pitchFamily="18" charset="0"/>
              </a:rPr>
            </a:br>
            <a:r>
              <a:rPr lang="en-IE" sz="2400" dirty="0">
                <a:effectLst/>
                <a:latin typeface="Calibri" panose="020F0502020204030204" pitchFamily="34" charset="0"/>
                <a:ea typeface="Calibri" panose="020F0502020204030204" pitchFamily="34" charset="0"/>
                <a:cs typeface="Times New Roman" panose="02020603050405020304" pitchFamily="18" charset="0"/>
              </a:rPr>
              <a:t>Template</a:t>
            </a:r>
            <a:r>
              <a:rPr lang="en-IE" sz="2400"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2400" dirty="0">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Interval/Ordinal vs Nominal</a:t>
            </a:r>
            <a:r>
              <a:rPr lang="en-IE" sz="2400" b="0" dirty="0">
                <a:latin typeface="Calibri" panose="020F0502020204030204" pitchFamily="34" charset="0"/>
                <a:ea typeface="Calibri" panose="020F0502020204030204" pitchFamily="34" charset="0"/>
                <a:cs typeface="Times New Roman" panose="02020603050405020304" pitchFamily="18" charset="0"/>
              </a:rPr>
              <a:t>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data: Do median daily price changes of </a:t>
            </a:r>
            <a:r>
              <a:rPr lang="en-IE" sz="2400" b="0" dirty="0" err="1">
                <a:effectLst/>
                <a:latin typeface="Calibri" panose="020F0502020204030204" pitchFamily="34" charset="0"/>
                <a:ea typeface="Calibri" panose="020F0502020204030204" pitchFamily="34" charset="0"/>
                <a:cs typeface="Times New Roman" panose="02020603050405020304" pitchFamily="18" charset="0"/>
              </a:rPr>
              <a:t>IoTeX</a:t>
            </a:r>
            <a:r>
              <a:rPr lang="en-IE" sz="2400" b="0" dirty="0">
                <a:effectLst/>
                <a:latin typeface="Calibri" panose="020F0502020204030204" pitchFamily="34" charset="0"/>
                <a:ea typeface="Calibri" panose="020F0502020204030204" pitchFamily="34" charset="0"/>
                <a:cs typeface="Times New Roman" panose="02020603050405020304" pitchFamily="18" charset="0"/>
              </a:rPr>
              <a:t> asset prices differ across seasons during the period 2018 to 2022?</a:t>
            </a:r>
            <a:endParaRPr lang="en-GB" sz="2400" dirty="0">
              <a:solidFill>
                <a:srgbClr val="FF0000"/>
              </a:solidFill>
            </a:endParaRPr>
          </a:p>
        </p:txBody>
      </p:sp>
      <p:sp>
        <p:nvSpPr>
          <p:cNvPr id="7" name="TextBox 6">
            <a:extLst>
              <a:ext uri="{FF2B5EF4-FFF2-40B4-BE49-F238E27FC236}">
                <a16:creationId xmlns:a16="http://schemas.microsoft.com/office/drawing/2014/main" id="{F7FEA660-7B39-BC91-3B96-7298CCF66DE1}"/>
              </a:ext>
            </a:extLst>
          </p:cNvPr>
          <p:cNvSpPr txBox="1"/>
          <p:nvPr/>
        </p:nvSpPr>
        <p:spPr>
          <a:xfrm>
            <a:off x="623945" y="5297755"/>
            <a:ext cx="11440040" cy="1477328"/>
          </a:xfrm>
          <a:prstGeom prst="rect">
            <a:avLst/>
          </a:prstGeom>
          <a:solidFill>
            <a:schemeClr val="bg1">
              <a:lumMod val="95000"/>
            </a:schemeClr>
          </a:solidFill>
        </p:spPr>
        <p:txBody>
          <a:bodyPr wrap="square" lIns="91440" tIns="45720" rIns="91440" bIns="45720" rtlCol="0" anchor="t">
            <a:spAutoFit/>
          </a:bodyPr>
          <a:lstStyle/>
          <a:p>
            <a:r>
              <a:rPr lang="en-GB" baseline="30000" dirty="0"/>
              <a:t>1</a:t>
            </a:r>
            <a:r>
              <a:rPr lang="en-GB" b="1" dirty="0">
                <a:latin typeface="Calibri"/>
                <a:cs typeface="Calibri"/>
              </a:rPr>
              <a:t>Correlation</a:t>
            </a:r>
            <a:r>
              <a:rPr lang="en-GB" dirty="0"/>
              <a:t> (</a:t>
            </a:r>
            <a:r>
              <a:rPr lang="en-IE" sz="1800" dirty="0">
                <a:effectLst/>
                <a:latin typeface="Calibri"/>
                <a:ea typeface="Calibri" panose="020F0502020204030204" pitchFamily="34" charset="0"/>
                <a:cs typeface="Times New Roman"/>
              </a:rPr>
              <a:t>Analysis of how </a:t>
            </a:r>
            <a:r>
              <a:rPr lang="en-IE" sz="1800" dirty="0">
                <a:solidFill>
                  <a:srgbClr val="FF0000"/>
                </a:solidFill>
                <a:effectLst/>
                <a:latin typeface="Calibri"/>
                <a:ea typeface="Calibri" panose="020F0502020204030204" pitchFamily="34" charset="0"/>
                <a:cs typeface="Times New Roman"/>
              </a:rPr>
              <a:t>ordinal</a:t>
            </a:r>
            <a:r>
              <a:rPr lang="en-IE" dirty="0">
                <a:solidFill>
                  <a:srgbClr val="FF0000"/>
                </a:solidFill>
                <a:latin typeface="Calibri"/>
                <a:ea typeface="Calibri" panose="020F0502020204030204" pitchFamily="34" charset="0"/>
                <a:cs typeface="Times New Roman"/>
              </a:rPr>
              <a:t>/</a:t>
            </a:r>
            <a:r>
              <a:rPr lang="en-IE" sz="1800" dirty="0">
                <a:solidFill>
                  <a:srgbClr val="FF0000"/>
                </a:solidFill>
                <a:effectLst/>
                <a:latin typeface="Calibri"/>
                <a:ea typeface="Calibri" panose="020F0502020204030204" pitchFamily="34" charset="0"/>
                <a:cs typeface="Times New Roman"/>
              </a:rPr>
              <a:t>interval </a:t>
            </a:r>
            <a:r>
              <a:rPr lang="en-IE" sz="1800" dirty="0">
                <a:solidFill>
                  <a:srgbClr val="00B050"/>
                </a:solidFill>
                <a:effectLst/>
                <a:latin typeface="Calibri"/>
                <a:ea typeface="Calibri" panose="020F0502020204030204" pitchFamily="34" charset="0"/>
                <a:cs typeface="Times New Roman"/>
              </a:rPr>
              <a:t>dependent var</a:t>
            </a:r>
            <a:r>
              <a:rPr lang="en-IE" sz="1800" dirty="0">
                <a:effectLst/>
                <a:latin typeface="Calibri"/>
                <a:ea typeface="Calibri" panose="020F0502020204030204" pitchFamily="34" charset="0"/>
                <a:cs typeface="Times New Roman"/>
              </a:rPr>
              <a:t> </a:t>
            </a:r>
            <a:r>
              <a:rPr lang="en-IE" dirty="0">
                <a:latin typeface="Calibri"/>
                <a:ea typeface="Calibri" panose="020F0502020204030204" pitchFamily="34" charset="0"/>
                <a:cs typeface="Times New Roman"/>
              </a:rPr>
              <a:t>correlates </a:t>
            </a:r>
            <a:r>
              <a:rPr lang="en-IE" sz="1800" dirty="0">
                <a:effectLst/>
                <a:latin typeface="Calibri"/>
                <a:ea typeface="Calibri" panose="020F0502020204030204" pitchFamily="34" charset="0"/>
                <a:cs typeface="Times New Roman"/>
              </a:rPr>
              <a:t>to an </a:t>
            </a:r>
            <a:r>
              <a:rPr lang="en-IE" sz="1800" dirty="0">
                <a:solidFill>
                  <a:srgbClr val="FF0000"/>
                </a:solidFill>
                <a:effectLst/>
                <a:latin typeface="Calibri"/>
                <a:ea typeface="Calibri" panose="020F0502020204030204" pitchFamily="34" charset="0"/>
                <a:cs typeface="Times New Roman"/>
              </a:rPr>
              <a:t>ordinal/interval </a:t>
            </a:r>
            <a:r>
              <a:rPr lang="en-IE" sz="1800" dirty="0">
                <a:solidFill>
                  <a:srgbClr val="00B050"/>
                </a:solidFill>
                <a:effectLst/>
                <a:latin typeface="Calibri"/>
                <a:ea typeface="Calibri" panose="020F0502020204030204" pitchFamily="34" charset="0"/>
                <a:cs typeface="Times New Roman"/>
              </a:rPr>
              <a:t>independent variable)</a:t>
            </a:r>
            <a:endParaRPr lang="en-GB" dirty="0">
              <a:latin typeface="Calibri"/>
              <a:cs typeface="Times New Roman"/>
            </a:endParaRP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means</a:t>
            </a:r>
            <a:r>
              <a:rPr lang="en-IE" sz="1800" dirty="0">
                <a:effectLst/>
                <a:latin typeface="Calibri" panose="020F0502020204030204" pitchFamily="34" charset="0"/>
                <a:ea typeface="Calibri" panose="020F0502020204030204" pitchFamily="34" charset="0"/>
                <a:cs typeface="Times New Roman" panose="02020603050405020304" pitchFamily="18" charset="0"/>
              </a:rPr>
              <a:t> (or medians): Analysis of the difference between the mean (or median) value of a characteristic shared by members of two different populations.</a:t>
            </a: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3</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proportions:</a:t>
            </a:r>
            <a:r>
              <a:rPr lang="en-IE" sz="1800" dirty="0">
                <a:effectLst/>
                <a:latin typeface="Calibri" panose="020F0502020204030204" pitchFamily="34" charset="0"/>
                <a:ea typeface="Calibri" panose="020F0502020204030204" pitchFamily="34" charset="0"/>
                <a:cs typeface="Times New Roman" panose="02020603050405020304" pitchFamily="18" charset="0"/>
              </a:rPr>
              <a:t> Analysis of the difference in proportions of a characteristic shared by members of two different populations. </a:t>
            </a:r>
            <a:endParaRPr lang="en-GB" dirty="0"/>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521219" y="394997"/>
            <a:ext cx="10406581" cy="1391600"/>
          </a:xfrm>
        </p:spPr>
        <p:txBody>
          <a:bodyPr vert="horz" lIns="0" tIns="0" rIns="0" bIns="0" rtlCol="0" anchor="t">
            <a:noAutofit/>
          </a:bodyPr>
          <a:lstStyle/>
          <a:p>
            <a:pPr>
              <a:lnSpc>
                <a:spcPct val="100000"/>
              </a:lnSpc>
            </a:pPr>
            <a:r>
              <a:rPr lang="en-GB" sz="2400" b="0" dirty="0">
                <a:latin typeface="Calibri"/>
                <a:cs typeface="Calibri"/>
              </a:rPr>
              <a:t>Add your </a:t>
            </a:r>
            <a:r>
              <a:rPr lang="en-GB" sz="2400" dirty="0">
                <a:latin typeface="Calibri"/>
                <a:cs typeface="Calibri"/>
              </a:rPr>
              <a:t>hypotheses</a:t>
            </a:r>
            <a:r>
              <a:rPr lang="en-GB" sz="2400" b="0" dirty="0">
                <a:latin typeface="Calibri"/>
                <a:cs typeface="Calibri"/>
              </a:rPr>
              <a:t> to the previous RQ Slide  (both the Null and Alternative Hypotheses).  Here are definitions and examples. Your wording will come directly from your RQ. This is the formal way of reporting the results of your inferential statistics,  in which we report the </a:t>
            </a:r>
            <a:r>
              <a:rPr lang="en-GB" sz="2400" b="0" i="1" dirty="0">
                <a:latin typeface="Calibri"/>
                <a:cs typeface="Calibri"/>
              </a:rPr>
              <a:t>effect</a:t>
            </a:r>
            <a:r>
              <a:rPr lang="en-GB" sz="2400" b="0" dirty="0">
                <a:latin typeface="Calibri"/>
                <a:cs typeface="Calibri"/>
              </a:rPr>
              <a:t> the independent variable has on the dependent variable – </a:t>
            </a:r>
          </a:p>
          <a:p>
            <a:pPr>
              <a:lnSpc>
                <a:spcPct val="100000"/>
              </a:lnSpc>
            </a:pPr>
            <a:endParaRPr lang="en-GB" sz="2400" b="0" dirty="0">
              <a:latin typeface="Arial"/>
              <a:cs typeface="Arial"/>
            </a:endParaRP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
        <p:nvSpPr>
          <p:cNvPr id="9" name="Title 8">
            <a:extLst>
              <a:ext uri="{FF2B5EF4-FFF2-40B4-BE49-F238E27FC236}">
                <a16:creationId xmlns:a16="http://schemas.microsoft.com/office/drawing/2014/main" id="{D1A8E56B-DFF3-4B99-A410-52B14F2E39E7}"/>
              </a:ext>
            </a:extLst>
          </p:cNvPr>
          <p:cNvSpPr>
            <a:spLocks noGrp="1"/>
          </p:cNvSpPr>
          <p:nvPr>
            <p:ph type="ctrTitle"/>
          </p:nvPr>
        </p:nvSpPr>
        <p:spPr>
          <a:xfrm>
            <a:off x="387061" y="2007503"/>
            <a:ext cx="11685319" cy="3301575"/>
          </a:xfrm>
          <a:ln>
            <a:solidFill>
              <a:schemeClr val="accent1"/>
            </a:solidFill>
          </a:ln>
        </p:spPr>
        <p:txBody>
          <a:bodyPr>
            <a:normAutofit/>
          </a:bodyPr>
          <a:lstStyle/>
          <a:p>
            <a:pPr>
              <a:lnSpc>
                <a:spcPts val="2160"/>
              </a:lnSpc>
            </a:pPr>
            <a:br>
              <a:rPr lang="en-GB" sz="2000" b="0" spc="0" dirty="0">
                <a:latin typeface="+mn-lt"/>
              </a:rPr>
            </a:br>
            <a:r>
              <a:rPr lang="en-GB" sz="2000" b="0" spc="0" dirty="0">
                <a:latin typeface="+mn-lt"/>
              </a:rPr>
              <a:t>Null hypothesis (H</a:t>
            </a:r>
            <a:r>
              <a:rPr lang="en-GB" sz="2000" b="0" i="1" spc="0" baseline="-25000" dirty="0">
                <a:latin typeface="+mn-lt"/>
              </a:rPr>
              <a:t>o</a:t>
            </a:r>
            <a:r>
              <a:rPr lang="en-GB" sz="2000" b="0" spc="0" dirty="0">
                <a:latin typeface="+mn-lt"/>
              </a:rPr>
              <a:t>): There is no difference in the median daily price change between the seasons.</a:t>
            </a:r>
            <a:br>
              <a:rPr lang="en-GB" sz="2000" b="0" spc="0" dirty="0">
                <a:latin typeface="+mn-lt"/>
              </a:rPr>
            </a:br>
            <a:br>
              <a:rPr lang="en-GB" sz="2000" b="0" spc="0" dirty="0">
                <a:latin typeface="+mn-lt"/>
              </a:rPr>
            </a:br>
            <a:r>
              <a:rPr lang="en-GB" sz="2000" b="0" spc="0" dirty="0">
                <a:latin typeface="+mn-lt"/>
              </a:rPr>
              <a:t>Alternative hypothesis (H</a:t>
            </a:r>
            <a:r>
              <a:rPr lang="en-GB" sz="2000" b="0" spc="0" baseline="-25000" dirty="0">
                <a:latin typeface="+mn-lt"/>
              </a:rPr>
              <a:t>1</a:t>
            </a:r>
            <a:r>
              <a:rPr lang="en-GB" sz="2000" b="0" spc="0">
                <a:latin typeface="+mn-lt"/>
              </a:rPr>
              <a:t>); The </a:t>
            </a:r>
            <a:r>
              <a:rPr lang="en-GB" sz="2000" b="0" spc="0" dirty="0">
                <a:latin typeface="+mn-lt"/>
              </a:rPr>
              <a:t>median daily price change varies significantly across seasons.</a:t>
            </a:r>
            <a:endParaRPr lang="en-GB" sz="2000" b="0" dirty="0"/>
          </a:p>
        </p:txBody>
      </p:sp>
    </p:spTree>
    <p:extLst>
      <p:ext uri="{BB962C8B-B14F-4D97-AF65-F5344CB8AC3E}">
        <p14:creationId xmlns:p14="http://schemas.microsoft.com/office/powerpoint/2010/main" val="1833041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EF2E89F-D251-B0A8-2377-FD314948D49C}"/>
              </a:ext>
            </a:extLst>
          </p:cNvPr>
          <p:cNvSpPr>
            <a:spLocks noGrp="1"/>
          </p:cNvSpPr>
          <p:nvPr>
            <p:ph type="ctrTitle"/>
          </p:nvPr>
        </p:nvSpPr>
        <p:spPr>
          <a:xfrm>
            <a:off x="1113810" y="2960716"/>
            <a:ext cx="4036334" cy="2387600"/>
          </a:xfrm>
        </p:spPr>
        <p:txBody>
          <a:bodyPr vert="horz" lIns="91440" tIns="45720" rIns="91440" bIns="45720" rtlCol="0" anchor="t">
            <a:normAutofit/>
          </a:bodyPr>
          <a:lstStyle/>
          <a:p>
            <a:pPr>
              <a:lnSpc>
                <a:spcPct val="90000"/>
              </a:lnSpc>
            </a:pPr>
            <a:r>
              <a:rPr lang="en-US" sz="5400" kern="1200" dirty="0">
                <a:solidFill>
                  <a:schemeClr val="tx1"/>
                </a:solidFill>
                <a:latin typeface="+mj-lt"/>
                <a:ea typeface="+mj-ea"/>
                <a:cs typeface="+mj-cs"/>
              </a:rPr>
              <a:t>Dataset – </a:t>
            </a:r>
            <a:r>
              <a:rPr lang="en-US" sz="5400" kern="1200" dirty="0"/>
              <a:t>O</a:t>
            </a:r>
            <a:r>
              <a:rPr lang="en-US" sz="5400" kern="1200" dirty="0">
                <a:solidFill>
                  <a:schemeClr val="tx1"/>
                </a:solidFill>
                <a:latin typeface="+mj-lt"/>
                <a:ea typeface="+mj-ea"/>
                <a:cs typeface="+mj-cs"/>
              </a:rPr>
              <a:t>ur data</a:t>
            </a:r>
          </a:p>
        </p:txBody>
      </p:sp>
      <p:sp>
        <p:nvSpPr>
          <p:cNvPr id="2" name="Subtitle 1">
            <a:extLst>
              <a:ext uri="{FF2B5EF4-FFF2-40B4-BE49-F238E27FC236}">
                <a16:creationId xmlns:a16="http://schemas.microsoft.com/office/drawing/2014/main" id="{A5E2E964-DF4A-103A-52CC-DBBFEE336540}"/>
              </a:ext>
            </a:extLst>
          </p:cNvPr>
          <p:cNvSpPr>
            <a:spLocks noGrp="1"/>
          </p:cNvSpPr>
          <p:nvPr>
            <p:ph type="subTitle" idx="1"/>
          </p:nvPr>
        </p:nvSpPr>
        <p:spPr>
          <a:xfrm>
            <a:off x="1113809" y="953037"/>
            <a:ext cx="4036333" cy="1709849"/>
          </a:xfrm>
        </p:spPr>
        <p:txBody>
          <a:bodyPr vert="horz" lIns="91440" tIns="45720" rIns="91440" bIns="45720" rtlCol="0" anchor="b">
            <a:normAutofit/>
          </a:bodyPr>
          <a:lstStyle/>
          <a:p>
            <a:pPr>
              <a:lnSpc>
                <a:spcPct val="90000"/>
              </a:lnSpc>
              <a:spcBef>
                <a:spcPts val="1000"/>
              </a:spcBef>
            </a:pPr>
            <a:r>
              <a:rPr lang="en-US" sz="2000" kern="1200" dirty="0">
                <a:solidFill>
                  <a:schemeClr val="tx1"/>
                </a:solidFill>
                <a:latin typeface="+mn-lt"/>
                <a:ea typeface="+mn-ea"/>
                <a:cs typeface="+mn-cs"/>
              </a:rPr>
              <a:t>A little snippet of our dataset</a:t>
            </a:r>
          </a:p>
        </p:txBody>
      </p:sp>
      <p:grpSp>
        <p:nvGrpSpPr>
          <p:cNvPr id="14" name="Group 13">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5" name="Rectangle 14">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table of numbers and numbers&#10;&#10;Description automatically generated">
            <a:extLst>
              <a:ext uri="{FF2B5EF4-FFF2-40B4-BE49-F238E27FC236}">
                <a16:creationId xmlns:a16="http://schemas.microsoft.com/office/drawing/2014/main" id="{F21C3C5B-6535-730F-57DC-EBE3982C7A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2492" y="721584"/>
            <a:ext cx="5536001" cy="5356079"/>
          </a:xfrm>
          <a:prstGeom prst="rect">
            <a:avLst/>
          </a:prstGeom>
        </p:spPr>
      </p:pic>
      <p:sp>
        <p:nvSpPr>
          <p:cNvPr id="3" name="Footer Placeholder 2">
            <a:extLst>
              <a:ext uri="{FF2B5EF4-FFF2-40B4-BE49-F238E27FC236}">
                <a16:creationId xmlns:a16="http://schemas.microsoft.com/office/drawing/2014/main" id="{1E32129C-44C2-95DE-7FB4-8025AAB3EA1F}"/>
              </a:ext>
            </a:extLst>
          </p:cNvPr>
          <p:cNvSpPr>
            <a:spLocks noGrp="1"/>
          </p:cNvSpPr>
          <p:nvPr>
            <p:ph type="ftr" sz="quarter" idx="11"/>
          </p:nvPr>
        </p:nvSpPr>
        <p:spPr>
          <a:xfrm>
            <a:off x="1113809" y="6492240"/>
            <a:ext cx="3765762" cy="365125"/>
          </a:xfrm>
        </p:spPr>
        <p:txBody>
          <a:bodyPr vert="horz" lIns="91440" tIns="45720" rIns="91440" bIns="45720" rtlCol="0" anchor="ctr">
            <a:normAutofit/>
          </a:bodyPr>
          <a:lstStyle/>
          <a:p>
            <a:pPr>
              <a:lnSpc>
                <a:spcPct val="90000"/>
              </a:lnSpc>
              <a:spcAft>
                <a:spcPts val="600"/>
              </a:spcAft>
            </a:pPr>
            <a:r>
              <a:rPr lang="en-US" sz="900" kern="1200">
                <a:solidFill>
                  <a:schemeClr val="tx1">
                    <a:tint val="75000"/>
                  </a:schemeClr>
                </a:solidFill>
                <a:latin typeface="+mn-lt"/>
                <a:ea typeface="+mn-ea"/>
                <a:cs typeface="+mn-cs"/>
              </a:rPr>
              <a:t>PRESENTATION TITLE (ADD VIA INSERT, HEADER &amp; FOOTER)</a:t>
            </a:r>
          </a:p>
        </p:txBody>
      </p:sp>
      <p:sp>
        <p:nvSpPr>
          <p:cNvPr id="4" name="Slide Number Placeholder 3">
            <a:extLst>
              <a:ext uri="{FF2B5EF4-FFF2-40B4-BE49-F238E27FC236}">
                <a16:creationId xmlns:a16="http://schemas.microsoft.com/office/drawing/2014/main" id="{9143F542-9925-BCBE-2DA4-35A32A38D9AD}"/>
              </a:ext>
            </a:extLst>
          </p:cNvPr>
          <p:cNvSpPr>
            <a:spLocks noGrp="1"/>
          </p:cNvSpPr>
          <p:nvPr>
            <p:ph type="sldNum" sz="quarter" idx="12"/>
          </p:nvPr>
        </p:nvSpPr>
        <p:spPr>
          <a:xfrm>
            <a:off x="8610600" y="6492240"/>
            <a:ext cx="1871749" cy="365125"/>
          </a:xfrm>
        </p:spPr>
        <p:txBody>
          <a:bodyPr vert="horz" lIns="91440" tIns="45720" rIns="91440" bIns="45720" rtlCol="0" anchor="ctr">
            <a:normAutofit/>
          </a:bodyPr>
          <a:lstStyle/>
          <a:p>
            <a:pPr>
              <a:spcAft>
                <a:spcPts val="600"/>
              </a:spcAft>
            </a:pPr>
            <a:fld id="{E4D355CA-84B7-41B1-B164-8BB439CC7C6B}" type="slidenum">
              <a:rPr lang="en-US" sz="1200" smtClean="0">
                <a:solidFill>
                  <a:schemeClr val="tx1">
                    <a:tint val="75000"/>
                  </a:schemeClr>
                </a:solidFill>
              </a:rPr>
              <a:pPr>
                <a:spcAft>
                  <a:spcPts val="600"/>
                </a:spcAft>
              </a:pPr>
              <a:t>6</a:t>
            </a:fld>
            <a:endParaRPr lang="en-US" sz="1200">
              <a:solidFill>
                <a:schemeClr val="tx1">
                  <a:tint val="75000"/>
                </a:schemeClr>
              </a:solidFill>
            </a:endParaRPr>
          </a:p>
        </p:txBody>
      </p:sp>
    </p:spTree>
    <p:extLst>
      <p:ext uri="{BB962C8B-B14F-4D97-AF65-F5344CB8AC3E}">
        <p14:creationId xmlns:p14="http://schemas.microsoft.com/office/powerpoint/2010/main" val="271734506"/>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Props1.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3.xml><?xml version="1.0" encoding="utf-8"?>
<ds:datastoreItem xmlns:ds="http://schemas.openxmlformats.org/officeDocument/2006/customXml" ds:itemID="{EDD1FC41-23C7-41B0-B5F9-BF4CD38AD2ED}">
  <ds:schemaRefs>
    <ds:schemaRef ds:uri="http://schemas.microsoft.com/office/2006/documentManagement/types"/>
    <ds:schemaRef ds:uri="3c474641-ec36-472f-b125-6b1b0910eaa4"/>
    <ds:schemaRef ds:uri="http://schemas.microsoft.com/office/infopath/2007/PartnerControls"/>
    <ds:schemaRef ds:uri="http://purl.org/dc/elements/1.1/"/>
    <ds:schemaRef ds:uri="4ad138b4-2b68-4b70-945d-07f8f18b1c9a"/>
    <ds:schemaRef ds:uri="http://schemas.microsoft.com/office/2006/metadata/properties"/>
    <ds:schemaRef ds:uri="http://www.w3.org/XML/1998/namespace"/>
    <ds:schemaRef ds:uri="http://purl.org/dc/term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4187</TotalTime>
  <Words>832</Words>
  <Application>Microsoft Macintosh PowerPoint</Application>
  <PresentationFormat>Widescreen</PresentationFormat>
  <Paragraphs>35</Paragraphs>
  <Slides>6</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Herts Theme</vt:lpstr>
      <vt:lpstr>PowerPoint Presentation</vt:lpstr>
      <vt:lpstr>Research Question –   Tutorial Presentation for Feedback Date: 1/11/24 </vt:lpstr>
      <vt:lpstr>This dataset is interesting to us because :  In a time of emerging cryptocurrencies and extreme price fluctuations, it’s fascinating to explore historical data to identify potential seasonal trends in asset prices.  Our  Independent variable is: Season (created from Date)                    This  Independent variable datatype is (select one): Nominal / categorial Our Dependent variable is: Daily Price Change (calculated as Close - Open)                    This Dependent variable datatype is  (select one): Interval/measurement</vt:lpstr>
      <vt:lpstr>  Template2 :Interval/Ordinal vs Nominal data: Do median daily price changes of IoTeX asset prices differ across seasons during the period 2018 to 2022?</vt:lpstr>
      <vt:lpstr> Null hypothesis (Ho): There is no difference in the median daily price change between the seasons.  Alternative hypothesis (H1); The median daily price change varies significantly across seasons.</vt:lpstr>
      <vt:lpstr>Dataset – Our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Kai'Hiem Pilgrim-Ceesay [Student-PECS]</cp:lastModifiedBy>
  <cp:revision>231</cp:revision>
  <dcterms:created xsi:type="dcterms:W3CDTF">2019-10-01T08:37:56Z</dcterms:created>
  <dcterms:modified xsi:type="dcterms:W3CDTF">2024-11-15T04:58:01Z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