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254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313507"/>
              <a:satOff val="34334"/>
              <a:lumOff val="-8266"/>
              <a:alpha val="10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254308"/>
              <a:satOff val="57261"/>
              <a:lumOff val="12765"/>
              <a:alpha val="62000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4C4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BABABA">
              <a:alpha val="70000"/>
            </a:srgbClr>
          </a:solidFill>
        </a:fill>
      </a:tcStyle>
    </a:firstCol>
    <a:lastRow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739060"/>
              <a:satOff val="51948"/>
              <a:lumOff val="-8454"/>
              <a:alpha val="62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D5CBC0">
              <a:alpha val="39000"/>
            </a:srgbClr>
          </a:solidFill>
        </a:fill>
      </a:tcStyle>
    </a:band2H>
    <a:firstCo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868685"/>
              </a:solidFill>
              <a:prstDash val="solid"/>
              <a:miter lim="400000"/>
            </a:ln>
          </a:left>
          <a:right>
            <a:ln w="12700" cap="flat">
              <a:solidFill>
                <a:srgbClr val="868685"/>
              </a:solidFill>
              <a:prstDash val="solid"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85948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85948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FEFEE0">
              <a:alpha val="55000"/>
            </a:srgbClr>
          </a:solidFill>
        </a:fill>
      </a:tcStyle>
    </a:band2H>
    <a:firstCol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31750" cap="flat">
              <a:solidFill>
                <a:schemeClr val="accent5">
                  <a:hueOff val="61010"/>
                  <a:satOff val="20460"/>
                  <a:lumOff val="-2197"/>
                  <a:alpha val="62000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lastRow>
    <a:fir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1270000" y="1917700"/>
            <a:ext cx="10464800" cy="2794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270000" y="50165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6311901" y="9270999"/>
            <a:ext cx="374905" cy="355601"/>
          </a:xfrm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「在此輸入名言語錄。」"/>
          <p:cNvSpPr txBox="1"/>
          <p:nvPr>
            <p:ph type="body" sz="quarter" idx="13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000">
                <a:solidFill>
                  <a:srgbClr val="45A7DE"/>
                </a:solidFill>
              </a:defRPr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4" name="–王大明"/>
          <p:cNvSpPr txBox="1"/>
          <p:nvPr>
            <p:ph type="body" sz="quarter" idx="14"/>
          </p:nvPr>
        </p:nvSpPr>
        <p:spPr>
          <a:xfrm>
            <a:off x="1270000" y="6362700"/>
            <a:ext cx="10464800" cy="736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–王大明</a:t>
            </a: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/>
          <p:nvPr>
            <p:ph type="pic" idx="13"/>
          </p:nvPr>
        </p:nvSpPr>
        <p:spPr>
          <a:xfrm>
            <a:off x="1307138" y="649152"/>
            <a:ext cx="10401301" cy="585630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大標題文字"/>
          <p:cNvSpPr txBox="1"/>
          <p:nvPr>
            <p:ph type="title"/>
          </p:nvPr>
        </p:nvSpPr>
        <p:spPr>
          <a:xfrm>
            <a:off x="1270000" y="6604000"/>
            <a:ext cx="10464800" cy="1651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大標題文字</a:t>
            </a:r>
          </a:p>
        </p:txBody>
      </p:sp>
      <p:sp>
        <p:nvSpPr>
          <p:cNvPr id="22" name="內文層級一…"/>
          <p:cNvSpPr txBox="1"/>
          <p:nvPr>
            <p:ph type="body" sz="quarter" idx="1"/>
          </p:nvPr>
        </p:nvSpPr>
        <p:spPr>
          <a:xfrm>
            <a:off x="1270000" y="83312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/>
          <p:nvPr>
            <p:ph type="title"/>
          </p:nvPr>
        </p:nvSpPr>
        <p:spPr>
          <a:xfrm>
            <a:off x="1270000" y="2844800"/>
            <a:ext cx="10464800" cy="406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pPr/>
            <a:r>
              <a:t>大標題文字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/>
          <p:nvPr>
            <p:ph type="pic" sz="half" idx="13"/>
          </p:nvPr>
        </p:nvSpPr>
        <p:spPr>
          <a:xfrm>
            <a:off x="6572250" y="812800"/>
            <a:ext cx="5753100" cy="7670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大標題文字"/>
          <p:cNvSpPr txBox="1"/>
          <p:nvPr>
            <p:ph type="title"/>
          </p:nvPr>
        </p:nvSpPr>
        <p:spPr>
          <a:xfrm>
            <a:off x="381000" y="1409700"/>
            <a:ext cx="58674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40" name="內文層級一…"/>
          <p:cNvSpPr txBox="1"/>
          <p:nvPr>
            <p:ph type="body" sz="quarter" idx="1"/>
          </p:nvPr>
        </p:nvSpPr>
        <p:spPr>
          <a:xfrm>
            <a:off x="381000" y="4787900"/>
            <a:ext cx="5867400" cy="372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7" name="內文層級一…"/>
          <p:cNvSpPr txBox="1"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/>
          <p:nvPr>
            <p:ph type="pic" sz="half" idx="13"/>
          </p:nvPr>
        </p:nvSpPr>
        <p:spPr>
          <a:xfrm>
            <a:off x="7277100" y="2578100"/>
            <a:ext cx="4457700" cy="594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7" name="內文層級一…"/>
          <p:cNvSpPr txBox="1"/>
          <p:nvPr>
            <p:ph type="body" sz="half" idx="1"/>
          </p:nvPr>
        </p:nvSpPr>
        <p:spPr>
          <a:xfrm>
            <a:off x="1270000" y="2768600"/>
            <a:ext cx="5461000" cy="5715000"/>
          </a:xfrm>
          <a:prstGeom prst="rect">
            <a:avLst/>
          </a:prstGeom>
        </p:spPr>
        <p:txBody>
          <a:bodyPr/>
          <a:lstStyle>
            <a:lvl1pPr marL="444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1pPr>
            <a:lvl2pPr marL="889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2pPr>
            <a:lvl3pPr marL="1333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3pPr>
            <a:lvl4pPr marL="1778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4pPr>
            <a:lvl5pPr marL="2222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/>
          <p:nvPr>
            <p:ph type="pic" sz="quarter" idx="13"/>
          </p:nvPr>
        </p:nvSpPr>
        <p:spPr>
          <a:xfrm rot="21600000">
            <a:off x="7063543" y="473144"/>
            <a:ext cx="5554134" cy="41656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影像"/>
          <p:cNvSpPr/>
          <p:nvPr>
            <p:ph type="pic" sz="quarter" idx="14"/>
          </p:nvPr>
        </p:nvSpPr>
        <p:spPr>
          <a:xfrm rot="21600000">
            <a:off x="7095370" y="5018682"/>
            <a:ext cx="5520268" cy="4140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影像"/>
          <p:cNvSpPr/>
          <p:nvPr>
            <p:ph type="pic" idx="15"/>
          </p:nvPr>
        </p:nvSpPr>
        <p:spPr>
          <a:xfrm>
            <a:off x="266700" y="482600"/>
            <a:ext cx="6502400" cy="866986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大標題文字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6311901" y="9271000"/>
            <a:ext cx="374905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86868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9pPr>
    </p:titleStyle>
    <p:bodyStyle>
      <a:lvl1pPr marL="63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1pPr>
      <a:lvl2pPr marL="127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2pPr>
      <a:lvl3pPr marL="190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3pPr>
      <a:lvl4pPr marL="254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4pPr>
      <a:lvl5pPr marL="317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5pPr>
      <a:lvl6pPr marL="381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6pPr>
      <a:lvl7pPr marL="444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7pPr>
      <a:lvl8pPr marL="508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8pPr>
      <a:lvl9pPr marL="571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driveuploader.com/upload/T4sSUohv5L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zh.wikipedia.org/wiki/gif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g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g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多媒體概論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多媒體概論</a:t>
            </a:r>
          </a:p>
        </p:txBody>
      </p:sp>
      <p:sp>
        <p:nvSpPr>
          <p:cNvPr id="120" name="GIF 影像製作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GIF 影像製作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作業1 (2/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作業1 (2/2)</a:t>
            </a:r>
          </a:p>
        </p:txBody>
      </p:sp>
      <p:sp>
        <p:nvSpPr>
          <p:cNvPr id="154" name="程式碼 及 gif檔壓縮成(zip, rar, 7z)後上傳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3550" indent="-463550" defTabSz="426466">
              <a:spcBef>
                <a:spcPts val="3000"/>
              </a:spcBef>
              <a:buBlip>
                <a:blip r:embed="rId2"/>
              </a:buBlip>
              <a:defRPr sz="3358"/>
            </a:pPr>
            <a:r>
              <a:t>程式碼 及 gif檔壓縮成(zip, rar, 7z)後上傳</a:t>
            </a:r>
          </a:p>
          <a:p>
            <a:pPr marL="463550" indent="-463550" defTabSz="426466">
              <a:spcBef>
                <a:spcPts val="3000"/>
              </a:spcBef>
              <a:buBlip>
                <a:blip r:embed="rId2"/>
              </a:buBlip>
              <a:defRPr sz="3358"/>
            </a:pPr>
            <a:r>
              <a:t>一組只需交一份，重複上傳以最後上傳為主</a:t>
            </a:r>
          </a:p>
          <a:p>
            <a:pPr marL="463550" indent="-463550" defTabSz="426466">
              <a:spcBef>
                <a:spcPts val="3000"/>
              </a:spcBef>
              <a:buBlip>
                <a:blip r:embed="rId2"/>
              </a:buBlip>
              <a:defRPr sz="3358"/>
            </a:pPr>
            <a:r>
              <a:t>檔案命名格式 : 第幾組_hw1</a:t>
            </a:r>
            <a:br/>
            <a:r>
              <a:t>e.g.   第24組_hw1.7z</a:t>
            </a:r>
          </a:p>
          <a:p>
            <a:pPr marL="463550" indent="-463550" defTabSz="426466">
              <a:spcBef>
                <a:spcPts val="3000"/>
              </a:spcBef>
              <a:buBlip>
                <a:blip r:embed="rId2"/>
              </a:buBlip>
              <a:defRPr sz="3358"/>
            </a:pPr>
            <a:r>
              <a:t>上傳網址 : </a:t>
            </a:r>
            <a:r>
              <a:rPr u="sng">
                <a:hlinkClick r:id="rId3" invalidUrl="" action="" tgtFrame="" tooltip="" history="1" highlightClick="0" endSnd="0"/>
              </a:rPr>
              <a:t>https://driveuploader.com/upload/T4sSUohv5L/</a:t>
            </a:r>
          </a:p>
          <a:p>
            <a:pPr marL="463550" indent="-463550" defTabSz="426466">
              <a:spcBef>
                <a:spcPts val="3000"/>
              </a:spcBef>
              <a:buBlip>
                <a:blip r:embed="rId2"/>
              </a:buBlip>
              <a:defRPr sz="3358"/>
            </a:pPr>
            <a:r>
              <a:t>繳交期限 : 2018/03/27 11:59 a.m. 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IF Im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GIF Image</a:t>
            </a:r>
          </a:p>
        </p:txBody>
      </p:sp>
      <p:sp>
        <p:nvSpPr>
          <p:cNvPr id="123" name="GIF，Graphics Interchange Format…"/>
          <p:cNvSpPr txBox="1"/>
          <p:nvPr>
            <p:ph type="body" idx="1"/>
          </p:nvPr>
        </p:nvSpPr>
        <p:spPr>
          <a:xfrm>
            <a:off x="1270000" y="2446137"/>
            <a:ext cx="10464800" cy="5933230"/>
          </a:xfrm>
          <a:prstGeom prst="rect">
            <a:avLst/>
          </a:prstGeom>
        </p:spPr>
        <p:txBody>
          <a:bodyPr/>
          <a:lstStyle/>
          <a:p>
            <a:pPr marL="311150" indent="-311150" defTabSz="286258">
              <a:spcBef>
                <a:spcPts val="2000"/>
              </a:spcBef>
              <a:buBlip>
                <a:blip r:embed="rId2"/>
              </a:buBlip>
              <a:defRPr sz="2156"/>
            </a:pPr>
            <a:r>
              <a:t>GIF，Graphics Interchange Format</a:t>
            </a:r>
          </a:p>
          <a:p>
            <a:pPr lvl="1" marL="622300" indent="-311150" defTabSz="286258">
              <a:spcBef>
                <a:spcPts val="2000"/>
              </a:spcBef>
              <a:buSzPct val="75000"/>
              <a:buChar char="•"/>
              <a:defRPr sz="2156">
                <a:solidFill>
                  <a:schemeClr val="accent1"/>
                </a:solidFill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https://zh.wikipedia.org/wiki/gif</a:t>
            </a:r>
          </a:p>
          <a:p>
            <a:pPr lvl="1" marL="622300" indent="-311150" defTabSz="286258">
              <a:spcBef>
                <a:spcPts val="2000"/>
              </a:spcBef>
              <a:buSzPct val="75000"/>
              <a:buChar char="•"/>
              <a:defRPr sz="2156"/>
            </a:pPr>
            <a:r>
              <a:t>8-bit color ( 256 色 )</a:t>
            </a:r>
          </a:p>
          <a:p>
            <a:pPr marL="311150" indent="-311150" defTabSz="286258">
              <a:spcBef>
                <a:spcPts val="2000"/>
              </a:spcBef>
              <a:buBlip>
                <a:blip r:embed="rId2"/>
              </a:buBlip>
              <a:defRPr sz="2156"/>
            </a:pPr>
            <a:r>
              <a:t>優點</a:t>
            </a:r>
          </a:p>
          <a:p>
            <a:pPr lvl="1" marL="622300" indent="-311150" defTabSz="286258">
              <a:spcBef>
                <a:spcPts val="2000"/>
              </a:spcBef>
              <a:buSzPct val="75000"/>
              <a:buChar char="•"/>
              <a:defRPr sz="2156"/>
            </a:pPr>
            <a:r>
              <a:t>無失真壓縮技術，保留影像品質同時將容量變小</a:t>
            </a:r>
          </a:p>
          <a:p>
            <a:pPr lvl="1" marL="622300" indent="-311150" defTabSz="286258">
              <a:spcBef>
                <a:spcPts val="2000"/>
              </a:spcBef>
              <a:buSzPct val="75000"/>
              <a:buChar char="•"/>
              <a:defRPr sz="2156"/>
            </a:pPr>
            <a:r>
              <a:t>可插入多張影像，實現動畫效果</a:t>
            </a:r>
          </a:p>
          <a:p>
            <a:pPr lvl="1" marL="622300" indent="-311150" defTabSz="286258">
              <a:spcBef>
                <a:spcPts val="2000"/>
              </a:spcBef>
              <a:buSzPct val="75000"/>
              <a:buChar char="•"/>
              <a:defRPr sz="2156"/>
            </a:pPr>
            <a:r>
              <a:t>可設定透明色 ( 於 256 色中指定某一顏色為透明色 )</a:t>
            </a:r>
          </a:p>
          <a:p>
            <a:pPr marL="311150" indent="-311150" defTabSz="286258">
              <a:spcBef>
                <a:spcPts val="2000"/>
              </a:spcBef>
              <a:buBlip>
                <a:blip r:embed="rId2"/>
              </a:buBlip>
              <a:defRPr sz="2156"/>
            </a:pPr>
            <a:r>
              <a:t>缺點</a:t>
            </a:r>
          </a:p>
          <a:p>
            <a:pPr lvl="1" marL="622300" indent="-311150" defTabSz="286258">
              <a:spcBef>
                <a:spcPts val="2000"/>
              </a:spcBef>
              <a:buSzPct val="75000"/>
              <a:buChar char="•"/>
              <a:defRPr sz="2156"/>
            </a:pPr>
            <a:r>
              <a:t>只能呈現 256 色，若將 24 bit 彩色影像轉換成 gif 會造成顏色失真 (意指顏色的失真而非壓縮造成的資訊破壞)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l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Pillow</a:t>
            </a:r>
          </a:p>
        </p:txBody>
      </p:sp>
      <p:sp>
        <p:nvSpPr>
          <p:cNvPr id="126" name="The friendly PIL for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6900" indent="-596900" defTabSz="549148">
              <a:spcBef>
                <a:spcPts val="3900"/>
              </a:spcBef>
              <a:buBlip>
                <a:blip r:embed="rId2"/>
              </a:buBlip>
              <a:defRPr sz="4324"/>
            </a:pPr>
            <a:r>
              <a:t>The friendly PIL fork </a:t>
            </a:r>
          </a:p>
          <a:p>
            <a:pPr lvl="1" marL="1193800" indent="-596900" defTabSz="549148">
              <a:spcBef>
                <a:spcPts val="3900"/>
              </a:spcBef>
              <a:buSzPct val="75000"/>
              <a:buChar char="•"/>
              <a:defRPr sz="4324"/>
            </a:pPr>
            <a:r>
              <a:t>by Alex Clark and Contributors</a:t>
            </a:r>
          </a:p>
          <a:p>
            <a:pPr lvl="1" marL="1193800" indent="-596900" defTabSz="549148">
              <a:spcBef>
                <a:spcPts val="3900"/>
              </a:spcBef>
              <a:buSzPct val="75000"/>
              <a:buChar char="•"/>
              <a:defRPr sz="4324"/>
            </a:pPr>
            <a:r>
              <a:t>python image library</a:t>
            </a:r>
          </a:p>
          <a:p>
            <a:pPr marL="596900" indent="-596900" defTabSz="549148">
              <a:spcBef>
                <a:spcPts val="3900"/>
              </a:spcBef>
              <a:buBlip>
                <a:blip r:embed="rId2"/>
              </a:buBlip>
              <a:defRPr sz="4324"/>
            </a:pPr>
            <a:r>
              <a:t>Documentation  </a:t>
            </a:r>
            <a:br/>
            <a:r>
              <a:t>http://pillow.readthedocs.io/en/latest/</a:t>
            </a:r>
          </a:p>
          <a:p>
            <a:pPr marL="596900" indent="-596900" defTabSz="549148">
              <a:spcBef>
                <a:spcPts val="3900"/>
              </a:spcBef>
              <a:buBlip>
                <a:blip r:embed="rId2"/>
              </a:buBlip>
              <a:defRPr sz="4324"/>
            </a:pPr>
            <a:r>
              <a:t>install with pip or conda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reate GIF Im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Create GIF Image</a:t>
            </a:r>
          </a:p>
        </p:txBody>
      </p:sp>
      <p:sp>
        <p:nvSpPr>
          <p:cNvPr id="129" name="步驟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09728" indent="0" defTabSz="457200">
              <a:lnSpc>
                <a:spcPts val="5000"/>
              </a:lnSpc>
              <a:spcBef>
                <a:spcPts val="0"/>
              </a:spcBef>
              <a:buSzTx/>
              <a:buNone/>
              <a:defRPr sz="2350">
                <a:solidFill>
                  <a:srgbClr val="00000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步驟: </a:t>
            </a:r>
            <a:endParaRPr sz="1200"/>
          </a:p>
          <a:p>
            <a:pPr marL="109728" indent="0" defTabSz="457200">
              <a:lnSpc>
                <a:spcPts val="5000"/>
              </a:lnSpc>
              <a:spcBef>
                <a:spcPts val="0"/>
              </a:spcBef>
              <a:buSzTx/>
              <a:buNone/>
              <a:defRPr sz="2350">
                <a:solidFill>
                  <a:srgbClr val="00000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1. open image by PIL.Image</a:t>
            </a:r>
            <a:endParaRPr sz="1200"/>
          </a:p>
          <a:p>
            <a:pPr marL="109728" indent="0" defTabSz="457200">
              <a:lnSpc>
                <a:spcPts val="5000"/>
              </a:lnSpc>
              <a:spcBef>
                <a:spcPts val="0"/>
              </a:spcBef>
              <a:buSzTx/>
              <a:buNone/>
              <a:defRPr sz="2350">
                <a:solidFill>
                  <a:srgbClr val="00000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2. build Image list, example:</a:t>
            </a:r>
            <a:endParaRPr sz="1200"/>
          </a:p>
          <a:p>
            <a:pPr marL="109728" indent="0" defTabSz="457200">
              <a:lnSpc>
                <a:spcPts val="5000"/>
              </a:lnSpc>
              <a:spcBef>
                <a:spcPts val="0"/>
              </a:spcBef>
              <a:buSzTx/>
              <a:buNone/>
              <a:defRPr sz="2350">
                <a:solidFill>
                  <a:srgbClr val="FF000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    &gt;&gt; imgList = [img1, img2, ...])</a:t>
            </a:r>
            <a:endParaRPr sz="1200">
              <a:solidFill>
                <a:srgbClr val="000000"/>
              </a:solidFill>
            </a:endParaRPr>
          </a:p>
          <a:p>
            <a:pPr marL="109728" indent="0" defTabSz="457200">
              <a:lnSpc>
                <a:spcPts val="5000"/>
              </a:lnSpc>
              <a:spcBef>
                <a:spcPts val="0"/>
              </a:spcBef>
              <a:buSzTx/>
              <a:buNone/>
              <a:defRPr sz="2350">
                <a:solidFill>
                  <a:srgbClr val="00000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3. make gif: save first image, then append the rest.</a:t>
            </a:r>
            <a:endParaRPr sz="1200"/>
          </a:p>
          <a:p>
            <a:pPr marL="109728" indent="0" defTabSz="457200">
              <a:lnSpc>
                <a:spcPts val="5000"/>
              </a:lnSpc>
              <a:spcBef>
                <a:spcPts val="0"/>
              </a:spcBef>
              <a:buSzTx/>
              <a:buNone/>
              <a:defRPr sz="2350">
                <a:solidFill>
                  <a:srgbClr val="00000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    &gt;&gt; </a:t>
            </a:r>
            <a:r>
              <a:rPr>
                <a:solidFill>
                  <a:srgbClr val="FF0000"/>
                </a:solidFill>
              </a:rPr>
              <a:t>imgList[0]</a:t>
            </a:r>
            <a:r>
              <a:t>.save('imgList.gif',</a:t>
            </a:r>
            <a:endParaRPr sz="1200"/>
          </a:p>
          <a:p>
            <a:pPr marL="109728" indent="0" defTabSz="457200">
              <a:lnSpc>
                <a:spcPts val="5000"/>
              </a:lnSpc>
              <a:spcBef>
                <a:spcPts val="0"/>
              </a:spcBef>
              <a:buSzTx/>
              <a:buNone/>
              <a:defRPr sz="2350">
                <a:solidFill>
                  <a:srgbClr val="00000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              </a:t>
            </a:r>
            <a:r>
              <a:rPr>
                <a:solidFill>
                  <a:srgbClr val="FF0000"/>
                </a:solidFill>
              </a:rPr>
              <a:t>save_all=True</a:t>
            </a:r>
            <a:r>
              <a:t>,</a:t>
            </a:r>
            <a:endParaRPr sz="1200"/>
          </a:p>
          <a:p>
            <a:pPr marL="109728" indent="0" defTabSz="457200">
              <a:lnSpc>
                <a:spcPts val="5000"/>
              </a:lnSpc>
              <a:spcBef>
                <a:spcPts val="0"/>
              </a:spcBef>
              <a:buSzTx/>
              <a:buNone/>
              <a:defRPr sz="2350">
                <a:solidFill>
                  <a:srgbClr val="FF000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>
                <a:solidFill>
                  <a:srgbClr val="000000"/>
                </a:solidFill>
              </a:rPr>
              <a:t>              </a:t>
            </a:r>
            <a:r>
              <a:t>append_images=imgList[1:]</a:t>
            </a:r>
            <a:r>
              <a:rPr>
                <a:solidFill>
                  <a:srgbClr val="000000"/>
                </a:solidFill>
              </a:rPr>
              <a:t>,</a:t>
            </a:r>
            <a:endParaRPr sz="1200">
              <a:solidFill>
                <a:srgbClr val="000000"/>
              </a:solidFill>
            </a:endParaRPr>
          </a:p>
          <a:p>
            <a:pPr marL="109728" indent="0" defTabSz="457200">
              <a:lnSpc>
                <a:spcPts val="5000"/>
              </a:lnSpc>
              <a:spcBef>
                <a:spcPts val="0"/>
              </a:spcBef>
              <a:buSzTx/>
              <a:buNone/>
              <a:defRPr sz="2350">
                <a:solidFill>
                  <a:srgbClr val="00000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              duration=500, loop=0, optimize=True)</a:t>
            </a:r>
            <a:endParaRPr sz="1200"/>
          </a:p>
          <a:p>
            <a:pPr marL="109728" indent="0" defTabSz="457200">
              <a:lnSpc>
                <a:spcPts val="5000"/>
              </a:lnSpc>
              <a:spcBef>
                <a:spcPts val="0"/>
              </a:spcBef>
              <a:buSzTx/>
              <a:buNone/>
              <a:defRPr sz="2350">
                <a:solidFill>
                  <a:srgbClr val="00000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4. when save as a gif, the mode will be 'L' or 'P'</a:t>
            </a:r>
            <a:endParaRPr sz="1200"/>
          </a:p>
          <a:p>
            <a:pPr marL="109728" indent="0" defTabSz="457200">
              <a:lnSpc>
                <a:spcPts val="5000"/>
              </a:lnSpc>
              <a:spcBef>
                <a:spcPts val="0"/>
              </a:spcBef>
              <a:buSzTx/>
              <a:buNone/>
              <a:defRPr sz="2350">
                <a:solidFill>
                  <a:srgbClr val="00000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    'L': (8-bit pixels, black and white)</a:t>
            </a:r>
            <a:endParaRPr sz="1200"/>
          </a:p>
          <a:p>
            <a:pPr marL="109728" indent="0" defTabSz="457200">
              <a:lnSpc>
                <a:spcPts val="5000"/>
              </a:lnSpc>
              <a:spcBef>
                <a:spcPts val="0"/>
              </a:spcBef>
              <a:buSzTx/>
              <a:buNone/>
              <a:defRPr sz="2350">
                <a:solidFill>
                  <a:srgbClr val="00000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    'P': (8-bit pixels, mapped to any other mode using a color palette)</a:t>
            </a:r>
            <a:endParaRPr sz="1200"/>
          </a:p>
          <a:p>
            <a:pPr marL="109728" indent="0" defTabSz="457200">
              <a:lnSpc>
                <a:spcPts val="5000"/>
              </a:lnSpc>
              <a:spcBef>
                <a:spcPts val="0"/>
              </a:spcBef>
              <a:buSzTx/>
              <a:buNone/>
              <a:defRPr sz="2350">
                <a:solidFill>
                  <a:srgbClr val="00000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5. however, if get msg "ValueError: unrecognized raw mode error",</a:t>
            </a:r>
            <a:endParaRPr sz="1200"/>
          </a:p>
          <a:p>
            <a:pPr marL="109728" indent="0" defTabSz="457200">
              <a:lnSpc>
                <a:spcPts val="5000"/>
              </a:lnSpc>
              <a:spcBef>
                <a:spcPts val="0"/>
              </a:spcBef>
              <a:buSzTx/>
              <a:buNone/>
              <a:defRPr sz="2350">
                <a:solidFill>
                  <a:srgbClr val="00000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    try convert to ‘L’, ‘RGB’, ‘RGBA’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Examp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1 </a:t>
            </a:r>
          </a:p>
        </p:txBody>
      </p:sp>
      <p:pic>
        <p:nvPicPr>
          <p:cNvPr id="132" name="z785YanyUvaP8HqrJZEKP6KW9ndtfg7QaHyj7VB-qojyAcYxEEz12pIcCxbmuz1yqdimer1jbYERsQut676dNTHzinIssue8VLwu4PSKzC2aJUK83dtYbBfu-MyBnKFKIqSQEU9mjhKZLGscng.png" descr="z785YanyUvaP8HqrJZEKP6KW9ndtfg7QaHyj7VB-qojyAcYxEEz12pIcCxbmuz1yqdimer1jbYERsQut676dNTHzinIssue8VLwu4PSKzC2aJUK83dtYbBfu-MyBnKFKIqSQEU9mjhKZLGsc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650" y="2615258"/>
            <a:ext cx="12001500" cy="6311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ybwclinLarEMOWlF0J_wdXVmYSvzRVWh7FBS9WyhMHVb8sBjgJXepMiKR-1E0FSMI8s5S2QjKvJK3y3WgBlu7HSIQg8f278lvKJh0EWjaFVD7PsRVOZ81cuYQV7xvUTV5mmceqjI8U6e9Sl26w.gif" descr="ybwclinLarEMOWlF0J_wdXVmYSvzRVWh7FBS9WyhMHVb8sBjgJXepMiKR-1E0FSMI8s5S2QjKvJK3y3WgBlu7HSIQg8f278lvKJh0EWjaFVD7PsRVOZ81cuYQV7xvUTV5mmceqjI8U6e9Sl26w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59034" y="203924"/>
            <a:ext cx="3251201" cy="325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Examp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2</a:t>
            </a:r>
          </a:p>
        </p:txBody>
      </p:sp>
      <p:sp>
        <p:nvSpPr>
          <p:cNvPr id="136" name="非 ubyte numpy array 轉換範例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</a:lvl1pPr>
          </a:lstStyle>
          <a:p>
            <a:pPr/>
            <a:r>
              <a:t>非 ubyte numpy array 轉換範例</a:t>
            </a:r>
          </a:p>
        </p:txBody>
      </p:sp>
      <p:pic>
        <p:nvPicPr>
          <p:cNvPr id="137" name="k8g4H51U0YJjB3UQwnymBISfQUSALhaqOpjr5QLzhM-43jBu1uHLLqv2JXi9Vu5dK91Ze3D1y2VwoYbc7g65yQoOuRB7vNlg8EQ6pkBRPO9C1Zudqkj-BmaidoNjwb1zmMU9ljwrjMF1AK-Feg.png" descr="k8g4H51U0YJjB3UQwnymBISfQUSALhaqOpjr5QLzhM-43jBu1uHLLqv2JXi9Vu5dK91Ze3D1y2VwoYbc7g65yQoOuRB7vNlg8EQ6pkBRPO9C1Zudqkj-BmaidoNjwb1zmMU9ljwrjMF1AK-Fe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8744" y="3978179"/>
            <a:ext cx="10693401" cy="302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HRESjNZpNkRM3sCu7flQo_8eraNumMEXDQFAppOphlYFZ-1UIEzbJx7Ll9G1KGqOrEIKlt1ohdQWHHfHpkTwCTGMSAIsFgTZN9O4r7paF7SpTA3f4UWXvAS5Iqcx-e9sH5PU49yUHDOtLm0v5w.gif" descr="HRESjNZpNkRM3sCu7flQo_8eraNumMEXDQFAppOphlYFZ-1UIEzbJx7Ll9G1KGqOrEIKlt1ohdQWHHfHpkTwCTGMSAIsFgTZN9O4r7paF7SpTA3f4UWXvAS5Iqcx-e9sH5PU49yUHDOtLm0v5w.gif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75522" y="6314598"/>
            <a:ext cx="3251201" cy="325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0320 練習(1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0320 練習(1)</a:t>
            </a:r>
          </a:p>
        </p:txBody>
      </p:sp>
      <p:pic>
        <p:nvPicPr>
          <p:cNvPr id="141" name="螢幕快照 2018-03-26 上午3.39.23.png" descr="螢幕快照 2018-03-26 上午3.39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0129" y="2818458"/>
            <a:ext cx="10194222" cy="590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0320 練習 (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0320 練習 (2)</a:t>
            </a:r>
          </a:p>
        </p:txBody>
      </p:sp>
      <p:pic>
        <p:nvPicPr>
          <p:cNvPr id="144" name="螢幕快照 2018-03-26 上午3.20.29.png" descr="螢幕快照 2018-03-26 上午3.20.29.png"/>
          <p:cNvPicPr>
            <a:picLocks noChangeAspect="1"/>
          </p:cNvPicPr>
          <p:nvPr/>
        </p:nvPicPr>
        <p:blipFill>
          <a:blip r:embed="rId2">
            <a:extLst/>
          </a:blip>
          <a:srcRect l="360" t="360" r="360" b="360"/>
          <a:stretch>
            <a:fillRect/>
          </a:stretch>
        </p:blipFill>
        <p:spPr>
          <a:xfrm>
            <a:off x="2923381" y="3111850"/>
            <a:ext cx="7157938" cy="61571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作業1 (1/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作業1 (1/2)</a:t>
            </a:r>
          </a:p>
        </p:txBody>
      </p:sp>
      <p:sp>
        <p:nvSpPr>
          <p:cNvPr id="147" name="img1 為底圖，img2 為要往左下移動的原圖，將兩張不同大小影像疊加，疊完的影像大小統一為 600x 450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57200" indent="-457200" defTabSz="420624">
              <a:spcBef>
                <a:spcPts val="3000"/>
              </a:spcBef>
              <a:buBlip>
                <a:blip r:embed="rId2"/>
              </a:buBlip>
              <a:defRPr sz="3312"/>
            </a:pPr>
            <a:r>
              <a:t>img1 為底圖，img2 為要往左下移動的原圖，將兩張不同大小影像疊加，疊完的影像大小統一為 600x 450。</a:t>
            </a:r>
          </a:p>
          <a:p>
            <a:pPr marL="457200" indent="-457200" defTabSz="420624">
              <a:spcBef>
                <a:spcPts val="3000"/>
              </a:spcBef>
              <a:buBlip>
                <a:blip r:embed="rId2"/>
              </a:buBlip>
              <a:defRPr sz="3312"/>
            </a:pPr>
            <a:r>
              <a:t>製作 50張 frames，每次將 img2 往左移動 3 pixel、向下移動5 pixel，並疊到到 img1。 </a:t>
            </a:r>
            <a:r>
              <a:rPr>
                <a:solidFill>
                  <a:schemeClr val="accent5"/>
                </a:solidFill>
              </a:rPr>
              <a:t>(pixel 移動為 resize 後)</a:t>
            </a:r>
          </a:p>
          <a:p>
            <a:pPr marL="457200" indent="-457200" defTabSz="420624">
              <a:spcBef>
                <a:spcPts val="3000"/>
              </a:spcBef>
              <a:buBlip>
                <a:blip r:embed="rId2"/>
              </a:buBlip>
              <a:defRPr sz="3312"/>
            </a:pPr>
            <a:r>
              <a:t>並將這 50張 frames 使用 pillow 製成 gif 影像</a:t>
            </a:r>
          </a:p>
          <a:p>
            <a:pPr marL="457200" indent="-457200" defTabSz="420624">
              <a:spcBef>
                <a:spcPts val="3000"/>
              </a:spcBef>
              <a:buBlip>
                <a:blip r:embed="rId2"/>
              </a:buBlip>
              <a:defRPr sz="3312"/>
            </a:pPr>
          </a:p>
        </p:txBody>
      </p:sp>
      <p:pic>
        <p:nvPicPr>
          <p:cNvPr id="148" name="2d8bb5264c97f781ef168a27276ab296.jpg" descr="2d8bb5264c97f781ef168a27276ab296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06516" y="7260582"/>
            <a:ext cx="3146835" cy="23601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圖_飛利浦照明以低碳LED照亮台北101夜空_20171228-624x490.jpg" descr="圖_飛利浦照明以低碳LED照亮台北101夜空_20171228-624x490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34388" y="7260582"/>
            <a:ext cx="3005549" cy="2360127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img2"/>
          <p:cNvSpPr txBox="1"/>
          <p:nvPr/>
        </p:nvSpPr>
        <p:spPr>
          <a:xfrm>
            <a:off x="6871792" y="7930475"/>
            <a:ext cx="110286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img2</a:t>
            </a:r>
          </a:p>
        </p:txBody>
      </p:sp>
      <p:sp>
        <p:nvSpPr>
          <p:cNvPr id="151" name="img1"/>
          <p:cNvSpPr txBox="1"/>
          <p:nvPr/>
        </p:nvSpPr>
        <p:spPr>
          <a:xfrm>
            <a:off x="2448999" y="7930475"/>
            <a:ext cx="104089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img1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8585"/>
      </a:dk1>
      <a:lt1>
        <a:srgbClr val="858585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