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435" r:id="rId5"/>
    <p:sldId id="2436" r:id="rId6"/>
    <p:sldId id="2437" r:id="rId7"/>
    <p:sldId id="24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324" y="2693774"/>
            <a:ext cx="9539417" cy="15619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iot security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introduction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1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60637" y="105013"/>
            <a:ext cx="1165036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 err="1">
                <a:highlight>
                  <a:srgbClr val="808080"/>
                </a:highlight>
              </a:rPr>
              <a:t>Why</a:t>
            </a:r>
            <a:r>
              <a:rPr lang="de-DE" sz="3600" u="sng" dirty="0">
                <a:highlight>
                  <a:srgbClr val="808080"/>
                </a:highlight>
              </a:rPr>
              <a:t> </a:t>
            </a:r>
            <a:r>
              <a:rPr lang="de-DE" sz="3600" u="sng" dirty="0" err="1">
                <a:highlight>
                  <a:srgbClr val="808080"/>
                </a:highlight>
              </a:rPr>
              <a:t>should</a:t>
            </a:r>
            <a:r>
              <a:rPr lang="de-DE" sz="3600" u="sng" dirty="0">
                <a:highlight>
                  <a:srgbClr val="808080"/>
                </a:highlight>
              </a:rPr>
              <a:t> </a:t>
            </a:r>
            <a:r>
              <a:rPr lang="de-DE" sz="3600" u="sng" dirty="0" err="1">
                <a:highlight>
                  <a:srgbClr val="808080"/>
                </a:highlight>
              </a:rPr>
              <a:t>we</a:t>
            </a:r>
            <a:r>
              <a:rPr lang="de-DE" sz="3600" u="sng" dirty="0">
                <a:highlight>
                  <a:srgbClr val="808080"/>
                </a:highlight>
              </a:rPr>
              <a:t> care </a:t>
            </a:r>
            <a:r>
              <a:rPr lang="de-DE" sz="3600" u="sng" dirty="0" err="1">
                <a:highlight>
                  <a:srgbClr val="808080"/>
                </a:highlight>
              </a:rPr>
              <a:t>about</a:t>
            </a:r>
            <a:r>
              <a:rPr lang="de-DE" sz="3600" u="sng" dirty="0">
                <a:highlight>
                  <a:srgbClr val="808080"/>
                </a:highlight>
              </a:rPr>
              <a:t> </a:t>
            </a:r>
            <a:r>
              <a:rPr lang="de-DE" sz="3600" u="sng" dirty="0" err="1">
                <a:highlight>
                  <a:srgbClr val="808080"/>
                </a:highlight>
              </a:rPr>
              <a:t>Iot</a:t>
            </a:r>
            <a:r>
              <a:rPr lang="de-DE" sz="3600" u="sng" dirty="0">
                <a:highlight>
                  <a:srgbClr val="808080"/>
                </a:highlight>
              </a:rPr>
              <a:t> </a:t>
            </a:r>
            <a:r>
              <a:rPr lang="de-DE" sz="3600" u="sng" dirty="0" err="1">
                <a:highlight>
                  <a:srgbClr val="808080"/>
                </a:highlight>
              </a:rPr>
              <a:t>security</a:t>
            </a:r>
            <a:endParaRPr lang="de-DE" sz="3600" u="sng" dirty="0">
              <a:highlight>
                <a:srgbClr val="80808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sz="4400" dirty="0" err="1">
                <a:solidFill>
                  <a:srgbClr val="FF0000"/>
                </a:solidFill>
              </a:rPr>
              <a:t>Iot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devices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are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increasing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day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by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day</a:t>
            </a:r>
            <a:r>
              <a:rPr lang="de-DE" sz="4400" dirty="0">
                <a:solidFill>
                  <a:srgbClr val="FF0000"/>
                </a:solidFill>
              </a:rPr>
              <a:t> ,</a:t>
            </a:r>
            <a:r>
              <a:rPr lang="de-DE" sz="4400" dirty="0" err="1">
                <a:solidFill>
                  <a:srgbClr val="FF0000"/>
                </a:solidFill>
              </a:rPr>
              <a:t>more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IoT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device</a:t>
            </a:r>
            <a:r>
              <a:rPr lang="de-DE" sz="4400" dirty="0">
                <a:solidFill>
                  <a:srgbClr val="FF0000"/>
                </a:solidFill>
              </a:rPr>
              <a:t> will bring </a:t>
            </a:r>
            <a:r>
              <a:rPr lang="de-DE" sz="4400" dirty="0" err="1">
                <a:solidFill>
                  <a:srgbClr val="FF0000"/>
                </a:solidFill>
              </a:rPr>
              <a:t>significant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risk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to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the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whole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Iot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ecosystem</a:t>
            </a:r>
            <a:r>
              <a:rPr lang="de-DE" sz="4400" dirty="0">
                <a:solidFill>
                  <a:srgbClr val="FF0000"/>
                </a:solidFill>
              </a:rPr>
              <a:t>, </a:t>
            </a:r>
          </a:p>
          <a:p>
            <a:r>
              <a:rPr lang="de-DE" sz="4400" dirty="0">
                <a:solidFill>
                  <a:srgbClr val="FF0000"/>
                </a:solidFill>
              </a:rPr>
              <a:t>but 90 % </a:t>
            </a:r>
            <a:r>
              <a:rPr lang="de-DE" sz="4400" dirty="0" err="1">
                <a:solidFill>
                  <a:srgbClr val="FF0000"/>
                </a:solidFill>
              </a:rPr>
              <a:t>oranizations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are</a:t>
            </a:r>
            <a:r>
              <a:rPr lang="de-DE" sz="4400" dirty="0">
                <a:solidFill>
                  <a:srgbClr val="FF0000"/>
                </a:solidFill>
              </a:rPr>
              <a:t> not </a:t>
            </a:r>
            <a:r>
              <a:rPr lang="de-DE" sz="4400" dirty="0" err="1">
                <a:solidFill>
                  <a:srgbClr val="FF0000"/>
                </a:solidFill>
              </a:rPr>
              <a:t>aware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of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the</a:t>
            </a:r>
            <a:r>
              <a:rPr lang="de-DE" sz="4400" dirty="0">
                <a:solidFill>
                  <a:srgbClr val="FF0000"/>
                </a:solidFill>
              </a:rPr>
              <a:t> </a:t>
            </a:r>
            <a:r>
              <a:rPr lang="de-DE" sz="4400" dirty="0" err="1">
                <a:solidFill>
                  <a:srgbClr val="FF0000"/>
                </a:solidFill>
              </a:rPr>
              <a:t>risk</a:t>
            </a:r>
            <a:endParaRPr lang="de-DE" sz="4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60637" y="105013"/>
            <a:ext cx="1165036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>
                <a:highlight>
                  <a:srgbClr val="808080"/>
                </a:highlight>
              </a:rPr>
              <a:t>Course </a:t>
            </a:r>
            <a:r>
              <a:rPr lang="de-DE" sz="3600" u="sng" dirty="0" err="1">
                <a:highlight>
                  <a:srgbClr val="808080"/>
                </a:highlight>
              </a:rPr>
              <a:t>Objective</a:t>
            </a:r>
            <a:endParaRPr lang="de-DE" sz="3600" u="sng" dirty="0">
              <a:highlight>
                <a:srgbClr val="808080"/>
              </a:highlight>
            </a:endParaRPr>
          </a:p>
          <a:p>
            <a:endParaRPr lang="de-DE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highlight>
                  <a:srgbClr val="C0C0C0"/>
                </a:highlight>
              </a:rPr>
              <a:t>Introduction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course</a:t>
            </a:r>
            <a:r>
              <a:rPr lang="de-DE" sz="2400" dirty="0">
                <a:highlight>
                  <a:srgbClr val="C0C0C0"/>
                </a:highlight>
              </a:rPr>
              <a:t> on </a:t>
            </a:r>
            <a:r>
              <a:rPr lang="de-DE" sz="2400" dirty="0" err="1">
                <a:highlight>
                  <a:srgbClr val="C0C0C0"/>
                </a:highlight>
              </a:rPr>
              <a:t>Iot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and</a:t>
            </a:r>
            <a:r>
              <a:rPr lang="de-DE" sz="2400" dirty="0">
                <a:highlight>
                  <a:srgbClr val="C0C0C0"/>
                </a:highlight>
              </a:rPr>
              <a:t> ICS </a:t>
            </a:r>
            <a:r>
              <a:rPr lang="de-DE" sz="2400" dirty="0" err="1">
                <a:highlight>
                  <a:srgbClr val="C0C0C0"/>
                </a:highlight>
              </a:rPr>
              <a:t>with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respect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cybersecurity</a:t>
            </a:r>
            <a:endParaRPr lang="de-DE" sz="24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highlight>
                  <a:srgbClr val="C0C0C0"/>
                </a:highlight>
              </a:rPr>
              <a:t>Different </a:t>
            </a:r>
            <a:r>
              <a:rPr lang="de-DE" sz="2400" dirty="0" err="1">
                <a:highlight>
                  <a:srgbClr val="C0C0C0"/>
                </a:highlight>
              </a:rPr>
              <a:t>components</a:t>
            </a:r>
            <a:r>
              <a:rPr lang="de-DE" sz="2400" dirty="0">
                <a:highlight>
                  <a:srgbClr val="C0C0C0"/>
                </a:highlight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highlight>
                  <a:srgbClr val="C0C0C0"/>
                </a:highlight>
              </a:rPr>
              <a:t>Potential </a:t>
            </a:r>
            <a:r>
              <a:rPr lang="de-DE" sz="2400" dirty="0" err="1">
                <a:highlight>
                  <a:srgbClr val="C0C0C0"/>
                </a:highlight>
              </a:rPr>
              <a:t>threats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for</a:t>
            </a:r>
            <a:r>
              <a:rPr lang="de-DE" sz="2400" dirty="0">
                <a:highlight>
                  <a:srgbClr val="C0C0C0"/>
                </a:highlight>
              </a:rPr>
              <a:t> ICS &amp; SCADA </a:t>
            </a:r>
            <a:r>
              <a:rPr lang="de-DE" sz="2400" dirty="0" err="1">
                <a:highlight>
                  <a:srgbClr val="C0C0C0"/>
                </a:highlight>
              </a:rPr>
              <a:t>systems</a:t>
            </a:r>
            <a:r>
              <a:rPr lang="de-DE" sz="2400" dirty="0">
                <a:highlight>
                  <a:srgbClr val="C0C0C0"/>
                </a:highlight>
              </a:rPr>
              <a:t> ,</a:t>
            </a:r>
            <a:r>
              <a:rPr lang="de-DE" sz="2400" dirty="0" err="1">
                <a:highlight>
                  <a:srgbClr val="C0C0C0"/>
                </a:highlight>
              </a:rPr>
              <a:t>examples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of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popular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attacks</a:t>
            </a:r>
            <a:endParaRPr lang="de-DE" sz="24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highlight>
                  <a:srgbClr val="C0C0C0"/>
                </a:highlight>
              </a:rPr>
              <a:t>Detail </a:t>
            </a:r>
            <a:r>
              <a:rPr lang="de-DE" sz="2400" dirty="0" err="1">
                <a:highlight>
                  <a:srgbClr val="C0C0C0"/>
                </a:highlight>
              </a:rPr>
              <a:t>discussion</a:t>
            </a:r>
            <a:r>
              <a:rPr lang="de-DE" sz="2400" dirty="0">
                <a:highlight>
                  <a:srgbClr val="C0C0C0"/>
                </a:highlight>
              </a:rPr>
              <a:t> on </a:t>
            </a:r>
            <a:r>
              <a:rPr lang="de-DE" sz="2400" dirty="0" err="1">
                <a:highlight>
                  <a:srgbClr val="C0C0C0"/>
                </a:highlight>
              </a:rPr>
              <a:t>industry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specific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tools</a:t>
            </a:r>
            <a:r>
              <a:rPr lang="de-DE" sz="2400" dirty="0">
                <a:highlight>
                  <a:srgbClr val="C0C0C0"/>
                </a:highlight>
              </a:rPr>
              <a:t> , </a:t>
            </a:r>
            <a:r>
              <a:rPr lang="de-DE" sz="2400" dirty="0" err="1">
                <a:highlight>
                  <a:srgbClr val="C0C0C0"/>
                </a:highlight>
              </a:rPr>
              <a:t>techniques</a:t>
            </a:r>
            <a:r>
              <a:rPr lang="de-DE" sz="2400" dirty="0">
                <a:highlight>
                  <a:srgbClr val="C0C0C0"/>
                </a:highlight>
              </a:rPr>
              <a:t> , </a:t>
            </a:r>
            <a:r>
              <a:rPr lang="de-DE" sz="2400" dirty="0" err="1">
                <a:highlight>
                  <a:srgbClr val="C0C0C0"/>
                </a:highlight>
              </a:rPr>
              <a:t>framework</a:t>
            </a:r>
            <a:r>
              <a:rPr lang="de-DE" sz="2400" dirty="0">
                <a:highlight>
                  <a:srgbClr val="C0C0C0"/>
                </a:highlight>
              </a:rPr>
              <a:t> ,</a:t>
            </a:r>
            <a:r>
              <a:rPr lang="de-DE" sz="2400" dirty="0" err="1">
                <a:highlight>
                  <a:srgbClr val="C0C0C0"/>
                </a:highlight>
              </a:rPr>
              <a:t>best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practice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guide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to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protect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and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secure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IoT</a:t>
            </a:r>
            <a:r>
              <a:rPr lang="de-DE" sz="2400" dirty="0">
                <a:highlight>
                  <a:srgbClr val="C0C0C0"/>
                </a:highlight>
              </a:rPr>
              <a:t> /ICS </a:t>
            </a:r>
            <a:r>
              <a:rPr lang="de-DE" sz="2400" dirty="0" err="1">
                <a:highlight>
                  <a:srgbClr val="C0C0C0"/>
                </a:highlight>
              </a:rPr>
              <a:t>systems</a:t>
            </a:r>
            <a:r>
              <a:rPr lang="de-DE" sz="2400" dirty="0">
                <a:highlight>
                  <a:srgbClr val="C0C0C0"/>
                </a:highlight>
              </a:rPr>
              <a:t> &amp; </a:t>
            </a:r>
            <a:r>
              <a:rPr lang="de-DE" sz="2400" dirty="0" err="1">
                <a:highlight>
                  <a:srgbClr val="C0C0C0"/>
                </a:highlight>
              </a:rPr>
              <a:t>other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ciritical</a:t>
            </a:r>
            <a:r>
              <a:rPr lang="de-DE" sz="2400" dirty="0">
                <a:highlight>
                  <a:srgbClr val="C0C0C0"/>
                </a:highlight>
              </a:rPr>
              <a:t> </a:t>
            </a:r>
            <a:r>
              <a:rPr lang="de-DE" sz="2400" dirty="0" err="1">
                <a:highlight>
                  <a:srgbClr val="C0C0C0"/>
                </a:highlight>
              </a:rPr>
              <a:t>infrastructure</a:t>
            </a:r>
            <a:r>
              <a:rPr lang="de-DE" sz="2400" dirty="0">
                <a:highlight>
                  <a:srgbClr val="C0C0C0"/>
                </a:highlight>
              </a:rPr>
              <a:t>.</a:t>
            </a:r>
            <a:endParaRPr lang="de-DE" sz="1400" dirty="0">
              <a:highlight>
                <a:srgbClr val="C0C0C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203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60637" y="105013"/>
            <a:ext cx="96753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>
                <a:highlight>
                  <a:srgbClr val="808080"/>
                </a:highlight>
              </a:rPr>
              <a:t>Next Tutorial</a:t>
            </a:r>
          </a:p>
          <a:p>
            <a:endParaRPr lang="de-DE" sz="2400" u="sng" dirty="0"/>
          </a:p>
          <a:p>
            <a:r>
              <a:rPr lang="de-DE" sz="2400" dirty="0">
                <a:highlight>
                  <a:srgbClr val="FFFF00"/>
                </a:highlight>
              </a:rPr>
              <a:t>Brief </a:t>
            </a:r>
            <a:r>
              <a:rPr lang="de-DE" sz="2400" dirty="0" err="1">
                <a:highlight>
                  <a:srgbClr val="FFFF00"/>
                </a:highlight>
              </a:rPr>
              <a:t>introduction</a:t>
            </a:r>
            <a:r>
              <a:rPr lang="de-DE" sz="2400" dirty="0">
                <a:highlight>
                  <a:srgbClr val="FFFF00"/>
                </a:highlight>
              </a:rPr>
              <a:t> on </a:t>
            </a:r>
            <a:r>
              <a:rPr lang="de-DE" sz="2400" dirty="0" err="1">
                <a:highlight>
                  <a:srgbClr val="FFFF00"/>
                </a:highlight>
              </a:rPr>
              <a:t>why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IoT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devices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are</a:t>
            </a:r>
            <a:r>
              <a:rPr lang="de-DE" sz="2400" dirty="0">
                <a:highlight>
                  <a:srgbClr val="FFFF00"/>
                </a:highlight>
              </a:rPr>
              <a:t> bring additional </a:t>
            </a:r>
            <a:r>
              <a:rPr lang="de-DE" sz="2400" dirty="0" err="1">
                <a:highlight>
                  <a:srgbClr val="FFFF00"/>
                </a:highlight>
              </a:rPr>
              <a:t>risk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infrasturcture</a:t>
            </a:r>
            <a:r>
              <a:rPr lang="de-DE" sz="2400" dirty="0">
                <a:highlight>
                  <a:srgbClr val="FFFF00"/>
                </a:highlight>
              </a:rPr>
              <a:t>? 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866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2020-01-12T15:43:36Z</dcterms:modified>
</cp:coreProperties>
</file>