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Find the in degree Count for available Nodes within a graph|part:2</a:t>
            </a:r>
          </a:p>
          <a:p>
            <a:r>
              <a:rPr lang="de-DE" dirty="0"/>
              <a:t>Tutorial 40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 graph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2D42C-66B5-B24E-B366-1649FAB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3" y="2509911"/>
            <a:ext cx="10520095" cy="399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(If available)within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What is the degree of a node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2D42C-66B5-B24E-B366-1649FAB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516877"/>
            <a:ext cx="10520095" cy="399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3BE5-1F92-7542-B1E8-5F42D68F3649}"/>
              </a:ext>
            </a:extLst>
          </p:cNvPr>
          <p:cNvSpPr txBox="1"/>
          <p:nvPr/>
        </p:nvSpPr>
        <p:spPr>
          <a:xfrm>
            <a:off x="2766646" y="264941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DEGREE FOR VICKY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693A1-931B-3A4D-A113-819D78F25F6B}"/>
              </a:ext>
            </a:extLst>
          </p:cNvPr>
          <p:cNvSpPr txBox="1"/>
          <p:nvPr/>
        </p:nvSpPr>
        <p:spPr>
          <a:xfrm>
            <a:off x="5334000" y="3950677"/>
            <a:ext cx="139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VISWA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A034C-F8A2-E849-8630-2BE5CD045857}"/>
              </a:ext>
            </a:extLst>
          </p:cNvPr>
          <p:cNvSpPr txBox="1"/>
          <p:nvPr/>
        </p:nvSpPr>
        <p:spPr>
          <a:xfrm>
            <a:off x="838200" y="2965938"/>
            <a:ext cx="118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AMIT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9BCD2-AEB9-2749-BB3B-5ECB30993C1F}"/>
              </a:ext>
            </a:extLst>
          </p:cNvPr>
          <p:cNvSpPr txBox="1"/>
          <p:nvPr/>
        </p:nvSpPr>
        <p:spPr>
          <a:xfrm>
            <a:off x="929054" y="4492248"/>
            <a:ext cx="11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RAHUL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19433-AF1B-5D4A-9C59-C6DE75F22910}"/>
              </a:ext>
            </a:extLst>
          </p:cNvPr>
          <p:cNvSpPr txBox="1"/>
          <p:nvPr/>
        </p:nvSpPr>
        <p:spPr>
          <a:xfrm>
            <a:off x="8048258" y="39506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DEGREE FOR JENIFER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AE6BE-3DF3-BB40-9A7C-701CE98F2BC3}"/>
              </a:ext>
            </a:extLst>
          </p:cNvPr>
          <p:cNvSpPr txBox="1"/>
          <p:nvPr/>
        </p:nvSpPr>
        <p:spPr>
          <a:xfrm>
            <a:off x="5786120" y="5846140"/>
            <a:ext cx="2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RONI</a:t>
            </a:r>
          </a:p>
        </p:txBody>
      </p:sp>
    </p:spTree>
    <p:extLst>
      <p:ext uri="{BB962C8B-B14F-4D97-AF65-F5344CB8AC3E}">
        <p14:creationId xmlns:p14="http://schemas.microsoft.com/office/powerpoint/2010/main" val="21657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(If available)within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How to find the in degree of a node using cypher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0DAA1-FE83-0145-8B7A-1A7C713A466C}"/>
              </a:ext>
            </a:extLst>
          </p:cNvPr>
          <p:cNvSpPr/>
          <p:nvPr/>
        </p:nvSpPr>
        <p:spPr>
          <a:xfrm>
            <a:off x="1643605" y="2696902"/>
            <a:ext cx="7500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MATCH (N:PERSON)</a:t>
            </a:r>
          </a:p>
          <a:p>
            <a:r>
              <a:rPr lang="de-DE" dirty="0"/>
              <a:t>WITH [(N)--&gt;(P) WHERE P:PERSON|P.NAME] AS NAMES</a:t>
            </a:r>
          </a:p>
          <a:p>
            <a:r>
              <a:rPr lang="de-DE" dirty="0"/>
              <a:t>UNWIND NAMES AS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, 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names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93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(If available)within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How to find the OUT degree of a node using cypher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0DAA1-FE83-0145-8B7A-1A7C713A466C}"/>
              </a:ext>
            </a:extLst>
          </p:cNvPr>
          <p:cNvSpPr/>
          <p:nvPr/>
        </p:nvSpPr>
        <p:spPr>
          <a:xfrm>
            <a:off x="1643605" y="2696902"/>
            <a:ext cx="7500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MATCH (N:PERSON)</a:t>
            </a:r>
          </a:p>
          <a:p>
            <a:r>
              <a:rPr lang="de-DE" dirty="0"/>
              <a:t>WITH [(N)--&gt;(P) WHERE P:PERSON|N.NAME] AS NAMES</a:t>
            </a:r>
          </a:p>
          <a:p>
            <a:r>
              <a:rPr lang="de-DE" dirty="0"/>
              <a:t>UNWIND NAMES AS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, 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names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5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(If available)within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How to find the OUT degree of a node using cypher  &amp; PYTHON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E584D-2D21-C444-AB14-87B7103D8D9C}"/>
              </a:ext>
            </a:extLst>
          </p:cNvPr>
          <p:cNvSpPr/>
          <p:nvPr/>
        </p:nvSpPr>
        <p:spPr>
          <a:xfrm>
            <a:off x="378067" y="2569580"/>
            <a:ext cx="115901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de-DE" sz="1000" dirty="0">
                <a:latin typeface="Helvetica" pitchFamily="2" charset="0"/>
              </a:rPr>
              <a:t> neo4j </a:t>
            </a:r>
            <a:r>
              <a:rPr lang="de-DE" sz="1000" dirty="0" err="1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GraphDatabase</a:t>
            </a:r>
            <a:endParaRPr lang="de-DE" sz="1000" dirty="0">
              <a:latin typeface="Helvetica" pitchFamily="2" charset="0"/>
            </a:endParaRPr>
          </a:p>
          <a:p>
            <a:r>
              <a:rPr lang="de-DE" sz="1000" dirty="0" err="1">
                <a:latin typeface="Helvetica" pitchFamily="2" charset="0"/>
              </a:rPr>
              <a:t>driver</a:t>
            </a:r>
            <a:r>
              <a:rPr lang="de-DE" sz="1000" dirty="0">
                <a:latin typeface="Helvetica" pitchFamily="2" charset="0"/>
              </a:rPr>
              <a:t>=</a:t>
            </a:r>
            <a:r>
              <a:rPr lang="de-DE" sz="1000" dirty="0" err="1">
                <a:latin typeface="Helvetica" pitchFamily="2" charset="0"/>
              </a:rPr>
              <a:t>GraphDatabase.driver</a:t>
            </a:r>
            <a:r>
              <a:rPr lang="de-DE" sz="1000" dirty="0">
                <a:latin typeface="Helvetica" pitchFamily="2" charset="0"/>
              </a:rPr>
              <a:t>(</a:t>
            </a:r>
            <a:r>
              <a:rPr lang="de-DE" sz="1000" dirty="0" err="1">
                <a:latin typeface="Helvetica" pitchFamily="2" charset="0"/>
              </a:rPr>
              <a:t>uri</a:t>
            </a:r>
            <a:r>
              <a:rPr lang="de-DE" sz="1000" dirty="0">
                <a:latin typeface="Helvetica" pitchFamily="2" charset="0"/>
              </a:rPr>
              <a:t>=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bolt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://</a:t>
            </a:r>
            <a:r>
              <a:rPr lang="de-DE" sz="1000" i="1" u="sng" dirty="0">
                <a:solidFill>
                  <a:srgbClr val="00AA00"/>
                </a:solidFill>
                <a:latin typeface="Helvetica" pitchFamily="2" charset="0"/>
              </a:rPr>
              <a:t>localhost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:7687"</a:t>
            </a:r>
            <a:r>
              <a:rPr lang="de-DE" sz="1000" dirty="0">
                <a:latin typeface="Helvetica" pitchFamily="2" charset="0"/>
              </a:rPr>
              <a:t>,auth=(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"neo4j"</a:t>
            </a:r>
            <a:r>
              <a:rPr lang="de-DE" sz="1000" dirty="0">
                <a:latin typeface="Helvetica" pitchFamily="2" charset="0"/>
              </a:rPr>
              <a:t>,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de-DE" sz="1000" i="1" u="sng" dirty="0">
                <a:solidFill>
                  <a:srgbClr val="00AA00"/>
                </a:solidFill>
                <a:latin typeface="Helvetica" pitchFamily="2" charset="0"/>
              </a:rPr>
              <a:t>Rambo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@1234"</a:t>
            </a:r>
            <a:r>
              <a:rPr lang="de-DE" sz="1000" dirty="0">
                <a:latin typeface="Helvetica" pitchFamily="2" charset="0"/>
              </a:rPr>
              <a:t>))</a:t>
            </a:r>
          </a:p>
          <a:p>
            <a:r>
              <a:rPr lang="de-DE" sz="1000" dirty="0" err="1">
                <a:latin typeface="Helvetica" pitchFamily="2" charset="0"/>
              </a:rPr>
              <a:t>session</a:t>
            </a:r>
            <a:r>
              <a:rPr lang="de-DE" sz="1000" dirty="0">
                <a:latin typeface="Helvetica" pitchFamily="2" charset="0"/>
              </a:rPr>
              <a:t>=</a:t>
            </a:r>
            <a:r>
              <a:rPr lang="de-DE" sz="1000" dirty="0" err="1">
                <a:latin typeface="Helvetica" pitchFamily="2" charset="0"/>
              </a:rPr>
              <a:t>driver.session</a:t>
            </a:r>
            <a:r>
              <a:rPr lang="de-DE" sz="1000" dirty="0">
                <a:latin typeface="Helvetica" pitchFamily="2" charset="0"/>
              </a:rPr>
              <a:t>()</a:t>
            </a:r>
          </a:p>
          <a:p>
            <a:br>
              <a:rPr lang="de-DE" sz="1000" dirty="0">
                <a:latin typeface="Helvetica" pitchFamily="2" charset="0"/>
              </a:rPr>
            </a:br>
            <a:endParaRPr lang="de-DE" sz="1000" dirty="0">
              <a:latin typeface="Helvetica" pitchFamily="2" charset="0"/>
            </a:endParaRPr>
          </a:p>
          <a:p>
            <a:r>
              <a:rPr lang="de-DE" sz="1000" dirty="0">
                <a:solidFill>
                  <a:srgbClr val="C0C0C0"/>
                </a:solidFill>
                <a:latin typeface="Helvetica" pitchFamily="2" charset="0"/>
              </a:rPr>
              <a:t>#OUT DEGREE</a:t>
            </a:r>
          </a:p>
          <a:p>
            <a:r>
              <a:rPr lang="de-DE" sz="1000" dirty="0">
                <a:latin typeface="Helvetica" pitchFamily="2" charset="0"/>
              </a:rPr>
              <a:t>q1=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'''</a:t>
            </a:r>
            <a:endParaRPr lang="de-DE" sz="1000" dirty="0"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MATCH (N:PERSON)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WITH [(N)--&gt;(P) WHERE P:PERSON|N.NAME] AS NAMES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UNWIND NAMES AS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return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 ,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count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(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)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   '''</a:t>
            </a:r>
            <a:r>
              <a:rPr lang="de-DE" sz="1000" dirty="0">
                <a:solidFill>
                  <a:srgbClr val="000000"/>
                </a:solidFill>
                <a:latin typeface="Helvetica" pitchFamily="2" charset="0"/>
              </a:rPr>
              <a:t>  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dirty="0">
                <a:solidFill>
                  <a:srgbClr val="C0C0C0"/>
                </a:solidFill>
                <a:latin typeface="Helvetica" pitchFamily="2" charset="0"/>
              </a:rPr>
              <a:t>#IN DEGREE   </a:t>
            </a:r>
          </a:p>
          <a:p>
            <a:r>
              <a:rPr lang="de-DE" sz="1000" dirty="0">
                <a:latin typeface="Helvetica" pitchFamily="2" charset="0"/>
              </a:rPr>
              <a:t>q2=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'''</a:t>
            </a:r>
            <a:endParaRPr lang="de-DE" sz="1000" dirty="0"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MATCH (N:PERSON)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WITH [(N)--&gt;(P) WHERE P:PERSON|P.NAME] AS NAMES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UNWIND NAMES AS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return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 , 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count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(</a:t>
            </a:r>
            <a:r>
              <a:rPr lang="de-DE" sz="1000" i="1" dirty="0" err="1">
                <a:solidFill>
                  <a:srgbClr val="00AA00"/>
                </a:solidFill>
                <a:latin typeface="Helvetica" pitchFamily="2" charset="0"/>
              </a:rPr>
              <a:t>names</a:t>
            </a:r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)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i="1" dirty="0">
                <a:solidFill>
                  <a:srgbClr val="00AA00"/>
                </a:solidFill>
                <a:latin typeface="Helvetica" pitchFamily="2" charset="0"/>
              </a:rPr>
              <a:t>   '''</a:t>
            </a:r>
            <a:r>
              <a:rPr lang="de-DE" sz="1000" dirty="0">
                <a:solidFill>
                  <a:srgbClr val="000000"/>
                </a:solidFill>
                <a:latin typeface="Helvetica" pitchFamily="2" charset="0"/>
              </a:rPr>
              <a:t>    </a:t>
            </a:r>
            <a:endParaRPr lang="de-DE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de-DE" sz="1000" dirty="0">
                <a:latin typeface="Helvetica" pitchFamily="2" charset="0"/>
              </a:rPr>
              <a:t>   </a:t>
            </a:r>
          </a:p>
          <a:p>
            <a:r>
              <a:rPr lang="de-DE" sz="1000" dirty="0">
                <a:latin typeface="Helvetica" pitchFamily="2" charset="0"/>
              </a:rPr>
              <a:t> </a:t>
            </a:r>
          </a:p>
          <a:p>
            <a:r>
              <a:rPr lang="de-DE" sz="1000" dirty="0" err="1">
                <a:latin typeface="Helvetica" pitchFamily="2" charset="0"/>
              </a:rPr>
              <a:t>result</a:t>
            </a:r>
            <a:r>
              <a:rPr lang="de-DE" sz="1000" dirty="0">
                <a:latin typeface="Helvetica" pitchFamily="2" charset="0"/>
              </a:rPr>
              <a:t>=</a:t>
            </a:r>
            <a:r>
              <a:rPr lang="de-DE" sz="1000" dirty="0" err="1">
                <a:latin typeface="Helvetica" pitchFamily="2" charset="0"/>
              </a:rPr>
              <a:t>session.run</a:t>
            </a:r>
            <a:r>
              <a:rPr lang="de-DE" sz="1000" dirty="0">
                <a:latin typeface="Helvetica" pitchFamily="2" charset="0"/>
              </a:rPr>
              <a:t>(q2)</a:t>
            </a:r>
          </a:p>
          <a:p>
            <a:br>
              <a:rPr lang="de-DE" sz="1000" dirty="0">
                <a:latin typeface="Helvetica" pitchFamily="2" charset="0"/>
              </a:rPr>
            </a:br>
            <a:endParaRPr lang="de-DE" sz="1000" dirty="0">
              <a:latin typeface="Helvetica" pitchFamily="2" charset="0"/>
            </a:endParaRPr>
          </a:p>
          <a:p>
            <a:r>
              <a:rPr lang="de-DE" sz="1000" dirty="0">
                <a:solidFill>
                  <a:srgbClr val="0000FF"/>
                </a:solidFill>
                <a:latin typeface="Helvetica" pitchFamily="2" charset="0"/>
              </a:rPr>
              <a:t>for</a:t>
            </a:r>
            <a:r>
              <a:rPr lang="de-DE" sz="1000" dirty="0">
                <a:latin typeface="Helvetica" pitchFamily="2" charset="0"/>
              </a:rPr>
              <a:t> i </a:t>
            </a:r>
            <a:r>
              <a:rPr lang="de-DE" sz="1000" dirty="0">
                <a:solidFill>
                  <a:srgbClr val="0000FF"/>
                </a:solidFill>
                <a:latin typeface="Helvetica" pitchFamily="2" charset="0"/>
              </a:rPr>
              <a:t>in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result</a:t>
            </a:r>
            <a:r>
              <a:rPr lang="de-DE" sz="1000" dirty="0">
                <a:latin typeface="Helvetica" pitchFamily="2" charset="0"/>
              </a:rPr>
              <a:t>:</a:t>
            </a:r>
          </a:p>
          <a:p>
            <a:r>
              <a:rPr lang="de-DE" sz="1000" dirty="0">
                <a:latin typeface="Helvetica" pitchFamily="2" charset="0"/>
              </a:rPr>
              <a:t>    </a:t>
            </a:r>
            <a:r>
              <a:rPr lang="de-DE" sz="1000" dirty="0" err="1">
                <a:solidFill>
                  <a:srgbClr val="0000FF"/>
                </a:solidFill>
                <a:latin typeface="Helvetica" pitchFamily="2" charset="0"/>
              </a:rPr>
              <a:t>print</a:t>
            </a:r>
            <a:r>
              <a:rPr lang="de-DE" sz="1000" dirty="0">
                <a:latin typeface="Helvetica" pitchFamily="2" charset="0"/>
              </a:rPr>
              <a:t>(i)</a:t>
            </a:r>
            <a:endParaRPr lang="de-DE" sz="1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407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NEO4J CYPHER TUTORIAL WITH PYTHON</vt:lpstr>
      <vt:lpstr>Find the number of incoming first degree connections for nodes within a Graph</vt:lpstr>
      <vt:lpstr>Find the number of incoming first degree connections for nodes (If available)within a Graph</vt:lpstr>
      <vt:lpstr>Find the number of incoming first degree connections for nodes (If available)within a Graph</vt:lpstr>
      <vt:lpstr>Find the number of incoming first degree connections for nodes (If available)within a Graph</vt:lpstr>
      <vt:lpstr>Find the number of incoming first degree connections for nodes (If available)within a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8</cp:revision>
  <dcterms:created xsi:type="dcterms:W3CDTF">2019-11-30T08:02:22Z</dcterms:created>
  <dcterms:modified xsi:type="dcterms:W3CDTF">2019-11-30T17:20:03Z</dcterms:modified>
</cp:coreProperties>
</file>