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02"/>
  </p:normalViewPr>
  <p:slideViewPr>
    <p:cSldViewPr snapToGrid="0" snapToObjects="1">
      <p:cViewPr varScale="1">
        <p:scale>
          <a:sx n="110" d="100"/>
          <a:sy n="11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04.04.20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04.04.20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04.04.20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04.04.20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04.04.20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04.04.20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04.04.20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Understand The Graph Properties</a:t>
            </a:r>
            <a:endParaRPr lang="de-DE" dirty="0"/>
          </a:p>
          <a:p>
            <a:r>
              <a:rPr lang="de-DE" dirty="0"/>
              <a:t>Tutorial 73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04.04.20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Properties Of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Different Properties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4/4/20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378067" y="2743200"/>
            <a:ext cx="11438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Directed/undirected Grpah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ighlight>
                  <a:srgbClr val="FFFF00"/>
                </a:highlight>
              </a:rPr>
              <a:t>Weighted Grpah/Unweighted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Cyclic /Acyclic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Dense/Sparse Graph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18" y="1288252"/>
            <a:ext cx="3962061" cy="84689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3600"/>
              <a:t>KNOWS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Weighted &amp; Unweighted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/>
              <a:pPr>
                <a:spcAft>
                  <a:spcPts val="600"/>
                </a:spcAft>
                <a:defRPr/>
              </a:pPr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3793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924B23-9665-FA44-A5D5-15764DEB86DA}"/>
              </a:ext>
            </a:extLst>
          </p:cNvPr>
          <p:cNvSpPr/>
          <p:nvPr/>
        </p:nvSpPr>
        <p:spPr>
          <a:xfrm>
            <a:off x="5312778" y="601884"/>
            <a:ext cx="96069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RONI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26A6A8-9611-A743-BCC5-0F075711DEB2}"/>
              </a:ext>
            </a:extLst>
          </p:cNvPr>
          <p:cNvSpPr/>
          <p:nvPr/>
        </p:nvSpPr>
        <p:spPr>
          <a:xfrm>
            <a:off x="9228625" y="471305"/>
            <a:ext cx="115003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EFBFF-4713-DB4C-BA8F-7635DF443C26}"/>
              </a:ext>
            </a:extLst>
          </p:cNvPr>
          <p:cNvCxnSpPr>
            <a:cxnSpLocks/>
          </p:cNvCxnSpPr>
          <p:nvPr/>
        </p:nvCxnSpPr>
        <p:spPr>
          <a:xfrm flipV="1">
            <a:off x="6377651" y="965201"/>
            <a:ext cx="2685326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2AB269-5626-FD40-9A53-8E311A18664E}"/>
              </a:ext>
            </a:extLst>
          </p:cNvPr>
          <p:cNvSpPr txBox="1"/>
          <p:nvPr/>
        </p:nvSpPr>
        <p:spPr>
          <a:xfrm>
            <a:off x="3526993" y="328093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UNWEIGHTED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B3EEACE-49B3-C349-BB56-4E7E35CFE253}"/>
              </a:ext>
            </a:extLst>
          </p:cNvPr>
          <p:cNvSpPr txBox="1">
            <a:spLocks/>
          </p:cNvSpPr>
          <p:nvPr/>
        </p:nvSpPr>
        <p:spPr>
          <a:xfrm>
            <a:off x="2440251" y="3833319"/>
            <a:ext cx="3962061" cy="84689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3600"/>
              <a:t>KNOWS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5EB35B-4817-E04C-A8C1-807769D974E9}"/>
              </a:ext>
            </a:extLst>
          </p:cNvPr>
          <p:cNvSpPr/>
          <p:nvPr/>
        </p:nvSpPr>
        <p:spPr>
          <a:xfrm>
            <a:off x="1705411" y="3146951"/>
            <a:ext cx="96069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RONI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54DD99-76BC-7144-9C77-3AA53D73F3C5}"/>
              </a:ext>
            </a:extLst>
          </p:cNvPr>
          <p:cNvSpPr/>
          <p:nvPr/>
        </p:nvSpPr>
        <p:spPr>
          <a:xfrm>
            <a:off x="5621258" y="3016372"/>
            <a:ext cx="115003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JOHN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52F86F-3403-B84D-A8F3-5B779DD41B85}"/>
              </a:ext>
            </a:extLst>
          </p:cNvPr>
          <p:cNvCxnSpPr>
            <a:cxnSpLocks/>
          </p:cNvCxnSpPr>
          <p:nvPr/>
        </p:nvCxnSpPr>
        <p:spPr>
          <a:xfrm flipV="1">
            <a:off x="2770284" y="3510268"/>
            <a:ext cx="2685326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1E8420-27B5-804D-91A0-A55E90080303}"/>
              </a:ext>
            </a:extLst>
          </p:cNvPr>
          <p:cNvSpPr txBox="1"/>
          <p:nvPr/>
        </p:nvSpPr>
        <p:spPr>
          <a:xfrm>
            <a:off x="3333861" y="3189850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FOR 10 YEARS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B0202-296C-364B-814C-03BEC9C93448}"/>
              </a:ext>
            </a:extLst>
          </p:cNvPr>
          <p:cNvSpPr txBox="1"/>
          <p:nvPr/>
        </p:nvSpPr>
        <p:spPr>
          <a:xfrm>
            <a:off x="5695861" y="456932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12947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18" y="1288252"/>
            <a:ext cx="3962061" cy="84689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3600"/>
              <a:t>KNOWS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Weighted &amp; Unweighted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/>
              <a:pPr>
                <a:spcAft>
                  <a:spcPts val="600"/>
                </a:spcAft>
                <a:defRPr/>
              </a:pPr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3793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924B23-9665-FA44-A5D5-15764DEB86DA}"/>
              </a:ext>
            </a:extLst>
          </p:cNvPr>
          <p:cNvSpPr/>
          <p:nvPr/>
        </p:nvSpPr>
        <p:spPr>
          <a:xfrm>
            <a:off x="5312778" y="601884"/>
            <a:ext cx="96069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RONI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26A6A8-9611-A743-BCC5-0F075711DEB2}"/>
              </a:ext>
            </a:extLst>
          </p:cNvPr>
          <p:cNvSpPr/>
          <p:nvPr/>
        </p:nvSpPr>
        <p:spPr>
          <a:xfrm>
            <a:off x="9228625" y="471305"/>
            <a:ext cx="115003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EFBFF-4713-DB4C-BA8F-7635DF443C26}"/>
              </a:ext>
            </a:extLst>
          </p:cNvPr>
          <p:cNvCxnSpPr>
            <a:cxnSpLocks/>
          </p:cNvCxnSpPr>
          <p:nvPr/>
        </p:nvCxnSpPr>
        <p:spPr>
          <a:xfrm flipV="1">
            <a:off x="6377651" y="965201"/>
            <a:ext cx="2685326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2AB269-5626-FD40-9A53-8E311A18664E}"/>
              </a:ext>
            </a:extLst>
          </p:cNvPr>
          <p:cNvSpPr txBox="1"/>
          <p:nvPr/>
        </p:nvSpPr>
        <p:spPr>
          <a:xfrm>
            <a:off x="3526993" y="328093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UNWEIGHTED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B3EEACE-49B3-C349-BB56-4E7E35CFE253}"/>
              </a:ext>
            </a:extLst>
          </p:cNvPr>
          <p:cNvSpPr txBox="1">
            <a:spLocks/>
          </p:cNvSpPr>
          <p:nvPr/>
        </p:nvSpPr>
        <p:spPr>
          <a:xfrm>
            <a:off x="2440251" y="3833319"/>
            <a:ext cx="3962061" cy="84689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3600"/>
              <a:t>KNOWS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5EB35B-4817-E04C-A8C1-807769D974E9}"/>
              </a:ext>
            </a:extLst>
          </p:cNvPr>
          <p:cNvSpPr/>
          <p:nvPr/>
        </p:nvSpPr>
        <p:spPr>
          <a:xfrm>
            <a:off x="1705411" y="3146951"/>
            <a:ext cx="96069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RONI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54DD99-76BC-7144-9C77-3AA53D73F3C5}"/>
              </a:ext>
            </a:extLst>
          </p:cNvPr>
          <p:cNvSpPr/>
          <p:nvPr/>
        </p:nvSpPr>
        <p:spPr>
          <a:xfrm>
            <a:off x="5621258" y="3016372"/>
            <a:ext cx="1150039" cy="837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DE"/>
              <a:t>JOHN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52F86F-3403-B84D-A8F3-5B779DD41B85}"/>
              </a:ext>
            </a:extLst>
          </p:cNvPr>
          <p:cNvCxnSpPr>
            <a:cxnSpLocks/>
          </p:cNvCxnSpPr>
          <p:nvPr/>
        </p:nvCxnSpPr>
        <p:spPr>
          <a:xfrm flipV="1">
            <a:off x="2770284" y="3510268"/>
            <a:ext cx="2685326" cy="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1E8420-27B5-804D-91A0-A55E90080303}"/>
              </a:ext>
            </a:extLst>
          </p:cNvPr>
          <p:cNvSpPr txBox="1"/>
          <p:nvPr/>
        </p:nvSpPr>
        <p:spPr>
          <a:xfrm>
            <a:off x="3333861" y="3189850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FOR 10 YEARS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B0202-296C-364B-814C-03BEC9C93448}"/>
              </a:ext>
            </a:extLst>
          </p:cNvPr>
          <p:cNvSpPr txBox="1"/>
          <p:nvPr/>
        </p:nvSpPr>
        <p:spPr>
          <a:xfrm>
            <a:off x="5695861" y="456932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WEIGHTED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719B5-5BC2-4E42-A38D-846CEA294523}"/>
              </a:ext>
            </a:extLst>
          </p:cNvPr>
          <p:cNvSpPr txBox="1"/>
          <p:nvPr/>
        </p:nvSpPr>
        <p:spPr>
          <a:xfrm>
            <a:off x="1144984" y="5461572"/>
            <a:ext cx="6094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W</a:t>
            </a:r>
            <a:r>
              <a:rPr lang="en-DE" sz="1200"/>
              <a:t>eighted &amp; unweighted nature depends on the relationship property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/>
              <a:t>For unweighted graph , it only says the existance of the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200"/>
              <a:t>For weightd graph , it says the existance of the relationship  and proterty of  the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31BC4-EB87-7542-B216-D4AA7769A6CA}"/>
              </a:ext>
            </a:extLst>
          </p:cNvPr>
          <p:cNvSpPr txBox="1"/>
          <p:nvPr/>
        </p:nvSpPr>
        <p:spPr>
          <a:xfrm>
            <a:off x="1572866" y="5081887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/>
              <a:t>I</a:t>
            </a:r>
            <a:r>
              <a:rPr lang="en-DE" b="1" u="sng"/>
              <a:t>mportant notes </a:t>
            </a:r>
          </a:p>
        </p:txBody>
      </p:sp>
    </p:spTree>
    <p:extLst>
      <p:ext uri="{BB962C8B-B14F-4D97-AF65-F5344CB8AC3E}">
        <p14:creationId xmlns:p14="http://schemas.microsoft.com/office/powerpoint/2010/main" val="42908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From Neo4j web console </a:t>
            </a: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/>
              <a:t>create (a:EMPLOYEE{NAME:"RONI"})</a:t>
            </a:r>
          </a:p>
          <a:p>
            <a:pPr marL="0" indent="0">
              <a:buNone/>
            </a:pPr>
            <a:r>
              <a:rPr lang="en-US" sz="2000"/>
              <a:t>create (b:EMPLOYEE{NAME:”JOHN"})</a:t>
            </a:r>
          </a:p>
          <a:p>
            <a:pPr marL="0" indent="0">
              <a:buNone/>
            </a:pPr>
            <a:r>
              <a:rPr lang="en-US" sz="2000"/>
              <a:t>MATCH (a:EMPLOYEE{NAME:"RONI"})</a:t>
            </a:r>
          </a:p>
          <a:p>
            <a:pPr marL="0" indent="0">
              <a:buNone/>
            </a:pPr>
            <a:r>
              <a:rPr lang="en-US" sz="2000"/>
              <a:t>MATCH (b:EMPLOYEE{NAME:"JOHN"})</a:t>
            </a:r>
          </a:p>
          <a:p>
            <a:pPr marL="0" indent="0">
              <a:buNone/>
            </a:pPr>
            <a:r>
              <a:rPr lang="en-US" sz="2000"/>
              <a:t>CREATE (a)-[:knows{for_years:10}]-&gt;(b)</a:t>
            </a: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/>
              <a:pPr>
                <a:spcAft>
                  <a:spcPts val="600"/>
                </a:spcAft>
                <a:defRPr/>
              </a:pPr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3793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B44016-7574-AC4D-A81E-C252ED82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How to create Weighted Graph </a:t>
            </a:r>
          </a:p>
        </p:txBody>
      </p:sp>
    </p:spTree>
    <p:extLst>
      <p:ext uri="{BB962C8B-B14F-4D97-AF65-F5344CB8AC3E}">
        <p14:creationId xmlns:p14="http://schemas.microsoft.com/office/powerpoint/2010/main" val="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/>
              <a:pPr>
                <a:spcAft>
                  <a:spcPts val="600"/>
                </a:spcAft>
                <a:defRPr/>
              </a:pPr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3793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B44016-7574-AC4D-A81E-C252ED82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How to create Weighted Graph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5C78D-6B82-2D42-A6E0-552DB91B3E0B}"/>
              </a:ext>
            </a:extLst>
          </p:cNvPr>
          <p:cNvSpPr txBox="1"/>
          <p:nvPr/>
        </p:nvSpPr>
        <p:spPr>
          <a:xfrm>
            <a:off x="537663" y="2266015"/>
            <a:ext cx="103561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    </a:t>
            </a:r>
            <a:r>
              <a:rPr lang="en-GB"/>
              <a:t>from neo4j import GraphDatabase</a:t>
            </a:r>
          </a:p>
          <a:p>
            <a:r>
              <a:rPr lang="en-GB"/>
              <a:t>driver=GraphDatabase.driver(uri=(</a:t>
            </a:r>
            <a:r>
              <a:rPr lang="en-GB" i="1"/>
              <a:t>"bolt://</a:t>
            </a:r>
            <a:r>
              <a:rPr lang="en-GB" i="1" u="sng"/>
              <a:t>localhost</a:t>
            </a:r>
            <a:r>
              <a:rPr lang="en-GB" i="1"/>
              <a:t>:7687"</a:t>
            </a:r>
            <a:r>
              <a:rPr lang="en-GB"/>
              <a:t>),auth=(</a:t>
            </a:r>
            <a:r>
              <a:rPr lang="en-GB" i="1"/>
              <a:t>"neo4j"</a:t>
            </a:r>
            <a:r>
              <a:rPr lang="en-GB"/>
              <a:t>,</a:t>
            </a:r>
            <a:r>
              <a:rPr lang="en-GB" i="1"/>
              <a:t>"</a:t>
            </a:r>
            <a:r>
              <a:rPr lang="en-GB" i="1" u="sng"/>
              <a:t>Rambo</a:t>
            </a:r>
            <a:r>
              <a:rPr lang="en-GB" i="1"/>
              <a:t>@1234"</a:t>
            </a:r>
            <a:r>
              <a:rPr lang="en-GB"/>
              <a:t>),encrypted=False)</a:t>
            </a:r>
          </a:p>
          <a:p>
            <a:r>
              <a:rPr lang="en-GB"/>
              <a:t>session=driver.session()</a:t>
            </a:r>
          </a:p>
          <a:p>
            <a:r>
              <a:rPr lang="en-GB"/>
              <a:t>q1=</a:t>
            </a:r>
            <a:r>
              <a:rPr lang="en-GB" i="1"/>
              <a:t>'''</a:t>
            </a:r>
            <a:endParaRPr lang="en-GB"/>
          </a:p>
          <a:p>
            <a:r>
              <a:rPr lang="en-GB" i="1"/>
              <a:t>create (a:EMPLOYEE{NAME:"RAHUL"})</a:t>
            </a:r>
            <a:endParaRPr lang="en-GB"/>
          </a:p>
          <a:p>
            <a:r>
              <a:rPr lang="en-GB" i="1"/>
              <a:t>create (b:EMPLOYEE{NAME:"VICKY"})</a:t>
            </a:r>
            <a:endParaRPr lang="en-GB"/>
          </a:p>
          <a:p>
            <a:r>
              <a:rPr lang="en-GB" i="1"/>
              <a:t>'''</a:t>
            </a:r>
            <a:endParaRPr lang="en-GB"/>
          </a:p>
          <a:p>
            <a:r>
              <a:rPr lang="en-GB"/>
              <a:t>q2=</a:t>
            </a:r>
            <a:r>
              <a:rPr lang="en-GB" i="1"/>
              <a:t>'''</a:t>
            </a:r>
            <a:endParaRPr lang="en-GB"/>
          </a:p>
          <a:p>
            <a:r>
              <a:rPr lang="en-GB" i="1"/>
              <a:t>MATCH (a:EMPLOYEE{NAME:"RAHUL"})</a:t>
            </a:r>
            <a:endParaRPr lang="en-GB"/>
          </a:p>
          <a:p>
            <a:r>
              <a:rPr lang="en-GB" i="1"/>
              <a:t>MATCH (b:EMPLOYEE{NAME:"VICKY"})</a:t>
            </a:r>
            <a:endParaRPr lang="en-GB"/>
          </a:p>
          <a:p>
            <a:r>
              <a:rPr lang="en-GB" i="1"/>
              <a:t>CREATE (a)-[:knows{for_years:10}]-&gt;(b)</a:t>
            </a:r>
            <a:endParaRPr lang="en-GB"/>
          </a:p>
          <a:p>
            <a:r>
              <a:rPr lang="en-GB" i="1"/>
              <a:t>'''</a:t>
            </a:r>
            <a:endParaRPr lang="en-GB"/>
          </a:p>
          <a:p>
            <a:r>
              <a:rPr lang="en-GB"/>
              <a:t>session.run(q1)</a:t>
            </a:r>
          </a:p>
          <a:p>
            <a:r>
              <a:rPr lang="en-GB"/>
              <a:t>session.run(q2)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412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309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Properties Of A Graph</vt:lpstr>
      <vt:lpstr>KNOWS</vt:lpstr>
      <vt:lpstr>KNOWS</vt:lpstr>
      <vt:lpstr>How to create Weighted Graph </vt:lpstr>
      <vt:lpstr>How to create Weighted Graph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</cp:revision>
  <dcterms:created xsi:type="dcterms:W3CDTF">2020-04-04T06:33:27Z</dcterms:created>
  <dcterms:modified xsi:type="dcterms:W3CDTF">2020-04-04T07:00:20Z</dcterms:modified>
</cp:coreProperties>
</file>