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4" r:id="rId4"/>
    <p:sldId id="265" r:id="rId5"/>
    <p:sldId id="263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31.01.20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31.01.20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31.01.20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31.01.20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31.01.20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31.01.20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31.01.20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31.01.20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startnode</a:t>
            </a:r>
            <a:r>
              <a:rPr lang="de-DE" dirty="0"/>
              <a:t> &amp; </a:t>
            </a:r>
            <a:r>
              <a:rPr lang="de-DE" dirty="0" err="1"/>
              <a:t>endnode</a:t>
            </a:r>
            <a:r>
              <a:rPr lang="de-DE" dirty="0"/>
              <a:t> </a:t>
            </a:r>
            <a:r>
              <a:rPr lang="de-DE" dirty="0" err="1"/>
              <a:t>clasue</a:t>
            </a:r>
            <a:endParaRPr lang="de-DE" dirty="0"/>
          </a:p>
          <a:p>
            <a:r>
              <a:rPr lang="de-DE" dirty="0"/>
              <a:t>Tutorial 70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31.01.20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</a:t>
            </a:r>
            <a:r>
              <a:rPr lang="en-US" sz="1800" dirty="0" err="1">
                <a:solidFill>
                  <a:srgbClr val="FFFFFF"/>
                </a:solidFill>
              </a:rPr>
              <a:t>startnode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Definition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97E1C-D587-5F45-8DBD-E6CFABD76628}"/>
              </a:ext>
            </a:extLst>
          </p:cNvPr>
          <p:cNvSpPr/>
          <p:nvPr/>
        </p:nvSpPr>
        <p:spPr>
          <a:xfrm>
            <a:off x="1130468" y="2743200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Helvetica" pitchFamily="2" charset="0"/>
              </a:rPr>
              <a:t>returns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first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node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of</a:t>
            </a:r>
            <a:r>
              <a:rPr lang="de-DE" dirty="0">
                <a:latin typeface="Helvetica" pitchFamily="2" charset="0"/>
              </a:rPr>
              <a:t> a </a:t>
            </a:r>
            <a:r>
              <a:rPr lang="de-DE" dirty="0" err="1">
                <a:latin typeface="Helvetica" pitchFamily="2" charset="0"/>
              </a:rPr>
              <a:t>relationship</a:t>
            </a:r>
            <a:r>
              <a:rPr lang="de-DE" dirty="0">
                <a:latin typeface="Helvetica" pitchFamily="2" charset="0"/>
              </a:rPr>
              <a:t>.</a:t>
            </a:r>
            <a:endParaRPr lang="de-DE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</a:t>
            </a:r>
            <a:r>
              <a:rPr lang="en-US" sz="1800" dirty="0" err="1">
                <a:solidFill>
                  <a:srgbClr val="FFFFFF"/>
                </a:solidFill>
              </a:rPr>
              <a:t>startnode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Use case 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97E1C-D587-5F45-8DBD-E6CFABD76628}"/>
              </a:ext>
            </a:extLst>
          </p:cNvPr>
          <p:cNvSpPr/>
          <p:nvPr/>
        </p:nvSpPr>
        <p:spPr>
          <a:xfrm>
            <a:off x="1130468" y="2743200"/>
            <a:ext cx="21467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Helvetica" pitchFamily="2" charset="0"/>
              </a:rPr>
              <a:t>From</a:t>
            </a:r>
            <a:r>
              <a:rPr lang="de-DE" dirty="0">
                <a:latin typeface="Helvetica" pitchFamily="2" charset="0"/>
              </a:rPr>
              <a:t> neo4j web </a:t>
            </a:r>
            <a:r>
              <a:rPr lang="de-DE" dirty="0" err="1">
                <a:latin typeface="Helvetica" pitchFamily="2" charset="0"/>
              </a:rPr>
              <a:t>ui</a:t>
            </a:r>
            <a:r>
              <a:rPr lang="de-DE" dirty="0">
                <a:latin typeface="Helvetica" pitchFamily="2" charset="0"/>
              </a:rPr>
              <a:t>.</a:t>
            </a:r>
          </a:p>
          <a:p>
            <a:endParaRPr lang="de-DE" dirty="0">
              <a:effectLst/>
              <a:latin typeface="Helvetica" pitchFamily="2" charset="0"/>
            </a:endParaRPr>
          </a:p>
          <a:p>
            <a:endParaRPr lang="de-DE" dirty="0">
              <a:effectLst/>
              <a:latin typeface="Helvetica" pitchFamily="2" charset="0"/>
            </a:endParaRPr>
          </a:p>
        </p:txBody>
      </p:sp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A8781883-A7AA-5E42-A7B8-F5B7C2FC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3453849"/>
            <a:ext cx="6320926" cy="2359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7F8A5A-2B35-5140-B9E8-D3C5BBE84C54}"/>
              </a:ext>
            </a:extLst>
          </p:cNvPr>
          <p:cNvSpPr txBox="1"/>
          <p:nvPr/>
        </p:nvSpPr>
        <p:spPr>
          <a:xfrm>
            <a:off x="8087096" y="2897579"/>
            <a:ext cx="239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MATCH (A)-[R]-&gt;(B)</a:t>
            </a:r>
          </a:p>
          <a:p>
            <a:r>
              <a:rPr lang="de-DE" dirty="0"/>
              <a:t>RETURN STARTNODE(R)</a:t>
            </a:r>
          </a:p>
        </p:txBody>
      </p:sp>
    </p:spTree>
    <p:extLst>
      <p:ext uri="{BB962C8B-B14F-4D97-AF65-F5344CB8AC3E}">
        <p14:creationId xmlns:p14="http://schemas.microsoft.com/office/powerpoint/2010/main" val="426294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</a:t>
            </a:r>
            <a:r>
              <a:rPr lang="en-US" sz="1800" dirty="0" err="1">
                <a:solidFill>
                  <a:srgbClr val="FFFFFF"/>
                </a:solidFill>
              </a:rPr>
              <a:t>startnode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Use case 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97E1C-D587-5F45-8DBD-E6CFABD76628}"/>
              </a:ext>
            </a:extLst>
          </p:cNvPr>
          <p:cNvSpPr/>
          <p:nvPr/>
        </p:nvSpPr>
        <p:spPr>
          <a:xfrm>
            <a:off x="1130468" y="274320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Helvetica" pitchFamily="2" charset="0"/>
              </a:rPr>
              <a:t>From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python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ide</a:t>
            </a:r>
            <a:r>
              <a:rPr lang="de-DE" dirty="0">
                <a:latin typeface="Helvetica" pitchFamily="2" charset="0"/>
              </a:rPr>
              <a:t>.</a:t>
            </a:r>
            <a:endParaRPr lang="de-DE" dirty="0">
              <a:effectLst/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ABB2B-440A-414B-B539-4B27777E4579}"/>
              </a:ext>
            </a:extLst>
          </p:cNvPr>
          <p:cNvSpPr txBox="1"/>
          <p:nvPr/>
        </p:nvSpPr>
        <p:spPr>
          <a:xfrm>
            <a:off x="1555668" y="3194462"/>
            <a:ext cx="87617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GraphDatabase</a:t>
            </a:r>
            <a:endParaRPr lang="de-DE" dirty="0"/>
          </a:p>
          <a:p>
            <a:r>
              <a:rPr lang="de-DE" dirty="0" err="1"/>
              <a:t>driver</a:t>
            </a:r>
            <a:r>
              <a:rPr lang="de-DE" dirty="0"/>
              <a:t>=</a:t>
            </a:r>
            <a:r>
              <a:rPr lang="de-DE" dirty="0" err="1"/>
              <a:t>GraphDatabase.driver</a:t>
            </a:r>
            <a:r>
              <a:rPr lang="de-DE" dirty="0"/>
              <a:t>(</a:t>
            </a:r>
            <a:r>
              <a:rPr lang="de-DE" dirty="0" err="1"/>
              <a:t>uri</a:t>
            </a:r>
            <a:r>
              <a:rPr lang="de-DE" dirty="0"/>
              <a:t>=(</a:t>
            </a:r>
            <a:r>
              <a:rPr lang="de-DE" i="1" dirty="0"/>
              <a:t>"</a:t>
            </a:r>
            <a:r>
              <a:rPr lang="de-DE" i="1" dirty="0" err="1"/>
              <a:t>bolt</a:t>
            </a:r>
            <a:r>
              <a:rPr lang="de-DE" i="1" dirty="0"/>
              <a:t>://</a:t>
            </a:r>
            <a:r>
              <a:rPr lang="de-DE" i="1" u="sng" dirty="0"/>
              <a:t>localhost</a:t>
            </a:r>
            <a:r>
              <a:rPr lang="de-DE" i="1" dirty="0"/>
              <a:t>:7687"</a:t>
            </a:r>
            <a:r>
              <a:rPr lang="de-DE" dirty="0"/>
              <a:t>),</a:t>
            </a:r>
            <a:r>
              <a:rPr lang="de-DE" dirty="0" err="1"/>
              <a:t>auth</a:t>
            </a:r>
            <a:r>
              <a:rPr lang="de-DE" dirty="0"/>
              <a:t>=(</a:t>
            </a:r>
            <a:r>
              <a:rPr lang="de-DE" i="1" dirty="0"/>
              <a:t>"neo4j"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u="sng" dirty="0"/>
              <a:t>Rambo</a:t>
            </a:r>
            <a:r>
              <a:rPr lang="de-DE" i="1" dirty="0"/>
              <a:t>@1234"</a:t>
            </a:r>
            <a:r>
              <a:rPr lang="de-DE" dirty="0"/>
              <a:t>))</a:t>
            </a:r>
          </a:p>
          <a:p>
            <a:r>
              <a:rPr lang="de-DE" dirty="0" err="1"/>
              <a:t>session</a:t>
            </a:r>
            <a:r>
              <a:rPr lang="de-DE" dirty="0"/>
              <a:t>=</a:t>
            </a:r>
            <a:r>
              <a:rPr lang="de-DE" dirty="0" err="1"/>
              <a:t>driver.session</a:t>
            </a:r>
            <a:r>
              <a:rPr lang="de-DE" dirty="0"/>
              <a:t>()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q1=</a:t>
            </a:r>
            <a:r>
              <a:rPr lang="de-DE" i="1" dirty="0"/>
              <a:t>'''</a:t>
            </a:r>
            <a:endParaRPr lang="de-DE" dirty="0"/>
          </a:p>
          <a:p>
            <a:r>
              <a:rPr lang="de-DE" i="1" dirty="0"/>
              <a:t>MATCH (A)-[R]-&gt;(B)</a:t>
            </a:r>
            <a:endParaRPr lang="de-DE" dirty="0"/>
          </a:p>
          <a:p>
            <a:r>
              <a:rPr lang="de-DE" i="1" dirty="0"/>
              <a:t>RETURN STARTNODE(R)</a:t>
            </a:r>
            <a:endParaRPr lang="de-DE" dirty="0"/>
          </a:p>
          <a:p>
            <a:r>
              <a:rPr lang="de-DE" i="1" dirty="0"/>
              <a:t>'''</a:t>
            </a:r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=</a:t>
            </a:r>
            <a:r>
              <a:rPr lang="de-DE" dirty="0" err="1"/>
              <a:t>session.run</a:t>
            </a:r>
            <a:r>
              <a:rPr lang="de-DE" dirty="0"/>
              <a:t>(q1)</a:t>
            </a:r>
          </a:p>
          <a:p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list</a:t>
            </a:r>
            <a:r>
              <a:rPr lang="de-DE" dirty="0"/>
              <a:t>(</a:t>
            </a:r>
            <a:r>
              <a:rPr lang="de-DE" dirty="0" err="1"/>
              <a:t>result</a:t>
            </a:r>
            <a:r>
              <a:rPr lang="de-DE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9930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</a:t>
            </a:r>
            <a:r>
              <a:rPr lang="en-US" sz="1800" dirty="0" err="1">
                <a:solidFill>
                  <a:srgbClr val="FFFFFF"/>
                </a:solidFill>
              </a:rPr>
              <a:t>endnode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Definition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97E1C-D587-5F45-8DBD-E6CFABD76628}"/>
              </a:ext>
            </a:extLst>
          </p:cNvPr>
          <p:cNvSpPr/>
          <p:nvPr/>
        </p:nvSpPr>
        <p:spPr>
          <a:xfrm>
            <a:off x="1130468" y="2743200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Helvetica" pitchFamily="2" charset="0"/>
              </a:rPr>
              <a:t>returns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end </a:t>
            </a:r>
            <a:r>
              <a:rPr lang="de-DE" dirty="0" err="1">
                <a:latin typeface="Helvetica" pitchFamily="2" charset="0"/>
              </a:rPr>
              <a:t>node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of</a:t>
            </a:r>
            <a:r>
              <a:rPr lang="de-DE" dirty="0">
                <a:latin typeface="Helvetica" pitchFamily="2" charset="0"/>
              </a:rPr>
              <a:t> a </a:t>
            </a:r>
            <a:r>
              <a:rPr lang="de-DE" dirty="0" err="1">
                <a:latin typeface="Helvetica" pitchFamily="2" charset="0"/>
              </a:rPr>
              <a:t>relationship</a:t>
            </a:r>
            <a:r>
              <a:rPr lang="de-DE" dirty="0">
                <a:latin typeface="Helvetica" pitchFamily="2" charset="0"/>
              </a:rPr>
              <a:t>.</a:t>
            </a:r>
            <a:endParaRPr lang="de-DE" dirty="0">
              <a:effectLst/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45A09-3998-1E41-9CA6-EC96B3BDD33A}"/>
              </a:ext>
            </a:extLst>
          </p:cNvPr>
          <p:cNvSpPr txBox="1"/>
          <p:nvPr/>
        </p:nvSpPr>
        <p:spPr>
          <a:xfrm>
            <a:off x="1413164" y="3325091"/>
            <a:ext cx="2503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MATCH (A)-[R]-&gt;(B)</a:t>
            </a:r>
          </a:p>
          <a:p>
            <a:r>
              <a:rPr lang="de-DE" dirty="0"/>
              <a:t>RETURN ENDNODE(R)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WITH WHERE CLAUSE</a:t>
            </a:r>
          </a:p>
          <a:p>
            <a:endParaRPr lang="de-DE" dirty="0"/>
          </a:p>
          <a:p>
            <a:r>
              <a:rPr lang="de-DE" dirty="0"/>
              <a:t>MATCH (A)-[R]-&gt;(B)</a:t>
            </a:r>
          </a:p>
          <a:p>
            <a:r>
              <a:rPr lang="de-DE" dirty="0"/>
              <a:t>WHERE A.NAME="RONI"</a:t>
            </a:r>
          </a:p>
          <a:p>
            <a:r>
              <a:rPr lang="de-DE" dirty="0"/>
              <a:t>RETURN ENDNODE(R)</a:t>
            </a:r>
          </a:p>
        </p:txBody>
      </p:sp>
    </p:spTree>
    <p:extLst>
      <p:ext uri="{BB962C8B-B14F-4D97-AF65-F5344CB8AC3E}">
        <p14:creationId xmlns:p14="http://schemas.microsoft.com/office/powerpoint/2010/main" val="281662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</a:t>
            </a:r>
            <a:r>
              <a:rPr lang="en-US" sz="1800" dirty="0" err="1">
                <a:solidFill>
                  <a:srgbClr val="FFFFFF"/>
                </a:solidFill>
              </a:rPr>
              <a:t>endnode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F46D2F"/>
                </a:solidFill>
                <a:highlight>
                  <a:srgbClr val="FFFF00"/>
                </a:highlight>
              </a:rPr>
              <a:t>usecase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97E1C-D587-5F45-8DBD-E6CFABD76628}"/>
              </a:ext>
            </a:extLst>
          </p:cNvPr>
          <p:cNvSpPr/>
          <p:nvPr/>
        </p:nvSpPr>
        <p:spPr>
          <a:xfrm>
            <a:off x="1130468" y="274320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Helvetica" pitchFamily="2" charset="0"/>
              </a:rPr>
              <a:t>From</a:t>
            </a:r>
            <a:r>
              <a:rPr lang="de-DE" dirty="0">
                <a:latin typeface="Helvetica" pitchFamily="2" charset="0"/>
              </a:rPr>
              <a:t> neo4j web </a:t>
            </a:r>
            <a:r>
              <a:rPr lang="de-DE" dirty="0" err="1">
                <a:latin typeface="Helvetica" pitchFamily="2" charset="0"/>
              </a:rPr>
              <a:t>ui</a:t>
            </a:r>
            <a:r>
              <a:rPr lang="de-DE" dirty="0">
                <a:latin typeface="Helvetica" pitchFamily="2" charset="0"/>
              </a:rPr>
              <a:t>.</a:t>
            </a:r>
            <a:endParaRPr lang="de-DE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5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Uses of </a:t>
            </a:r>
            <a:r>
              <a:rPr lang="en-US" sz="1800" dirty="0" err="1">
                <a:solidFill>
                  <a:srgbClr val="FFFFFF"/>
                </a:solidFill>
              </a:rPr>
              <a:t>endnode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F46D2F"/>
                </a:solidFill>
                <a:highlight>
                  <a:srgbClr val="FFFF00"/>
                </a:highlight>
              </a:rPr>
              <a:t>usecase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1/31/20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97E1C-D587-5F45-8DBD-E6CFABD76628}"/>
              </a:ext>
            </a:extLst>
          </p:cNvPr>
          <p:cNvSpPr/>
          <p:nvPr/>
        </p:nvSpPr>
        <p:spPr>
          <a:xfrm>
            <a:off x="1047341" y="2448849"/>
            <a:ext cx="876175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Helvetica" pitchFamily="2" charset="0"/>
              </a:rPr>
              <a:t>From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python</a:t>
            </a:r>
            <a:r>
              <a:rPr lang="de-DE" dirty="0">
                <a:latin typeface="Helvetica" pitchFamily="2" charset="0"/>
              </a:rPr>
              <a:t> die</a:t>
            </a:r>
          </a:p>
          <a:p>
            <a:endParaRPr lang="de-DE" dirty="0">
              <a:effectLst/>
              <a:latin typeface="Helvetica" pitchFamily="2" charset="0"/>
            </a:endParaRPr>
          </a:p>
          <a:p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GraphDatabase</a:t>
            </a:r>
            <a:endParaRPr lang="de-DE" dirty="0"/>
          </a:p>
          <a:p>
            <a:r>
              <a:rPr lang="de-DE" dirty="0" err="1"/>
              <a:t>driver</a:t>
            </a:r>
            <a:r>
              <a:rPr lang="de-DE" dirty="0"/>
              <a:t>=</a:t>
            </a:r>
            <a:r>
              <a:rPr lang="de-DE" dirty="0" err="1"/>
              <a:t>GraphDatabase.driver</a:t>
            </a:r>
            <a:r>
              <a:rPr lang="de-DE" dirty="0"/>
              <a:t>(</a:t>
            </a:r>
            <a:r>
              <a:rPr lang="de-DE" dirty="0" err="1"/>
              <a:t>uri</a:t>
            </a:r>
            <a:r>
              <a:rPr lang="de-DE" dirty="0"/>
              <a:t>=(</a:t>
            </a:r>
            <a:r>
              <a:rPr lang="de-DE" i="1" dirty="0"/>
              <a:t>"</a:t>
            </a:r>
            <a:r>
              <a:rPr lang="de-DE" i="1" dirty="0" err="1"/>
              <a:t>bolt</a:t>
            </a:r>
            <a:r>
              <a:rPr lang="de-DE" i="1" dirty="0"/>
              <a:t>://</a:t>
            </a:r>
            <a:r>
              <a:rPr lang="de-DE" i="1" u="sng" dirty="0"/>
              <a:t>localhost</a:t>
            </a:r>
            <a:r>
              <a:rPr lang="de-DE" i="1" dirty="0"/>
              <a:t>:7687"</a:t>
            </a:r>
            <a:r>
              <a:rPr lang="de-DE" dirty="0"/>
              <a:t>),</a:t>
            </a:r>
            <a:r>
              <a:rPr lang="de-DE" dirty="0" err="1"/>
              <a:t>auth</a:t>
            </a:r>
            <a:r>
              <a:rPr lang="de-DE" dirty="0"/>
              <a:t>=(</a:t>
            </a:r>
            <a:r>
              <a:rPr lang="de-DE" i="1" dirty="0"/>
              <a:t>"neo4j"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u="sng" dirty="0"/>
              <a:t>Rambo</a:t>
            </a:r>
            <a:r>
              <a:rPr lang="de-DE" i="1" dirty="0"/>
              <a:t>@1234"</a:t>
            </a:r>
            <a:r>
              <a:rPr lang="de-DE" dirty="0"/>
              <a:t>))</a:t>
            </a:r>
          </a:p>
          <a:p>
            <a:r>
              <a:rPr lang="de-DE" dirty="0" err="1"/>
              <a:t>session</a:t>
            </a:r>
            <a:r>
              <a:rPr lang="de-DE" dirty="0"/>
              <a:t>=</a:t>
            </a:r>
            <a:r>
              <a:rPr lang="de-DE" dirty="0" err="1"/>
              <a:t>driver.session</a:t>
            </a:r>
            <a:r>
              <a:rPr lang="de-DE" dirty="0"/>
              <a:t>()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q1=</a:t>
            </a:r>
            <a:r>
              <a:rPr lang="de-DE" i="1" dirty="0"/>
              <a:t>'''</a:t>
            </a:r>
            <a:endParaRPr lang="de-DE" dirty="0"/>
          </a:p>
          <a:p>
            <a:r>
              <a:rPr lang="de-DE" i="1" dirty="0"/>
              <a:t>MATCH (A)-[R]-&gt;(B)</a:t>
            </a:r>
            <a:endParaRPr lang="de-DE" dirty="0"/>
          </a:p>
          <a:p>
            <a:r>
              <a:rPr lang="de-DE" i="1" dirty="0"/>
              <a:t>WHERE A.NAME="BOB"</a:t>
            </a:r>
            <a:endParaRPr lang="de-DE" dirty="0"/>
          </a:p>
          <a:p>
            <a:r>
              <a:rPr lang="de-DE" i="1" dirty="0"/>
              <a:t>RETURN ENDNODE(R)</a:t>
            </a:r>
            <a:endParaRPr lang="de-DE" dirty="0"/>
          </a:p>
          <a:p>
            <a:r>
              <a:rPr lang="de-DE" i="1" dirty="0"/>
              <a:t>'''</a:t>
            </a:r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=</a:t>
            </a:r>
            <a:r>
              <a:rPr lang="de-DE" dirty="0" err="1"/>
              <a:t>session.run</a:t>
            </a:r>
            <a:r>
              <a:rPr lang="de-DE" dirty="0"/>
              <a:t>(q1)</a:t>
            </a:r>
          </a:p>
          <a:p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list</a:t>
            </a:r>
            <a:r>
              <a:rPr lang="de-DE" dirty="0"/>
              <a:t>(</a:t>
            </a:r>
            <a:r>
              <a:rPr lang="de-DE" dirty="0" err="1"/>
              <a:t>result</a:t>
            </a:r>
            <a:r>
              <a:rPr lang="de-DE" dirty="0"/>
              <a:t>))</a:t>
            </a:r>
          </a:p>
          <a:p>
            <a:endParaRPr lang="de-DE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282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NEO4J CYPHER TUTORIAL WITH PYTHON</vt:lpstr>
      <vt:lpstr>Uses of startnode</vt:lpstr>
      <vt:lpstr>Uses of startnode</vt:lpstr>
      <vt:lpstr>Uses of startnode</vt:lpstr>
      <vt:lpstr>Uses of endnode</vt:lpstr>
      <vt:lpstr>Uses of endnode</vt:lpstr>
      <vt:lpstr>Uses of endnode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20</cp:revision>
  <dcterms:created xsi:type="dcterms:W3CDTF">2020-01-14T16:44:41Z</dcterms:created>
  <dcterms:modified xsi:type="dcterms:W3CDTF">2020-01-31T06:06:24Z</dcterms:modified>
</cp:coreProperties>
</file>