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4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02.07.20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02.07.20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02.07.20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02.07.20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02.07.20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</a:t>
            </a:r>
            <a:r>
              <a:rPr lang="de-DE" dirty="0" err="1"/>
              <a:t>To</a:t>
            </a:r>
            <a:r>
              <a:rPr lang="de-DE" dirty="0"/>
              <a:t> Register Users In </a:t>
            </a:r>
            <a:r>
              <a:rPr lang="de-DE" dirty="0" err="1"/>
              <a:t>Twilio</a:t>
            </a:r>
            <a:r>
              <a:rPr lang="de-DE" dirty="0"/>
              <a:t> </a:t>
            </a:r>
            <a:r>
              <a:rPr lang="de-DE" dirty="0" err="1"/>
              <a:t>Whatsapp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Otp</a:t>
            </a:r>
            <a:endParaRPr lang="de-DE" dirty="0"/>
          </a:p>
          <a:p>
            <a:r>
              <a:rPr lang="de-DE" dirty="0"/>
              <a:t>Tutorial :16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02.07.20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2815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4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henever a new message comes bot will check whether the user already exists or not .</a:t>
            </a:r>
          </a:p>
          <a:p>
            <a:r>
              <a:rPr lang="en-DE" dirty="0"/>
              <a:t>If </a:t>
            </a:r>
            <a:r>
              <a:rPr lang="en-GB" dirty="0"/>
              <a:t>not,</a:t>
            </a:r>
            <a:r>
              <a:rPr lang="en-DE" dirty="0"/>
              <a:t> it will ask user to follow registration process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Goal:</a:t>
            </a:r>
          </a:p>
          <a:p>
            <a:pPr marL="0" indent="0">
              <a:buNone/>
            </a:pPr>
            <a:r>
              <a:rPr lang="en-US" dirty="0"/>
              <a:t>User registration and validation based on user email address and </a:t>
            </a:r>
            <a:r>
              <a:rPr lang="en-US" dirty="0" err="1"/>
              <a:t>otp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9515B-855A-A149-B485-40F21EDEA9B9}"/>
              </a:ext>
            </a:extLst>
          </p:cNvPr>
          <p:cNvSpPr/>
          <p:nvPr/>
        </p:nvSpPr>
        <p:spPr>
          <a:xfrm>
            <a:off x="5002424" y="136525"/>
            <a:ext cx="70371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from</a:t>
            </a:r>
            <a:r>
              <a:rPr lang="en-GB" sz="1000" dirty="0">
                <a:latin typeface="Helvetica" pitchFamily="2" charset="0"/>
              </a:rPr>
              <a:t> flask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Flask,request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from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twilio.twiml.messaging_response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MessagingResponse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from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pymongo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MongoClient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urllib</a:t>
            </a: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import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 csv</a:t>
            </a:r>
            <a:endParaRPr lang="en-GB" sz="1000" dirty="0">
              <a:solidFill>
                <a:srgbClr val="0000FF"/>
              </a:solidFill>
              <a:latin typeface="Helvetica" pitchFamily="2" charset="0"/>
            </a:endParaRPr>
          </a:p>
          <a:p>
            <a:br>
              <a:rPr lang="en-GB" sz="1000" dirty="0">
                <a:latin typeface="Helvetica" pitchFamily="2" charset="0"/>
              </a:rPr>
            </a:b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with</a:t>
            </a:r>
            <a:r>
              <a:rPr lang="en-GB" sz="1000" dirty="0">
                <a:latin typeface="Helvetica" pitchFamily="2" charset="0"/>
              </a:rPr>
              <a:t> open(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cred.txt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latin typeface="Helvetica" pitchFamily="2" charset="0"/>
              </a:rPr>
              <a:t>)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as</a:t>
            </a:r>
            <a:r>
              <a:rPr lang="en-GB" sz="1000" dirty="0">
                <a:latin typeface="Helvetica" pitchFamily="2" charset="0"/>
              </a:rPr>
              <a:t> f1: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datarow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csv.reader</a:t>
            </a:r>
            <a:r>
              <a:rPr lang="en-GB" sz="1000" dirty="0">
                <a:latin typeface="Helvetica" pitchFamily="2" charset="0"/>
              </a:rPr>
              <a:t>(f1,delimiter=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","</a:t>
            </a:r>
            <a:r>
              <a:rPr lang="en-GB" sz="1000" dirty="0">
                <a:latin typeface="Helvetica" pitchFamily="2" charset="0"/>
              </a:rPr>
              <a:t>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for</a:t>
            </a:r>
            <a:r>
              <a:rPr lang="en-GB" sz="1000" dirty="0">
                <a:latin typeface="Helvetica" pitchFamily="2" charset="0"/>
              </a:rPr>
              <a:t> row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in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dirty="0" err="1">
                <a:latin typeface="Helvetica" pitchFamily="2" charset="0"/>
              </a:rPr>
              <a:t>datarow</a:t>
            </a:r>
            <a:r>
              <a:rPr lang="en-GB" sz="1000" dirty="0">
                <a:latin typeface="Helvetica" pitchFamily="2" charset="0"/>
              </a:rPr>
              <a:t>:</a:t>
            </a:r>
          </a:p>
          <a:p>
            <a:r>
              <a:rPr lang="en-GB" sz="1000" dirty="0">
                <a:latin typeface="Helvetica" pitchFamily="2" charset="0"/>
              </a:rPr>
              <a:t>        id=row[</a:t>
            </a:r>
            <a:r>
              <a:rPr lang="en-GB" sz="1000" dirty="0">
                <a:solidFill>
                  <a:srgbClr val="800000"/>
                </a:solidFill>
                <a:latin typeface="Helvetica" pitchFamily="2" charset="0"/>
              </a:rPr>
              <a:t>0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>
                <a:latin typeface="Helvetica" pitchFamily="2" charset="0"/>
              </a:rPr>
              <a:t>        </a:t>
            </a:r>
            <a:r>
              <a:rPr lang="en-GB" sz="1000" dirty="0" err="1">
                <a:latin typeface="Helvetica" pitchFamily="2" charset="0"/>
              </a:rPr>
              <a:t>pwd</a:t>
            </a:r>
            <a:r>
              <a:rPr lang="en-GB" sz="1000" dirty="0">
                <a:latin typeface="Helvetica" pitchFamily="2" charset="0"/>
              </a:rPr>
              <a:t>=row[</a:t>
            </a:r>
            <a:r>
              <a:rPr lang="en-GB" sz="1000" dirty="0">
                <a:solidFill>
                  <a:srgbClr val="800000"/>
                </a:solidFill>
                <a:latin typeface="Helvetica" pitchFamily="2" charset="0"/>
              </a:rPr>
              <a:t>1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>
                <a:latin typeface="Helvetica" pitchFamily="2" charset="0"/>
              </a:rPr>
              <a:t>        </a:t>
            </a:r>
          </a:p>
          <a:p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client=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MongoClient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mongodb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+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srv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://"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+id+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":"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+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urllib.parse.quote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pwd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)+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"@cluster0-lymvb.mongodb.net/</a:t>
            </a:r>
            <a:r>
              <a:rPr lang="en-GB" sz="1000" i="1" u="sng" dirty="0">
                <a:solidFill>
                  <a:srgbClr val="00AA00"/>
                </a:solidFill>
                <a:latin typeface="Helvetica" pitchFamily="2" charset="0"/>
              </a:rPr>
              <a:t>&lt;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dbname</a:t>
            </a:r>
            <a:r>
              <a:rPr lang="en-GB" sz="1000" i="1" u="sng" dirty="0">
                <a:solidFill>
                  <a:srgbClr val="00AA00"/>
                </a:solidFill>
                <a:latin typeface="Helvetica" pitchFamily="2" charset="0"/>
              </a:rPr>
              <a:t>&gt;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?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retryWrites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=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true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&amp;w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=majority"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db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=client[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whatsapp_db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]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latin typeface="Helvetica" pitchFamily="2" charset="0"/>
              </a:rPr>
              <a:t>collection=</a:t>
            </a:r>
            <a:r>
              <a:rPr lang="en-GB" sz="1000" dirty="0" err="1">
                <a:latin typeface="Helvetica" pitchFamily="2" charset="0"/>
              </a:rPr>
              <a:t>db</a:t>
            </a:r>
            <a:r>
              <a:rPr lang="en-GB" sz="1000" dirty="0">
                <a:latin typeface="Helvetica" pitchFamily="2" charset="0"/>
              </a:rPr>
              <a:t>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"users"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 err="1">
                <a:latin typeface="Helvetica" pitchFamily="2" charset="0"/>
              </a:rPr>
              <a:t>apbot</a:t>
            </a:r>
            <a:r>
              <a:rPr lang="en-GB" sz="1000" dirty="0">
                <a:latin typeface="Helvetica" pitchFamily="2" charset="0"/>
              </a:rPr>
              <a:t>=Flask(__name__)</a:t>
            </a:r>
          </a:p>
          <a:p>
            <a:r>
              <a:rPr lang="en-GB" sz="1000" i="1" dirty="0">
                <a:solidFill>
                  <a:srgbClr val="7D7D7D"/>
                </a:solidFill>
                <a:latin typeface="Helvetica" pitchFamily="2" charset="0"/>
              </a:rPr>
              <a:t>@</a:t>
            </a:r>
            <a:r>
              <a:rPr lang="en-GB" sz="1000" i="1" dirty="0" err="1">
                <a:solidFill>
                  <a:srgbClr val="7D7D7D"/>
                </a:solidFill>
                <a:latin typeface="Helvetica" pitchFamily="2" charset="0"/>
              </a:rPr>
              <a:t>apbot.route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"/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sms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, methods=[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get"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"post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])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def</a:t>
            </a:r>
            <a:r>
              <a:rPr lang="en-GB" sz="1000" dirty="0">
                <a:latin typeface="Helvetica" pitchFamily="2" charset="0"/>
              </a:rPr>
              <a:t> </a:t>
            </a:r>
            <a:r>
              <a:rPr lang="en-GB" sz="1000" b="1" dirty="0">
                <a:latin typeface="Helvetica" pitchFamily="2" charset="0"/>
              </a:rPr>
              <a:t>reply</a:t>
            </a:r>
            <a:r>
              <a:rPr lang="en-GB" sz="1000" dirty="0">
                <a:latin typeface="Helvetica" pitchFamily="2" charset="0"/>
              </a:rPr>
              <a:t>():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num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request.form.get</a:t>
            </a:r>
            <a:r>
              <a:rPr lang="en-GB" sz="1000" dirty="0"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"From"</a:t>
            </a:r>
            <a:r>
              <a:rPr lang="en-GB" sz="1000" dirty="0">
                <a:latin typeface="Helvetica" pitchFamily="2" charset="0"/>
              </a:rPr>
              <a:t>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num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num.replace</a:t>
            </a:r>
            <a:r>
              <a:rPr lang="en-GB" sz="1000" dirty="0"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</a:t>
            </a:r>
            <a:r>
              <a:rPr lang="en-GB" sz="1000" i="1" u="sng" dirty="0" err="1">
                <a:solidFill>
                  <a:srgbClr val="00AA00"/>
                </a:solidFill>
                <a:latin typeface="Helvetica" pitchFamily="2" charset="0"/>
              </a:rPr>
              <a:t>whatsapp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:"</a:t>
            </a:r>
            <a:r>
              <a:rPr lang="en-GB" sz="1000" dirty="0">
                <a:latin typeface="Helvetica" pitchFamily="2" charset="0"/>
              </a:rPr>
              <a:t>,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""</a:t>
            </a:r>
            <a:r>
              <a:rPr lang="en-GB" sz="1000" dirty="0">
                <a:latin typeface="Helvetica" pitchFamily="2" charset="0"/>
              </a:rPr>
              <a:t>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msg</a:t>
            </a:r>
            <a:r>
              <a:rPr lang="en-GB" sz="1000" dirty="0">
                <a:latin typeface="Helvetica" pitchFamily="2" charset="0"/>
              </a:rPr>
              <a:t>=</a:t>
            </a:r>
            <a:r>
              <a:rPr lang="en-GB" sz="1000" dirty="0" err="1">
                <a:latin typeface="Helvetica" pitchFamily="2" charset="0"/>
              </a:rPr>
              <a:t>MessagingResponse</a:t>
            </a:r>
            <a:r>
              <a:rPr lang="en-GB" sz="1000" dirty="0">
                <a:latin typeface="Helvetica" pitchFamily="2" charset="0"/>
              </a:rPr>
              <a:t>()</a:t>
            </a:r>
          </a:p>
          <a:p>
            <a:r>
              <a:rPr lang="en-GB" sz="1000" dirty="0">
                <a:latin typeface="Helvetica" pitchFamily="2" charset="0"/>
              </a:rPr>
              <a:t>    x=</a:t>
            </a:r>
            <a:r>
              <a:rPr lang="en-GB" sz="1000" dirty="0" err="1">
                <a:latin typeface="Helvetica" pitchFamily="2" charset="0"/>
              </a:rPr>
              <a:t>collection.find_one</a:t>
            </a:r>
            <a:r>
              <a:rPr lang="en-GB" sz="1000" dirty="0">
                <a:latin typeface="Helvetica" pitchFamily="2" charset="0"/>
              </a:rPr>
              <a:t>({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"NUMBER"</a:t>
            </a:r>
            <a:r>
              <a:rPr lang="en-GB" sz="1000" dirty="0">
                <a:latin typeface="Helvetica" pitchFamily="2" charset="0"/>
              </a:rPr>
              <a:t>:</a:t>
            </a:r>
            <a:r>
              <a:rPr lang="en-GB" sz="1000" dirty="0" err="1">
                <a:latin typeface="Helvetica" pitchFamily="2" charset="0"/>
              </a:rPr>
              <a:t>num</a:t>
            </a:r>
            <a:r>
              <a:rPr lang="en-GB" sz="1000" dirty="0">
                <a:latin typeface="Helvetica" pitchFamily="2" charset="0"/>
              </a:rPr>
              <a:t>})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if</a:t>
            </a:r>
            <a:r>
              <a:rPr lang="en-GB" sz="1000" dirty="0">
                <a:latin typeface="Helvetica" pitchFamily="2" charset="0"/>
              </a:rPr>
              <a:t>(x==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None</a:t>
            </a:r>
            <a:r>
              <a:rPr lang="en-GB" sz="1000" dirty="0">
                <a:latin typeface="Helvetica" pitchFamily="2" charset="0"/>
              </a:rPr>
              <a:t>):</a:t>
            </a:r>
          </a:p>
          <a:p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resp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msg.message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"It seems you are new to our platform ,would you like to register with us, please reply with *yes* or *no*"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else</a:t>
            </a:r>
            <a:r>
              <a:rPr lang="en-GB" sz="1000" dirty="0">
                <a:latin typeface="Helvetica" pitchFamily="2" charset="0"/>
              </a:rPr>
              <a:t>:</a:t>
            </a:r>
          </a:p>
          <a:p>
            <a:r>
              <a:rPr lang="en-GB" sz="1000" dirty="0">
                <a:latin typeface="Helvetica" pitchFamily="2" charset="0"/>
              </a:rPr>
              <a:t>        name=x[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"NAME"</a:t>
            </a:r>
            <a:r>
              <a:rPr lang="en-GB" sz="1000" dirty="0">
                <a:latin typeface="Helvetica" pitchFamily="2" charset="0"/>
              </a:rPr>
              <a:t>]</a:t>
            </a:r>
          </a:p>
          <a:p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resp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-GB" sz="1000" dirty="0" err="1">
                <a:solidFill>
                  <a:srgbClr val="000000"/>
                </a:solidFill>
                <a:latin typeface="Helvetica" pitchFamily="2" charset="0"/>
              </a:rPr>
              <a:t>msg.message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GB" sz="1000" i="1" dirty="0" err="1">
                <a:solidFill>
                  <a:srgbClr val="00AA00"/>
                </a:solidFill>
                <a:latin typeface="Helvetica" pitchFamily="2" charset="0"/>
              </a:rPr>
              <a:t>f"Welcome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 back </a:t>
            </a:r>
            <a:r>
              <a:rPr lang="en-GB" sz="1000" i="1" dirty="0">
                <a:solidFill>
                  <a:srgbClr val="C9802B"/>
                </a:solidFill>
                <a:latin typeface="Helvetica" pitchFamily="2" charset="0"/>
              </a:rPr>
              <a:t>{name}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,how can we help you today?"</a:t>
            </a:r>
            <a:r>
              <a:rPr lang="en-GB" sz="10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GB" sz="1000" dirty="0">
              <a:solidFill>
                <a:srgbClr val="00AA00"/>
              </a:solidFill>
              <a:latin typeface="Helvetica" pitchFamily="2" charset="0"/>
            </a:endParaRPr>
          </a:p>
          <a:p>
            <a:r>
              <a:rPr lang="en-GB" sz="1000" dirty="0">
                <a:latin typeface="Helvetica" pitchFamily="2" charset="0"/>
              </a:rPr>
              <a:t>    </a:t>
            </a:r>
          </a:p>
          <a:p>
            <a:r>
              <a:rPr lang="en-GB" sz="1000" dirty="0">
                <a:latin typeface="Helvetica" pitchFamily="2" charset="0"/>
              </a:rPr>
              <a:t>   </a:t>
            </a:r>
          </a:p>
          <a:p>
            <a:r>
              <a:rPr lang="en-GB" sz="1000" dirty="0">
                <a:latin typeface="Helvetica" pitchFamily="2" charset="0"/>
              </a:rPr>
              <a:t>    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return</a:t>
            </a:r>
            <a:r>
              <a:rPr lang="en-GB" sz="1000" dirty="0">
                <a:latin typeface="Helvetica" pitchFamily="2" charset="0"/>
              </a:rPr>
              <a:t>(str(</a:t>
            </a:r>
            <a:r>
              <a:rPr lang="en-GB" sz="1000" dirty="0" err="1">
                <a:latin typeface="Helvetica" pitchFamily="2" charset="0"/>
              </a:rPr>
              <a:t>msg</a:t>
            </a:r>
            <a:r>
              <a:rPr lang="en-GB" sz="1000" dirty="0">
                <a:latin typeface="Helvetica" pitchFamily="2" charset="0"/>
              </a:rPr>
              <a:t>))</a:t>
            </a:r>
          </a:p>
          <a:p>
            <a:br>
              <a:rPr lang="en-GB" sz="1000" dirty="0">
                <a:latin typeface="Helvetica" pitchFamily="2" charset="0"/>
              </a:rPr>
            </a:br>
            <a:endParaRPr lang="en-GB" sz="1000" dirty="0">
              <a:latin typeface="Helvetica" pitchFamily="2" charset="0"/>
            </a:endParaRPr>
          </a:p>
          <a:p>
            <a:r>
              <a:rPr lang="en-GB" sz="1000" dirty="0">
                <a:solidFill>
                  <a:srgbClr val="0000FF"/>
                </a:solidFill>
                <a:latin typeface="Helvetica" pitchFamily="2" charset="0"/>
              </a:rPr>
              <a:t>if</a:t>
            </a:r>
            <a:r>
              <a:rPr lang="en-GB" sz="1000" dirty="0">
                <a:latin typeface="Helvetica" pitchFamily="2" charset="0"/>
              </a:rPr>
              <a:t> __name__==</a:t>
            </a:r>
            <a:r>
              <a:rPr lang="en-GB" sz="1000" i="1" dirty="0">
                <a:solidFill>
                  <a:srgbClr val="00AA00"/>
                </a:solidFill>
                <a:latin typeface="Helvetica" pitchFamily="2" charset="0"/>
              </a:rPr>
              <a:t>"__main__"</a:t>
            </a:r>
            <a:r>
              <a:rPr lang="en-GB" sz="1000" dirty="0">
                <a:latin typeface="Helvetica" pitchFamily="2" charset="0"/>
              </a:rPr>
              <a:t>:</a:t>
            </a:r>
          </a:p>
          <a:p>
            <a:r>
              <a:rPr lang="en-GB" sz="1000" dirty="0">
                <a:latin typeface="Helvetica" pitchFamily="2" charset="0"/>
              </a:rPr>
              <a:t>    </a:t>
            </a:r>
            <a:r>
              <a:rPr lang="en-GB" sz="1000" dirty="0" err="1">
                <a:latin typeface="Helvetica" pitchFamily="2" charset="0"/>
              </a:rPr>
              <a:t>apbot.run</a:t>
            </a:r>
            <a:r>
              <a:rPr lang="en-GB" sz="1000" dirty="0">
                <a:latin typeface="Helvetica" pitchFamily="2" charset="0"/>
              </a:rPr>
              <a:t>(port=</a:t>
            </a:r>
            <a:r>
              <a:rPr lang="en-GB" sz="1000" dirty="0">
                <a:solidFill>
                  <a:srgbClr val="800000"/>
                </a:solidFill>
                <a:latin typeface="Helvetica" pitchFamily="2" charset="0"/>
              </a:rPr>
              <a:t>5000</a:t>
            </a:r>
            <a:r>
              <a:rPr lang="en-GB" sz="1000" dirty="0">
                <a:latin typeface="Helvetica" pitchFamily="2" charset="0"/>
              </a:rPr>
              <a:t>)</a:t>
            </a:r>
            <a:endParaRPr lang="en-GB" sz="1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456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Whatsapp Automation Complete Tutorial</vt:lpstr>
      <vt:lpstr>Pre-requisites</vt:lpstr>
      <vt:lpstr>Flow</vt:lpstr>
      <vt:lpstr>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7</cp:revision>
  <dcterms:created xsi:type="dcterms:W3CDTF">2020-06-09T07:08:10Z</dcterms:created>
  <dcterms:modified xsi:type="dcterms:W3CDTF">2020-07-02T10:08:59Z</dcterms:modified>
</cp:coreProperties>
</file>