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74" r:id="rId3"/>
    <p:sldId id="275" r:id="rId4"/>
    <p:sldId id="258" r:id="rId5"/>
    <p:sldId id="271" r:id="rId6"/>
    <p:sldId id="268" r:id="rId7"/>
    <p:sldId id="272" r:id="rId8"/>
    <p:sldId id="259" r:id="rId9"/>
    <p:sldId id="269" r:id="rId10"/>
    <p:sldId id="260" r:id="rId11"/>
    <p:sldId id="261" r:id="rId12"/>
    <p:sldId id="270" r:id="rId13"/>
    <p:sldId id="273" r:id="rId14"/>
    <p:sldId id="262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81" autoAdjust="0"/>
  </p:normalViewPr>
  <p:slideViewPr>
    <p:cSldViewPr>
      <p:cViewPr varScale="1">
        <p:scale>
          <a:sx n="59" d="100"/>
          <a:sy n="59" d="100"/>
        </p:scale>
        <p:origin x="171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BDC94-5FF5-4AFC-B3C5-11FFF1D7B58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A41A5-B638-43F9-9543-337A49B0B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3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03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 smtClean="0"/>
              <a:t>הלחיצה קבועה, נכון?</a:t>
            </a:r>
          </a:p>
          <a:p>
            <a:pPr algn="r" rtl="1"/>
            <a:r>
              <a:rPr lang="he-IL" baseline="0" dirty="0" smtClean="0"/>
              <a:t>זה שלב ה-</a:t>
            </a:r>
            <a:r>
              <a:rPr lang="en-US" baseline="0" dirty="0" err="1" smtClean="0"/>
              <a:t>prob</a:t>
            </a:r>
            <a:r>
              <a:rPr lang="he-IL" baseline="0" dirty="0" smtClean="0"/>
              <a:t>, נכון? הוספתי משפט מטה בהמשך לעצירת התוכנה המתכוננת.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85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 smtClean="0"/>
              <a:t>הלחיצה קבועה, נכון?</a:t>
            </a:r>
          </a:p>
          <a:p>
            <a:pPr algn="r" rtl="1"/>
            <a:r>
              <a:rPr lang="he-IL" baseline="0" dirty="0" smtClean="0"/>
              <a:t>זה שלב ה-</a:t>
            </a:r>
            <a:r>
              <a:rPr lang="en-US" baseline="0" dirty="0" err="1" smtClean="0"/>
              <a:t>prob</a:t>
            </a:r>
            <a:r>
              <a:rPr lang="he-IL" baseline="0" dirty="0" smtClean="0"/>
              <a:t>, נכון? הוספתי משפט מטה בהמשך לעצירת התוכנה המתכוננת.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27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 smtClean="0"/>
              <a:t>הלחיצה משתנה, </a:t>
            </a:r>
            <a:r>
              <a:rPr lang="he-IL" baseline="0" smtClean="0"/>
              <a:t>נכון?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smtClean="0"/>
              <a:t>הוספתי </a:t>
            </a:r>
            <a:r>
              <a:rPr lang="en-US" baseline="0" smtClean="0"/>
              <a:t>yes/no</a:t>
            </a:r>
            <a:r>
              <a:rPr lang="he-IL" baseline="0" smtClean="0"/>
              <a:t> בהתאם לשינוי הכתוביות הצפוי (גם בשקף הבא).</a:t>
            </a:r>
            <a:endParaRPr lang="he-IL" baseline="0" dirty="0" smtClean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 smtClean="0"/>
              <a:t>זה לא בחלקים הקודמים של הניסוי, נכון? זה רק בשלב מטלת הצלילים? אז למה לא לומר זאת (כפי שהמשפט הראשון רומז ובהתאמה לחלק 6)?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63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 smtClean="0"/>
              <a:t>הלחיצה משתנה, נכון?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85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23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5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99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בהנחיות היה כתוב הפוך באשר ל-</a:t>
            </a:r>
            <a:r>
              <a:rPr lang="en-US" dirty="0" smtClean="0"/>
              <a:t>I</a:t>
            </a:r>
            <a:r>
              <a:rPr lang="he-IL" dirty="0" smtClean="0"/>
              <a:t> ו-</a:t>
            </a:r>
            <a:r>
              <a:rPr lang="en-US" dirty="0" smtClean="0"/>
              <a:t>U</a:t>
            </a:r>
            <a:r>
              <a:rPr lang="he-IL" dirty="0" smtClean="0"/>
              <a:t> (נגד </a:t>
            </a:r>
            <a:r>
              <a:rPr lang="he-IL" dirty="0" err="1" smtClean="0"/>
              <a:t>ההגיון</a:t>
            </a:r>
            <a:r>
              <a:rPr lang="he-IL" baseline="0" dirty="0" smtClean="0"/>
              <a:t> וההנחיות לנסיינים).</a:t>
            </a:r>
          </a:p>
          <a:p>
            <a:pPr algn="r" rtl="1"/>
            <a:r>
              <a:rPr lang="he-IL" baseline="0" dirty="0" smtClean="0"/>
              <a:t>הלחיצה קבועה, נכון?</a:t>
            </a:r>
          </a:p>
          <a:p>
            <a:pPr algn="r" rtl="1"/>
            <a:r>
              <a:rPr lang="he-IL" baseline="0" dirty="0" smtClean="0"/>
              <a:t>הורדתי את עניין אופן הלחיצה (זה משנה עם איזו אצבע? ואם אני שמאלית?).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60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בהנחיות היה כתוב הפוך באשר ל-</a:t>
            </a:r>
            <a:r>
              <a:rPr lang="en-US" dirty="0" smtClean="0"/>
              <a:t>I</a:t>
            </a:r>
            <a:r>
              <a:rPr lang="he-IL" dirty="0" smtClean="0"/>
              <a:t> ו-</a:t>
            </a:r>
            <a:r>
              <a:rPr lang="en-US" dirty="0" smtClean="0"/>
              <a:t>U</a:t>
            </a:r>
            <a:r>
              <a:rPr lang="he-IL" dirty="0" smtClean="0"/>
              <a:t> (נגד </a:t>
            </a:r>
            <a:r>
              <a:rPr lang="he-IL" dirty="0" err="1" smtClean="0"/>
              <a:t>ההגיון</a:t>
            </a:r>
            <a:r>
              <a:rPr lang="he-IL" baseline="0" dirty="0" smtClean="0"/>
              <a:t> וההנחיות לנסיינים).</a:t>
            </a:r>
          </a:p>
          <a:p>
            <a:pPr algn="r" rtl="1"/>
            <a:r>
              <a:rPr lang="he-IL" baseline="0" dirty="0" smtClean="0"/>
              <a:t>הלחיצה קבועה, נכון?</a:t>
            </a:r>
          </a:p>
          <a:p>
            <a:pPr algn="r" rtl="1"/>
            <a:r>
              <a:rPr lang="he-IL" baseline="0" dirty="0" smtClean="0"/>
              <a:t>הורדתי את עניין אופן הלחיצה (זה משנה עם איזו אצבע? ואם אני שמאלית?).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76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ערכתי משפט בהתאם להנחיות לנסיינים: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“It is important to remember that to maximize success in this task, you have to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concentrate on the on-screen image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while listening for the beep.”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33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ערכתי משפט בהתאם להנחיות לנסיינים: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“It is important to remember that to maximize success in this task, you have to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concentrate on the on-screen image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while listening for the beep.”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87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 smtClean="0"/>
              <a:t>הלחיצה קבועה, נכון?</a:t>
            </a:r>
          </a:p>
          <a:p>
            <a:pPr algn="r" rtl="1"/>
            <a:r>
              <a:rPr lang="he-IL" baseline="0" dirty="0" smtClean="0"/>
              <a:t>זה שלב ה-</a:t>
            </a:r>
            <a:r>
              <a:rPr lang="en-US" baseline="0" dirty="0" err="1" smtClean="0"/>
              <a:t>prob</a:t>
            </a:r>
            <a:r>
              <a:rPr lang="he-IL" baseline="0" dirty="0" smtClean="0"/>
              <a:t>, נכון? הוספתי משפט מטה בהמשך לעצירת התוכנה המתכוננת.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5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2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6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4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1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2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6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2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8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2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8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0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09A44-0444-4000-988E-DFF20BB268BA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3F7C9-CDCA-4C68-9460-B1937E06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3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he-IL" sz="4000" b="1" u="sng" dirty="0" smtClean="0">
                <a:solidFill>
                  <a:schemeClr val="bg1"/>
                </a:solidFill>
                <a:cs typeface="+mn-cs"/>
              </a:rPr>
              <a:t>הוראות המחקר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4610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he-IL" sz="2800" dirty="0">
                <a:solidFill>
                  <a:schemeClr val="bg1"/>
                </a:solidFill>
              </a:rPr>
              <a:t>מטרת הניסוי היא </a:t>
            </a:r>
            <a:r>
              <a:rPr lang="he-IL" sz="2800" dirty="0" smtClean="0">
                <a:solidFill>
                  <a:schemeClr val="bg1"/>
                </a:solidFill>
              </a:rPr>
              <a:t>ללמוד על העדפותיך. </a:t>
            </a:r>
            <a:r>
              <a:rPr lang="en-US" sz="2800" dirty="0">
                <a:solidFill>
                  <a:schemeClr val="bg1"/>
                </a:solidFill>
              </a:rPr>
              <a:t> </a:t>
            </a:r>
            <a:endParaRPr lang="he-IL" sz="28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>
                <a:solidFill>
                  <a:schemeClr val="bg1"/>
                </a:solidFill>
              </a:rPr>
              <a:t>הניסוי מחולק למספר חלקים.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הנחיות </a:t>
            </a:r>
            <a:r>
              <a:rPr lang="he-IL" sz="2800" dirty="0">
                <a:solidFill>
                  <a:schemeClr val="bg1"/>
                </a:solidFill>
              </a:rPr>
              <a:t>מפורטות יינתנו לך לפני תחילת כל חלק.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בנוסף</a:t>
            </a:r>
            <a:r>
              <a:rPr lang="he-IL" sz="2800" dirty="0">
                <a:solidFill>
                  <a:schemeClr val="bg1"/>
                </a:solidFill>
              </a:rPr>
              <a:t>, </a:t>
            </a:r>
            <a:r>
              <a:rPr lang="he-IL" sz="2800" dirty="0" smtClean="0">
                <a:solidFill>
                  <a:schemeClr val="bg1"/>
                </a:solidFill>
              </a:rPr>
              <a:t>כדי לעזור בהבנת ההנחיות </a:t>
            </a:r>
            <a:r>
              <a:rPr lang="he-IL" sz="2800" dirty="0">
                <a:solidFill>
                  <a:schemeClr val="bg1"/>
                </a:solidFill>
              </a:rPr>
              <a:t>– לפני כל חלק יהיה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שלב הדגמה קצר</a:t>
            </a:r>
            <a:r>
              <a:rPr lang="he-IL" sz="2800" dirty="0">
                <a:solidFill>
                  <a:schemeClr val="bg1"/>
                </a:solidFill>
              </a:rPr>
              <a:t>. </a:t>
            </a:r>
            <a:endParaRPr lang="he-IL" sz="28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he-IL" sz="1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אם </a:t>
            </a:r>
            <a:r>
              <a:rPr lang="he-IL" sz="2800" dirty="0">
                <a:solidFill>
                  <a:schemeClr val="bg1"/>
                </a:solidFill>
              </a:rPr>
              <a:t>אינך מבין/ה את ההנחיות לפני חלק כלשהו בניסוי,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אל </a:t>
            </a:r>
            <a:r>
              <a:rPr lang="he-IL" sz="2800" dirty="0">
                <a:solidFill>
                  <a:schemeClr val="bg1"/>
                </a:solidFill>
              </a:rPr>
              <a:t>תהסס/י לפנות אל הנסיין/</a:t>
            </a:r>
            <a:r>
              <a:rPr lang="he-IL" sz="2800" dirty="0" err="1">
                <a:solidFill>
                  <a:schemeClr val="bg1"/>
                </a:solidFill>
              </a:rPr>
              <a:t>ית</a:t>
            </a:r>
            <a:r>
              <a:rPr lang="he-IL" sz="2800" dirty="0">
                <a:solidFill>
                  <a:schemeClr val="bg1"/>
                </a:solidFill>
              </a:rPr>
              <a:t> ולשאול אותו/ה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כל </a:t>
            </a:r>
            <a:r>
              <a:rPr lang="he-IL" sz="2800" dirty="0">
                <a:solidFill>
                  <a:schemeClr val="bg1"/>
                </a:solidFill>
              </a:rPr>
              <a:t>שאלה שתרצה/י</a:t>
            </a:r>
            <a:r>
              <a:rPr lang="he-IL" sz="2800" dirty="0" smtClean="0">
                <a:solidFill>
                  <a:schemeClr val="bg1"/>
                </a:solidFill>
              </a:rPr>
              <a:t>.</a:t>
            </a:r>
          </a:p>
          <a:p>
            <a:pPr marL="0" indent="0" algn="ctr" rtl="1">
              <a:buNone/>
            </a:pPr>
            <a:endParaRPr lang="he-IL" sz="1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אנא </a:t>
            </a:r>
            <a:r>
              <a:rPr lang="he-IL" sz="2800" dirty="0">
                <a:solidFill>
                  <a:schemeClr val="bg1"/>
                </a:solidFill>
              </a:rPr>
              <a:t>כבה/י את הטלפון הסלולארי שלך כעת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כדי </a:t>
            </a:r>
            <a:r>
              <a:rPr lang="he-IL" sz="2800" dirty="0">
                <a:solidFill>
                  <a:schemeClr val="bg1"/>
                </a:solidFill>
              </a:rPr>
              <a:t>שדעתך לא תוסח במהלך הניסוי.</a:t>
            </a:r>
          </a:p>
          <a:p>
            <a:pPr marL="0" indent="0" algn="ctr" rtl="1">
              <a:buNone/>
            </a:pPr>
            <a:endParaRPr lang="he-IL" sz="10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b="1" dirty="0" smtClean="0">
                <a:solidFill>
                  <a:srgbClr val="92D050"/>
                </a:solidFill>
              </a:rPr>
              <a:t>לחץ/י </a:t>
            </a:r>
            <a:r>
              <a:rPr lang="he-IL" sz="2800" b="1" dirty="0">
                <a:solidFill>
                  <a:srgbClr val="92D050"/>
                </a:solidFill>
              </a:rPr>
              <a:t>על מקש הרווח כדי </a:t>
            </a:r>
            <a:r>
              <a:rPr lang="he-IL" sz="2800" b="1" dirty="0" smtClean="0">
                <a:solidFill>
                  <a:srgbClr val="92D050"/>
                </a:solidFill>
              </a:rPr>
              <a:t>להתחיל בניסוי</a:t>
            </a:r>
            <a:endParaRPr lang="en-US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49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>
            <a:no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חלק 3: הפסקה ומילוי שאלון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קצר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rtl="1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כעת</a:t>
            </a:r>
            <a:r>
              <a:rPr lang="he-IL" dirty="0">
                <a:solidFill>
                  <a:schemeClr val="bg1"/>
                </a:solidFill>
              </a:rPr>
              <a:t>, ניתן לך הפסקה קצרה לנוח. </a:t>
            </a:r>
            <a:endParaRPr lang="he-IL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בזמן </a:t>
            </a:r>
            <a:r>
              <a:rPr lang="he-IL" dirty="0">
                <a:solidFill>
                  <a:schemeClr val="bg1"/>
                </a:solidFill>
              </a:rPr>
              <a:t>זה נבקש ממך למלא שאלון קצר.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חלק 4: בחירה בין שתי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תמונות - הדגמה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066800"/>
            <a:ext cx="9220200" cy="5791200"/>
          </a:xfrm>
        </p:spPr>
        <p:txBody>
          <a:bodyPr>
            <a:normAutofit fontScale="92500" lnSpcReduction="1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חלק זה דומה לחלק הראשון של הניסוי.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שתי </a:t>
            </a:r>
            <a:r>
              <a:rPr lang="he-IL" dirty="0">
                <a:solidFill>
                  <a:schemeClr val="bg1"/>
                </a:solidFill>
              </a:rPr>
              <a:t>תמונות יופיעו על המסך בכל פעם.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בכל </a:t>
            </a:r>
            <a:r>
              <a:rPr lang="he-IL" dirty="0">
                <a:solidFill>
                  <a:schemeClr val="bg1"/>
                </a:solidFill>
              </a:rPr>
              <a:t>צעד תתבקש/י </a:t>
            </a:r>
            <a:r>
              <a:rPr lang="he-IL" dirty="0" smtClean="0">
                <a:solidFill>
                  <a:schemeClr val="bg1"/>
                </a:solidFill>
              </a:rPr>
              <a:t>לבחור, באמצעות </a:t>
            </a:r>
            <a:r>
              <a:rPr lang="he-IL" dirty="0">
                <a:solidFill>
                  <a:schemeClr val="bg1"/>
                </a:solidFill>
              </a:rPr>
              <a:t>לחיצה על </a:t>
            </a:r>
            <a:r>
              <a:rPr lang="he-IL" dirty="0" smtClean="0">
                <a:solidFill>
                  <a:schemeClr val="bg1"/>
                </a:solidFill>
              </a:rPr>
              <a:t>המקלדת, בתמונה שמוצאת </a:t>
            </a:r>
            <a:r>
              <a:rPr lang="he-IL" dirty="0">
                <a:solidFill>
                  <a:schemeClr val="bg1"/>
                </a:solidFill>
              </a:rPr>
              <a:t>חן בעיניך יותר.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הפעם, לרשותך </a:t>
            </a:r>
            <a:r>
              <a:rPr lang="he-IL" b="1" dirty="0">
                <a:solidFill>
                  <a:schemeClr val="bg1"/>
                </a:solidFill>
              </a:rPr>
              <a:t>1.5</a:t>
            </a:r>
            <a:r>
              <a:rPr lang="he-IL" dirty="0">
                <a:solidFill>
                  <a:schemeClr val="bg1"/>
                </a:solidFill>
              </a:rPr>
              <a:t> </a:t>
            </a:r>
            <a:r>
              <a:rPr lang="he-IL" dirty="0" smtClean="0">
                <a:solidFill>
                  <a:schemeClr val="bg1"/>
                </a:solidFill>
              </a:rPr>
              <a:t>שניות בלבד </a:t>
            </a:r>
            <a:r>
              <a:rPr lang="he-IL" dirty="0">
                <a:solidFill>
                  <a:schemeClr val="bg1"/>
                </a:solidFill>
              </a:rPr>
              <a:t>לבצע את הבחירה בכל </a:t>
            </a:r>
            <a:r>
              <a:rPr lang="he-IL" dirty="0" smtClean="0">
                <a:solidFill>
                  <a:schemeClr val="bg1"/>
                </a:solidFill>
              </a:rPr>
              <a:t>פעם; אנא </a:t>
            </a:r>
            <a:r>
              <a:rPr lang="he-IL" dirty="0">
                <a:solidFill>
                  <a:schemeClr val="bg1"/>
                </a:solidFill>
              </a:rPr>
              <a:t>בחר/י במהירות.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המקשים </a:t>
            </a:r>
            <a:r>
              <a:rPr lang="en-US" b="1" dirty="0" smtClean="0">
                <a:solidFill>
                  <a:schemeClr val="bg1"/>
                </a:solidFill>
              </a:rPr>
              <a:t>‘I'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או </a:t>
            </a:r>
            <a:r>
              <a:rPr lang="en-US" b="1" dirty="0" smtClean="0">
                <a:solidFill>
                  <a:schemeClr val="bg1"/>
                </a:solidFill>
              </a:rPr>
              <a:t>‘U'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במקלדת בכדי 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זהו שלב הדגמה ולאחריו יחל החלק </a:t>
            </a:r>
            <a:r>
              <a:rPr lang="he-IL" dirty="0">
                <a:solidFill>
                  <a:srgbClr val="92D050"/>
                </a:solidFill>
              </a:rPr>
              <a:t>המלא</a:t>
            </a:r>
            <a:r>
              <a:rPr lang="he-IL" dirty="0" smtClean="0">
                <a:solidFill>
                  <a:srgbClr val="92D050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לחץ/י על מקש </a:t>
            </a:r>
            <a:r>
              <a:rPr lang="he-IL" dirty="0">
                <a:solidFill>
                  <a:schemeClr val="bg1"/>
                </a:solidFill>
              </a:rPr>
              <a:t>הרווח כדי </a:t>
            </a:r>
            <a:r>
              <a:rPr lang="he-IL" dirty="0" smtClean="0">
                <a:solidFill>
                  <a:schemeClr val="bg1"/>
                </a:solidFill>
              </a:rPr>
              <a:t>להתחיל</a:t>
            </a:r>
            <a:endParaRPr lang="he-IL" dirty="0" smtClean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endParaRPr lang="he-IL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7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חלק 4: בחירה בין שתי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תמונות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 fontScale="85000" lnSpcReduction="2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חלק זה דומה לחלק הראשון של הניסוי.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שתי </a:t>
            </a:r>
            <a:r>
              <a:rPr lang="he-IL" dirty="0">
                <a:solidFill>
                  <a:schemeClr val="bg1"/>
                </a:solidFill>
              </a:rPr>
              <a:t>תמונות יופיעו על המסך בכל פעם. </a:t>
            </a:r>
            <a:r>
              <a:rPr lang="he-IL" dirty="0" smtClean="0">
                <a:solidFill>
                  <a:schemeClr val="bg1"/>
                </a:solidFill>
              </a:rPr>
              <a:t>בכל </a:t>
            </a:r>
            <a:r>
              <a:rPr lang="he-IL" dirty="0">
                <a:solidFill>
                  <a:schemeClr val="bg1"/>
                </a:solidFill>
              </a:rPr>
              <a:t>צעד תתבקש/י </a:t>
            </a:r>
            <a:r>
              <a:rPr lang="he-IL" dirty="0" smtClean="0">
                <a:solidFill>
                  <a:schemeClr val="bg1"/>
                </a:solidFill>
              </a:rPr>
              <a:t>לבחור, באמצעות </a:t>
            </a:r>
            <a:r>
              <a:rPr lang="he-IL" dirty="0">
                <a:solidFill>
                  <a:schemeClr val="bg1"/>
                </a:solidFill>
              </a:rPr>
              <a:t>לחיצה על </a:t>
            </a:r>
            <a:r>
              <a:rPr lang="he-IL" dirty="0" smtClean="0">
                <a:solidFill>
                  <a:schemeClr val="bg1"/>
                </a:solidFill>
              </a:rPr>
              <a:t>המקלדת, בתמונה שמוצאת </a:t>
            </a:r>
            <a:r>
              <a:rPr lang="he-IL" dirty="0">
                <a:solidFill>
                  <a:schemeClr val="bg1"/>
                </a:solidFill>
              </a:rPr>
              <a:t>חן בעיניך </a:t>
            </a:r>
            <a:r>
              <a:rPr lang="he-IL" dirty="0" smtClean="0">
                <a:solidFill>
                  <a:schemeClr val="bg1"/>
                </a:solidFill>
              </a:rPr>
              <a:t>יותר.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he-IL" dirty="0" smtClean="0">
                <a:solidFill>
                  <a:schemeClr val="bg1"/>
                </a:solidFill>
              </a:rPr>
              <a:t>הפעם, לרשותך </a:t>
            </a:r>
            <a:r>
              <a:rPr lang="he-IL" dirty="0">
                <a:solidFill>
                  <a:schemeClr val="bg1"/>
                </a:solidFill>
              </a:rPr>
              <a:t>1.5 </a:t>
            </a:r>
            <a:r>
              <a:rPr lang="he-IL" dirty="0" smtClean="0">
                <a:solidFill>
                  <a:schemeClr val="bg1"/>
                </a:solidFill>
              </a:rPr>
              <a:t>שניות בלבד </a:t>
            </a:r>
            <a:r>
              <a:rPr lang="he-IL" dirty="0">
                <a:solidFill>
                  <a:schemeClr val="bg1"/>
                </a:solidFill>
              </a:rPr>
              <a:t>לבצע את הבחירה בכל </a:t>
            </a:r>
            <a:r>
              <a:rPr lang="he-IL" dirty="0" smtClean="0">
                <a:solidFill>
                  <a:schemeClr val="bg1"/>
                </a:solidFill>
              </a:rPr>
              <a:t>פעם, אנא </a:t>
            </a:r>
            <a:r>
              <a:rPr lang="he-IL" dirty="0">
                <a:solidFill>
                  <a:schemeClr val="bg1"/>
                </a:solidFill>
              </a:rPr>
              <a:t>בחר/י במהירות.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lnSpc>
                <a:spcPct val="120000"/>
              </a:lnSpc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המקשים </a:t>
            </a:r>
            <a:r>
              <a:rPr lang="en-US" b="1" dirty="0" smtClean="0">
                <a:solidFill>
                  <a:schemeClr val="bg1"/>
                </a:solidFill>
              </a:rPr>
              <a:t>‘I'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או </a:t>
            </a:r>
            <a:r>
              <a:rPr lang="en-US" b="1" dirty="0" smtClean="0">
                <a:solidFill>
                  <a:schemeClr val="bg1"/>
                </a:solidFill>
              </a:rPr>
              <a:t>‘U'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במקלדת בכדי 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זהו החלק המלא.</a:t>
            </a:r>
          </a:p>
          <a:p>
            <a:pPr marL="0" indent="0" algn="ctr" rtl="1">
              <a:buNone/>
            </a:pPr>
            <a:endParaRPr lang="he-IL" dirty="0" smtClean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r>
              <a:rPr lang="he-IL" u="sng" dirty="0" smtClean="0">
                <a:solidFill>
                  <a:schemeClr val="bg1"/>
                </a:solidFill>
              </a:rPr>
              <a:t>שים/י </a:t>
            </a:r>
            <a:r>
              <a:rPr lang="he-IL" u="sng" dirty="0">
                <a:solidFill>
                  <a:schemeClr val="bg1"/>
                </a:solidFill>
              </a:rPr>
              <a:t>לב שמידי פעם התוכנה נעצרת ומאתחלת את עצמה. </a:t>
            </a:r>
            <a:r>
              <a:rPr lang="en-US" u="sng" dirty="0">
                <a:solidFill>
                  <a:schemeClr val="bg1"/>
                </a:solidFill>
              </a:rPr>
              <a:t/>
            </a:r>
            <a:br>
              <a:rPr lang="en-US" u="sng" dirty="0">
                <a:solidFill>
                  <a:schemeClr val="bg1"/>
                </a:solidFill>
              </a:rPr>
            </a:br>
            <a:r>
              <a:rPr lang="he-IL" u="sng" dirty="0">
                <a:solidFill>
                  <a:schemeClr val="bg1"/>
                </a:solidFill>
              </a:rPr>
              <a:t>בזמן זה, אנא המתן/י בסבלנות להמשך הניסוי</a:t>
            </a:r>
            <a:r>
              <a:rPr lang="he-IL" u="sng" dirty="0" smtClean="0">
                <a:solidFill>
                  <a:schemeClr val="bg1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לחץ/י על מקש </a:t>
            </a:r>
            <a:r>
              <a:rPr lang="he-IL" dirty="0">
                <a:solidFill>
                  <a:schemeClr val="bg1"/>
                </a:solidFill>
              </a:rPr>
              <a:t>הרווח כדי </a:t>
            </a:r>
            <a:r>
              <a:rPr lang="he-IL" dirty="0" smtClean="0">
                <a:solidFill>
                  <a:schemeClr val="bg1"/>
                </a:solidFill>
              </a:rPr>
              <a:t>להתחיל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05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בחירה 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בין שתי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תמונות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 fontScale="85000" lnSpcReduction="1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חלק זה דומה לחלק הראשון של הניסוי.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שתי </a:t>
            </a:r>
            <a:r>
              <a:rPr lang="he-IL" dirty="0">
                <a:solidFill>
                  <a:schemeClr val="bg1"/>
                </a:solidFill>
              </a:rPr>
              <a:t>תמונות יופיעו על המסך בכל פעם. </a:t>
            </a:r>
            <a:r>
              <a:rPr lang="he-IL" dirty="0" smtClean="0">
                <a:solidFill>
                  <a:schemeClr val="bg1"/>
                </a:solidFill>
              </a:rPr>
              <a:t>בכל </a:t>
            </a:r>
            <a:r>
              <a:rPr lang="he-IL" dirty="0">
                <a:solidFill>
                  <a:schemeClr val="bg1"/>
                </a:solidFill>
              </a:rPr>
              <a:t>צעד תתבקש/י </a:t>
            </a:r>
            <a:r>
              <a:rPr lang="he-IL" dirty="0" smtClean="0">
                <a:solidFill>
                  <a:schemeClr val="bg1"/>
                </a:solidFill>
              </a:rPr>
              <a:t>לבחור, באמצעות </a:t>
            </a:r>
            <a:r>
              <a:rPr lang="he-IL" dirty="0">
                <a:solidFill>
                  <a:schemeClr val="bg1"/>
                </a:solidFill>
              </a:rPr>
              <a:t>לחיצה על </a:t>
            </a:r>
            <a:r>
              <a:rPr lang="he-IL" dirty="0" smtClean="0">
                <a:solidFill>
                  <a:schemeClr val="bg1"/>
                </a:solidFill>
              </a:rPr>
              <a:t>המקלדת, בתמונה שמוצאת </a:t>
            </a:r>
            <a:r>
              <a:rPr lang="he-IL" dirty="0">
                <a:solidFill>
                  <a:schemeClr val="bg1"/>
                </a:solidFill>
              </a:rPr>
              <a:t>חן בעיניך </a:t>
            </a:r>
            <a:r>
              <a:rPr lang="he-IL" dirty="0" smtClean="0">
                <a:solidFill>
                  <a:schemeClr val="bg1"/>
                </a:solidFill>
              </a:rPr>
              <a:t>יותר.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he-IL" dirty="0" smtClean="0">
                <a:solidFill>
                  <a:schemeClr val="bg1"/>
                </a:solidFill>
              </a:rPr>
              <a:t>לרשותך 2 שניות לבצע </a:t>
            </a:r>
            <a:r>
              <a:rPr lang="he-IL" dirty="0">
                <a:solidFill>
                  <a:schemeClr val="bg1"/>
                </a:solidFill>
              </a:rPr>
              <a:t>את הבחירה בכל </a:t>
            </a:r>
            <a:r>
              <a:rPr lang="he-IL" dirty="0" smtClean="0">
                <a:solidFill>
                  <a:schemeClr val="bg1"/>
                </a:solidFill>
              </a:rPr>
              <a:t>פעם, אנא </a:t>
            </a:r>
            <a:r>
              <a:rPr lang="he-IL" dirty="0">
                <a:solidFill>
                  <a:schemeClr val="bg1"/>
                </a:solidFill>
              </a:rPr>
              <a:t>בחר/י במהירות.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lnSpc>
                <a:spcPct val="120000"/>
              </a:lnSpc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המקשים </a:t>
            </a:r>
            <a:r>
              <a:rPr lang="en-US" b="1" dirty="0" smtClean="0">
                <a:solidFill>
                  <a:schemeClr val="bg1"/>
                </a:solidFill>
              </a:rPr>
              <a:t>‘I'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או </a:t>
            </a:r>
            <a:r>
              <a:rPr lang="en-US" b="1" dirty="0" smtClean="0">
                <a:solidFill>
                  <a:schemeClr val="bg1"/>
                </a:solidFill>
              </a:rPr>
              <a:t>‘U'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במקלדת בכדי 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rgbClr val="92D050"/>
                </a:solidFill>
              </a:rPr>
              <a:t>שים/י לב כי בחלק זה </a:t>
            </a:r>
            <a:r>
              <a:rPr lang="he-IL" u="sng" dirty="0">
                <a:solidFill>
                  <a:srgbClr val="92D050"/>
                </a:solidFill>
              </a:rPr>
              <a:t>אין הדגמה</a:t>
            </a:r>
            <a:r>
              <a:rPr lang="he-IL" dirty="0">
                <a:solidFill>
                  <a:srgbClr val="92D050"/>
                </a:solidFill>
              </a:rPr>
              <a:t>. זהו החלק המלא</a:t>
            </a:r>
          </a:p>
          <a:p>
            <a:pPr marL="0" indent="0" algn="ctr" rtl="1">
              <a:buNone/>
            </a:pPr>
            <a:endParaRPr lang="he-IL" dirty="0" smtClean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r>
              <a:rPr lang="he-IL" u="sng" dirty="0" smtClean="0">
                <a:solidFill>
                  <a:schemeClr val="bg1"/>
                </a:solidFill>
              </a:rPr>
              <a:t>שים/י </a:t>
            </a:r>
            <a:r>
              <a:rPr lang="he-IL" u="sng" dirty="0">
                <a:solidFill>
                  <a:schemeClr val="bg1"/>
                </a:solidFill>
              </a:rPr>
              <a:t>לב שמידי פעם התוכנה נעצרת ומאתחלת את עצמה. </a:t>
            </a:r>
            <a:r>
              <a:rPr lang="en-US" u="sng" dirty="0">
                <a:solidFill>
                  <a:schemeClr val="bg1"/>
                </a:solidFill>
              </a:rPr>
              <a:t/>
            </a:r>
            <a:br>
              <a:rPr lang="en-US" u="sng" dirty="0">
                <a:solidFill>
                  <a:schemeClr val="bg1"/>
                </a:solidFill>
              </a:rPr>
            </a:br>
            <a:r>
              <a:rPr lang="he-IL" u="sng" dirty="0">
                <a:solidFill>
                  <a:schemeClr val="bg1"/>
                </a:solidFill>
              </a:rPr>
              <a:t>בזמן זה, אנא המתן/י בסבלנות להמשך הניסוי</a:t>
            </a:r>
            <a:r>
              <a:rPr lang="he-IL" u="sng" dirty="0" smtClean="0">
                <a:solidFill>
                  <a:schemeClr val="bg1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לחץ/י על מקש </a:t>
            </a:r>
            <a:r>
              <a:rPr lang="he-IL" dirty="0">
                <a:solidFill>
                  <a:schemeClr val="bg1"/>
                </a:solidFill>
              </a:rPr>
              <a:t>הרווח כדי </a:t>
            </a:r>
            <a:r>
              <a:rPr lang="he-IL" dirty="0" smtClean="0">
                <a:solidFill>
                  <a:schemeClr val="bg1"/>
                </a:solidFill>
              </a:rPr>
              <a:t>להתחיל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6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חלק 5: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זיכרון, 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היה/לא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היה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 fontScale="92500" lnSpcReduction="20000"/>
          </a:bodyPr>
          <a:lstStyle/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בחלק זה, בכל פעם תופיע לפניך תמונה בודדת.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חלק מהתמונות יהיו תמונות מוכרות שהופיעו בחלקים הקודמים של הניסוי, וחלקן תמונות חדשות שלא הופיעו בחלקים הקודמים של הניסוי.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נבקש ממך להיזכר האם התמונה הופיעה (</a:t>
            </a:r>
            <a:r>
              <a:rPr lang="en-US" dirty="0" smtClean="0">
                <a:solidFill>
                  <a:schemeClr val="bg1"/>
                </a:solidFill>
              </a:rPr>
              <a:t>Yes</a:t>
            </a:r>
            <a:r>
              <a:rPr lang="he-IL" dirty="0" smtClean="0">
                <a:solidFill>
                  <a:schemeClr val="bg1"/>
                </a:solidFill>
              </a:rPr>
              <a:t>) במטלה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או לא (</a:t>
            </a:r>
            <a:r>
              <a:rPr lang="en-US" dirty="0" smtClean="0">
                <a:solidFill>
                  <a:schemeClr val="bg1"/>
                </a:solidFill>
              </a:rPr>
              <a:t>No</a:t>
            </a:r>
            <a:r>
              <a:rPr lang="he-IL" dirty="0" smtClean="0">
                <a:solidFill>
                  <a:schemeClr val="bg1"/>
                </a:solidFill>
              </a:rPr>
              <a:t>).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 smtClean="0">
                <a:solidFill>
                  <a:schemeClr val="bg1"/>
                </a:solidFill>
              </a:rPr>
              <a:t>הגב/י באמצעות לחיצה על המקשים </a:t>
            </a:r>
            <a:r>
              <a:rPr lang="en-US" b="1" dirty="0" smtClean="0">
                <a:solidFill>
                  <a:schemeClr val="bg1"/>
                </a:solidFill>
              </a:rPr>
              <a:t>‘I'</a:t>
            </a:r>
            <a:r>
              <a:rPr lang="he-IL" b="1" dirty="0" smtClean="0">
                <a:solidFill>
                  <a:schemeClr val="bg1"/>
                </a:solidFill>
              </a:rPr>
              <a:t> או </a:t>
            </a:r>
            <a:r>
              <a:rPr lang="en-US" b="1" dirty="0" smtClean="0">
                <a:solidFill>
                  <a:schemeClr val="bg1"/>
                </a:solidFill>
              </a:rPr>
              <a:t>‘U' </a:t>
            </a:r>
            <a:r>
              <a:rPr lang="he-IL" b="1" dirty="0" smtClean="0">
                <a:solidFill>
                  <a:schemeClr val="bg1"/>
                </a:solidFill>
              </a:rPr>
              <a:t> במקלדת בכדי לציין האם התמונה הוצגה (</a:t>
            </a:r>
            <a:r>
              <a:rPr lang="en-US" b="1" dirty="0" smtClean="0">
                <a:solidFill>
                  <a:schemeClr val="bg1"/>
                </a:solidFill>
              </a:rPr>
              <a:t>Yes</a:t>
            </a:r>
            <a:r>
              <a:rPr lang="he-IL" b="1" dirty="0" smtClean="0">
                <a:solidFill>
                  <a:schemeClr val="bg1"/>
                </a:solidFill>
              </a:rPr>
              <a:t>) או לא הוצגה (</a:t>
            </a:r>
            <a:r>
              <a:rPr lang="en-US" b="1" dirty="0" smtClean="0">
                <a:solidFill>
                  <a:schemeClr val="bg1"/>
                </a:solidFill>
              </a:rPr>
              <a:t>No</a:t>
            </a:r>
            <a:r>
              <a:rPr lang="he-IL" b="1" dirty="0" smtClean="0">
                <a:solidFill>
                  <a:schemeClr val="bg1"/>
                </a:solidFill>
              </a:rPr>
              <a:t>) קודם לכן, בהתאם לכתוב מטה.</a:t>
            </a:r>
            <a:endParaRPr lang="he-IL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לצורך הבחירה אין מגבלת זמן, אך אנא השתדל/י לבחור באופן אינטואיטיבי, מהר ככל האפשר.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שים/י לב כי בחלק זה </a:t>
            </a:r>
            <a:r>
              <a:rPr lang="he-IL" u="sng" dirty="0" smtClean="0">
                <a:solidFill>
                  <a:srgbClr val="92D050"/>
                </a:solidFill>
              </a:rPr>
              <a:t>אין הדגמה</a:t>
            </a:r>
            <a:r>
              <a:rPr lang="he-IL" dirty="0" smtClean="0">
                <a:solidFill>
                  <a:srgbClr val="92D050"/>
                </a:solidFill>
              </a:rPr>
              <a:t>. זהו החלק המלא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לחץ/י על מקש </a:t>
            </a:r>
            <a:r>
              <a:rPr lang="he-IL" dirty="0">
                <a:solidFill>
                  <a:schemeClr val="bg1"/>
                </a:solidFill>
              </a:rPr>
              <a:t>הרווח כדי </a:t>
            </a:r>
            <a:r>
              <a:rPr lang="he-IL" dirty="0" smtClean="0">
                <a:solidFill>
                  <a:schemeClr val="bg1"/>
                </a:solidFill>
              </a:rPr>
              <a:t>להתחיל</a:t>
            </a:r>
            <a:endParaRPr lang="en-US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8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חלק 6 זיכרון: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היה צליל/לא היה צליל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 fontScale="92500" lnSpcReduction="2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בחלק זה, אנו מבקשים ממך להיזכר במטלה שביצעת </a:t>
            </a:r>
            <a:r>
              <a:rPr lang="he-IL" dirty="0" smtClean="0">
                <a:solidFill>
                  <a:schemeClr val="bg1"/>
                </a:solidFill>
              </a:rPr>
              <a:t>במהלך הניסוי עם </a:t>
            </a:r>
            <a:r>
              <a:rPr lang="he-IL" dirty="0">
                <a:solidFill>
                  <a:schemeClr val="bg1"/>
                </a:solidFill>
              </a:rPr>
              <a:t>הצלילים.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כעת נציג </a:t>
            </a:r>
            <a:r>
              <a:rPr lang="he-IL" dirty="0">
                <a:solidFill>
                  <a:schemeClr val="bg1"/>
                </a:solidFill>
              </a:rPr>
              <a:t>לך את </a:t>
            </a:r>
            <a:r>
              <a:rPr lang="he-IL" dirty="0" smtClean="0">
                <a:solidFill>
                  <a:schemeClr val="bg1"/>
                </a:solidFill>
              </a:rPr>
              <a:t>אותן </a:t>
            </a:r>
            <a:r>
              <a:rPr lang="he-IL" dirty="0">
                <a:solidFill>
                  <a:schemeClr val="bg1"/>
                </a:solidFill>
              </a:rPr>
              <a:t>התמונות, אחת אחרי השנייה,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ונבקש </a:t>
            </a:r>
            <a:r>
              <a:rPr lang="he-IL" dirty="0">
                <a:solidFill>
                  <a:schemeClr val="bg1"/>
                </a:solidFill>
              </a:rPr>
              <a:t>ממך </a:t>
            </a:r>
            <a:r>
              <a:rPr lang="he-IL" dirty="0" smtClean="0">
                <a:solidFill>
                  <a:schemeClr val="bg1"/>
                </a:solidFill>
              </a:rPr>
              <a:t>להיזכר האם </a:t>
            </a:r>
            <a:r>
              <a:rPr lang="he-IL" dirty="0">
                <a:solidFill>
                  <a:schemeClr val="bg1"/>
                </a:solidFill>
              </a:rPr>
              <a:t>שמעת צליל </a:t>
            </a:r>
            <a:r>
              <a:rPr lang="he-IL" dirty="0" smtClean="0">
                <a:solidFill>
                  <a:schemeClr val="bg1"/>
                </a:solidFill>
              </a:rPr>
              <a:t>בצמוד להצגת התמונה </a:t>
            </a:r>
            <a:r>
              <a:rPr lang="he-IL" dirty="0">
                <a:solidFill>
                  <a:schemeClr val="bg1"/>
                </a:solidFill>
              </a:rPr>
              <a:t>במטלת </a:t>
            </a:r>
            <a:r>
              <a:rPr lang="he-IL" dirty="0" smtClean="0">
                <a:solidFill>
                  <a:schemeClr val="bg1"/>
                </a:solidFill>
              </a:rPr>
              <a:t>הצלילים (</a:t>
            </a:r>
            <a:r>
              <a:rPr lang="en-US" dirty="0" smtClean="0">
                <a:solidFill>
                  <a:schemeClr val="bg1"/>
                </a:solidFill>
              </a:rPr>
              <a:t>Beep</a:t>
            </a:r>
            <a:r>
              <a:rPr lang="he-IL" dirty="0" smtClean="0">
                <a:solidFill>
                  <a:schemeClr val="bg1"/>
                </a:solidFill>
              </a:rPr>
              <a:t>) או לא (</a:t>
            </a:r>
            <a:r>
              <a:rPr lang="en-US" dirty="0" smtClean="0">
                <a:solidFill>
                  <a:schemeClr val="bg1"/>
                </a:solidFill>
              </a:rPr>
              <a:t>No Beep</a:t>
            </a:r>
            <a:r>
              <a:rPr lang="he-IL" dirty="0" smtClean="0">
                <a:solidFill>
                  <a:schemeClr val="bg1"/>
                </a:solidFill>
              </a:rPr>
              <a:t>).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המקשים </a:t>
            </a:r>
            <a:r>
              <a:rPr lang="en-US" b="1" dirty="0" smtClean="0">
                <a:solidFill>
                  <a:schemeClr val="bg1"/>
                </a:solidFill>
              </a:rPr>
              <a:t>‘I’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או </a:t>
            </a:r>
            <a:r>
              <a:rPr lang="en-US" b="1" dirty="0" smtClean="0">
                <a:solidFill>
                  <a:schemeClr val="bg1"/>
                </a:solidFill>
              </a:rPr>
              <a:t>‘U’</a:t>
            </a:r>
            <a:r>
              <a:rPr lang="he-IL" b="1" dirty="0" smtClean="0">
                <a:solidFill>
                  <a:schemeClr val="bg1"/>
                </a:solidFill>
              </a:rPr>
              <a:t> במקלדת </a:t>
            </a:r>
            <a:r>
              <a:rPr lang="he-IL" b="1" dirty="0">
                <a:solidFill>
                  <a:schemeClr val="bg1"/>
                </a:solidFill>
              </a:rPr>
              <a:t>בכדי לציין האם הפריט המוצג </a:t>
            </a:r>
            <a:r>
              <a:rPr lang="he-IL" b="1" dirty="0" smtClean="0">
                <a:solidFill>
                  <a:schemeClr val="bg1"/>
                </a:solidFill>
              </a:rPr>
              <a:t>היה </a:t>
            </a:r>
            <a:r>
              <a:rPr lang="he-IL" b="1" dirty="0">
                <a:solidFill>
                  <a:schemeClr val="bg1"/>
                </a:solidFill>
              </a:rPr>
              <a:t>קודם לכן </a:t>
            </a:r>
            <a:r>
              <a:rPr lang="he-IL" b="1" dirty="0" smtClean="0">
                <a:solidFill>
                  <a:schemeClr val="bg1"/>
                </a:solidFill>
              </a:rPr>
              <a:t>בצמוד לצליל (</a:t>
            </a:r>
            <a:r>
              <a:rPr lang="en-US" b="1" dirty="0" smtClean="0">
                <a:solidFill>
                  <a:schemeClr val="bg1"/>
                </a:solidFill>
              </a:rPr>
              <a:t>Beep</a:t>
            </a:r>
            <a:r>
              <a:rPr lang="he-IL" b="1" dirty="0" smtClean="0">
                <a:solidFill>
                  <a:schemeClr val="bg1"/>
                </a:solidFill>
              </a:rPr>
              <a:t>) או לא (</a:t>
            </a:r>
            <a:r>
              <a:rPr lang="en-US" b="1" dirty="0" smtClean="0">
                <a:solidFill>
                  <a:schemeClr val="bg1"/>
                </a:solidFill>
              </a:rPr>
              <a:t>No Beep</a:t>
            </a:r>
            <a:r>
              <a:rPr lang="he-IL" b="1" dirty="0" smtClean="0">
                <a:solidFill>
                  <a:schemeClr val="bg1"/>
                </a:solidFill>
              </a:rPr>
              <a:t>), בהתאם לכתוב מטה.</a:t>
            </a: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לצורך הבחירה אין מגבלת זמן, אך אנא השתדל/י לבחור באופן אינטואיטיבי, מהר ככל האפשר.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rgbClr val="92D050"/>
                </a:solidFill>
              </a:rPr>
              <a:t>שים/י לב כי בחלק זה </a:t>
            </a:r>
            <a:r>
              <a:rPr lang="he-IL" u="sng" dirty="0">
                <a:solidFill>
                  <a:srgbClr val="92D050"/>
                </a:solidFill>
              </a:rPr>
              <a:t>אין הדגמה</a:t>
            </a:r>
            <a:r>
              <a:rPr lang="he-IL" dirty="0">
                <a:solidFill>
                  <a:srgbClr val="92D050"/>
                </a:solidFill>
              </a:rPr>
              <a:t>. זהו החלק </a:t>
            </a:r>
            <a:r>
              <a:rPr lang="he-IL" dirty="0" smtClean="0">
                <a:solidFill>
                  <a:srgbClr val="92D050"/>
                </a:solidFill>
              </a:rPr>
              <a:t>המלא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לחץ/י על מקש </a:t>
            </a:r>
            <a:r>
              <a:rPr lang="he-IL" dirty="0">
                <a:solidFill>
                  <a:schemeClr val="bg1"/>
                </a:solidFill>
              </a:rPr>
              <a:t>הרווח כדי </a:t>
            </a:r>
            <a:r>
              <a:rPr lang="he-IL" dirty="0" smtClean="0">
                <a:solidFill>
                  <a:schemeClr val="bg1"/>
                </a:solidFill>
              </a:rPr>
              <a:t>להתחיל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29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he-IL" sz="4000" b="1" u="sng" dirty="0" smtClean="0">
                <a:solidFill>
                  <a:schemeClr val="bg1"/>
                </a:solidFill>
                <a:cs typeface="+mn-cs"/>
              </a:rPr>
              <a:t>הוראות המחקר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4610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>
                <a:solidFill>
                  <a:schemeClr val="bg1"/>
                </a:solidFill>
              </a:rPr>
              <a:t>הניסוי מחולק למספר חלקים.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הנחיות </a:t>
            </a:r>
            <a:r>
              <a:rPr lang="he-IL" sz="2800" dirty="0">
                <a:solidFill>
                  <a:schemeClr val="bg1"/>
                </a:solidFill>
              </a:rPr>
              <a:t>מפורטות יינתנו לך לפני תחילת כל חלק.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בנוסף</a:t>
            </a:r>
            <a:r>
              <a:rPr lang="he-IL" sz="2800" dirty="0">
                <a:solidFill>
                  <a:schemeClr val="bg1"/>
                </a:solidFill>
              </a:rPr>
              <a:t>, </a:t>
            </a:r>
            <a:r>
              <a:rPr lang="he-IL" sz="2800" dirty="0" smtClean="0">
                <a:solidFill>
                  <a:schemeClr val="bg1"/>
                </a:solidFill>
              </a:rPr>
              <a:t>כדי לעזור בהבנת ההנחיות </a:t>
            </a:r>
            <a:r>
              <a:rPr lang="he-IL" sz="2800" dirty="0">
                <a:solidFill>
                  <a:schemeClr val="bg1"/>
                </a:solidFill>
              </a:rPr>
              <a:t>– לפני כל חלק יהיה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שלב הדגמה קצר</a:t>
            </a:r>
            <a:r>
              <a:rPr lang="he-IL" sz="2800" dirty="0">
                <a:solidFill>
                  <a:schemeClr val="bg1"/>
                </a:solidFill>
              </a:rPr>
              <a:t>. </a:t>
            </a:r>
            <a:endParaRPr lang="he-IL" sz="28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he-IL" sz="1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אם </a:t>
            </a:r>
            <a:r>
              <a:rPr lang="he-IL" sz="2800" dirty="0">
                <a:solidFill>
                  <a:schemeClr val="bg1"/>
                </a:solidFill>
              </a:rPr>
              <a:t>אינך מבין/ה את ההנחיות לפני חלק כלשהו בניסוי,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אל </a:t>
            </a:r>
            <a:r>
              <a:rPr lang="he-IL" sz="2800" dirty="0">
                <a:solidFill>
                  <a:schemeClr val="bg1"/>
                </a:solidFill>
              </a:rPr>
              <a:t>תהסס/י לפנות אל הנסיין/</a:t>
            </a:r>
            <a:r>
              <a:rPr lang="he-IL" sz="2800" dirty="0" err="1">
                <a:solidFill>
                  <a:schemeClr val="bg1"/>
                </a:solidFill>
              </a:rPr>
              <a:t>ית</a:t>
            </a:r>
            <a:r>
              <a:rPr lang="he-IL" sz="2800" dirty="0">
                <a:solidFill>
                  <a:schemeClr val="bg1"/>
                </a:solidFill>
              </a:rPr>
              <a:t> ולשאול אותו/ה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כל </a:t>
            </a:r>
            <a:r>
              <a:rPr lang="he-IL" sz="2800" dirty="0">
                <a:solidFill>
                  <a:schemeClr val="bg1"/>
                </a:solidFill>
              </a:rPr>
              <a:t>שאלה שתרצה/י</a:t>
            </a:r>
            <a:r>
              <a:rPr lang="he-IL" sz="2800" dirty="0" smtClean="0">
                <a:solidFill>
                  <a:schemeClr val="bg1"/>
                </a:solidFill>
              </a:rPr>
              <a:t>.</a:t>
            </a:r>
          </a:p>
          <a:p>
            <a:pPr marL="0" indent="0" algn="ctr" rtl="1">
              <a:buNone/>
            </a:pPr>
            <a:endParaRPr lang="he-IL" sz="1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אנא </a:t>
            </a:r>
            <a:r>
              <a:rPr lang="he-IL" sz="2800" dirty="0">
                <a:solidFill>
                  <a:schemeClr val="bg1"/>
                </a:solidFill>
              </a:rPr>
              <a:t>כבה/י את הטלפון הסלולארי שלך כעת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כדי </a:t>
            </a:r>
            <a:r>
              <a:rPr lang="he-IL" sz="2800" dirty="0">
                <a:solidFill>
                  <a:schemeClr val="bg1"/>
                </a:solidFill>
              </a:rPr>
              <a:t>שדעתך לא תוסח במהלך הניסוי.</a:t>
            </a:r>
          </a:p>
          <a:p>
            <a:pPr marL="0" indent="0" algn="ctr" rtl="1">
              <a:buNone/>
            </a:pPr>
            <a:endParaRPr lang="he-IL" sz="10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b="1" dirty="0" smtClean="0">
                <a:solidFill>
                  <a:srgbClr val="92D050"/>
                </a:solidFill>
              </a:rPr>
              <a:t>לחץ/י </a:t>
            </a:r>
            <a:r>
              <a:rPr lang="he-IL" sz="2800" b="1" dirty="0">
                <a:solidFill>
                  <a:srgbClr val="92D050"/>
                </a:solidFill>
              </a:rPr>
              <a:t>על מקש הרווח כדי </a:t>
            </a:r>
            <a:r>
              <a:rPr lang="he-IL" sz="2800" b="1" dirty="0" smtClean="0">
                <a:solidFill>
                  <a:srgbClr val="92D050"/>
                </a:solidFill>
              </a:rPr>
              <a:t>להתחיל בניסוי</a:t>
            </a:r>
            <a:endParaRPr lang="en-US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01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איפוס מד הכוח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בחלק זה, יופיעו הוראות על המסך: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כאשר תופיע ההוראה "לא ללחוץ" יש להחזיק את מד הכוח ביד מבלי ללחוץ עליו.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כאשר תופיע ההוראה "ללחוץ הכי חזק שאפשר", 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יש להחזיק את מד הכוח ביד וללחוץ הכי חזק שאפשר.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 smtClean="0">
                <a:solidFill>
                  <a:schemeClr val="bg1"/>
                </a:solidFill>
              </a:rPr>
              <a:t>יש ללחוץ על מד הכוח בהתאם להוראה על המסך.</a:t>
            </a: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לחץ/י </a:t>
            </a:r>
            <a:r>
              <a:rPr lang="he-IL" dirty="0">
                <a:solidFill>
                  <a:srgbClr val="92D050"/>
                </a:solidFill>
              </a:rPr>
              <a:t>על מקש הרווח כדי להתחיל</a:t>
            </a:r>
            <a:endParaRPr lang="en-US" dirty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01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חלק 1: בחירה בין 2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תמונות - הדגמה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בחלק זה, שתי תמונות יופיעו על המסך בכל פעם.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בכל </a:t>
            </a:r>
            <a:r>
              <a:rPr lang="he-IL" dirty="0">
                <a:solidFill>
                  <a:schemeClr val="bg1"/>
                </a:solidFill>
              </a:rPr>
              <a:t>צעד תתבקש/י </a:t>
            </a:r>
            <a:r>
              <a:rPr lang="he-IL" dirty="0" smtClean="0">
                <a:solidFill>
                  <a:schemeClr val="bg1"/>
                </a:solidFill>
              </a:rPr>
              <a:t>לבחור, </a:t>
            </a:r>
            <a:r>
              <a:rPr lang="he-IL" dirty="0">
                <a:solidFill>
                  <a:schemeClr val="bg1"/>
                </a:solidFill>
              </a:rPr>
              <a:t>באמצעות לחיצה על </a:t>
            </a:r>
            <a:r>
              <a:rPr lang="he-IL" dirty="0" smtClean="0">
                <a:solidFill>
                  <a:schemeClr val="bg1"/>
                </a:solidFill>
              </a:rPr>
              <a:t>המקלדת, בתמונה </a:t>
            </a:r>
            <a:r>
              <a:rPr lang="he-IL" dirty="0">
                <a:solidFill>
                  <a:schemeClr val="bg1"/>
                </a:solidFill>
              </a:rPr>
              <a:t>שמוצאת חן בעיניך יותר.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לרשותך 2.5 שניות לבצע את הבחירה בכל פעם,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לכן </a:t>
            </a:r>
            <a:r>
              <a:rPr lang="he-IL" dirty="0">
                <a:solidFill>
                  <a:schemeClr val="bg1"/>
                </a:solidFill>
              </a:rPr>
              <a:t>אנא בחר/י במהירות.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המקשים </a:t>
            </a:r>
            <a:r>
              <a:rPr lang="en-US" b="1" dirty="0" smtClean="0">
                <a:solidFill>
                  <a:schemeClr val="bg1"/>
                </a:solidFill>
              </a:rPr>
              <a:t>‘I'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או </a:t>
            </a:r>
            <a:r>
              <a:rPr lang="en-US" b="1" dirty="0" smtClean="0">
                <a:solidFill>
                  <a:schemeClr val="bg1"/>
                </a:solidFill>
              </a:rPr>
              <a:t>‘U'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במקלדת בכדי 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זהו שלב הדגמה, לאחר מכן יחל החלק המלא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לחץ/י על מקש הרווח כדי להתחיל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32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בחירה 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בין 2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תמונות - הדגמה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בחלק זה, שתי תמונות יופיעו על המסך בכל פעם.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בכל </a:t>
            </a:r>
            <a:r>
              <a:rPr lang="he-IL" dirty="0">
                <a:solidFill>
                  <a:schemeClr val="bg1"/>
                </a:solidFill>
              </a:rPr>
              <a:t>צעד תתבקש/י </a:t>
            </a:r>
            <a:r>
              <a:rPr lang="he-IL" dirty="0" smtClean="0">
                <a:solidFill>
                  <a:schemeClr val="bg1"/>
                </a:solidFill>
              </a:rPr>
              <a:t>לבחור, </a:t>
            </a:r>
            <a:r>
              <a:rPr lang="he-IL" dirty="0">
                <a:solidFill>
                  <a:schemeClr val="bg1"/>
                </a:solidFill>
              </a:rPr>
              <a:t>באמצעות לחיצה על </a:t>
            </a:r>
            <a:r>
              <a:rPr lang="he-IL" dirty="0" smtClean="0">
                <a:solidFill>
                  <a:schemeClr val="bg1"/>
                </a:solidFill>
              </a:rPr>
              <a:t>המקלדת, בתמונה </a:t>
            </a:r>
            <a:r>
              <a:rPr lang="he-IL" dirty="0">
                <a:solidFill>
                  <a:schemeClr val="bg1"/>
                </a:solidFill>
              </a:rPr>
              <a:t>שמוצאת חן בעיניך יותר.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לרשותך </a:t>
            </a:r>
            <a:r>
              <a:rPr lang="he-IL" dirty="0" smtClean="0">
                <a:solidFill>
                  <a:schemeClr val="bg1"/>
                </a:solidFill>
              </a:rPr>
              <a:t>2 </a:t>
            </a:r>
            <a:r>
              <a:rPr lang="he-IL" dirty="0">
                <a:solidFill>
                  <a:schemeClr val="bg1"/>
                </a:solidFill>
              </a:rPr>
              <a:t>שניות לבצע את הבחירה בכל פעם,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לכן </a:t>
            </a:r>
            <a:r>
              <a:rPr lang="he-IL" dirty="0">
                <a:solidFill>
                  <a:schemeClr val="bg1"/>
                </a:solidFill>
              </a:rPr>
              <a:t>אנא בחר/י במהירות.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המקשים </a:t>
            </a:r>
            <a:r>
              <a:rPr lang="en-US" b="1" dirty="0" smtClean="0">
                <a:solidFill>
                  <a:schemeClr val="bg1"/>
                </a:solidFill>
              </a:rPr>
              <a:t>‘I'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או </a:t>
            </a:r>
            <a:r>
              <a:rPr lang="en-US" b="1" dirty="0" smtClean="0">
                <a:solidFill>
                  <a:schemeClr val="bg1"/>
                </a:solidFill>
              </a:rPr>
              <a:t>‘U'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במקלדת בכדי 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זהו שלב הדגמה, לאחר מכן יחל החלק המלא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לחץ/י על מקש הרווח כדי להתחיל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5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חלק 1: בחירה 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בין 2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תמונות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בחלק זה, שתי תמונות יופיעו על המסך בכל פעם.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בכל </a:t>
            </a:r>
            <a:r>
              <a:rPr lang="he-IL" dirty="0">
                <a:solidFill>
                  <a:schemeClr val="bg1"/>
                </a:solidFill>
              </a:rPr>
              <a:t>צעד תתבקש/י </a:t>
            </a:r>
            <a:r>
              <a:rPr lang="he-IL" dirty="0" smtClean="0">
                <a:solidFill>
                  <a:schemeClr val="bg1"/>
                </a:solidFill>
              </a:rPr>
              <a:t>לבחור, </a:t>
            </a:r>
            <a:r>
              <a:rPr lang="he-IL" dirty="0">
                <a:solidFill>
                  <a:schemeClr val="bg1"/>
                </a:solidFill>
              </a:rPr>
              <a:t>באמצעות לחיצה על </a:t>
            </a:r>
            <a:r>
              <a:rPr lang="he-IL" dirty="0" smtClean="0">
                <a:solidFill>
                  <a:schemeClr val="bg1"/>
                </a:solidFill>
              </a:rPr>
              <a:t>המקלדת, בתמונה </a:t>
            </a:r>
            <a:r>
              <a:rPr lang="he-IL" dirty="0">
                <a:solidFill>
                  <a:schemeClr val="bg1"/>
                </a:solidFill>
              </a:rPr>
              <a:t>שמוצאת חן בעיניך יותר.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לרשותך </a:t>
            </a:r>
            <a:r>
              <a:rPr lang="he-IL" dirty="0" smtClean="0">
                <a:solidFill>
                  <a:schemeClr val="bg1"/>
                </a:solidFill>
              </a:rPr>
              <a:t>2.5 </a:t>
            </a:r>
            <a:r>
              <a:rPr lang="he-IL" dirty="0">
                <a:solidFill>
                  <a:schemeClr val="bg1"/>
                </a:solidFill>
              </a:rPr>
              <a:t>שניות לבצע את הבחירה בכל פעם,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לכן </a:t>
            </a:r>
            <a:r>
              <a:rPr lang="he-IL" dirty="0">
                <a:solidFill>
                  <a:schemeClr val="bg1"/>
                </a:solidFill>
              </a:rPr>
              <a:t>אנא בחר/י במהירות.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המקשים </a:t>
            </a:r>
            <a:r>
              <a:rPr lang="en-US" b="1" dirty="0" smtClean="0">
                <a:solidFill>
                  <a:schemeClr val="bg1"/>
                </a:solidFill>
              </a:rPr>
              <a:t>‘I'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או </a:t>
            </a:r>
            <a:r>
              <a:rPr lang="en-US" b="1" dirty="0" smtClean="0">
                <a:solidFill>
                  <a:schemeClr val="bg1"/>
                </a:solidFill>
              </a:rPr>
              <a:t>‘U'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במקלדת בכדי 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זהו החלק המלא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לחץ/י על מקש הרווח כדי להתחיל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88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בחירה 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בין 2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תמונות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בחלק זה, שתי תמונות יופיעו על המסך בכל פעם.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בכל </a:t>
            </a:r>
            <a:r>
              <a:rPr lang="he-IL" dirty="0">
                <a:solidFill>
                  <a:schemeClr val="bg1"/>
                </a:solidFill>
              </a:rPr>
              <a:t>צעד תתבקש/י </a:t>
            </a:r>
            <a:r>
              <a:rPr lang="he-IL" dirty="0" smtClean="0">
                <a:solidFill>
                  <a:schemeClr val="bg1"/>
                </a:solidFill>
              </a:rPr>
              <a:t>לבחור, </a:t>
            </a:r>
            <a:r>
              <a:rPr lang="he-IL" dirty="0">
                <a:solidFill>
                  <a:schemeClr val="bg1"/>
                </a:solidFill>
              </a:rPr>
              <a:t>באמצעות לחיצה על </a:t>
            </a:r>
            <a:r>
              <a:rPr lang="he-IL" dirty="0" smtClean="0">
                <a:solidFill>
                  <a:schemeClr val="bg1"/>
                </a:solidFill>
              </a:rPr>
              <a:t>המקלדת, בתמונה </a:t>
            </a:r>
            <a:r>
              <a:rPr lang="he-IL" dirty="0">
                <a:solidFill>
                  <a:schemeClr val="bg1"/>
                </a:solidFill>
              </a:rPr>
              <a:t>שמוצאת חן בעיניך יותר.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לרשותך 2 </a:t>
            </a:r>
            <a:r>
              <a:rPr lang="he-IL" dirty="0">
                <a:solidFill>
                  <a:schemeClr val="bg1"/>
                </a:solidFill>
              </a:rPr>
              <a:t>שניות לבצע את הבחירה בכל פעם,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לכן </a:t>
            </a:r>
            <a:r>
              <a:rPr lang="he-IL" dirty="0">
                <a:solidFill>
                  <a:schemeClr val="bg1"/>
                </a:solidFill>
              </a:rPr>
              <a:t>אנא בחר/י במהירות.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המקשים </a:t>
            </a:r>
            <a:r>
              <a:rPr lang="en-US" b="1" dirty="0" smtClean="0">
                <a:solidFill>
                  <a:schemeClr val="bg1"/>
                </a:solidFill>
              </a:rPr>
              <a:t>‘I'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או </a:t>
            </a:r>
            <a:r>
              <a:rPr lang="en-US" b="1" dirty="0" smtClean="0">
                <a:solidFill>
                  <a:schemeClr val="bg1"/>
                </a:solidFill>
              </a:rPr>
              <a:t>‘U'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במקלדת בכדי 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זהו החלק המלא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לחץ/י על מקש הרווח כדי להתחיל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86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chemeClr val="bg1"/>
                </a:solidFill>
                <a:cs typeface="+mn-cs"/>
              </a:rPr>
              <a:t>חלק 2: לחיצה על כפתור בהישמע </a:t>
            </a:r>
            <a:r>
              <a:rPr lang="he-IL" sz="3600" b="1" dirty="0" smtClean="0">
                <a:solidFill>
                  <a:schemeClr val="bg1"/>
                </a:solidFill>
                <a:cs typeface="+mn-cs"/>
              </a:rPr>
              <a:t>צליל - הדגמה </a:t>
            </a:r>
            <a:endParaRPr lang="en-US" sz="28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בחלק זה תוצג תמונה אחת </a:t>
            </a:r>
            <a:r>
              <a:rPr lang="he-IL" sz="2800" dirty="0">
                <a:solidFill>
                  <a:schemeClr val="bg1"/>
                </a:solidFill>
              </a:rPr>
              <a:t>בכל צעד. בחלק מהצעדים יישמע צליל.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משימתך </a:t>
            </a:r>
            <a:r>
              <a:rPr lang="he-IL" sz="2800" dirty="0">
                <a:solidFill>
                  <a:schemeClr val="bg1"/>
                </a:solidFill>
              </a:rPr>
              <a:t>היא ללחוץ </a:t>
            </a:r>
            <a:r>
              <a:rPr lang="he-IL" sz="2800" dirty="0" smtClean="0">
                <a:solidFill>
                  <a:schemeClr val="bg1"/>
                </a:solidFill>
              </a:rPr>
              <a:t>על המקש '</a:t>
            </a:r>
            <a:r>
              <a:rPr lang="en-US" sz="2800" b="1" dirty="0" smtClean="0">
                <a:solidFill>
                  <a:schemeClr val="bg1"/>
                </a:solidFill>
              </a:rPr>
              <a:t>B</a:t>
            </a:r>
            <a:r>
              <a:rPr lang="he-IL" sz="2800" dirty="0" smtClean="0">
                <a:solidFill>
                  <a:schemeClr val="bg1"/>
                </a:solidFill>
              </a:rPr>
              <a:t>' בהישמע הצליל, במהירות האפשרית, </a:t>
            </a:r>
            <a:r>
              <a:rPr lang="he-IL" sz="2800" b="1" u="sng" dirty="0">
                <a:solidFill>
                  <a:schemeClr val="bg1"/>
                </a:solidFill>
              </a:rPr>
              <a:t>לפני</a:t>
            </a:r>
            <a:r>
              <a:rPr lang="he-IL" sz="2800" u="sng" dirty="0">
                <a:solidFill>
                  <a:schemeClr val="bg1"/>
                </a:solidFill>
              </a:rPr>
              <a:t> </a:t>
            </a:r>
            <a:r>
              <a:rPr lang="he-IL" sz="2800" u="sng" dirty="0" smtClean="0">
                <a:solidFill>
                  <a:schemeClr val="bg1"/>
                </a:solidFill>
              </a:rPr>
              <a:t>שהתמונה נעלמת </a:t>
            </a:r>
            <a:r>
              <a:rPr lang="he-IL" sz="2800" u="sng" dirty="0">
                <a:solidFill>
                  <a:schemeClr val="bg1"/>
                </a:solidFill>
              </a:rPr>
              <a:t>מהמסך</a:t>
            </a:r>
            <a:r>
              <a:rPr lang="he-IL" sz="2800" dirty="0" smtClean="0">
                <a:solidFill>
                  <a:schemeClr val="bg1"/>
                </a:solidFill>
              </a:rPr>
              <a:t>.</a:t>
            </a:r>
            <a:endParaRPr lang="en-US" sz="4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מטלה זו </a:t>
            </a:r>
            <a:r>
              <a:rPr lang="he-IL" sz="2800" dirty="0">
                <a:solidFill>
                  <a:schemeClr val="bg1"/>
                </a:solidFill>
              </a:rPr>
              <a:t>נבנתה כך שתהיה </a:t>
            </a:r>
            <a:r>
              <a:rPr lang="he-IL" sz="2800" dirty="0" smtClean="0">
                <a:solidFill>
                  <a:schemeClr val="bg1"/>
                </a:solidFill>
              </a:rPr>
              <a:t>קשה, לכן, </a:t>
            </a:r>
            <a:r>
              <a:rPr lang="he-IL" sz="2800" dirty="0">
                <a:solidFill>
                  <a:schemeClr val="bg1"/>
                </a:solidFill>
              </a:rPr>
              <a:t>אל תהיה/י מתוסכל/ת אם קשה </a:t>
            </a:r>
            <a:r>
              <a:rPr lang="he-IL" sz="2800" dirty="0" smtClean="0">
                <a:solidFill>
                  <a:schemeClr val="bg1"/>
                </a:solidFill>
              </a:rPr>
              <a:t>לך – פשוט עשה/י ככל יכולתך. </a:t>
            </a: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כדי למקסם את ההצלחה במשימה, </a:t>
            </a:r>
            <a:r>
              <a:rPr lang="he-IL" sz="2800" u="sng" dirty="0" smtClean="0">
                <a:solidFill>
                  <a:schemeClr val="bg1"/>
                </a:solidFill>
              </a:rPr>
              <a:t>יש להתרכז בתמונות</a:t>
            </a:r>
            <a:r>
              <a:rPr lang="he-IL" sz="2800" dirty="0" smtClean="0">
                <a:solidFill>
                  <a:schemeClr val="bg1"/>
                </a:solidFill>
              </a:rPr>
              <a:t> תוך הקשבה והמתנה לצליל.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b="1" u="sng" dirty="0" smtClean="0">
                <a:solidFill>
                  <a:schemeClr val="bg1"/>
                </a:solidFill>
              </a:rPr>
              <a:t>רק</a:t>
            </a:r>
            <a:r>
              <a:rPr lang="he-IL" sz="2800" b="1" dirty="0" smtClean="0">
                <a:solidFill>
                  <a:schemeClr val="bg1"/>
                </a:solidFill>
              </a:rPr>
              <a:t> </a:t>
            </a:r>
            <a:r>
              <a:rPr lang="he-IL" sz="2800" b="1" dirty="0">
                <a:solidFill>
                  <a:schemeClr val="bg1"/>
                </a:solidFill>
              </a:rPr>
              <a:t>כשאת/ה שומע/ת את הצליל, אנו מבקשים שתלחץ/י על מקש </a:t>
            </a:r>
            <a:r>
              <a:rPr lang="he-IL" sz="2800" b="1" dirty="0" smtClean="0">
                <a:solidFill>
                  <a:schemeClr val="bg1"/>
                </a:solidFill>
              </a:rPr>
              <a:t>ה-</a:t>
            </a:r>
            <a:r>
              <a:rPr lang="en-US" sz="2800" b="1" dirty="0" smtClean="0">
                <a:solidFill>
                  <a:schemeClr val="bg1"/>
                </a:solidFill>
              </a:rPr>
              <a:t>‘B'</a:t>
            </a:r>
            <a:r>
              <a:rPr lang="he-IL" sz="2800" b="1" dirty="0" smtClean="0">
                <a:solidFill>
                  <a:schemeClr val="bg1"/>
                </a:solidFill>
              </a:rPr>
              <a:t> </a:t>
            </a:r>
            <a:r>
              <a:rPr lang="he-IL" sz="2800" b="1" dirty="0">
                <a:solidFill>
                  <a:schemeClr val="bg1"/>
                </a:solidFill>
              </a:rPr>
              <a:t>במקלדת מהר ככל </a:t>
            </a:r>
            <a:r>
              <a:rPr lang="he-IL" sz="2800" b="1" dirty="0" smtClean="0">
                <a:solidFill>
                  <a:schemeClr val="bg1"/>
                </a:solidFill>
              </a:rPr>
              <a:t>הניתן.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3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3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he-IL" sz="3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rgbClr val="92D050"/>
                </a:solidFill>
              </a:rPr>
              <a:t>זהו שלב הדגמה ולאחריו יחל החלק </a:t>
            </a:r>
            <a:r>
              <a:rPr lang="he-IL" sz="2800" dirty="0">
                <a:solidFill>
                  <a:srgbClr val="92D050"/>
                </a:solidFill>
              </a:rPr>
              <a:t>המלא</a:t>
            </a:r>
            <a:r>
              <a:rPr lang="he-IL" sz="2800" dirty="0" smtClean="0">
                <a:solidFill>
                  <a:srgbClr val="92D050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לחץ/י על מקש הרווח כדי להתחיל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16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4000" b="1" dirty="0">
                <a:solidFill>
                  <a:schemeClr val="bg1"/>
                </a:solidFill>
                <a:cs typeface="+mn-cs"/>
              </a:rPr>
              <a:t>חלק 2: לחיצה על כפתור בהישמע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צליל</a:t>
            </a:r>
            <a:endParaRPr lang="en-US" sz="32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בחלק זה תוצג תמונה אחת בכל צעד. בחלק מהצעדים יישמע צליל.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משימתך היא ללחוץ על המקש '</a:t>
            </a:r>
            <a:r>
              <a:rPr lang="en-US" sz="2800" b="1" dirty="0" smtClean="0">
                <a:solidFill>
                  <a:schemeClr val="bg1"/>
                </a:solidFill>
              </a:rPr>
              <a:t>B</a:t>
            </a:r>
            <a:r>
              <a:rPr lang="he-IL" sz="2800" dirty="0" smtClean="0">
                <a:solidFill>
                  <a:schemeClr val="bg1"/>
                </a:solidFill>
              </a:rPr>
              <a:t>' בהישמע הצליל, במהירות האפשרית, </a:t>
            </a:r>
            <a:r>
              <a:rPr lang="he-IL" sz="2800" b="1" u="sng" dirty="0" smtClean="0">
                <a:solidFill>
                  <a:schemeClr val="bg1"/>
                </a:solidFill>
              </a:rPr>
              <a:t>לפני</a:t>
            </a:r>
            <a:r>
              <a:rPr lang="he-IL" sz="2800" u="sng" dirty="0" smtClean="0">
                <a:solidFill>
                  <a:schemeClr val="bg1"/>
                </a:solidFill>
              </a:rPr>
              <a:t> שהתמונה נעלמת מהמסך</a:t>
            </a:r>
            <a:r>
              <a:rPr lang="he-IL" sz="2800" dirty="0" smtClean="0">
                <a:solidFill>
                  <a:schemeClr val="bg1"/>
                </a:solidFill>
              </a:rPr>
              <a:t>.</a:t>
            </a:r>
            <a:endParaRPr lang="en-US" sz="4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מטלה </a:t>
            </a:r>
            <a:r>
              <a:rPr lang="he-IL" sz="2800" dirty="0">
                <a:solidFill>
                  <a:schemeClr val="bg1"/>
                </a:solidFill>
              </a:rPr>
              <a:t>זו נבנתה כך שתהיה קשה, לכן, אל תהיה/י מתוסכל/ת אם קשה לך – פשוט עשה/י ככל יכולתך. </a:t>
            </a: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he-IL" sz="2800" dirty="0">
                <a:solidFill>
                  <a:schemeClr val="bg1"/>
                </a:solidFill>
              </a:rPr>
              <a:t>כדי למקסם את ההצלחה במשימה, </a:t>
            </a:r>
            <a:r>
              <a:rPr lang="he-IL" sz="2800" u="sng" dirty="0">
                <a:solidFill>
                  <a:schemeClr val="bg1"/>
                </a:solidFill>
              </a:rPr>
              <a:t>יש להתרכז בתמונות</a:t>
            </a:r>
            <a:r>
              <a:rPr lang="he-IL" sz="2800" dirty="0">
                <a:solidFill>
                  <a:schemeClr val="bg1"/>
                </a:solidFill>
              </a:rPr>
              <a:t> תוך הקשבה והמתנה לצליל.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b="1" u="sng" dirty="0">
                <a:solidFill>
                  <a:schemeClr val="bg1"/>
                </a:solidFill>
              </a:rPr>
              <a:t>רק</a:t>
            </a:r>
            <a:r>
              <a:rPr lang="he-IL" sz="2800" b="1" dirty="0">
                <a:solidFill>
                  <a:schemeClr val="bg1"/>
                </a:solidFill>
              </a:rPr>
              <a:t> כשאת/ה שומע/ת את הצליל, אנו מבקשים שתלחץ/י על מקש ה-</a:t>
            </a:r>
            <a:r>
              <a:rPr lang="en-US" sz="2800" b="1" dirty="0">
                <a:solidFill>
                  <a:schemeClr val="bg1"/>
                </a:solidFill>
              </a:rPr>
              <a:t>‘B'</a:t>
            </a:r>
            <a:r>
              <a:rPr lang="he-IL" sz="2800" b="1" dirty="0">
                <a:solidFill>
                  <a:schemeClr val="bg1"/>
                </a:solidFill>
              </a:rPr>
              <a:t> במקלדת מהר ככל הניתן.</a:t>
            </a:r>
            <a:endParaRPr lang="en-US" sz="28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3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3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he-IL" sz="3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>
                <a:solidFill>
                  <a:srgbClr val="92D050"/>
                </a:solidFill>
              </a:rPr>
              <a:t>זהו </a:t>
            </a:r>
            <a:r>
              <a:rPr lang="he-IL" sz="2800" dirty="0" smtClean="0">
                <a:solidFill>
                  <a:srgbClr val="92D050"/>
                </a:solidFill>
              </a:rPr>
              <a:t>החלק </a:t>
            </a:r>
            <a:r>
              <a:rPr lang="he-IL" sz="2800" dirty="0">
                <a:solidFill>
                  <a:srgbClr val="92D050"/>
                </a:solidFill>
              </a:rPr>
              <a:t>המלא.</a:t>
            </a: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לחץ/י על מקש </a:t>
            </a:r>
            <a:r>
              <a:rPr lang="he-IL" sz="2800" dirty="0">
                <a:solidFill>
                  <a:schemeClr val="bg1"/>
                </a:solidFill>
              </a:rPr>
              <a:t>הרווח כדי להתחיל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09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D7D7D7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D7D7D7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617</Words>
  <Application>Microsoft Office PowerPoint</Application>
  <PresentationFormat>On-screen Show (4:3)</PresentationFormat>
  <Paragraphs>165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הוראות המחקר</vt:lpstr>
      <vt:lpstr>הוראות המחקר</vt:lpstr>
      <vt:lpstr>איפוס מד הכוח</vt:lpstr>
      <vt:lpstr>חלק 1: בחירה בין 2 תמונות - הדגמה</vt:lpstr>
      <vt:lpstr>בחירה בין 2 תמונות - הדגמה</vt:lpstr>
      <vt:lpstr>חלק 1: בחירה בין 2 תמונות</vt:lpstr>
      <vt:lpstr>בחירה בין 2 תמונות</vt:lpstr>
      <vt:lpstr>חלק 2: לחיצה על כפתור בהישמע צליל - הדגמה </vt:lpstr>
      <vt:lpstr>חלק 2: לחיצה על כפתור בהישמע צליל</vt:lpstr>
      <vt:lpstr>חלק 3: הפסקה ומילוי שאלון קצר</vt:lpstr>
      <vt:lpstr>חלק 4: בחירה בין שתי תמונות - הדגמה</vt:lpstr>
      <vt:lpstr>חלק 4: בחירה בין שתי תמונות</vt:lpstr>
      <vt:lpstr>בחירה בין שתי תמונות</vt:lpstr>
      <vt:lpstr>חלק 5: זיכרון, היה/לא היה</vt:lpstr>
      <vt:lpstr>חלק 6 זיכרון: היה צליל/לא היה צליל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Gutentag</dc:creator>
  <cp:lastModifiedBy>dell user</cp:lastModifiedBy>
  <cp:revision>28</cp:revision>
  <dcterms:created xsi:type="dcterms:W3CDTF">2015-04-14T07:47:41Z</dcterms:created>
  <dcterms:modified xsi:type="dcterms:W3CDTF">2016-05-24T11:59:22Z</dcterms:modified>
</cp:coreProperties>
</file>