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2"/>
  </p:sldMasterIdLst>
  <p:notesMasterIdLst>
    <p:notesMasterId r:id="rId10"/>
  </p:notesMasterIdLst>
  <p:handoutMasterIdLst>
    <p:handoutMasterId r:id="rId11"/>
  </p:handoutMasterIdLst>
  <p:sldIdLst>
    <p:sldId id="256" r:id="rId3"/>
    <p:sldId id="257"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CAC188-E3FB-44F3-B53E-40A414D0B7A8}" type="datetimeFigureOut">
              <a:rPr lang="en-US" smtClean="0"/>
              <a:t>12/3/2021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00D89-0FF8-42F3-8987-86697CFC221B}" type="slidenum">
              <a:rPr lang="en-US" smtClean="0"/>
              <a:t>‹#›</a:t>
            </a:fld>
            <a:endParaRPr lang="en-US"/>
          </a:p>
        </p:txBody>
      </p:sp>
    </p:spTree>
    <p:extLst>
      <p:ext uri="{BB962C8B-B14F-4D97-AF65-F5344CB8AC3E}">
        <p14:creationId xmlns:p14="http://schemas.microsoft.com/office/powerpoint/2010/main" val="2367743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e8aa0f6e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55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b="1" dirty="0" smtClean="0">
                <a:solidFill>
                  <a:srgbClr val="0C7182"/>
                </a:solidFill>
              </a:rPr>
              <a:t>Project:Tabletop Menu Tablet  </a:t>
            </a:r>
            <a:endParaRPr sz="42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Summary</a:t>
            </a:r>
            <a:endParaRPr i="1" dirty="0"/>
          </a:p>
        </p:txBody>
      </p:sp>
      <p:sp>
        <p:nvSpPr>
          <p:cNvPr id="5" name="Rectangle 4"/>
          <p:cNvSpPr/>
          <p:nvPr/>
        </p:nvSpPr>
        <p:spPr>
          <a:xfrm>
            <a:off x="616527" y="1276051"/>
            <a:ext cx="8132618" cy="3108543"/>
          </a:xfrm>
          <a:prstGeom prst="rect">
            <a:avLst/>
          </a:prstGeom>
        </p:spPr>
        <p:txBody>
          <a:bodyPr wrap="square">
            <a:spAutoFit/>
          </a:bodyPr>
          <a:lstStyle/>
          <a:p>
            <a:r>
              <a:rPr lang="en-SG" dirty="0" smtClean="0"/>
              <a:t>The Sauce and Spoon Table top Menu tablet project was initiated and conducted the tablet test run last December 25-26, 2021.</a:t>
            </a:r>
          </a:p>
          <a:p>
            <a:r>
              <a:rPr lang="en-SG" dirty="0" smtClean="0"/>
              <a:t>We aimed to </a:t>
            </a:r>
            <a:r>
              <a:rPr lang="en-SG" dirty="0"/>
              <a:t>implement menu tablets at tables and digitizing the ordering process </a:t>
            </a:r>
            <a:r>
              <a:rPr lang="en-SG" dirty="0" smtClean="0"/>
              <a:t>to </a:t>
            </a:r>
            <a:r>
              <a:rPr lang="en-SG" dirty="0"/>
              <a:t>speed up service and other processes, allowing turn tables time to be more quickly and serve more guests to Sauce &amp; Spoon North and Downtown outlets at the bar area</a:t>
            </a:r>
            <a:r>
              <a:rPr lang="en-SG" dirty="0" smtClean="0"/>
              <a:t>.</a:t>
            </a:r>
          </a:p>
          <a:p>
            <a:endParaRPr lang="en-US" dirty="0" smtClean="0"/>
          </a:p>
          <a:p>
            <a:r>
              <a:rPr lang="en-US" dirty="0" smtClean="0"/>
              <a:t>We were able to reached milestones in this project with the collaboration, efforts and dedication of the team. The sourcing of the vendors are well selected, reviewed and approved following the protocols and with the help of our expert consultant. We were able to achieve 100% of the training plan which consist of training the management, front staffs and back office staffs to ensure that everyone is well equipped to run with the new tablets and be able to assists customers if needed. We had few days of delay with the delivery of the tablets but we were able to still keep the launch date. The installation of software and wirings went smoothly and made them ready for the training dates stipulated.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Overview</a:t>
            </a:r>
            <a:endParaRPr i="1"/>
          </a:p>
        </p:txBody>
      </p:sp>
      <p:sp>
        <p:nvSpPr>
          <p:cNvPr id="2" name="Rectangle 1"/>
          <p:cNvSpPr/>
          <p:nvPr/>
        </p:nvSpPr>
        <p:spPr>
          <a:xfrm>
            <a:off x="581891" y="1123650"/>
            <a:ext cx="7917873" cy="3108543"/>
          </a:xfrm>
          <a:prstGeom prst="rect">
            <a:avLst/>
          </a:prstGeom>
        </p:spPr>
        <p:txBody>
          <a:bodyPr wrap="square">
            <a:spAutoFit/>
          </a:bodyPr>
          <a:lstStyle/>
          <a:p>
            <a:r>
              <a:rPr lang="en-US" dirty="0"/>
              <a:t>T</a:t>
            </a:r>
            <a:r>
              <a:rPr lang="en-US" dirty="0" smtClean="0"/>
              <a:t>he </a:t>
            </a:r>
            <a:r>
              <a:rPr lang="en-US" dirty="0"/>
              <a:t>project team wanted to </a:t>
            </a:r>
            <a:r>
              <a:rPr lang="en-US" dirty="0" smtClean="0"/>
              <a:t>measure the customer satisfaction, the tablet performance like the ease of use, navigation, functionality and design as this will determine if we were able to achieve our goals. </a:t>
            </a:r>
            <a:endParaRPr lang="en-US" dirty="0"/>
          </a:p>
          <a:p>
            <a:r>
              <a:rPr lang="en-US" dirty="0" smtClean="0"/>
              <a:t>We wanted also to measure the performance of the staff during service like any impact on their efficiency and usage of the tablets in receiving the orders online.</a:t>
            </a:r>
          </a:p>
          <a:p>
            <a:endParaRPr lang="en-US" dirty="0"/>
          </a:p>
          <a:p>
            <a:r>
              <a:rPr lang="en-US" dirty="0" smtClean="0"/>
              <a:t>Under customer satisfaction, we wanted to know the overall experience of the customers and does the new tablet enhanced their experience at the restaurant.</a:t>
            </a:r>
          </a:p>
          <a:p>
            <a:r>
              <a:rPr lang="en-US" dirty="0" smtClean="0"/>
              <a:t>In addition, it is important to know the accuracy of the orders they received through the use of the tablets and how the online portal worked for them</a:t>
            </a:r>
          </a:p>
          <a:p>
            <a:endParaRPr lang="en-US" dirty="0"/>
          </a:p>
          <a:p>
            <a:r>
              <a:rPr lang="en-US" dirty="0" smtClean="0"/>
              <a:t>For the tablet performance, we need to evaluated what worked and what did not work as expected. We need to uncover any possible errors during the service that might have impacted the orders and table turn time.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Findings</a:t>
            </a:r>
            <a:endParaRPr i="1" dirty="0"/>
          </a:p>
        </p:txBody>
      </p:sp>
      <p:sp>
        <p:nvSpPr>
          <p:cNvPr id="4" name="Rectangle 3"/>
          <p:cNvSpPr/>
          <p:nvPr/>
        </p:nvSpPr>
        <p:spPr>
          <a:xfrm>
            <a:off x="644236" y="995850"/>
            <a:ext cx="7869381" cy="954107"/>
          </a:xfrm>
          <a:prstGeom prst="rect">
            <a:avLst/>
          </a:prstGeom>
        </p:spPr>
        <p:txBody>
          <a:bodyPr wrap="square">
            <a:spAutoFit/>
          </a:bodyPr>
          <a:lstStyle/>
          <a:p>
            <a:r>
              <a:rPr lang="en-US" dirty="0"/>
              <a:t>We conducted a survey for the 50 customers that participated in our test launch. For the test launch, we asked the customers to engage with the newly implemented tablets, as if they were participating in a typical restaurant experience. The customers were sent a digital survey after their experience ended</a:t>
            </a:r>
          </a:p>
        </p:txBody>
      </p:sp>
      <p:pic>
        <p:nvPicPr>
          <p:cNvPr id="2" name="Picture 1"/>
          <p:cNvPicPr>
            <a:picLocks noChangeAspect="1"/>
          </p:cNvPicPr>
          <p:nvPr/>
        </p:nvPicPr>
        <p:blipFill>
          <a:blip r:embed="rId3"/>
          <a:stretch>
            <a:fillRect/>
          </a:stretch>
        </p:blipFill>
        <p:spPr>
          <a:xfrm>
            <a:off x="744899" y="2053866"/>
            <a:ext cx="4578493" cy="2755631"/>
          </a:xfrm>
          <a:prstGeom prst="rect">
            <a:avLst/>
          </a:prstGeom>
        </p:spPr>
      </p:pic>
      <p:sp>
        <p:nvSpPr>
          <p:cNvPr id="9" name="Rectangle 8"/>
          <p:cNvSpPr/>
          <p:nvPr/>
        </p:nvSpPr>
        <p:spPr>
          <a:xfrm>
            <a:off x="5456154" y="2571750"/>
            <a:ext cx="3112882" cy="1492716"/>
          </a:xfrm>
          <a:prstGeom prst="rect">
            <a:avLst/>
          </a:prstGeom>
        </p:spPr>
        <p:txBody>
          <a:bodyPr wrap="square">
            <a:spAutoFit/>
          </a:bodyPr>
          <a:lstStyle/>
          <a:p>
            <a:r>
              <a:rPr lang="en-US" sz="1300" dirty="0" smtClean="0"/>
              <a:t>Here’s a chart that illustrates the orders made by the customers which simply says that all of them ordered dinner but only half of them ordered drinks.</a:t>
            </a:r>
          </a:p>
          <a:p>
            <a:r>
              <a:rPr lang="en-US" sz="1300" dirty="0" smtClean="0"/>
              <a:t>This shows that customers least order would be from the last page of the menu listed on the tablet.</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717189" y="1193934"/>
            <a:ext cx="4578493" cy="2755631"/>
          </a:xfrm>
          <a:prstGeom prst="rect">
            <a:avLst/>
          </a:prstGeom>
        </p:spPr>
      </p:pic>
      <p:sp>
        <p:nvSpPr>
          <p:cNvPr id="7" name="Google Shape;76;p16"/>
          <p:cNvSpPr txBox="1">
            <a:spLocks/>
          </p:cNvSpPr>
          <p:nvPr/>
        </p:nvSpPr>
        <p:spPr>
          <a:xfrm>
            <a:off x="311700" y="203250"/>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i="1" smtClean="0"/>
              <a:t>Findings</a:t>
            </a:r>
            <a:endParaRPr lang="en-US" i="1" dirty="0"/>
          </a:p>
        </p:txBody>
      </p:sp>
      <p:sp>
        <p:nvSpPr>
          <p:cNvPr id="8" name="Rectangle 7"/>
          <p:cNvSpPr/>
          <p:nvPr/>
        </p:nvSpPr>
        <p:spPr>
          <a:xfrm>
            <a:off x="5393809" y="1193934"/>
            <a:ext cx="3112882" cy="2492990"/>
          </a:xfrm>
          <a:prstGeom prst="rect">
            <a:avLst/>
          </a:prstGeom>
        </p:spPr>
        <p:txBody>
          <a:bodyPr wrap="square">
            <a:spAutoFit/>
          </a:bodyPr>
          <a:lstStyle/>
          <a:p>
            <a:r>
              <a:rPr lang="en-US" sz="1300" dirty="0" smtClean="0"/>
              <a:t>In this graph, it shows that more than half of the customers are satisfied with their experience with the tablets.</a:t>
            </a:r>
          </a:p>
          <a:p>
            <a:r>
              <a:rPr lang="en-US" sz="1300" dirty="0" smtClean="0"/>
              <a:t>To highlight 32% had a great experience using the tablets during their visit.</a:t>
            </a:r>
          </a:p>
          <a:p>
            <a:r>
              <a:rPr lang="en-US" sz="1300" dirty="0" smtClean="0"/>
              <a:t>However, there’s 4% of the customer who scored “lacking” with the use of the tablets and we need to check where this is coming from which will be a next step for improvement of the procedures or processes in place.</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4" name="Rectangle 3"/>
          <p:cNvSpPr/>
          <p:nvPr/>
        </p:nvSpPr>
        <p:spPr>
          <a:xfrm>
            <a:off x="644236" y="995850"/>
            <a:ext cx="7869381" cy="2246769"/>
          </a:xfrm>
          <a:prstGeom prst="rect">
            <a:avLst/>
          </a:prstGeom>
        </p:spPr>
        <p:txBody>
          <a:bodyPr wrap="square">
            <a:spAutoFit/>
          </a:bodyPr>
          <a:lstStyle/>
          <a:p>
            <a:r>
              <a:rPr lang="en-US" dirty="0" smtClean="0"/>
              <a:t>Based on the results of the survey conducted on the test run, we were able to come up with recommendations to improve the performance.</a:t>
            </a:r>
          </a:p>
          <a:p>
            <a:endParaRPr lang="en-US" dirty="0"/>
          </a:p>
          <a:p>
            <a:r>
              <a:rPr lang="en-US" dirty="0" smtClean="0"/>
              <a:t>Since only 56% ordered drinks and 70% ordered desserts, we look into the ordering navigation and on the survey 64% of the customers was not able to do multiple orders which may be the cause that not all of them was able to order drinks </a:t>
            </a:r>
            <a:r>
              <a:rPr lang="en-US" smtClean="0"/>
              <a:t>or desserts.</a:t>
            </a:r>
            <a:endParaRPr lang="en-US" dirty="0" smtClean="0"/>
          </a:p>
          <a:p>
            <a:endParaRPr lang="en-US" dirty="0"/>
          </a:p>
          <a:p>
            <a:r>
              <a:rPr lang="en-US" dirty="0" smtClean="0"/>
              <a:t>First recommendation is provide recommendations of drinks or dessert when a customer orders the main dish or dinner. This can be embedded on the tablet by showing or displaying a pop up before check out.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4" name="Rectangle 3"/>
          <p:cNvSpPr/>
          <p:nvPr/>
        </p:nvSpPr>
        <p:spPr>
          <a:xfrm>
            <a:off x="644236" y="995850"/>
            <a:ext cx="7869381" cy="3108543"/>
          </a:xfrm>
          <a:prstGeom prst="rect">
            <a:avLst/>
          </a:prstGeom>
        </p:spPr>
        <p:txBody>
          <a:bodyPr wrap="square">
            <a:spAutoFit/>
          </a:bodyPr>
          <a:lstStyle/>
          <a:p>
            <a:r>
              <a:rPr lang="en-US" dirty="0" smtClean="0"/>
              <a:t>The second recommendation is based on the overall satisfaction of the customer in using the tablets which is at 4% and upon further investigation, we recorded about 12% of technical issues during the service which impacted the overall experience of the customers.</a:t>
            </a:r>
          </a:p>
          <a:p>
            <a:endParaRPr lang="en-US" dirty="0" smtClean="0"/>
          </a:p>
          <a:p>
            <a:r>
              <a:rPr lang="en-US" dirty="0" smtClean="0"/>
              <a:t>The issues were:</a:t>
            </a:r>
          </a:p>
          <a:p>
            <a:pPr marL="285750" indent="-285750">
              <a:buFontTx/>
              <a:buChar char="-"/>
            </a:pPr>
            <a:r>
              <a:rPr lang="en-US" dirty="0" smtClean="0"/>
              <a:t>The </a:t>
            </a:r>
            <a:r>
              <a:rPr lang="en-US" dirty="0"/>
              <a:t>screen froze </a:t>
            </a:r>
            <a:r>
              <a:rPr lang="en-US" dirty="0" smtClean="0"/>
              <a:t> </a:t>
            </a:r>
          </a:p>
          <a:p>
            <a:pPr marL="285750" indent="-285750">
              <a:buFontTx/>
              <a:buChar char="-"/>
            </a:pPr>
            <a:r>
              <a:rPr lang="en-US" dirty="0" smtClean="0"/>
              <a:t>It </a:t>
            </a:r>
            <a:r>
              <a:rPr lang="en-US" dirty="0"/>
              <a:t>was glitchy </a:t>
            </a:r>
            <a:endParaRPr lang="en-US" dirty="0" smtClean="0"/>
          </a:p>
          <a:p>
            <a:pPr marL="285750" indent="-285750">
              <a:buFontTx/>
              <a:buChar char="-"/>
            </a:pPr>
            <a:r>
              <a:rPr lang="en-US" dirty="0" smtClean="0"/>
              <a:t>It </a:t>
            </a:r>
            <a:r>
              <a:rPr lang="en-US" dirty="0"/>
              <a:t>kept freezing but after the waiter did a reboot it was fine </a:t>
            </a:r>
            <a:endParaRPr lang="en-US" dirty="0" smtClean="0"/>
          </a:p>
          <a:p>
            <a:pPr marL="285750" indent="-285750">
              <a:buFontTx/>
              <a:buChar char="-"/>
            </a:pPr>
            <a:r>
              <a:rPr lang="en-US" dirty="0" smtClean="0"/>
              <a:t>- </a:t>
            </a:r>
            <a:r>
              <a:rPr lang="en-US" dirty="0"/>
              <a:t>It froze up a couple times </a:t>
            </a:r>
            <a:endParaRPr lang="en-US" dirty="0" smtClean="0"/>
          </a:p>
          <a:p>
            <a:pPr marL="285750" indent="-285750">
              <a:buFontTx/>
              <a:buChar char="-"/>
            </a:pPr>
            <a:endParaRPr lang="en-US" dirty="0"/>
          </a:p>
          <a:p>
            <a:r>
              <a:rPr lang="en-US" dirty="0" smtClean="0"/>
              <a:t>We need to check on traffic during the peak hours and a lot of customers are creating orders on the tablets. </a:t>
            </a:r>
          </a:p>
          <a:p>
            <a:r>
              <a:rPr lang="en-US" dirty="0" smtClean="0"/>
              <a:t>We also need to check on the internet strength that may have impacted the technical issues reported to avoid this in the future.</a:t>
            </a:r>
            <a:endParaRPr lang="en-US" dirty="0"/>
          </a:p>
        </p:txBody>
      </p:sp>
    </p:spTree>
    <p:extLst>
      <p:ext uri="{BB962C8B-B14F-4D97-AF65-F5344CB8AC3E}">
        <p14:creationId xmlns:p14="http://schemas.microsoft.com/office/powerpoint/2010/main" val="5452345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46c8e121-e4b9-4951-a880-9bdd31800aba" origin="userSelected">
  <element uid="b4d4cf4e-4635-49cf-a8b7-350f783cd246" value=""/>
</sisl>
</file>

<file path=customXml/itemProps1.xml><?xml version="1.0" encoding="utf-8"?>
<ds:datastoreItem xmlns:ds="http://schemas.openxmlformats.org/officeDocument/2006/customXml" ds:itemID="{36ED867B-669E-4F00-9313-E21014E6901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114</TotalTime>
  <Words>793</Words>
  <Application>Microsoft Office PowerPoint</Application>
  <PresentationFormat>On-screen Show (16:9)</PresentationFormat>
  <Paragraphs>39</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Project:Tabletop Menu Tablet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Project:Tabletop Menu Tablet</dc:title>
  <dc:creator>Rhoda Martinez</dc:creator>
  <cp:lastModifiedBy>Rhoda Martinez</cp:lastModifiedBy>
  <cp:revision>10</cp:revision>
  <dcterms:modified xsi:type="dcterms:W3CDTF">2021-12-03T07:45:55Z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ae6f050e-d188-4106-9bd0-2e23c3decadd</vt:lpwstr>
  </property>
  <property fmtid="{D5CDD505-2E9C-101B-9397-08002B2CF9AE}" pid="3" name="bjSaver">
    <vt:lpwstr>7PQdsiVOEYwOXMBJoi6r0yCnqzFjObF/</vt:lpwstr>
  </property>
  <property fmtid="{D5CDD505-2E9C-101B-9397-08002B2CF9AE}" pid="4" name="bjDocumentLabelXML">
    <vt:lpwstr>&lt;?xml version="1.0" encoding="us-ascii"?&gt;&lt;sisl xmlns:xsi="http://www.w3.org/2001/XMLSchema-instance" xmlns:xsd="http://www.w3.org/2001/XMLSchema" sislVersion="0" policy="46c8e121-e4b9-4951-a880-9bdd31800aba" origin="userSelected" xmlns="http://www.boldonj</vt:lpwstr>
  </property>
  <property fmtid="{D5CDD505-2E9C-101B-9397-08002B2CF9AE}" pid="5" name="bjDocumentLabelXML-0">
    <vt:lpwstr>ames.com/2008/01/sie/internal/label"&gt;&lt;element uid="b4d4cf4e-4635-49cf-a8b7-350f783cd246" value="" /&gt;&lt;/sisl&gt;</vt:lpwstr>
  </property>
  <property fmtid="{D5CDD505-2E9C-101B-9397-08002B2CF9AE}" pid="6" name="bjDocumentSecurityLabel">
    <vt:lpwstr>Internal</vt:lpwstr>
  </property>
  <property fmtid="{D5CDD505-2E9C-101B-9397-08002B2CF9AE}" pid="7" name="BJ-Classification">
    <vt:lpwstr>Internal</vt:lpwstr>
  </property>
</Properties>
</file>