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2"/>
  </p:notesMasterIdLst>
  <p:sldIdLst>
    <p:sldId id="258" r:id="rId3"/>
    <p:sldId id="340" r:id="rId4"/>
    <p:sldId id="326" r:id="rId5"/>
    <p:sldId id="545" r:id="rId6"/>
    <p:sldId id="546" r:id="rId7"/>
    <p:sldId id="473" r:id="rId8"/>
    <p:sldId id="547" r:id="rId9"/>
    <p:sldId id="549" r:id="rId10"/>
    <p:sldId id="550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643" r:id="rId19"/>
    <p:sldId id="481" r:id="rId20"/>
    <p:sldId id="644" r:id="rId21"/>
    <p:sldId id="567" r:id="rId22"/>
    <p:sldId id="570" r:id="rId23"/>
    <p:sldId id="631" r:id="rId24"/>
    <p:sldId id="632" r:id="rId25"/>
    <p:sldId id="573" r:id="rId26"/>
    <p:sldId id="574" r:id="rId27"/>
    <p:sldId id="575" r:id="rId28"/>
    <p:sldId id="576" r:id="rId29"/>
    <p:sldId id="577" r:id="rId30"/>
    <p:sldId id="581" r:id="rId31"/>
    <p:sldId id="584" r:id="rId32"/>
    <p:sldId id="585" r:id="rId33"/>
    <p:sldId id="586" r:id="rId34"/>
    <p:sldId id="590" r:id="rId35"/>
    <p:sldId id="587" r:id="rId36"/>
    <p:sldId id="591" r:id="rId37"/>
    <p:sldId id="592" r:id="rId38"/>
    <p:sldId id="593" r:id="rId39"/>
    <p:sldId id="595" r:id="rId40"/>
    <p:sldId id="594" r:id="rId41"/>
    <p:sldId id="597" r:id="rId42"/>
    <p:sldId id="596" r:id="rId43"/>
    <p:sldId id="599" r:id="rId44"/>
    <p:sldId id="633" r:id="rId45"/>
    <p:sldId id="604" r:id="rId46"/>
    <p:sldId id="610" r:id="rId47"/>
    <p:sldId id="611" r:id="rId48"/>
    <p:sldId id="603" r:id="rId49"/>
    <p:sldId id="635" r:id="rId50"/>
    <p:sldId id="602" r:id="rId51"/>
    <p:sldId id="607" r:id="rId52"/>
    <p:sldId id="613" r:id="rId53"/>
    <p:sldId id="614" r:id="rId54"/>
    <p:sldId id="617" r:id="rId55"/>
    <p:sldId id="616" r:id="rId56"/>
    <p:sldId id="618" r:id="rId57"/>
    <p:sldId id="619" r:id="rId58"/>
    <p:sldId id="620" r:id="rId59"/>
    <p:sldId id="621" r:id="rId60"/>
    <p:sldId id="645" r:id="rId61"/>
    <p:sldId id="646" r:id="rId62"/>
    <p:sldId id="625" r:id="rId63"/>
    <p:sldId id="628" r:id="rId64"/>
    <p:sldId id="629" r:id="rId65"/>
    <p:sldId id="627" r:id="rId66"/>
    <p:sldId id="630" r:id="rId67"/>
    <p:sldId id="638" r:id="rId68"/>
    <p:sldId id="642" r:id="rId69"/>
    <p:sldId id="639" r:id="rId70"/>
    <p:sldId id="600" r:id="rId71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0444" autoAdjust="0"/>
  </p:normalViewPr>
  <p:slideViewPr>
    <p:cSldViewPr>
      <p:cViewPr>
        <p:scale>
          <a:sx n="125" d="100"/>
          <a:sy n="125" d="100"/>
        </p:scale>
        <p:origin x="-1256" y="-144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6/14/14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target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output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Indep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covariate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Polynomial regression is a linear modeling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the parameter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nonlinear regression refers to something different!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Show scatterplot of x9, x10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regression belong in this diagram?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 can handle this for us automatically, and it’s really easy as we will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ex: suppose you have data w/ a linear relationship…why should you use a linear model instead of coercing a higher-degree model to fit the same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 blue curve is more “complex” than the green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(predictions are real numbers)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Alternative: degree of polynomial (less general, can’t use for non-poly cases)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Important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bias – on target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variance – tight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Parametric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regression &amp; regularization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67710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19391661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 the terms in this model mean?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 </a:t>
            </a:r>
            <a:r>
              <a:rPr lang="en-US" sz="2500" i="1" dirty="0" smtClean="0">
                <a:latin typeface="+mn-lt"/>
                <a:cs typeface="News706 Bd BT"/>
              </a:rPr>
              <a:t>y</a:t>
            </a:r>
            <a:r>
              <a:rPr lang="en-US" sz="2500" dirty="0" smtClean="0">
                <a:latin typeface="+mn-lt"/>
                <a:cs typeface="News706 Bd BT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one we want to predict)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      </a:t>
            </a:r>
            <a:r>
              <a:rPr lang="en-US" sz="2500" i="1" dirty="0">
                <a:latin typeface="+mn-lt"/>
                <a:cs typeface="News706 Bd BT"/>
              </a:rPr>
              <a:t>x</a:t>
            </a:r>
            <a:r>
              <a:rPr lang="en-US" sz="3000" dirty="0">
                <a:latin typeface="PFDinTextCompPro-Italic"/>
                <a:cs typeface="PFDinTextCompPro-Italic"/>
              </a:rPr>
              <a:t> = </a:t>
            </a:r>
            <a:r>
              <a:rPr lang="en-US" sz="3000" dirty="0">
                <a:latin typeface="PFDinTextCompPro-Medium"/>
                <a:cs typeface="PFDinTextCompPro-Medium"/>
              </a:rPr>
              <a:t>input variable</a:t>
            </a:r>
            <a:r>
              <a:rPr lang="en-US" sz="3000" dirty="0">
                <a:latin typeface="PFDinTextCompPro-Italic"/>
                <a:cs typeface="PFDinTextCompPro-Italic"/>
              </a:rPr>
              <a:t> (the one we use to </a:t>
            </a:r>
            <a:r>
              <a:rPr lang="en-US" sz="3000" dirty="0" smtClean="0">
                <a:latin typeface="PFDinTextCompPro-Italic"/>
                <a:cs typeface="PFDinTextCompPro-Italic"/>
              </a:rPr>
              <a:t>train the model)</a:t>
            </a: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 </a:t>
            </a:r>
            <a:r>
              <a:rPr lang="en-US" sz="3000" i="1" dirty="0" smtClean="0">
                <a:latin typeface="Symbol" charset="2"/>
                <a:cs typeface="Symbol" charset="2"/>
              </a:rPr>
              <a:t>  a</a:t>
            </a:r>
            <a:r>
              <a:rPr lang="en-US" sz="3000" dirty="0" smtClean="0">
                <a:latin typeface="PFDinTextCompPro-Light"/>
                <a:cs typeface="PFDinTextCompPro-Light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intercept </a:t>
            </a:r>
            <a:r>
              <a:rPr lang="en-US" sz="3000" dirty="0" smtClean="0">
                <a:latin typeface="PFDinTextCompPro-Italic"/>
                <a:cs typeface="PFDinTextCompPro-Italic"/>
              </a:rPr>
              <a:t>(where the line crosses the y-axis)</a:t>
            </a:r>
            <a:endParaRPr lang="en-US" sz="3000" dirty="0" smtClean="0">
              <a:latin typeface="PFDinTextCompPro-Light"/>
              <a:cs typeface="PFDinTextCompPro-Light"/>
            </a:endParaRPr>
          </a:p>
          <a:p>
            <a:pPr algn="l">
              <a:lnSpc>
                <a:spcPct val="120000"/>
              </a:lnSpc>
            </a:pPr>
            <a:r>
              <a:rPr lang="en-US" sz="3000" i="1" dirty="0">
                <a:latin typeface="Symbol" charset="2"/>
                <a:cs typeface="Symbol" charset="2"/>
              </a:rPr>
              <a:t> </a:t>
            </a:r>
            <a:r>
              <a:rPr lang="en-US" sz="3000" i="1" dirty="0" smtClean="0">
                <a:latin typeface="Symbol" charset="2"/>
                <a:cs typeface="Symbol" charset="2"/>
              </a:rPr>
              <a:t>   b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coefficient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model “parameter”)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r>
              <a:rPr lang="en-US" sz="3000" dirty="0" smtClean="0">
                <a:latin typeface="PFDinTextCompPro-Italic"/>
                <a:cs typeface="PFDinTextCompPro-Italic"/>
              </a:rPr>
              <a:t> = </a:t>
            </a:r>
            <a:r>
              <a:rPr lang="en-US" sz="3000" dirty="0" smtClean="0">
                <a:latin typeface="PFDinTextCompPro-Medium"/>
                <a:cs typeface="PFDinTextCompPro-Medium"/>
              </a:rPr>
              <a:t>residual</a:t>
            </a:r>
            <a:r>
              <a:rPr lang="en-US" sz="3000" dirty="0" smtClean="0">
                <a:latin typeface="PFDinTextCompPro-Italic"/>
                <a:cs typeface="PFDinTextCompPro-Italic"/>
              </a:rPr>
              <a:t> (the prediction error)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86634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181218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extend this model to several input variables, giving us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multiple linear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168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Linear regression involves several technical assumptions and is often presented with lots of mathematical formality.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math is not very important for our purposes, but you should check it out if you get serious about solving regression problems.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83" y="1028700"/>
            <a:ext cx="2906154" cy="4128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1053447"/>
            <a:ext cx="2784993" cy="40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intro to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Linear and polynomial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Regularization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Implementing multiple regression and polynomial regression in python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</p:txBody>
      </p:sp>
    </p:spTree>
    <p:extLst>
      <p:ext uri="{BB962C8B-B14F-4D97-AF65-F5344CB8AC3E}">
        <p14:creationId xmlns:p14="http://schemas.microsoft.com/office/powerpoint/2010/main" val="2090676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</p:txBody>
      </p:sp>
    </p:spTree>
    <p:extLst>
      <p:ext uri="{BB962C8B-B14F-4D97-AF65-F5344CB8AC3E}">
        <p14:creationId xmlns:p14="http://schemas.microsoft.com/office/powerpoint/2010/main" val="1460999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9672984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fit a regression model to a dataset?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 theory, minimize the sum of the squared residuals (OLS).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any respectable piece of software will do this for you.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again, if you get serious about regression, you should learn how this works!</a:t>
            </a:r>
          </a:p>
        </p:txBody>
      </p:sp>
    </p:spTree>
    <p:extLst>
      <p:ext uri="{BB962C8B-B14F-4D97-AF65-F5344CB8AC3E}">
        <p14:creationId xmlns:p14="http://schemas.microsoft.com/office/powerpoint/2010/main" val="35187823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II: POLYNOMIAL REGRESSION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71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</a:t>
            </a:r>
            <a:r>
              <a:rPr lang="en-US" sz="2500" i="1" spc="300" dirty="0" smtClean="0">
                <a:latin typeface="+mn-lt"/>
                <a:cs typeface="PFDinTextCompPro-Italic"/>
              </a:rPr>
              <a:t>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8907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</a:t>
            </a:r>
            <a:r>
              <a:rPr lang="en-US" sz="2500" i="1" spc="300" dirty="0" smtClean="0">
                <a:latin typeface="+mn-lt"/>
                <a:cs typeface="PFDinTextCompPro-Italic"/>
              </a:rPr>
              <a:t>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This represents a nonlinear relationship. Is it still a linear model?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74852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</a:t>
            </a:r>
            <a:r>
              <a:rPr lang="en-US" sz="2500" i="1" spc="300" dirty="0" smtClean="0">
                <a:latin typeface="+mn-lt"/>
                <a:cs typeface="PFDinTextCompPro-Italic"/>
              </a:rPr>
              <a:t>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8529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</a:t>
            </a:r>
            <a:r>
              <a:rPr lang="en-US" sz="2500" i="1" spc="300" dirty="0" smtClean="0">
                <a:latin typeface="+mn-lt"/>
                <a:cs typeface="PFDinTextCompPro-Italic"/>
              </a:rPr>
              <a:t>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PFDinTextCompPro-Italic"/>
                <a:cs typeface="PFDinTextCompPro-Italic"/>
              </a:rPr>
              <a:t>“Although </a:t>
            </a:r>
            <a:r>
              <a:rPr lang="en-US" sz="2000" dirty="0">
                <a:latin typeface="PFDinTextCompPro-Italic"/>
                <a:cs typeface="PFDinTextCompPro-Italic"/>
              </a:rPr>
              <a:t>polynomial regression fits a </a:t>
            </a:r>
            <a:r>
              <a:rPr lang="en-US" sz="2000" i="1" dirty="0">
                <a:latin typeface="PFDinTextCompPro-Italic"/>
                <a:cs typeface="PFDinTextCompPro-Italic"/>
              </a:rPr>
              <a:t>nonlinear</a:t>
            </a:r>
            <a:r>
              <a:rPr lang="en-US" sz="2000" dirty="0">
                <a:latin typeface="PFDinTextCompPro-Italic"/>
                <a:cs typeface="PFDinTextCompPro-Italic"/>
              </a:rPr>
              <a:t> model to the data, as a statistical estimation problem it is </a:t>
            </a:r>
            <a:r>
              <a:rPr lang="en-US" sz="2000" i="1" dirty="0">
                <a:latin typeface="PFDinTextCompPro-Italic"/>
                <a:cs typeface="PFDinTextCompPro-Italic"/>
              </a:rPr>
              <a:t>linear</a:t>
            </a:r>
            <a:r>
              <a:rPr lang="en-US" sz="2000" dirty="0">
                <a:latin typeface="PFDinTextCompPro-Italic"/>
                <a:cs typeface="PFDinTextCompPro-Italic"/>
              </a:rPr>
              <a:t>, in the sense that the regression function E(</a:t>
            </a:r>
            <a:r>
              <a:rPr lang="en-US" sz="2000" dirty="0" err="1">
                <a:latin typeface="PFDinTextCompPro-Italic"/>
                <a:cs typeface="PFDinTextCompPro-Italic"/>
              </a:rPr>
              <a:t>y|x</a:t>
            </a:r>
            <a:r>
              <a:rPr lang="en-US" sz="2000" dirty="0">
                <a:latin typeface="PFDinTextCompPro-Italic"/>
                <a:cs typeface="PFDinTextCompPro-Italic"/>
              </a:rPr>
              <a:t>) is linear in the unknown parameters that are estimated from the data. For this reason, polynomial regression is considered to be a special case of multiple linear regression</a:t>
            </a:r>
            <a:r>
              <a:rPr lang="en-US" sz="2000" dirty="0" smtClean="0">
                <a:latin typeface="PFDinTextCompPro-Italic"/>
                <a:cs typeface="PFDinTextCompPro-Italic"/>
              </a:rPr>
              <a:t>.”	-- Wikipedia</a:t>
            </a:r>
          </a:p>
        </p:txBody>
      </p:sp>
    </p:spTree>
    <p:extLst>
      <p:ext uri="{BB962C8B-B14F-4D97-AF65-F5344CB8AC3E}">
        <p14:creationId xmlns:p14="http://schemas.microsoft.com/office/powerpoint/2010/main" val="2139154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0</a:t>
            </a:r>
            <a:r>
              <a:rPr lang="en-US" sz="2500" i="1" dirty="0">
                <a:cs typeface="PFDinTextCompPro-Italic"/>
              </a:rPr>
              <a:t> + </a:t>
            </a:r>
            <a:r>
              <a:rPr lang="en-US" sz="3000" i="1" spc="300" dirty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</a:t>
            </a:r>
            <a:r>
              <a:rPr lang="en-US" sz="2500" i="1" spc="300" dirty="0" smtClean="0">
                <a:latin typeface="+mn-lt"/>
                <a:cs typeface="PFDinTextCompPro-Italic"/>
              </a:rPr>
              <a:t>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10697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linear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far.</a:t>
            </a:r>
          </a:p>
        </p:txBody>
      </p:sp>
    </p:spTree>
    <p:extLst>
      <p:ext uri="{BB962C8B-B14F-4D97-AF65-F5344CB8AC3E}">
        <p14:creationId xmlns:p14="http://schemas.microsoft.com/office/powerpoint/2010/main" val="425627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far.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Does anyone know what it is?</a:t>
            </a:r>
          </a:p>
        </p:txBody>
      </p:sp>
    </p:spTree>
    <p:extLst>
      <p:ext uri="{BB962C8B-B14F-4D97-AF65-F5344CB8AC3E}">
        <p14:creationId xmlns:p14="http://schemas.microsoft.com/office/powerpoint/2010/main" val="2901513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one problem with the model we’ve written down so far.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Does anyone know what it is?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This model violates one of the assumptions of linear regression!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585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295400"/>
            <a:ext cx="370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3454400"/>
            <a:ext cx="3200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4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>
                <a:latin typeface="PFDinTextCompPro-Medium"/>
                <a:cs typeface="PFDinTextCompPro-Medium"/>
              </a:rPr>
              <a:t>multicollinearity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break down,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9055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>
                <a:latin typeface="PFDinTextCompPro-Medium"/>
                <a:cs typeface="PFDinTextCompPro-Medium"/>
              </a:rPr>
              <a:t>multicollinearity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break down,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865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results in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singularity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 We will see an example of this in just a minute!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66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04621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Replace the correlated predictors with uncorrelated predictors.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2019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6542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610898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OPTIONAL 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polynomial functions form an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 basis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of the function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8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So far, we’ve seen how polynomial regression allows us to fit complex nonlinear relationships, and even to avoid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(by using basis functions).</a:t>
            </a:r>
          </a:p>
        </p:txBody>
      </p:sp>
    </p:spTree>
    <p:extLst>
      <p:ext uri="{BB962C8B-B14F-4D97-AF65-F5344CB8AC3E}">
        <p14:creationId xmlns:p14="http://schemas.microsoft.com/office/powerpoint/2010/main" val="28797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So far, we’ve seen how polynomial regression allows us to fit complex nonlinear relationships, and even to avoid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multicollinearity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(by using basis functions).</a:t>
            </a:r>
          </a:p>
          <a:p>
            <a:pPr algn="l">
              <a:lnSpc>
                <a:spcPct val="120000"/>
              </a:lnSpc>
            </a:pPr>
            <a:endParaRPr lang="en-US" sz="3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Can a regression model be too complex?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488949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300" cap="none" dirty="0" smtClean="0"/>
              <a:t/>
            </a:r>
            <a:br>
              <a:rPr lang="en-US" sz="7300" cap="none" dirty="0" smtClean="0"/>
            </a:br>
            <a:r>
              <a:rPr lang="en-US" sz="7300" cap="none" dirty="0" smtClean="0"/>
              <a:t>III: REGULARIZATION</a:t>
            </a:r>
            <a:endParaRPr lang="en-US" sz="73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172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589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</p:txBody>
      </p:sp>
    </p:spTree>
    <p:extLst>
      <p:ext uri="{BB962C8B-B14F-4D97-AF65-F5344CB8AC3E}">
        <p14:creationId xmlns:p14="http://schemas.microsoft.com/office/powerpoint/2010/main" val="2863977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an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 matches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noise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dataset instead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signal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91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(classification)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upload.wikimedia.org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wikipedia</a:t>
            </a:r>
            <a:r>
              <a:rPr lang="en-US" sz="800" i="1" dirty="0">
                <a:latin typeface="+mn-lt"/>
              </a:rPr>
              <a:t>/commons/1/19/</a:t>
            </a:r>
            <a:r>
              <a:rPr lang="en-US" sz="800" i="1" dirty="0" err="1">
                <a:latin typeface="+mn-lt"/>
              </a:rPr>
              <a:t>Overfitting.svg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22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same thing can happen in regression.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It’s possible to design a regression model that matches the noise in the data instead of the signal.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happens when our model becomes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too complex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data to support.</a:t>
            </a:r>
          </a:p>
        </p:txBody>
      </p:sp>
    </p:spTree>
    <p:extLst>
      <p:ext uri="{BB962C8B-B14F-4D97-AF65-F5344CB8AC3E}">
        <p14:creationId xmlns:p14="http://schemas.microsoft.com/office/powerpoint/2010/main" val="141424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(regression)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7" y="952500"/>
            <a:ext cx="4813300" cy="3870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www.mit.edu</a:t>
            </a:r>
            <a:r>
              <a:rPr lang="en-US" sz="800" i="1" dirty="0">
                <a:latin typeface="+mn-lt"/>
              </a:rPr>
              <a:t>/~9.520/spring12/slides/class02/class02.pdf</a:t>
            </a:r>
          </a:p>
        </p:txBody>
      </p:sp>
    </p:spTree>
    <p:extLst>
      <p:ext uri="{BB962C8B-B14F-4D97-AF65-F5344CB8AC3E}">
        <p14:creationId xmlns:p14="http://schemas.microsoft.com/office/powerpoint/2010/main" val="1195689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Regression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6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215175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</p:txBody>
      </p:sp>
    </p:spTree>
    <p:extLst>
      <p:ext uri="{BB962C8B-B14F-4D97-AF65-F5344CB8AC3E}">
        <p14:creationId xmlns:p14="http://schemas.microsoft.com/office/powerpoint/2010/main" val="535765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>
                <a:latin typeface="PFDinTextCompPro-Italic"/>
                <a:cs typeface="PFDinTextCompPro-Italic"/>
              </a:rPr>
              <a:t>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987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L1-norm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        </a:t>
            </a:r>
            <a:r>
              <a:rPr lang="en-US" sz="3000" dirty="0" smtClean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L2-norm</a:t>
            </a:r>
          </a:p>
        </p:txBody>
      </p:sp>
    </p:spTree>
    <p:extLst>
      <p:ext uri="{BB962C8B-B14F-4D97-AF65-F5344CB8AC3E}">
        <p14:creationId xmlns:p14="http://schemas.microsoft.com/office/powerpoint/2010/main" val="1585879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</p:txBody>
      </p:sp>
    </p:spTree>
    <p:extLst>
      <p:ext uri="{BB962C8B-B14F-4D97-AF65-F5344CB8AC3E}">
        <p14:creationId xmlns:p14="http://schemas.microsoft.com/office/powerpoint/2010/main" val="1508019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</a:p>
        </p:txBody>
      </p:sp>
    </p:spTree>
    <p:extLst>
      <p:ext uri="{BB962C8B-B14F-4D97-AF65-F5344CB8AC3E}">
        <p14:creationId xmlns:p14="http://schemas.microsoft.com/office/powerpoint/2010/main" val="3836743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634750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measures of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</a:p>
          <a:p>
            <a:pPr algn="l"/>
            <a:endParaRPr lang="en-US" sz="2500" i="1" dirty="0">
              <a:latin typeface="+mn-lt"/>
              <a:cs typeface="News706 Bd B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method of preventing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by explicitly controlling model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988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</a:t>
            </a:r>
            <a:r>
              <a:rPr lang="en-US" sz="2500" i="1" spc="300" dirty="0" smtClean="0">
                <a:latin typeface="+mn-lt"/>
                <a:cs typeface="PFDinTextCompPro-Italic"/>
              </a:rPr>
              <a:t>– </a:t>
            </a:r>
            <a:r>
              <a:rPr lang="en-US" sz="2500" b="1" i="1" spc="300" dirty="0" smtClean="0">
                <a:latin typeface="+mn-lt"/>
                <a:cs typeface="PFDinTextCompPro-Italic"/>
              </a:rPr>
              <a:t>x</a:t>
            </a:r>
            <a:r>
              <a:rPr lang="en-US" sz="2500" b="1" i="1" spc="3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500" b="1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b="1" i="1" spc="300" dirty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b="1" i="1" spc="300" dirty="0" err="1">
                <a:latin typeface="+mn-lt"/>
                <a:cs typeface="PFDinTextCompPro-Italic"/>
              </a:rPr>
              <a:t>x</a:t>
            </a:r>
            <a:r>
              <a:rPr lang="en-US" sz="2500" b="1" i="1" spc="3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500" b="1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b="1" i="1" spc="300" dirty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 smtClean="0">
              <a:latin typeface="+mn-lt"/>
              <a:cs typeface="PFDinTextCompPro-Italic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14937" y="2989302"/>
            <a:ext cx="3774613" cy="1011198"/>
            <a:chOff x="5214937" y="2989302"/>
            <a:chExt cx="3774613" cy="1011198"/>
          </a:xfrm>
        </p:grpSpPr>
        <p:sp>
          <p:nvSpPr>
            <p:cNvPr id="2" name="TextBox 1"/>
            <p:cNvSpPr txBox="1"/>
            <p:nvPr/>
          </p:nvSpPr>
          <p:spPr>
            <a:xfrm>
              <a:off x="7958137" y="3446502"/>
              <a:ext cx="10314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PFDinTextCompPro-Italic"/>
                  <a:cs typeface="PFDinTextCompPro-Italic"/>
                </a:rPr>
                <a:t>vectors</a:t>
              </a:r>
              <a:endParaRPr lang="en-US" sz="3000" dirty="0">
                <a:latin typeface="PFDinTextCompPro-Italic"/>
                <a:cs typeface="PFDinTextCompPro-Italic"/>
              </a:endParaRPr>
            </a:p>
          </p:txBody>
        </p:sp>
        <p:cxnSp>
          <p:nvCxnSpPr>
            <p:cNvPr id="5" name="Straight Arrow Connector 4"/>
            <p:cNvCxnSpPr>
              <a:stCxn id="2" idx="1"/>
            </p:cNvCxnSpPr>
            <p:nvPr/>
          </p:nvCxnSpPr>
          <p:spPr bwMode="auto">
            <a:xfrm flipH="1" flipV="1">
              <a:off x="6891337" y="2989302"/>
              <a:ext cx="10668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>
              <a:stCxn id="2" idx="1"/>
            </p:cNvCxnSpPr>
            <p:nvPr/>
          </p:nvCxnSpPr>
          <p:spPr bwMode="auto">
            <a:xfrm flipH="1" flipV="1">
              <a:off x="5519737" y="2989302"/>
              <a:ext cx="24384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stCxn id="2" idx="1"/>
            </p:cNvCxnSpPr>
            <p:nvPr/>
          </p:nvCxnSpPr>
          <p:spPr bwMode="auto">
            <a:xfrm flipH="1" flipV="1">
              <a:off x="5214937" y="2989302"/>
              <a:ext cx="27432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93255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</a:t>
            </a:r>
            <a:r>
              <a:rPr lang="en-US" sz="2500" i="1" spc="300" dirty="0" smtClean="0">
                <a:latin typeface="+mn-lt"/>
                <a:cs typeface="PFDinTextCompPro-Italic"/>
              </a:rPr>
              <a:t>– </a:t>
            </a:r>
            <a:r>
              <a:rPr lang="en-US" sz="2500" b="1" i="1" spc="300" dirty="0" smtClean="0">
                <a:latin typeface="+mn-lt"/>
                <a:cs typeface="PFDinTextCompPro-Italic"/>
              </a:rPr>
              <a:t>x</a:t>
            </a:r>
            <a:r>
              <a:rPr lang="en-US" sz="2500" b="1" i="1" spc="3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500" b="1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b="1" i="1" spc="300" dirty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b="1" i="1" spc="300" dirty="0" err="1">
                <a:latin typeface="+mn-lt"/>
                <a:cs typeface="PFDinTextCompPro-Italic"/>
              </a:rPr>
              <a:t>x</a:t>
            </a:r>
            <a:r>
              <a:rPr lang="en-US" sz="2500" b="1" i="1" spc="3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500" b="1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b="1" i="1" spc="300" dirty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 smtClean="0">
              <a:latin typeface="+mn-lt"/>
              <a:cs typeface="PFDinTextCompPro-Italic"/>
            </a:endParaRPr>
          </a:p>
          <a:p>
            <a:pPr algn="l"/>
            <a:endParaRPr lang="en-US" sz="2500" i="1" spc="300" dirty="0" smtClean="0">
              <a:latin typeface="+mn-lt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(</a:t>
            </a:r>
            <a:r>
              <a:rPr lang="en-US" sz="2800" dirty="0" err="1">
                <a:latin typeface="PFDinTextCompPro-Italic"/>
                <a:cs typeface="PFDinTextCompPro-Italic"/>
              </a:rPr>
              <a:t>Lagrangian</a:t>
            </a:r>
            <a:r>
              <a:rPr lang="en-US" sz="2800" dirty="0">
                <a:latin typeface="PFDinTextCompPro-Italic"/>
                <a:cs typeface="PFDinTextCompPro-Italic"/>
              </a:rPr>
              <a:t>) formulation reflects the fact that there is a cost associated with regularization</a:t>
            </a:r>
            <a:r>
              <a:rPr lang="en-US" sz="28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800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14937" y="2989302"/>
            <a:ext cx="3774613" cy="1011198"/>
            <a:chOff x="5214937" y="2989302"/>
            <a:chExt cx="3774613" cy="1011198"/>
          </a:xfrm>
        </p:grpSpPr>
        <p:sp>
          <p:nvSpPr>
            <p:cNvPr id="7" name="TextBox 6"/>
            <p:cNvSpPr txBox="1"/>
            <p:nvPr/>
          </p:nvSpPr>
          <p:spPr>
            <a:xfrm>
              <a:off x="7958137" y="3446502"/>
              <a:ext cx="10314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PFDinTextCompPro-Italic"/>
                  <a:cs typeface="PFDinTextCompPro-Italic"/>
                </a:rPr>
                <a:t>vectors</a:t>
              </a:r>
              <a:endParaRPr lang="en-US" sz="3000" dirty="0">
                <a:latin typeface="PFDinTextCompPro-Italic"/>
                <a:cs typeface="PFDinTextCompPro-Italic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6891337" y="2989302"/>
              <a:ext cx="10668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>
              <a:stCxn id="7" idx="1"/>
            </p:cNvCxnSpPr>
            <p:nvPr/>
          </p:nvCxnSpPr>
          <p:spPr bwMode="auto">
            <a:xfrm flipH="1" flipV="1">
              <a:off x="5519737" y="2989302"/>
              <a:ext cx="24384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 bwMode="auto">
            <a:xfrm flipH="1" flipV="1">
              <a:off x="5214937" y="2989302"/>
              <a:ext cx="27432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0094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</a:t>
            </a:r>
            <a:r>
              <a:rPr lang="en-US" sz="2500" i="1" spc="300" dirty="0" smtClean="0">
                <a:latin typeface="+mn-lt"/>
                <a:cs typeface="PFDinTextCompPro-Italic"/>
              </a:rPr>
              <a:t>– </a:t>
            </a:r>
            <a:r>
              <a:rPr lang="en-US" sz="2500" b="1" i="1" spc="300" dirty="0" smtClean="0">
                <a:latin typeface="+mn-lt"/>
                <a:cs typeface="PFDinTextCompPro-Italic"/>
              </a:rPr>
              <a:t>x</a:t>
            </a:r>
            <a:r>
              <a:rPr lang="en-US" sz="2500" b="1" i="1" spc="3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500" b="1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b="1" i="1" spc="300" dirty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b="1" i="1" spc="300" dirty="0" err="1">
                <a:latin typeface="+mn-lt"/>
                <a:cs typeface="PFDinTextCompPro-Italic"/>
              </a:rPr>
              <a:t>x</a:t>
            </a:r>
            <a:r>
              <a:rPr lang="en-US" sz="2500" b="1" i="1" spc="3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500" b="1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b="1" i="1" spc="300" dirty="0">
                <a:latin typeface="Symbol" charset="2"/>
                <a:cs typeface="Symbol" charset="2"/>
              </a:rPr>
              <a:t>β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 smtClean="0">
              <a:latin typeface="+mn-lt"/>
              <a:cs typeface="PFDinTextCompPro-Italic"/>
            </a:endParaRPr>
          </a:p>
          <a:p>
            <a:pPr algn="l"/>
            <a:endParaRPr lang="en-US" sz="2500" i="1" spc="300" dirty="0" smtClean="0">
              <a:latin typeface="+mn-lt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This (</a:t>
            </a:r>
            <a:r>
              <a:rPr lang="en-US" sz="2800" dirty="0" err="1">
                <a:latin typeface="PFDinTextCompPro-Italic"/>
                <a:cs typeface="PFDinTextCompPro-Italic"/>
              </a:rPr>
              <a:t>Lagrangian</a:t>
            </a:r>
            <a:r>
              <a:rPr lang="en-US" sz="2800" dirty="0">
                <a:latin typeface="PFDinTextCompPro-Italic"/>
                <a:cs typeface="PFDinTextCompPro-Italic"/>
              </a:rPr>
              <a:t>) formulation reflects the fact that there is a cost associated with regularization</a:t>
            </a:r>
            <a:r>
              <a:rPr lang="en-US" sz="2800" dirty="0" smtClean="0">
                <a:latin typeface="PFDinTextCompPro-Italic"/>
                <a:cs typeface="PFDinTextCompPro-Italic"/>
              </a:rPr>
              <a:t>.</a:t>
            </a:r>
            <a:endParaRPr lang="en-US" sz="28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800" dirty="0">
                <a:latin typeface="PFDinTextCompPro-Italic"/>
                <a:cs typeface="PFDinTextCompPro-Italic"/>
              </a:rPr>
              <a:t>Q: Can anyone see what it is</a:t>
            </a:r>
            <a:r>
              <a:rPr lang="en-US" sz="2800" dirty="0" smtClean="0">
                <a:latin typeface="PFDinTextCompPro-Italic"/>
                <a:cs typeface="PFDinTextCompPro-Italic"/>
              </a:rPr>
              <a:t>?</a:t>
            </a:r>
            <a:endParaRPr lang="en-US" sz="2800" dirty="0">
              <a:latin typeface="PFDinTextCompPro-Italic"/>
              <a:cs typeface="PFDinTextCompPro-Italic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14937" y="2989302"/>
            <a:ext cx="3774613" cy="1011198"/>
            <a:chOff x="5214937" y="2989302"/>
            <a:chExt cx="3774613" cy="1011198"/>
          </a:xfrm>
        </p:grpSpPr>
        <p:sp>
          <p:nvSpPr>
            <p:cNvPr id="7" name="TextBox 6"/>
            <p:cNvSpPr txBox="1"/>
            <p:nvPr/>
          </p:nvSpPr>
          <p:spPr>
            <a:xfrm>
              <a:off x="7958137" y="3446502"/>
              <a:ext cx="10314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PFDinTextCompPro-Italic"/>
                  <a:cs typeface="PFDinTextCompPro-Italic"/>
                </a:rPr>
                <a:t>vectors</a:t>
              </a:r>
              <a:endParaRPr lang="en-US" sz="3000" dirty="0">
                <a:latin typeface="PFDinTextCompPro-Italic"/>
                <a:cs typeface="PFDinTextCompPro-Italic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 bwMode="auto">
            <a:xfrm flipH="1" flipV="1">
              <a:off x="6891337" y="2989302"/>
              <a:ext cx="10668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/>
            <p:cNvCxnSpPr>
              <a:stCxn id="7" idx="1"/>
            </p:cNvCxnSpPr>
            <p:nvPr/>
          </p:nvCxnSpPr>
          <p:spPr bwMode="auto">
            <a:xfrm flipH="1" flipV="1">
              <a:off x="5519737" y="2989302"/>
              <a:ext cx="24384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>
              <a:stCxn id="7" idx="1"/>
            </p:cNvCxnSpPr>
            <p:nvPr/>
          </p:nvCxnSpPr>
          <p:spPr bwMode="auto">
            <a:xfrm flipH="1" flipV="1">
              <a:off x="5214937" y="2989302"/>
              <a:ext cx="2743200" cy="7341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66759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</p:txBody>
      </p:sp>
    </p:spTree>
    <p:extLst>
      <p:ext uri="{BB962C8B-B14F-4D97-AF65-F5344CB8AC3E}">
        <p14:creationId xmlns:p14="http://schemas.microsoft.com/office/powerpoint/2010/main" val="372808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1549277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2607456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91" y="1028700"/>
            <a:ext cx="3682092" cy="3771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latin typeface="+mn-lt"/>
              </a:rPr>
              <a:t>source: 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http://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homes.cs.washington.edu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/~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pedrod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/papers/cacm12.pdf</a:t>
            </a:r>
          </a:p>
        </p:txBody>
      </p:sp>
    </p:spTree>
    <p:extLst>
      <p:ext uri="{BB962C8B-B14F-4D97-AF65-F5344CB8AC3E}">
        <p14:creationId xmlns:p14="http://schemas.microsoft.com/office/powerpoint/2010/main" val="3880096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 turns out (after some math) that the generalization error in our model can be decomposed into a bias component and variance component.</a:t>
            </a:r>
          </a:p>
        </p:txBody>
      </p:sp>
    </p:spTree>
    <p:extLst>
      <p:ext uri="{BB962C8B-B14F-4D97-AF65-F5344CB8AC3E}">
        <p14:creationId xmlns:p14="http://schemas.microsoft.com/office/powerpoint/2010/main" val="3183258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“meta-parameter” here is the lambda we saw above.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 more typical term is “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hyperparameter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945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l</a:t>
            </a:r>
            <a:endParaRPr lang="en-US" sz="3000" spc="300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seen: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051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Ex: polynomial regression &amp; regularization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3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Intro to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variables.</a:t>
            </a:r>
          </a:p>
        </p:txBody>
      </p:sp>
    </p:spTree>
    <p:extLst>
      <p:ext uri="{BB962C8B-B14F-4D97-AF65-F5344CB8AC3E}">
        <p14:creationId xmlns:p14="http://schemas.microsoft.com/office/powerpoint/2010/main" val="1504840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</a:t>
            </a:r>
            <a:r>
              <a:rPr lang="en-US" dirty="0"/>
              <a:t>to 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98037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</a:t>
            </a:r>
            <a:r>
              <a:rPr lang="en-US" dirty="0"/>
              <a:t>regression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functional relationship between input &amp; response variables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simple linear regression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model captures a linear relationship between a single input variable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000" i="1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a response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smtClean="0">
                <a:latin typeface="Symbol" charset="2"/>
                <a:cs typeface="Symbol" charset="2"/>
              </a:rPr>
              <a:t>0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3000" i="1" spc="300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dirty="0" smtClean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04693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17649</TotalTime>
  <Pages>0</Pages>
  <Words>2682</Words>
  <Characters>0</Characters>
  <Application>Microsoft Macintosh PowerPoint</Application>
  <PresentationFormat>Custom</PresentationFormat>
  <Lines>0</Lines>
  <Paragraphs>509</Paragraphs>
  <Slides>69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GA_Instructor_Template_Deck</vt:lpstr>
      <vt:lpstr>Agenda</vt:lpstr>
      <vt:lpstr>INTRO to DATA SCIENCE regression &amp; regularization</vt:lpstr>
      <vt:lpstr> I. intro to regression ii. Linear and polynomial iiI. Regularization  exercises: III. Implementing multiple regression and polynomial regression in python</vt:lpstr>
      <vt:lpstr> I.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II: POLYNOMIAL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III: REGULARIZATION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Ex: polynomial regression &amp; regularization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Mike</cp:lastModifiedBy>
  <cp:revision>2957</cp:revision>
  <dcterms:modified xsi:type="dcterms:W3CDTF">2014-06-14T20:52:57Z</dcterms:modified>
</cp:coreProperties>
</file>