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2" r:id="rId9"/>
    <p:sldId id="268" r:id="rId10"/>
    <p:sldId id="272" r:id="rId11"/>
    <p:sldId id="269" r:id="rId12"/>
    <p:sldId id="270" r:id="rId13"/>
    <p:sldId id="266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4" r:id="rId24"/>
    <p:sldId id="283" r:id="rId25"/>
    <p:sldId id="282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8F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1808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F9D973-2CCF-4F51-AF0D-A8A5E7FEA4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0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581" name="Text Box 5"/>
          <p:cNvSpPr txBox="1">
            <a:spLocks noChangeArrowheads="1"/>
          </p:cNvSpPr>
          <p:nvPr userDrawn="1"/>
        </p:nvSpPr>
        <p:spPr bwMode="auto">
          <a:xfrm>
            <a:off x="381000" y="304800"/>
            <a:ext cx="274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00" y="304800"/>
            <a:ext cx="5867400" cy="8763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89F2A2-0881-400E-8FEE-83D9C1C6F633}" type="datetime4">
              <a:rPr lang="en-US" smtClean="0"/>
              <a:t>October 11,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Scott E. Fahlman &lt;sef@cs.cmu.edu&gt;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65BC1-58D7-4CB7-80D7-E265436782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8A7B7D-2F91-412B-B225-EE64CB624481}" type="datetime4">
              <a:rPr lang="en-US" smtClean="0"/>
              <a:t>October 11, 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Scott E. Fahlman &lt;sef@cs.cmu.edu&gt;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998DAF-4ECA-441F-8169-BC9013605E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274638"/>
            <a:ext cx="9144000" cy="1219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274638"/>
            <a:ext cx="812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4008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</a:defRPr>
            </a:lvl1pPr>
          </a:lstStyle>
          <a:p>
            <a:fld id="{CF507AE9-79E4-47F8-A2BB-4C9E51DF5AC2}" type="datetime4">
              <a:rPr lang="en-US" smtClean="0"/>
              <a:t>October 11, 2015</a:t>
            </a:fld>
            <a:endParaRPr lang="en-US" dirty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r>
              <a:rPr lang="en-US"/>
              <a:t>Scott E. Fahlman &lt;sef@cs.cmu.edu&gt;</a:t>
            </a:r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fld id="{B7E11050-AA21-4FB6-97A6-EC7EA52BE91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6553200" y="274638"/>
            <a:ext cx="2590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sz="3600">
              <a:solidFill>
                <a:srgbClr val="CC0000"/>
              </a:solidFill>
              <a:latin typeface="Helvetica" pitchFamily="34" charset="0"/>
            </a:endParaRPr>
          </a:p>
        </p:txBody>
      </p:sp>
      <p:sp>
        <p:nvSpPr>
          <p:cNvPr id="23562" name="Text Box 10"/>
          <p:cNvSpPr txBox="1">
            <a:spLocks noChangeArrowheads="1"/>
          </p:cNvSpPr>
          <p:nvPr userDrawn="1"/>
        </p:nvSpPr>
        <p:spPr bwMode="auto">
          <a:xfrm>
            <a:off x="381000" y="304800"/>
            <a:ext cx="274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9600" y="6324600"/>
            <a:ext cx="381000" cy="381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8" r:id="rId3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Helvetic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Helvetic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Helvetic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Helvetic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Helvetic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Helvetic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Helvetic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Helvetica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buFont typeface="Wingdings" pitchFamily="2" charset="2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398463" indent="-284163" algn="l" rtl="0" fontAlgn="base">
        <a:spcBef>
          <a:spcPct val="20000"/>
        </a:spcBef>
        <a:spcAft>
          <a:spcPct val="0"/>
        </a:spcAft>
        <a:buSzPct val="80000"/>
        <a:buFont typeface="Helvetica" pitchFamily="34" charset="0"/>
        <a:buChar char="●"/>
        <a:defRPr sz="2800">
          <a:solidFill>
            <a:schemeClr val="tx1"/>
          </a:solidFill>
          <a:latin typeface="+mn-lt"/>
        </a:defRPr>
      </a:lvl2pPr>
      <a:lvl3pPr marL="744538" indent="-231775" algn="l" rtl="0" fontAlgn="base">
        <a:spcBef>
          <a:spcPct val="20000"/>
        </a:spcBef>
        <a:spcAft>
          <a:spcPct val="0"/>
        </a:spcAft>
        <a:buSzPct val="130000"/>
        <a:buFont typeface="Helvetica" pitchFamily="34" charset="0"/>
        <a:buChar char="▪"/>
        <a:defRPr sz="2400">
          <a:solidFill>
            <a:schemeClr val="tx1"/>
          </a:solidFill>
          <a:latin typeface="+mn-lt"/>
        </a:defRPr>
      </a:lvl3pPr>
      <a:lvl4pPr marL="1084263" indent="-225425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430338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5pPr>
      <a:lvl6pPr marL="1887538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6pPr>
      <a:lvl7pPr marL="2344738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7pPr>
      <a:lvl8pPr marL="2801938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8pPr>
      <a:lvl9pPr marL="3259138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Cascade-Correlation and</a:t>
            </a:r>
            <a:br>
              <a:rPr lang="en-US" dirty="0" smtClean="0"/>
            </a:br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828800"/>
          </a:xfrm>
        </p:spPr>
        <p:txBody>
          <a:bodyPr/>
          <a:lstStyle/>
          <a:p>
            <a:r>
              <a:rPr lang="en-US" sz="2400" dirty="0"/>
              <a:t>Scott E. </a:t>
            </a:r>
            <a:r>
              <a:rPr lang="en-US" sz="2400" dirty="0" smtClean="0"/>
              <a:t>Fahlman</a:t>
            </a:r>
            <a:br>
              <a:rPr lang="en-US" sz="2400" dirty="0" smtClean="0"/>
            </a:br>
            <a:r>
              <a:rPr lang="en-US" sz="1200" dirty="0"/>
              <a:t> </a:t>
            </a:r>
            <a:endParaRPr lang="en-US" sz="1200" dirty="0"/>
          </a:p>
          <a:p>
            <a:r>
              <a:rPr lang="en-US" sz="1600" dirty="0" smtClean="0"/>
              <a:t>Research </a:t>
            </a:r>
            <a:r>
              <a:rPr lang="en-US" sz="1600" dirty="0"/>
              <a:t>Professor</a:t>
            </a:r>
            <a:br>
              <a:rPr lang="en-US" sz="1600" dirty="0"/>
            </a:br>
            <a:r>
              <a:rPr lang="en-US" sz="1600" dirty="0"/>
              <a:t>Language Technologies </a:t>
            </a:r>
            <a:r>
              <a:rPr lang="en-US" sz="1600" dirty="0" smtClean="0"/>
              <a:t>Institute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Cascor Performance on Two-Spirals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676400"/>
          </a:xfrm>
        </p:spPr>
        <p:txBody>
          <a:bodyPr/>
          <a:lstStyle/>
          <a:p>
            <a:r>
              <a:rPr lang="en-US" dirty="0" smtClean="0"/>
              <a:t>Standard BP 2-5-5-5-1:  20K epochs, 1.1G links</a:t>
            </a:r>
          </a:p>
          <a:p>
            <a:r>
              <a:rPr lang="en-US" dirty="0" smtClean="0"/>
              <a:t>Quickprop 2-5-5-5-1:	  8K epochs, 438M links</a:t>
            </a:r>
          </a:p>
          <a:p>
            <a:r>
              <a:rPr lang="en-US" dirty="0" smtClean="0"/>
              <a:t>Cascor:			  1700 epochs, 19M links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F2A2-0881-400E-8FEE-83D9C1C6F633}" type="datetime4">
              <a:rPr lang="en-US" smtClean="0"/>
              <a:t>October 11,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Scott E. Fahlman &lt;sef@cs.cmu.edu&gt;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 descr="Table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76400"/>
            <a:ext cx="3454400" cy="23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26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Cascor-Created Hidden Units 1-6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F2A2-0881-400E-8FEE-83D9C1C6F633}" type="datetime4">
              <a:rPr lang="en-US" smtClean="0"/>
              <a:t>October 11,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Scott E. Fahlman &lt;sef@cs.cmu.edu&gt;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 descr="Cascor Units 1-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00200"/>
            <a:ext cx="5869451" cy="470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09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Cascor-Created Hidden Units 7-12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F2A2-0881-400E-8FEE-83D9C1C6F633}" type="datetime4">
              <a:rPr lang="en-US" smtClean="0"/>
              <a:t>October 11,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Scott E. Fahlman &lt;sef@cs.cmu.edu&gt;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Cascor Units 6-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0"/>
            <a:ext cx="5890816" cy="47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9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Cascade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1800"/>
              </a:spcBef>
            </a:pPr>
            <a:r>
              <a:rPr lang="en-US" sz="2400" dirty="0"/>
              <a:t>No need to guess size and topology of net in advance.</a:t>
            </a:r>
          </a:p>
          <a:p>
            <a:pPr lvl="1">
              <a:spcBef>
                <a:spcPts val="1800"/>
              </a:spcBef>
            </a:pPr>
            <a:r>
              <a:rPr lang="en-US" sz="2400" dirty="0" smtClean="0"/>
              <a:t>Can build deep nets with higher-order features.</a:t>
            </a:r>
          </a:p>
          <a:p>
            <a:pPr lvl="1">
              <a:spcBef>
                <a:spcPts val="1800"/>
              </a:spcBef>
            </a:pPr>
            <a:r>
              <a:rPr lang="en-US" sz="2400" dirty="0" smtClean="0"/>
              <a:t>Much </a:t>
            </a:r>
            <a:r>
              <a:rPr lang="en-US" sz="2400" dirty="0"/>
              <a:t>faster than Backprop or </a:t>
            </a:r>
            <a:r>
              <a:rPr lang="en-US" sz="2400" dirty="0" smtClean="0"/>
              <a:t>Quickprop.</a:t>
            </a:r>
          </a:p>
          <a:p>
            <a:pPr lvl="1">
              <a:spcBef>
                <a:spcPts val="1800"/>
              </a:spcBef>
            </a:pPr>
            <a:r>
              <a:rPr lang="en-US" sz="2400" dirty="0" smtClean="0"/>
              <a:t>Trains just one layer of weights at a time (fast).</a:t>
            </a:r>
          </a:p>
          <a:p>
            <a:pPr lvl="1">
              <a:spcBef>
                <a:spcPts val="1800"/>
              </a:spcBef>
            </a:pPr>
            <a:r>
              <a:rPr lang="en-US" sz="2400" dirty="0" smtClean="0"/>
              <a:t>Works on smaller training sets (in some cases, at least).</a:t>
            </a:r>
          </a:p>
          <a:p>
            <a:pPr lvl="1">
              <a:spcBef>
                <a:spcPts val="1800"/>
              </a:spcBef>
            </a:pPr>
            <a:r>
              <a:rPr lang="en-US" sz="2400" dirty="0" smtClean="0"/>
              <a:t>Old </a:t>
            </a:r>
            <a:r>
              <a:rPr lang="en-US" sz="2400" dirty="0"/>
              <a:t>feature detectors are not cannibalized, so good for incremental </a:t>
            </a:r>
            <a:r>
              <a:rPr lang="en-US" sz="2400" dirty="0" smtClean="0"/>
              <a:t>training.</a:t>
            </a:r>
            <a:endParaRPr lang="en-US" sz="2400" dirty="0"/>
          </a:p>
          <a:p>
            <a:pPr lvl="1">
              <a:spcBef>
                <a:spcPts val="1800"/>
              </a:spcBef>
            </a:pPr>
            <a:r>
              <a:rPr lang="en-US" sz="2400" dirty="0"/>
              <a:t>Good for parallel implementation.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F2A2-0881-400E-8FEE-83D9C1C6F633}" type="datetime4">
              <a:rPr lang="en-US" smtClean="0"/>
              <a:t>October 11,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Scott E. Fahlman &lt;sef@cs.cmu.edu&gt;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19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Cascade Correlation (RCC)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r>
              <a:rPr lang="en-US" sz="2400" dirty="0" smtClean="0"/>
              <a:t>Simple extension to Cascor to handle sequential inputs: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000" dirty="0" smtClean="0"/>
              <a:t>Trained just like Cascor units, then added, frozen.</a:t>
            </a:r>
          </a:p>
          <a:p>
            <a:pPr lvl="1"/>
            <a:r>
              <a:rPr lang="en-US" sz="2000" dirty="0" smtClean="0"/>
              <a:t>If </a:t>
            </a:r>
            <a:r>
              <a:rPr lang="en-US" sz="2000" dirty="0" err="1" smtClean="0"/>
              <a:t>W</a:t>
            </a:r>
            <a:r>
              <a:rPr lang="en-US" sz="2000" baseline="-25000" dirty="0" err="1" smtClean="0"/>
              <a:t>s</a:t>
            </a:r>
            <a:r>
              <a:rPr lang="en-US" sz="2000" dirty="0" smtClean="0"/>
              <a:t> is strongly positive, unit is a flip-flop (one bit).</a:t>
            </a:r>
          </a:p>
          <a:p>
            <a:pPr lvl="1"/>
            <a:r>
              <a:rPr lang="en-US" sz="2000" dirty="0"/>
              <a:t>If </a:t>
            </a:r>
            <a:r>
              <a:rPr lang="en-US" sz="2000" dirty="0" err="1"/>
              <a:t>W</a:t>
            </a:r>
            <a:r>
              <a:rPr lang="en-US" sz="2000" baseline="-25000" dirty="0" err="1"/>
              <a:t>s</a:t>
            </a:r>
            <a:r>
              <a:rPr lang="en-US" sz="2000" dirty="0"/>
              <a:t> is strongly </a:t>
            </a:r>
            <a:r>
              <a:rPr lang="en-US" sz="2000" dirty="0" smtClean="0"/>
              <a:t>negative, </a:t>
            </a:r>
            <a:r>
              <a:rPr lang="en-US" sz="2000" dirty="0"/>
              <a:t>unit </a:t>
            </a:r>
            <a:r>
              <a:rPr lang="en-US" sz="2000" dirty="0" smtClean="0"/>
              <a:t>wants to alternate 0-1.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F2A2-0881-400E-8FEE-83D9C1C6F633}" type="datetime4">
              <a:rPr lang="en-US" smtClean="0"/>
              <a:t>October 13,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Scott E. Fahlman &lt;sef@cs.cmu.edu&gt;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53000" y="3200400"/>
            <a:ext cx="953131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One-Step</a:t>
            </a:r>
            <a:br>
              <a:rPr lang="en-US" sz="1400" dirty="0" smtClean="0"/>
            </a:br>
            <a:r>
              <a:rPr lang="en-US" sz="1400" dirty="0" smtClean="0"/>
              <a:t>Delay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0" y="3200400"/>
            <a:ext cx="990600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2800" dirty="0" err="1" smtClean="0"/>
              <a:t>Σ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657600" y="2895600"/>
            <a:ext cx="990600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Sigmoid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733800" y="37338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886200" y="37338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038600" y="37338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191000" y="37338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191000" y="22860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29000" y="4343400"/>
            <a:ext cx="990600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Inputs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2362200" y="3962400"/>
            <a:ext cx="1295400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Trainable W</a:t>
            </a:r>
            <a:r>
              <a:rPr lang="en-US" sz="1400" baseline="-25000" dirty="0" smtClean="0"/>
              <a:t>i</a:t>
            </a:r>
            <a:endParaRPr lang="en-US" sz="1400" baseline="-250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410200" y="25908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191000" y="2590800"/>
            <a:ext cx="121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495800" y="37338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495800" y="43434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410200" y="37338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86400" y="3886200"/>
            <a:ext cx="1295400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Trainable </a:t>
            </a:r>
            <a:r>
              <a:rPr lang="en-US" sz="1400" dirty="0" err="1" smtClean="0"/>
              <a:t>W</a:t>
            </a:r>
            <a:r>
              <a:rPr lang="en-US" sz="1400" baseline="-25000" dirty="0" err="1"/>
              <a:t>s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4214625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Reber Grammar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Reber grammar is a simple finite-state grammar that others had used to benchmark recurrent-net learning.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000" dirty="0" smtClean="0"/>
          </a:p>
          <a:p>
            <a:r>
              <a:rPr lang="en-US" sz="2000" dirty="0" smtClean="0"/>
              <a:t>Typical legal string: “BTSSXXVPSE”.</a:t>
            </a:r>
            <a:br>
              <a:rPr lang="en-US" sz="2000" dirty="0" smtClean="0"/>
            </a:br>
            <a:r>
              <a:rPr lang="en-US" sz="2000" dirty="0" smtClean="0"/>
              <a:t>Task: Tokens presented sequentially. Predict the next Token.</a:t>
            </a:r>
            <a:endParaRPr lang="en-US" sz="20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F2A2-0881-400E-8FEE-83D9C1C6F633}" type="datetime4">
              <a:rPr lang="en-US" smtClean="0"/>
              <a:t>October 13,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Scott E. Fahlman &lt;sef@cs.cmu.edu&gt;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 descr="Reber Gramm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9" y="2362200"/>
            <a:ext cx="490683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7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Reber Grammar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State of the art: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Elman net (fixed topology with recurrent units): 3 hidden units, learned the grammar after seeing 60K distinct strings, once each.  (Best run, not average.)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With 15 hidden units, 20K strings suffice. (Best run.)</a:t>
            </a:r>
          </a:p>
          <a:p>
            <a:pPr>
              <a:spcBef>
                <a:spcPts val="1776"/>
              </a:spcBef>
            </a:pPr>
            <a:r>
              <a:rPr lang="en-US" sz="2400" b="1" dirty="0" smtClean="0"/>
              <a:t>RCC Results: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Fixed set of 128 training strings, presented repeatedly.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Learned the task, building 2-3 hidden units.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Average: 195.5 epochs, or 25K string presentations.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All tested perfectly on new, unseen strings.</a:t>
            </a:r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F2A2-0881-400E-8FEE-83D9C1C6F633}" type="datetime4">
              <a:rPr lang="en-US" smtClean="0"/>
              <a:t>October 13,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Scott E. Fahlman &lt;sef@cs.cmu.edu&gt;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55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Reber Grammar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embedded Reber grammar is harder.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Must remember initial T or P token and replay it at the end.</a:t>
            </a:r>
          </a:p>
          <a:p>
            <a:r>
              <a:rPr lang="en-US" sz="2000" dirty="0" smtClean="0"/>
              <a:t>Intervening strings potentially have many </a:t>
            </a:r>
            <a:r>
              <a:rPr lang="en-US" sz="2000" dirty="0" err="1" smtClean="0"/>
              <a:t>Ts</a:t>
            </a:r>
            <a:r>
              <a:rPr lang="en-US" sz="2000" dirty="0" smtClean="0"/>
              <a:t> and Ps of their own.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F2A2-0881-400E-8FEE-83D9C1C6F633}" type="datetime4">
              <a:rPr lang="en-US" smtClean="0"/>
              <a:t>October 13,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Scott E. Fahlman &lt;sef@cs.cmu.edu&gt;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 descr="Embedded Reb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33600"/>
            <a:ext cx="490600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49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Reber Grammar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400" b="1" dirty="0" smtClean="0"/>
              <a:t>State of the art: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Elman net was unable to learn this task, even with 250,000 strings and 15 hidden units.</a:t>
            </a:r>
          </a:p>
          <a:p>
            <a:pPr>
              <a:spcBef>
                <a:spcPts val="1200"/>
              </a:spcBef>
            </a:pPr>
            <a:r>
              <a:rPr lang="en-US" sz="2400" b="1" dirty="0" smtClean="0"/>
              <a:t>RCC Results: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Fixed set of 256 training strings, presented repeatedly,</a:t>
            </a:r>
            <a:br>
              <a:rPr lang="en-US" sz="2000" dirty="0" smtClean="0"/>
            </a:br>
            <a:r>
              <a:rPr lang="en-US" sz="2000" dirty="0" smtClean="0"/>
              <a:t>then tested on 256 different strings.  20 runs.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Perfect performance on 11 of 20 runs, typically building 5-7 hidden units.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Worst performance on others, 20 test-set errors.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Training required avg of 288 epochs, 200K string presentations.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F2A2-0881-400E-8FEE-83D9C1C6F633}" type="datetime4">
              <a:rPr lang="en-US" smtClean="0"/>
              <a:t>October 13,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Scott E. Fahlman &lt;sef@cs.cmu.edu&gt;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Morse Code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1800"/>
              </a:spcBef>
            </a:pPr>
            <a:r>
              <a:rPr lang="en-US" sz="2400" dirty="0" smtClean="0"/>
              <a:t>One binary input, 26 binary outputs (one per letter), plus “strobe” output at end.</a:t>
            </a:r>
          </a:p>
          <a:p>
            <a:pPr lvl="1">
              <a:spcBef>
                <a:spcPts val="1800"/>
              </a:spcBef>
            </a:pPr>
            <a:r>
              <a:rPr lang="en-US" sz="2400" dirty="0" smtClean="0"/>
              <a:t>Dot is 10, dash 110, letter terminator adds an extra zero.</a:t>
            </a:r>
          </a:p>
          <a:p>
            <a:pPr lvl="1">
              <a:spcBef>
                <a:spcPts val="1800"/>
              </a:spcBef>
            </a:pPr>
            <a:r>
              <a:rPr lang="en-US" sz="2400" dirty="0" smtClean="0"/>
              <a:t>So letter V   </a:t>
            </a:r>
            <a:r>
              <a:rPr lang="is-IS" sz="2400" dirty="0" smtClean="0"/>
              <a:t>…-   is 1010101100.</a:t>
            </a:r>
            <a:br>
              <a:rPr lang="is-IS" sz="2400" dirty="0" smtClean="0"/>
            </a:br>
            <a:r>
              <a:rPr lang="is-IS" sz="2400" dirty="0" smtClean="0"/>
              <a:t>Letters are 3-12 time-steps.</a:t>
            </a:r>
          </a:p>
          <a:p>
            <a:pPr lvl="1">
              <a:spcBef>
                <a:spcPts val="1800"/>
              </a:spcBef>
            </a:pPr>
            <a:r>
              <a:rPr lang="is-IS" sz="2400" dirty="0" smtClean="0"/>
              <a:t>At start of each letter, we zero the memory states.</a:t>
            </a:r>
          </a:p>
          <a:p>
            <a:pPr lvl="1">
              <a:spcBef>
                <a:spcPts val="1800"/>
              </a:spcBef>
            </a:pPr>
            <a:r>
              <a:rPr lang="is-IS" sz="2400" dirty="0" smtClean="0"/>
              <a:t>Outputs should be all zero except at end of letter – then 1 on the strobe and on correct letter.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F2A2-0881-400E-8FEE-83D9C1C6F633}" type="datetime4">
              <a:rPr lang="en-US" smtClean="0"/>
              <a:t>October 13,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Scott E. Fahlman &lt;sef@cs.cmu.edu&gt;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42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Ancient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000" dirty="0"/>
              <a:t>Fahlman, S.  E. and C. </a:t>
            </a:r>
            <a:r>
              <a:rPr lang="en-US" sz="2000" dirty="0" err="1"/>
              <a:t>Lebiere</a:t>
            </a:r>
            <a:r>
              <a:rPr lang="en-US" sz="2000" dirty="0"/>
              <a:t> (1990) "The Cascade-Correlation Learning </a:t>
            </a:r>
            <a:r>
              <a:rPr lang="en-US" sz="2000" dirty="0" smtClean="0"/>
              <a:t>Architecture”, in NIPS 1990.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000" dirty="0"/>
              <a:t>Fahlman, S.  E.  (1991) "The Recurrent Cascade-Correlation Architecture" in </a:t>
            </a:r>
            <a:r>
              <a:rPr lang="en-US" sz="2000" dirty="0" smtClean="0"/>
              <a:t>NIPS 1991.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2000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000" dirty="0" smtClean="0"/>
              <a:t>Both </a:t>
            </a:r>
            <a:r>
              <a:rPr lang="en-US" sz="2000" dirty="0"/>
              <a:t>available online at </a:t>
            </a:r>
            <a:r>
              <a:rPr lang="en-US" sz="2000" dirty="0">
                <a:solidFill>
                  <a:srgbClr val="FF0000"/>
                </a:solidFill>
              </a:rPr>
              <a:t>http://</a:t>
            </a:r>
            <a:r>
              <a:rPr lang="en-US" sz="2000" dirty="0" err="1">
                <a:solidFill>
                  <a:srgbClr val="FF0000"/>
                </a:solidFill>
              </a:rPr>
              <a:t>www.cs.cmu.edu</a:t>
            </a:r>
            <a:r>
              <a:rPr lang="en-US" sz="2000" dirty="0">
                <a:solidFill>
                  <a:srgbClr val="FF0000"/>
                </a:solidFill>
              </a:rPr>
              <a:t>/~</a:t>
            </a:r>
            <a:r>
              <a:rPr lang="en-US" sz="2000" dirty="0" err="1">
                <a:solidFill>
                  <a:srgbClr val="FF0000"/>
                </a:solidFill>
              </a:rPr>
              <a:t>sef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  <a:r>
              <a:rPr lang="en-US" sz="2000" dirty="0" err="1">
                <a:solidFill>
                  <a:srgbClr val="FF0000"/>
                </a:solidFill>
              </a:rPr>
              <a:t>sefPubs.htm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F2A2-0881-400E-8FEE-83D9C1C6F633}" type="datetime4">
              <a:rPr lang="en-US" smtClean="0"/>
              <a:t>October 11,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Scott E. Fahlman &lt;sef@cs.cmu.edu&gt;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3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Morse Code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1400"/>
              </a:spcBef>
            </a:pPr>
            <a:r>
              <a:rPr lang="en-US" dirty="0" smtClean="0"/>
              <a:t>Trained on entire set of 26 patterns, repeatedly.</a:t>
            </a:r>
          </a:p>
          <a:p>
            <a:pPr lvl="1">
              <a:spcBef>
                <a:spcPts val="1400"/>
              </a:spcBef>
            </a:pPr>
            <a:r>
              <a:rPr lang="en-US" dirty="0" smtClean="0"/>
              <a:t>In ten trials, learned the task perfectly every time.</a:t>
            </a:r>
          </a:p>
          <a:p>
            <a:pPr lvl="1">
              <a:spcBef>
                <a:spcPts val="1400"/>
              </a:spcBef>
            </a:pPr>
            <a:r>
              <a:rPr lang="en-US" dirty="0" smtClean="0"/>
              <a:t>Average of 10.5 hidden units created.</a:t>
            </a:r>
          </a:p>
          <a:p>
            <a:pPr lvl="2">
              <a:spcBef>
                <a:spcPts val="1400"/>
              </a:spcBef>
            </a:pPr>
            <a:r>
              <a:rPr lang="en-US" dirty="0" smtClean="0"/>
              <a:t>Note: Don’t need a unit for every pattern or every time-slice.</a:t>
            </a:r>
          </a:p>
          <a:p>
            <a:pPr lvl="1">
              <a:spcBef>
                <a:spcPts val="1400"/>
              </a:spcBef>
            </a:pPr>
            <a:r>
              <a:rPr lang="en-US" dirty="0" smtClean="0"/>
              <a:t>Average of 1321 epochs.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F2A2-0881-400E-8FEE-83D9C1C6F633}" type="datetime4">
              <a:rPr lang="en-US" smtClean="0"/>
              <a:t>October 13,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Scott E. Fahlman &lt;sef@cs.cmu.edu&gt;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“Lesson Plan” Morse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Instead of learning the whole set at once, present a series of lessons, with simplest cases first.</a:t>
            </a:r>
          </a:p>
          <a:p>
            <a:pPr lvl="1">
              <a:spcBef>
                <a:spcPts val="2400"/>
              </a:spcBef>
            </a:pPr>
            <a:r>
              <a:rPr lang="en-US" sz="2400" dirty="0" smtClean="0"/>
              <a:t>Presented E (one dot) and T (one dash) first, training these outputs and the strobe.</a:t>
            </a:r>
          </a:p>
          <a:p>
            <a:pPr lvl="1">
              <a:spcBef>
                <a:spcPts val="2400"/>
              </a:spcBef>
            </a:pPr>
            <a:r>
              <a:rPr lang="en-US" sz="2400" dirty="0" smtClean="0"/>
              <a:t>Then, in increasing complexity, train “AIN”, </a:t>
            </a:r>
            <a:r>
              <a:rPr lang="en-US" sz="2400" dirty="0"/>
              <a:t>“DGHKRUW</a:t>
            </a:r>
            <a:r>
              <a:rPr lang="en-US" sz="2400" dirty="0" smtClean="0"/>
              <a:t>”, </a:t>
            </a:r>
            <a:r>
              <a:rPr lang="en-US" sz="2400" dirty="0"/>
              <a:t>“BFLOV</a:t>
            </a:r>
            <a:r>
              <a:rPr lang="en-US" sz="2400" dirty="0" smtClean="0"/>
              <a:t>”, </a:t>
            </a:r>
            <a:r>
              <a:rPr lang="en-US" sz="2400" dirty="0"/>
              <a:t>“</a:t>
            </a:r>
            <a:r>
              <a:rPr lang="en-US" sz="2400" dirty="0" smtClean="0"/>
              <a:t>CJPQXYZ”.  Do not repeat earlier lessons.</a:t>
            </a:r>
          </a:p>
          <a:p>
            <a:pPr lvl="1">
              <a:spcBef>
                <a:spcPts val="2400"/>
              </a:spcBef>
            </a:pPr>
            <a:r>
              <a:rPr lang="en-US" sz="2400" dirty="0" smtClean="0"/>
              <a:t>Finally, train on the entire set.</a:t>
            </a:r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F2A2-0881-400E-8FEE-83D9C1C6F633}" type="datetime4">
              <a:rPr lang="en-US" smtClean="0"/>
              <a:t>October 13,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Scott E. Fahlman &lt;sef@cs.cmu.edu&gt;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0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Lesson-Plan Morse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1400"/>
              </a:spcBef>
            </a:pPr>
            <a:r>
              <a:rPr lang="en-US" sz="2400" dirty="0" smtClean="0"/>
              <a:t>Ten trials run.</a:t>
            </a:r>
          </a:p>
          <a:p>
            <a:pPr lvl="1">
              <a:spcBef>
                <a:spcPts val="1400"/>
              </a:spcBef>
            </a:pPr>
            <a:r>
              <a:rPr lang="en-US" sz="2400" dirty="0" smtClean="0"/>
              <a:t>E and T learned perfectly, usually with 2 units.</a:t>
            </a:r>
          </a:p>
          <a:p>
            <a:pPr lvl="1">
              <a:spcBef>
                <a:spcPts val="1400"/>
              </a:spcBef>
            </a:pPr>
            <a:r>
              <a:rPr lang="en-US" sz="2400" dirty="0" smtClean="0"/>
              <a:t>Each additional lesson adds 1 or 2.</a:t>
            </a:r>
          </a:p>
          <a:p>
            <a:pPr lvl="1">
              <a:spcBef>
                <a:spcPts val="1400"/>
              </a:spcBef>
            </a:pPr>
            <a:r>
              <a:rPr lang="en-US" sz="2400" dirty="0" smtClean="0"/>
              <a:t>Final combination training adds 2 or 3.</a:t>
            </a:r>
          </a:p>
          <a:p>
            <a:pPr lvl="1">
              <a:spcBef>
                <a:spcPts val="1400"/>
              </a:spcBef>
            </a:pPr>
            <a:r>
              <a:rPr lang="en-US" sz="2400" dirty="0" smtClean="0"/>
              <a:t>Overall, all 10 trials were perfect, average of 9.6 units.</a:t>
            </a:r>
          </a:p>
          <a:p>
            <a:pPr lvl="1">
              <a:spcBef>
                <a:spcPts val="1400"/>
              </a:spcBef>
            </a:pPr>
            <a:r>
              <a:rPr lang="en-US" sz="2400" dirty="0" smtClean="0"/>
              <a:t>Required avg of 1427 epochs, vs. 1321 for all-at-once, but these epochs are very small.</a:t>
            </a:r>
          </a:p>
          <a:p>
            <a:pPr lvl="1">
              <a:spcBef>
                <a:spcPts val="1400"/>
              </a:spcBef>
            </a:pPr>
            <a:r>
              <a:rPr lang="en-US" sz="2400" dirty="0"/>
              <a:t>O</a:t>
            </a:r>
            <a:r>
              <a:rPr lang="en-US" sz="2400" dirty="0" smtClean="0"/>
              <a:t>n average, saved about 50% on training time.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F2A2-0881-400E-8FEE-83D9C1C6F633}" type="datetime4">
              <a:rPr lang="en-US" smtClean="0"/>
              <a:t>October 13,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Scott E. Fahlman &lt;sef@cs.cmu.edu&gt;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08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Cascor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1800"/>
              </a:spcBef>
            </a:pPr>
            <a:r>
              <a:rPr lang="en-US" sz="2200" dirty="0" smtClean="0"/>
              <a:t>Cascade 2: Different correlation measure works better for continuous outputs.</a:t>
            </a:r>
          </a:p>
          <a:p>
            <a:pPr lvl="1">
              <a:spcBef>
                <a:spcPts val="1800"/>
              </a:spcBef>
            </a:pPr>
            <a:r>
              <a:rPr lang="en-US" sz="2200" dirty="0" smtClean="0"/>
              <a:t>Mixed unit types in pool: Gaussian, Edge, etc.  Tenure whatever unit grabs the most error.</a:t>
            </a:r>
          </a:p>
          <a:p>
            <a:pPr lvl="1">
              <a:spcBef>
                <a:spcPts val="1800"/>
              </a:spcBef>
            </a:pPr>
            <a:r>
              <a:rPr lang="en-US" sz="2200" dirty="0" smtClean="0"/>
              <a:t>Mixture of descendant and sibling units.  Keeps detectors from getting deeper than necessary.</a:t>
            </a:r>
          </a:p>
          <a:p>
            <a:pPr lvl="1">
              <a:spcBef>
                <a:spcPts val="1800"/>
              </a:spcBef>
            </a:pPr>
            <a:r>
              <a:rPr lang="en-US" sz="2200" dirty="0" smtClean="0"/>
              <a:t>Mixture of delays and delay types, or trainable delays.</a:t>
            </a:r>
          </a:p>
          <a:p>
            <a:pPr lvl="1">
              <a:spcBef>
                <a:spcPts val="1800"/>
              </a:spcBef>
            </a:pPr>
            <a:r>
              <a:rPr lang="en-US" sz="2200" dirty="0" smtClean="0"/>
              <a:t>Add multiple new units at once from the pool, if they are not completely redundant.</a:t>
            </a:r>
          </a:p>
          <a:p>
            <a:pPr lvl="1">
              <a:spcBef>
                <a:spcPts val="1800"/>
              </a:spcBef>
            </a:pPr>
            <a:r>
              <a:rPr lang="en-US" sz="2200" dirty="0" smtClean="0"/>
              <a:t>KBCC: Treat previously learned networks as candidate units.</a:t>
            </a:r>
          </a:p>
          <a:p>
            <a:pPr marL="11430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F2A2-0881-400E-8FEE-83D9C1C6F633}" type="datetime4">
              <a:rPr lang="en-US" smtClean="0"/>
              <a:t>October 13,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Scott E. Fahlman &lt;sef@cs.cmu.edu&gt;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6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1800"/>
              </a:spcBef>
            </a:pPr>
            <a:r>
              <a:rPr lang="en-US" sz="2400" dirty="0" smtClean="0"/>
              <a:t>Build just the structure you need.  Don’t carve the filters out of a huge, deep block of weights.</a:t>
            </a:r>
          </a:p>
          <a:p>
            <a:pPr lvl="1">
              <a:spcBef>
                <a:spcPts val="1800"/>
              </a:spcBef>
            </a:pPr>
            <a:r>
              <a:rPr lang="en-US" sz="2400" dirty="0" smtClean="0"/>
              <a:t>Train/Add one unit (feature detector) at a time.  Then add and freeze it, and train the network to use it.</a:t>
            </a:r>
          </a:p>
          <a:p>
            <a:pPr lvl="2">
              <a:spcBef>
                <a:spcPts val="1800"/>
              </a:spcBef>
            </a:pPr>
            <a:r>
              <a:rPr lang="en-US" sz="2000" dirty="0" smtClean="0"/>
              <a:t>Eliminates inefficiency due to moving targets and herd effect.</a:t>
            </a:r>
          </a:p>
          <a:p>
            <a:pPr lvl="2">
              <a:spcBef>
                <a:spcPts val="1800"/>
              </a:spcBef>
            </a:pPr>
            <a:r>
              <a:rPr lang="en-US" sz="2000" dirty="0" smtClean="0"/>
              <a:t>Freezing allows for incremental “lesson-plan” training.</a:t>
            </a:r>
          </a:p>
          <a:p>
            <a:pPr lvl="2">
              <a:spcBef>
                <a:spcPts val="1800"/>
              </a:spcBef>
            </a:pPr>
            <a:r>
              <a:rPr lang="en-US" sz="2000" dirty="0" smtClean="0"/>
              <a:t>Unit training/selection is very parallelizable.</a:t>
            </a:r>
          </a:p>
          <a:p>
            <a:pPr lvl="1">
              <a:spcBef>
                <a:spcPts val="1800"/>
              </a:spcBef>
            </a:pPr>
            <a:r>
              <a:rPr lang="en-US" sz="2400" dirty="0" smtClean="0"/>
              <a:t>Train each new unit to cancel some residual error.  (Same idea as boosting.)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F2A2-0881-400E-8FEE-83D9C1C6F633}" type="datetime4">
              <a:rPr lang="en-US" smtClean="0"/>
              <a:t>October 13,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Scott E. Fahlman &lt;sef@cs.cmu.edu&gt;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55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1680"/>
              </a:spcBef>
            </a:pPr>
            <a:r>
              <a:rPr lang="en-US" sz="2000" dirty="0"/>
              <a:t>I still have the old code in Common Lisp and </a:t>
            </a:r>
            <a:r>
              <a:rPr lang="en-US" sz="2000" dirty="0" smtClean="0"/>
              <a:t>C.</a:t>
            </a:r>
            <a:br>
              <a:rPr lang="en-US" sz="2000" dirty="0" smtClean="0"/>
            </a:br>
            <a:r>
              <a:rPr lang="en-US" sz="2000" dirty="0" smtClean="0"/>
              <a:t>Serial, so would need to be ported to work on GPUs, etc.</a:t>
            </a:r>
          </a:p>
          <a:p>
            <a:pPr lvl="1">
              <a:spcBef>
                <a:spcPts val="1680"/>
              </a:spcBef>
            </a:pPr>
            <a:r>
              <a:rPr lang="en-US" sz="2000" dirty="0" smtClean="0"/>
              <a:t>My primary focus is Scone, but I would be interested in collaborating with people to try this on bigger problems.</a:t>
            </a:r>
          </a:p>
          <a:p>
            <a:pPr lvl="1">
              <a:spcBef>
                <a:spcPts val="1680"/>
              </a:spcBef>
            </a:pPr>
            <a:r>
              <a:rPr lang="en-US" sz="2000" dirty="0" smtClean="0"/>
              <a:t>It might be worth trying Cascor and RCC on inferring real natural-language grammars and other Deep Learning/Big Data problems.</a:t>
            </a:r>
          </a:p>
          <a:p>
            <a:pPr lvl="1">
              <a:spcBef>
                <a:spcPts val="1680"/>
              </a:spcBef>
            </a:pPr>
            <a:r>
              <a:rPr lang="en-US" sz="2000" dirty="0" smtClean="0"/>
              <a:t>Perhaps tweaking the memory/delay model of RCC would allow it to work on time-continuous signals such as speech.</a:t>
            </a:r>
          </a:p>
          <a:p>
            <a:pPr lvl="1">
              <a:spcBef>
                <a:spcPts val="1680"/>
              </a:spcBef>
            </a:pPr>
            <a:r>
              <a:rPr lang="en-US" sz="2000" dirty="0" smtClean="0"/>
              <a:t>A convolutional version of Cascor is straightforward, I think.</a:t>
            </a:r>
          </a:p>
          <a:p>
            <a:pPr lvl="1">
              <a:spcBef>
                <a:spcPts val="1680"/>
              </a:spcBef>
            </a:pPr>
            <a:r>
              <a:rPr lang="en-US" sz="2000" dirty="0" smtClean="0"/>
              <a:t>The </a:t>
            </a:r>
            <a:r>
              <a:rPr lang="en-US" sz="2000" i="1" dirty="0" smtClean="0"/>
              <a:t>hope</a:t>
            </a:r>
            <a:r>
              <a:rPr lang="en-US" sz="2000" dirty="0" smtClean="0"/>
              <a:t> is that this might require </a:t>
            </a:r>
            <a:r>
              <a:rPr lang="en-US" sz="2000" b="1" dirty="0" smtClean="0"/>
              <a:t>less data</a:t>
            </a:r>
            <a:r>
              <a:rPr lang="en-US" sz="2000" dirty="0" smtClean="0"/>
              <a:t> and </a:t>
            </a:r>
            <a:r>
              <a:rPr lang="en-US" sz="2000" b="1" dirty="0" smtClean="0"/>
              <a:t>much less computation</a:t>
            </a:r>
            <a:r>
              <a:rPr lang="en-US" sz="2000" dirty="0" smtClean="0"/>
              <a:t> than current deep learning approaches.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F2A2-0881-400E-8FEE-83D9C1C6F633}" type="datetime4">
              <a:rPr lang="en-US" smtClean="0"/>
              <a:t>October 13,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Scott E. Fahlman &lt;sef@cs.cmu.edu&gt;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33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25 Years Ago?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  <a:spcBef>
                <a:spcPts val="1600"/>
              </a:spcBef>
            </a:pPr>
            <a:r>
              <a:rPr lang="en-US" sz="2200" dirty="0" smtClean="0"/>
              <a:t>These algorithms routinely built useful feature detectors 15-30 layers deep.</a:t>
            </a:r>
          </a:p>
          <a:p>
            <a:pPr lvl="1">
              <a:lnSpc>
                <a:spcPct val="110000"/>
              </a:lnSpc>
              <a:spcBef>
                <a:spcPts val="1600"/>
              </a:spcBef>
            </a:pPr>
            <a:r>
              <a:rPr lang="en-US" sz="2200" dirty="0" smtClean="0"/>
              <a:t>Built just as much network structure as they needed – no need to guess network size.</a:t>
            </a:r>
          </a:p>
          <a:p>
            <a:pPr lvl="1">
              <a:lnSpc>
                <a:spcPct val="110000"/>
              </a:lnSpc>
              <a:spcBef>
                <a:spcPts val="1600"/>
              </a:spcBef>
            </a:pPr>
            <a:r>
              <a:rPr lang="en-US" sz="2200" dirty="0" smtClean="0"/>
              <a:t>Solved some problems considered hard at the time, 10x to 100x faster than standard </a:t>
            </a:r>
            <a:r>
              <a:rPr lang="en-US" sz="2200" dirty="0" err="1" smtClean="0"/>
              <a:t>backprop</a:t>
            </a:r>
            <a:r>
              <a:rPr lang="en-US" sz="2200" dirty="0" smtClean="0"/>
              <a:t>.</a:t>
            </a:r>
          </a:p>
          <a:p>
            <a:pPr lvl="1">
              <a:lnSpc>
                <a:spcPct val="110000"/>
              </a:lnSpc>
              <a:spcBef>
                <a:spcPts val="1600"/>
              </a:spcBef>
            </a:pPr>
            <a:r>
              <a:rPr lang="en-US" sz="2200" dirty="0" smtClean="0"/>
              <a:t>Ran on a single-core, 1988-vintage workstation.</a:t>
            </a:r>
          </a:p>
          <a:p>
            <a:pPr lvl="1">
              <a:lnSpc>
                <a:spcPct val="110000"/>
              </a:lnSpc>
              <a:spcBef>
                <a:spcPts val="1600"/>
              </a:spcBef>
            </a:pPr>
            <a:r>
              <a:rPr lang="en-US" sz="2200" dirty="0" smtClean="0"/>
              <a:t>But we never attacked the huge datasets that characterize today’s “Deep Learning”.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F2A2-0881-400E-8FEE-83D9C1C6F633}" type="datetime4">
              <a:rPr lang="en-US" smtClean="0"/>
              <a:t>October 11,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Scott E. Fahlman &lt;sef@cs.cmu.edu&gt;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01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Backprop So Slow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1200"/>
              </a:spcBef>
            </a:pPr>
            <a:r>
              <a:rPr lang="en-US" sz="2000" b="1" dirty="0"/>
              <a:t>Moving </a:t>
            </a:r>
            <a:r>
              <a:rPr lang="en-US" sz="2000" b="1" dirty="0" smtClean="0"/>
              <a:t>Targets:</a:t>
            </a:r>
            <a:endParaRPr lang="en-US" sz="2000" dirty="0" smtClean="0"/>
          </a:p>
          <a:p>
            <a:pPr lvl="2">
              <a:spcBef>
                <a:spcPts val="1200"/>
              </a:spcBef>
            </a:pPr>
            <a:r>
              <a:rPr lang="en-US" sz="1800" dirty="0" smtClean="0"/>
              <a:t>All </a:t>
            </a:r>
            <a:r>
              <a:rPr lang="en-US" sz="1800" dirty="0"/>
              <a:t>hidden units are being trained at once, changing the environment seen by the other </a:t>
            </a:r>
            <a:r>
              <a:rPr lang="en-US" sz="1800" dirty="0" smtClean="0"/>
              <a:t>units as they train.</a:t>
            </a:r>
            <a:endParaRPr lang="en-US" sz="1800" dirty="0"/>
          </a:p>
          <a:p>
            <a:pPr lvl="1">
              <a:spcBef>
                <a:spcPts val="1200"/>
              </a:spcBef>
            </a:pPr>
            <a:r>
              <a:rPr lang="en-US" sz="2000" b="1" dirty="0" smtClean="0"/>
              <a:t>Herd Effect:</a:t>
            </a:r>
            <a:endParaRPr lang="en-US" sz="2000" dirty="0"/>
          </a:p>
          <a:p>
            <a:pPr lvl="2">
              <a:spcBef>
                <a:spcPts val="1200"/>
              </a:spcBef>
            </a:pPr>
            <a:r>
              <a:rPr lang="en-US" sz="1800" dirty="0" smtClean="0"/>
              <a:t>Each </a:t>
            </a:r>
            <a:r>
              <a:rPr lang="en-US" sz="1800" dirty="0"/>
              <a:t>unit must find a distinct job -- some component of the error to correct.</a:t>
            </a:r>
          </a:p>
          <a:p>
            <a:pPr lvl="2">
              <a:spcBef>
                <a:spcPts val="1200"/>
              </a:spcBef>
            </a:pPr>
            <a:r>
              <a:rPr lang="en-US" sz="1800" dirty="0"/>
              <a:t>All units scramble for the most important jobs.  No central authority or communication.</a:t>
            </a:r>
          </a:p>
          <a:p>
            <a:pPr lvl="2">
              <a:spcBef>
                <a:spcPts val="1200"/>
              </a:spcBef>
            </a:pPr>
            <a:r>
              <a:rPr lang="en-US" sz="1800" dirty="0"/>
              <a:t>Once a job is taken, it disappears and units head for the next-best job, including the unit that took the best job.</a:t>
            </a:r>
          </a:p>
          <a:p>
            <a:pPr lvl="2">
              <a:spcBef>
                <a:spcPts val="1200"/>
              </a:spcBef>
            </a:pPr>
            <a:r>
              <a:rPr lang="en-US" sz="1800" dirty="0"/>
              <a:t>A chaotic game of </a:t>
            </a:r>
            <a:r>
              <a:rPr lang="ja-JP" altLang="en-US" sz="1800" dirty="0">
                <a:latin typeface="Arial"/>
              </a:rPr>
              <a:t>“</a:t>
            </a:r>
            <a:r>
              <a:rPr lang="en-US" sz="1800" dirty="0"/>
              <a:t>musical chairs</a:t>
            </a:r>
            <a:r>
              <a:rPr lang="ja-JP" altLang="en-US" sz="1800" dirty="0">
                <a:latin typeface="Arial"/>
              </a:rPr>
              <a:t>”</a:t>
            </a:r>
            <a:r>
              <a:rPr lang="en-US" sz="1800" dirty="0"/>
              <a:t> develops.</a:t>
            </a:r>
          </a:p>
          <a:p>
            <a:pPr lvl="2">
              <a:spcBef>
                <a:spcPts val="1200"/>
              </a:spcBef>
            </a:pPr>
            <a:r>
              <a:rPr lang="en-US" sz="1800" dirty="0"/>
              <a:t>This is a very inefficient way to assign a distinct useful job to each unit.</a:t>
            </a:r>
          </a:p>
          <a:p>
            <a:pPr>
              <a:spcBef>
                <a:spcPts val="1200"/>
              </a:spcBef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F2A2-0881-400E-8FEE-83D9C1C6F633}" type="datetime4">
              <a:rPr lang="en-US" smtClean="0"/>
              <a:t>October 11,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Scott E. Fahlman &lt;sef@cs.cmu.edu&gt;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56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F2A2-0881-400E-8FEE-83D9C1C6F633}" type="datetime4">
              <a:rPr lang="en-US" smtClean="0"/>
              <a:t>October 11,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Scott E. Fahlman &lt;sef@cs.cmu.edu&gt;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0" name="Oval 3"/>
          <p:cNvSpPr>
            <a:spLocks noChangeArrowheads="1"/>
          </p:cNvSpPr>
          <p:nvPr/>
        </p:nvSpPr>
        <p:spPr bwMode="auto">
          <a:xfrm>
            <a:off x="873125" y="4945063"/>
            <a:ext cx="122238" cy="122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4"/>
          <p:cNvSpPr>
            <a:spLocks noChangeArrowheads="1"/>
          </p:cNvSpPr>
          <p:nvPr/>
        </p:nvSpPr>
        <p:spPr bwMode="auto">
          <a:xfrm>
            <a:off x="876300" y="5264150"/>
            <a:ext cx="122238" cy="122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881063" y="5556250"/>
            <a:ext cx="122237" cy="122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6"/>
          <p:cNvSpPr>
            <a:spLocks noChangeShapeType="1"/>
          </p:cNvSpPr>
          <p:nvPr/>
        </p:nvSpPr>
        <p:spPr bwMode="auto">
          <a:xfrm>
            <a:off x="1004888" y="5014913"/>
            <a:ext cx="72278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7"/>
          <p:cNvSpPr>
            <a:spLocks noChangeShapeType="1"/>
          </p:cNvSpPr>
          <p:nvPr/>
        </p:nvSpPr>
        <p:spPr bwMode="auto">
          <a:xfrm>
            <a:off x="1000125" y="5334000"/>
            <a:ext cx="72278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8"/>
          <p:cNvSpPr>
            <a:spLocks noChangeShapeType="1"/>
          </p:cNvSpPr>
          <p:nvPr/>
        </p:nvSpPr>
        <p:spPr bwMode="auto">
          <a:xfrm>
            <a:off x="1025525" y="5630863"/>
            <a:ext cx="72278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Oval 9"/>
          <p:cNvSpPr>
            <a:spLocks noChangeArrowheads="1"/>
          </p:cNvSpPr>
          <p:nvPr/>
        </p:nvSpPr>
        <p:spPr bwMode="auto">
          <a:xfrm>
            <a:off x="6407150" y="1687513"/>
            <a:ext cx="122238" cy="122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10"/>
          <p:cNvSpPr>
            <a:spLocks noChangeShapeType="1"/>
          </p:cNvSpPr>
          <p:nvPr/>
        </p:nvSpPr>
        <p:spPr bwMode="auto">
          <a:xfrm flipV="1">
            <a:off x="6467475" y="1825625"/>
            <a:ext cx="0" cy="2635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" name="Group 11"/>
          <p:cNvGrpSpPr>
            <a:grpSpLocks/>
          </p:cNvGrpSpPr>
          <p:nvPr/>
        </p:nvGrpSpPr>
        <p:grpSpPr bwMode="auto">
          <a:xfrm>
            <a:off x="6310313" y="2089150"/>
            <a:ext cx="333375" cy="3887788"/>
            <a:chOff x="3975" y="1316"/>
            <a:chExt cx="210" cy="2449"/>
          </a:xfrm>
        </p:grpSpPr>
        <p:sp>
          <p:nvSpPr>
            <p:cNvPr id="107" name="Rectangle 12"/>
            <p:cNvSpPr>
              <a:spLocks noChangeArrowheads="1"/>
            </p:cNvSpPr>
            <p:nvPr/>
          </p:nvSpPr>
          <p:spPr bwMode="auto">
            <a:xfrm>
              <a:off x="3975" y="1316"/>
              <a:ext cx="210" cy="21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" name="Group 13"/>
            <p:cNvGrpSpPr>
              <a:grpSpLocks/>
            </p:cNvGrpSpPr>
            <p:nvPr/>
          </p:nvGrpSpPr>
          <p:grpSpPr bwMode="auto">
            <a:xfrm>
              <a:off x="4005" y="1327"/>
              <a:ext cx="153" cy="2438"/>
              <a:chOff x="4005" y="1327"/>
              <a:chExt cx="153" cy="2438"/>
            </a:xfrm>
          </p:grpSpPr>
          <p:sp>
            <p:nvSpPr>
              <p:cNvPr id="109" name="Text Box 14"/>
              <p:cNvSpPr txBox="1">
                <a:spLocks noChangeArrowheads="1"/>
              </p:cNvSpPr>
              <p:nvPr/>
            </p:nvSpPr>
            <p:spPr bwMode="auto">
              <a:xfrm>
                <a:off x="4005" y="1327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chemeClr val="accent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charset="0"/>
                  </a:rPr>
                  <a:t>f</a:t>
                </a:r>
                <a:endParaRPr lang="en-US" sz="1400"/>
              </a:p>
            </p:txBody>
          </p:sp>
          <p:sp>
            <p:nvSpPr>
              <p:cNvPr id="110" name="Line 15"/>
              <p:cNvSpPr>
                <a:spLocks noChangeShapeType="1"/>
              </p:cNvSpPr>
              <p:nvPr/>
            </p:nvSpPr>
            <p:spPr bwMode="auto">
              <a:xfrm>
                <a:off x="4079" y="1536"/>
                <a:ext cx="0" cy="2229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triangl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" name="Group 16"/>
          <p:cNvGrpSpPr>
            <a:grpSpLocks/>
          </p:cNvGrpSpPr>
          <p:nvPr/>
        </p:nvGrpSpPr>
        <p:grpSpPr bwMode="auto">
          <a:xfrm>
            <a:off x="6819900" y="1673225"/>
            <a:ext cx="333375" cy="4289425"/>
            <a:chOff x="3975" y="1063"/>
            <a:chExt cx="210" cy="2702"/>
          </a:xfrm>
        </p:grpSpPr>
        <p:sp>
          <p:nvSpPr>
            <p:cNvPr id="102" name="Rectangle 17"/>
            <p:cNvSpPr>
              <a:spLocks noChangeArrowheads="1"/>
            </p:cNvSpPr>
            <p:nvPr/>
          </p:nvSpPr>
          <p:spPr bwMode="auto">
            <a:xfrm>
              <a:off x="3975" y="1316"/>
              <a:ext cx="210" cy="21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Text Box 18"/>
            <p:cNvSpPr txBox="1">
              <a:spLocks noChangeArrowheads="1"/>
            </p:cNvSpPr>
            <p:nvPr/>
          </p:nvSpPr>
          <p:spPr bwMode="auto">
            <a:xfrm>
              <a:off x="4005" y="1327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f</a:t>
              </a:r>
              <a:endParaRPr lang="en-US" sz="1400"/>
            </a:p>
          </p:txBody>
        </p:sp>
        <p:sp>
          <p:nvSpPr>
            <p:cNvPr id="104" name="Oval 19"/>
            <p:cNvSpPr>
              <a:spLocks noChangeArrowheads="1"/>
            </p:cNvSpPr>
            <p:nvPr/>
          </p:nvSpPr>
          <p:spPr bwMode="auto">
            <a:xfrm>
              <a:off x="4036" y="1063"/>
              <a:ext cx="77" cy="7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20"/>
            <p:cNvSpPr>
              <a:spLocks noChangeShapeType="1"/>
            </p:cNvSpPr>
            <p:nvPr/>
          </p:nvSpPr>
          <p:spPr bwMode="auto">
            <a:xfrm flipV="1">
              <a:off x="4074" y="1150"/>
              <a:ext cx="0" cy="16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21"/>
            <p:cNvSpPr>
              <a:spLocks noChangeShapeType="1"/>
            </p:cNvSpPr>
            <p:nvPr/>
          </p:nvSpPr>
          <p:spPr bwMode="auto">
            <a:xfrm>
              <a:off x="4079" y="1536"/>
              <a:ext cx="0" cy="222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Oval 22"/>
          <p:cNvSpPr>
            <a:spLocks noChangeArrowheads="1"/>
          </p:cNvSpPr>
          <p:nvPr/>
        </p:nvSpPr>
        <p:spPr bwMode="auto">
          <a:xfrm>
            <a:off x="6942138" y="5568950"/>
            <a:ext cx="122237" cy="122238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Oval 23"/>
          <p:cNvSpPr>
            <a:spLocks noChangeArrowheads="1"/>
          </p:cNvSpPr>
          <p:nvPr/>
        </p:nvSpPr>
        <p:spPr bwMode="auto">
          <a:xfrm>
            <a:off x="6430963" y="5548313"/>
            <a:ext cx="122237" cy="122237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24"/>
          <p:cNvSpPr>
            <a:spLocks noChangeArrowheads="1"/>
          </p:cNvSpPr>
          <p:nvPr/>
        </p:nvSpPr>
        <p:spPr bwMode="auto">
          <a:xfrm>
            <a:off x="6942138" y="5264150"/>
            <a:ext cx="122237" cy="122238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Oval 25"/>
          <p:cNvSpPr>
            <a:spLocks noChangeArrowheads="1"/>
          </p:cNvSpPr>
          <p:nvPr/>
        </p:nvSpPr>
        <p:spPr bwMode="auto">
          <a:xfrm>
            <a:off x="6415088" y="5268913"/>
            <a:ext cx="122237" cy="122237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Oval 26"/>
          <p:cNvSpPr>
            <a:spLocks noChangeArrowheads="1"/>
          </p:cNvSpPr>
          <p:nvPr/>
        </p:nvSpPr>
        <p:spPr bwMode="auto">
          <a:xfrm>
            <a:off x="6940550" y="4948238"/>
            <a:ext cx="122238" cy="122237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Oval 27"/>
          <p:cNvSpPr>
            <a:spLocks noChangeArrowheads="1"/>
          </p:cNvSpPr>
          <p:nvPr/>
        </p:nvSpPr>
        <p:spPr bwMode="auto">
          <a:xfrm>
            <a:off x="6419850" y="4941888"/>
            <a:ext cx="122238" cy="122237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28"/>
          <p:cNvSpPr txBox="1">
            <a:spLocks noChangeArrowheads="1"/>
          </p:cNvSpPr>
          <p:nvPr/>
        </p:nvSpPr>
        <p:spPr bwMode="auto">
          <a:xfrm>
            <a:off x="588963" y="5776913"/>
            <a:ext cx="74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charset="0"/>
              </a:rPr>
              <a:t>Inputs</a:t>
            </a:r>
          </a:p>
        </p:txBody>
      </p:sp>
      <p:sp>
        <p:nvSpPr>
          <p:cNvPr id="77" name="Text Box 29"/>
          <p:cNvSpPr txBox="1">
            <a:spLocks noChangeArrowheads="1"/>
          </p:cNvSpPr>
          <p:nvPr/>
        </p:nvSpPr>
        <p:spPr bwMode="auto">
          <a:xfrm>
            <a:off x="7275513" y="1382713"/>
            <a:ext cx="896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charset="0"/>
              </a:rPr>
              <a:t>Outputs</a:t>
            </a:r>
          </a:p>
        </p:txBody>
      </p:sp>
      <p:sp>
        <p:nvSpPr>
          <p:cNvPr id="78" name="Text Box 30"/>
          <p:cNvSpPr txBox="1">
            <a:spLocks noChangeArrowheads="1"/>
          </p:cNvSpPr>
          <p:nvPr/>
        </p:nvSpPr>
        <p:spPr bwMode="auto">
          <a:xfrm>
            <a:off x="7335838" y="2046288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charset="0"/>
              </a:rPr>
              <a:t>Units</a:t>
            </a:r>
            <a:endParaRPr lang="en-US"/>
          </a:p>
        </p:txBody>
      </p:sp>
      <p:sp>
        <p:nvSpPr>
          <p:cNvPr id="88" name="Text Box 43"/>
          <p:cNvSpPr txBox="1">
            <a:spLocks noChangeArrowheads="1"/>
          </p:cNvSpPr>
          <p:nvPr/>
        </p:nvSpPr>
        <p:spPr bwMode="auto">
          <a:xfrm>
            <a:off x="7212013" y="3052763"/>
            <a:ext cx="10429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charset="0"/>
              </a:rPr>
              <a:t>Trainable</a:t>
            </a:r>
          </a:p>
          <a:p>
            <a:r>
              <a:rPr lang="en-US" sz="1600">
                <a:latin typeface="Times New Roman" charset="0"/>
              </a:rPr>
              <a:t>Weights</a:t>
            </a:r>
          </a:p>
        </p:txBody>
      </p:sp>
    </p:spTree>
    <p:extLst>
      <p:ext uri="{BB962C8B-B14F-4D97-AF65-F5344CB8AC3E}">
        <p14:creationId xmlns:p14="http://schemas.microsoft.com/office/powerpoint/2010/main" val="2967858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F2A2-0881-400E-8FEE-83D9C1C6F633}" type="datetime4">
              <a:rPr lang="en-US" smtClean="0"/>
              <a:t>October 11,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Scott E. Fahlman &lt;sef@cs.cmu.edu&gt;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0" name="Oval 3"/>
          <p:cNvSpPr>
            <a:spLocks noChangeArrowheads="1"/>
          </p:cNvSpPr>
          <p:nvPr/>
        </p:nvSpPr>
        <p:spPr bwMode="auto">
          <a:xfrm>
            <a:off x="873125" y="4945063"/>
            <a:ext cx="122238" cy="122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4"/>
          <p:cNvSpPr>
            <a:spLocks noChangeArrowheads="1"/>
          </p:cNvSpPr>
          <p:nvPr/>
        </p:nvSpPr>
        <p:spPr bwMode="auto">
          <a:xfrm>
            <a:off x="876300" y="5264150"/>
            <a:ext cx="122238" cy="122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881063" y="5556250"/>
            <a:ext cx="122237" cy="122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6"/>
          <p:cNvSpPr>
            <a:spLocks noChangeShapeType="1"/>
          </p:cNvSpPr>
          <p:nvPr/>
        </p:nvSpPr>
        <p:spPr bwMode="auto">
          <a:xfrm>
            <a:off x="1004888" y="5014913"/>
            <a:ext cx="72278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7"/>
          <p:cNvSpPr>
            <a:spLocks noChangeShapeType="1"/>
          </p:cNvSpPr>
          <p:nvPr/>
        </p:nvSpPr>
        <p:spPr bwMode="auto">
          <a:xfrm>
            <a:off x="1000125" y="5334000"/>
            <a:ext cx="72278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8"/>
          <p:cNvSpPr>
            <a:spLocks noChangeShapeType="1"/>
          </p:cNvSpPr>
          <p:nvPr/>
        </p:nvSpPr>
        <p:spPr bwMode="auto">
          <a:xfrm>
            <a:off x="1025525" y="5630863"/>
            <a:ext cx="72278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Oval 9"/>
          <p:cNvSpPr>
            <a:spLocks noChangeArrowheads="1"/>
          </p:cNvSpPr>
          <p:nvPr/>
        </p:nvSpPr>
        <p:spPr bwMode="auto">
          <a:xfrm>
            <a:off x="6407150" y="1687513"/>
            <a:ext cx="122238" cy="122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10"/>
          <p:cNvSpPr>
            <a:spLocks noChangeShapeType="1"/>
          </p:cNvSpPr>
          <p:nvPr/>
        </p:nvSpPr>
        <p:spPr bwMode="auto">
          <a:xfrm flipV="1">
            <a:off x="6467475" y="1825625"/>
            <a:ext cx="0" cy="2635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" name="Group 11"/>
          <p:cNvGrpSpPr>
            <a:grpSpLocks/>
          </p:cNvGrpSpPr>
          <p:nvPr/>
        </p:nvGrpSpPr>
        <p:grpSpPr bwMode="auto">
          <a:xfrm>
            <a:off x="6310313" y="2089150"/>
            <a:ext cx="333375" cy="3887788"/>
            <a:chOff x="3975" y="1316"/>
            <a:chExt cx="210" cy="2449"/>
          </a:xfrm>
        </p:grpSpPr>
        <p:sp>
          <p:nvSpPr>
            <p:cNvPr id="107" name="Rectangle 12"/>
            <p:cNvSpPr>
              <a:spLocks noChangeArrowheads="1"/>
            </p:cNvSpPr>
            <p:nvPr/>
          </p:nvSpPr>
          <p:spPr bwMode="auto">
            <a:xfrm>
              <a:off x="3975" y="1316"/>
              <a:ext cx="210" cy="21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" name="Group 13"/>
            <p:cNvGrpSpPr>
              <a:grpSpLocks/>
            </p:cNvGrpSpPr>
            <p:nvPr/>
          </p:nvGrpSpPr>
          <p:grpSpPr bwMode="auto">
            <a:xfrm>
              <a:off x="4005" y="1327"/>
              <a:ext cx="153" cy="2438"/>
              <a:chOff x="4005" y="1327"/>
              <a:chExt cx="153" cy="2438"/>
            </a:xfrm>
          </p:grpSpPr>
          <p:sp>
            <p:nvSpPr>
              <p:cNvPr id="109" name="Text Box 14"/>
              <p:cNvSpPr txBox="1">
                <a:spLocks noChangeArrowheads="1"/>
              </p:cNvSpPr>
              <p:nvPr/>
            </p:nvSpPr>
            <p:spPr bwMode="auto">
              <a:xfrm>
                <a:off x="4005" y="1327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chemeClr val="accent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charset="0"/>
                  </a:rPr>
                  <a:t>f</a:t>
                </a:r>
                <a:endParaRPr lang="en-US" sz="1400"/>
              </a:p>
            </p:txBody>
          </p:sp>
          <p:sp>
            <p:nvSpPr>
              <p:cNvPr id="110" name="Line 15"/>
              <p:cNvSpPr>
                <a:spLocks noChangeShapeType="1"/>
              </p:cNvSpPr>
              <p:nvPr/>
            </p:nvSpPr>
            <p:spPr bwMode="auto">
              <a:xfrm>
                <a:off x="4079" y="1536"/>
                <a:ext cx="0" cy="2229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triangl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" name="Group 16"/>
          <p:cNvGrpSpPr>
            <a:grpSpLocks/>
          </p:cNvGrpSpPr>
          <p:nvPr/>
        </p:nvGrpSpPr>
        <p:grpSpPr bwMode="auto">
          <a:xfrm>
            <a:off x="6819900" y="1673225"/>
            <a:ext cx="333375" cy="4289425"/>
            <a:chOff x="3975" y="1063"/>
            <a:chExt cx="210" cy="2702"/>
          </a:xfrm>
        </p:grpSpPr>
        <p:sp>
          <p:nvSpPr>
            <p:cNvPr id="102" name="Rectangle 17"/>
            <p:cNvSpPr>
              <a:spLocks noChangeArrowheads="1"/>
            </p:cNvSpPr>
            <p:nvPr/>
          </p:nvSpPr>
          <p:spPr bwMode="auto">
            <a:xfrm>
              <a:off x="3975" y="1316"/>
              <a:ext cx="210" cy="21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Text Box 18"/>
            <p:cNvSpPr txBox="1">
              <a:spLocks noChangeArrowheads="1"/>
            </p:cNvSpPr>
            <p:nvPr/>
          </p:nvSpPr>
          <p:spPr bwMode="auto">
            <a:xfrm>
              <a:off x="4005" y="1327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f</a:t>
              </a:r>
              <a:endParaRPr lang="en-US" sz="1400"/>
            </a:p>
          </p:txBody>
        </p:sp>
        <p:sp>
          <p:nvSpPr>
            <p:cNvPr id="104" name="Oval 19"/>
            <p:cNvSpPr>
              <a:spLocks noChangeArrowheads="1"/>
            </p:cNvSpPr>
            <p:nvPr/>
          </p:nvSpPr>
          <p:spPr bwMode="auto">
            <a:xfrm>
              <a:off x="4036" y="1063"/>
              <a:ext cx="77" cy="7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20"/>
            <p:cNvSpPr>
              <a:spLocks noChangeShapeType="1"/>
            </p:cNvSpPr>
            <p:nvPr/>
          </p:nvSpPr>
          <p:spPr bwMode="auto">
            <a:xfrm flipV="1">
              <a:off x="4074" y="1150"/>
              <a:ext cx="0" cy="16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21"/>
            <p:cNvSpPr>
              <a:spLocks noChangeShapeType="1"/>
            </p:cNvSpPr>
            <p:nvPr/>
          </p:nvSpPr>
          <p:spPr bwMode="auto">
            <a:xfrm>
              <a:off x="4079" y="1536"/>
              <a:ext cx="0" cy="222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Oval 22"/>
          <p:cNvSpPr>
            <a:spLocks noChangeArrowheads="1"/>
          </p:cNvSpPr>
          <p:nvPr/>
        </p:nvSpPr>
        <p:spPr bwMode="auto">
          <a:xfrm>
            <a:off x="6942138" y="5568950"/>
            <a:ext cx="122237" cy="122238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Oval 23"/>
          <p:cNvSpPr>
            <a:spLocks noChangeArrowheads="1"/>
          </p:cNvSpPr>
          <p:nvPr/>
        </p:nvSpPr>
        <p:spPr bwMode="auto">
          <a:xfrm>
            <a:off x="6430963" y="5548313"/>
            <a:ext cx="122237" cy="122237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24"/>
          <p:cNvSpPr>
            <a:spLocks noChangeArrowheads="1"/>
          </p:cNvSpPr>
          <p:nvPr/>
        </p:nvSpPr>
        <p:spPr bwMode="auto">
          <a:xfrm>
            <a:off x="6942138" y="5264150"/>
            <a:ext cx="122237" cy="122238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Oval 25"/>
          <p:cNvSpPr>
            <a:spLocks noChangeArrowheads="1"/>
          </p:cNvSpPr>
          <p:nvPr/>
        </p:nvSpPr>
        <p:spPr bwMode="auto">
          <a:xfrm>
            <a:off x="6415088" y="5268913"/>
            <a:ext cx="122237" cy="122237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Oval 26"/>
          <p:cNvSpPr>
            <a:spLocks noChangeArrowheads="1"/>
          </p:cNvSpPr>
          <p:nvPr/>
        </p:nvSpPr>
        <p:spPr bwMode="auto">
          <a:xfrm>
            <a:off x="6940550" y="4948238"/>
            <a:ext cx="122238" cy="122237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Oval 27"/>
          <p:cNvSpPr>
            <a:spLocks noChangeArrowheads="1"/>
          </p:cNvSpPr>
          <p:nvPr/>
        </p:nvSpPr>
        <p:spPr bwMode="auto">
          <a:xfrm>
            <a:off x="6419850" y="4941888"/>
            <a:ext cx="122238" cy="122237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28"/>
          <p:cNvSpPr txBox="1">
            <a:spLocks noChangeArrowheads="1"/>
          </p:cNvSpPr>
          <p:nvPr/>
        </p:nvSpPr>
        <p:spPr bwMode="auto">
          <a:xfrm>
            <a:off x="588963" y="5776913"/>
            <a:ext cx="74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charset="0"/>
              </a:rPr>
              <a:t>Inputs</a:t>
            </a:r>
          </a:p>
        </p:txBody>
      </p:sp>
      <p:sp>
        <p:nvSpPr>
          <p:cNvPr id="77" name="Text Box 29"/>
          <p:cNvSpPr txBox="1">
            <a:spLocks noChangeArrowheads="1"/>
          </p:cNvSpPr>
          <p:nvPr/>
        </p:nvSpPr>
        <p:spPr bwMode="auto">
          <a:xfrm>
            <a:off x="7275513" y="1382713"/>
            <a:ext cx="896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charset="0"/>
              </a:rPr>
              <a:t>Outputs</a:t>
            </a:r>
          </a:p>
        </p:txBody>
      </p:sp>
      <p:sp>
        <p:nvSpPr>
          <p:cNvPr id="78" name="Text Box 30"/>
          <p:cNvSpPr txBox="1">
            <a:spLocks noChangeArrowheads="1"/>
          </p:cNvSpPr>
          <p:nvPr/>
        </p:nvSpPr>
        <p:spPr bwMode="auto">
          <a:xfrm>
            <a:off x="7335838" y="2046288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charset="0"/>
              </a:rPr>
              <a:t>Units</a:t>
            </a:r>
            <a:endParaRPr lang="en-US"/>
          </a:p>
        </p:txBody>
      </p:sp>
      <p:grpSp>
        <p:nvGrpSpPr>
          <p:cNvPr id="79" name="Group 31"/>
          <p:cNvGrpSpPr>
            <a:grpSpLocks/>
          </p:cNvGrpSpPr>
          <p:nvPr/>
        </p:nvGrpSpPr>
        <p:grpSpPr bwMode="auto">
          <a:xfrm>
            <a:off x="2311400" y="4286250"/>
            <a:ext cx="333375" cy="1519238"/>
            <a:chOff x="1385" y="1412"/>
            <a:chExt cx="210" cy="957"/>
          </a:xfrm>
        </p:grpSpPr>
        <p:sp>
          <p:nvSpPr>
            <p:cNvPr id="99" name="Rectangle 32"/>
            <p:cNvSpPr>
              <a:spLocks noChangeArrowheads="1"/>
            </p:cNvSpPr>
            <p:nvPr/>
          </p:nvSpPr>
          <p:spPr bwMode="auto">
            <a:xfrm>
              <a:off x="1385" y="1412"/>
              <a:ext cx="210" cy="21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Text Box 33"/>
            <p:cNvSpPr txBox="1">
              <a:spLocks noChangeArrowheads="1"/>
            </p:cNvSpPr>
            <p:nvPr/>
          </p:nvSpPr>
          <p:spPr bwMode="auto">
            <a:xfrm>
              <a:off x="1415" y="1423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f</a:t>
              </a:r>
              <a:endParaRPr lang="en-US" sz="1400"/>
            </a:p>
          </p:txBody>
        </p:sp>
        <p:sp>
          <p:nvSpPr>
            <p:cNvPr id="101" name="Line 34"/>
            <p:cNvSpPr>
              <a:spLocks noChangeShapeType="1"/>
            </p:cNvSpPr>
            <p:nvPr/>
          </p:nvSpPr>
          <p:spPr bwMode="auto">
            <a:xfrm>
              <a:off x="1489" y="1632"/>
              <a:ext cx="0" cy="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" name="Line 35"/>
          <p:cNvSpPr>
            <a:spLocks noChangeShapeType="1"/>
          </p:cNvSpPr>
          <p:nvPr/>
        </p:nvSpPr>
        <p:spPr bwMode="auto">
          <a:xfrm>
            <a:off x="2660650" y="4468813"/>
            <a:ext cx="556736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Oval 36"/>
          <p:cNvSpPr>
            <a:spLocks noChangeArrowheads="1"/>
          </p:cNvSpPr>
          <p:nvPr/>
        </p:nvSpPr>
        <p:spPr bwMode="auto">
          <a:xfrm>
            <a:off x="2411413" y="4943475"/>
            <a:ext cx="122237" cy="122238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Oval 37"/>
          <p:cNvSpPr>
            <a:spLocks noChangeArrowheads="1"/>
          </p:cNvSpPr>
          <p:nvPr/>
        </p:nvSpPr>
        <p:spPr bwMode="auto">
          <a:xfrm>
            <a:off x="2422525" y="5248275"/>
            <a:ext cx="122238" cy="122238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Oval 38"/>
          <p:cNvSpPr>
            <a:spLocks noChangeArrowheads="1"/>
          </p:cNvSpPr>
          <p:nvPr/>
        </p:nvSpPr>
        <p:spPr bwMode="auto">
          <a:xfrm>
            <a:off x="2424113" y="5549900"/>
            <a:ext cx="122237" cy="122238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39"/>
          <p:cNvSpPr txBox="1">
            <a:spLocks noChangeArrowheads="1"/>
          </p:cNvSpPr>
          <p:nvPr/>
        </p:nvSpPr>
        <p:spPr bwMode="auto">
          <a:xfrm>
            <a:off x="2374900" y="5875338"/>
            <a:ext cx="155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charset="0"/>
              </a:rPr>
              <a:t>Frozen Weights</a:t>
            </a:r>
          </a:p>
        </p:txBody>
      </p:sp>
      <p:sp>
        <p:nvSpPr>
          <p:cNvPr id="86" name="Oval 41"/>
          <p:cNvSpPr>
            <a:spLocks noChangeArrowheads="1"/>
          </p:cNvSpPr>
          <p:nvPr/>
        </p:nvSpPr>
        <p:spPr bwMode="auto">
          <a:xfrm>
            <a:off x="6424613" y="4411663"/>
            <a:ext cx="122237" cy="122237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Oval 42"/>
          <p:cNvSpPr>
            <a:spLocks noChangeArrowheads="1"/>
          </p:cNvSpPr>
          <p:nvPr/>
        </p:nvSpPr>
        <p:spPr bwMode="auto">
          <a:xfrm>
            <a:off x="6929438" y="4403725"/>
            <a:ext cx="122237" cy="122238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Text Box 43"/>
          <p:cNvSpPr txBox="1">
            <a:spLocks noChangeArrowheads="1"/>
          </p:cNvSpPr>
          <p:nvPr/>
        </p:nvSpPr>
        <p:spPr bwMode="auto">
          <a:xfrm>
            <a:off x="7212013" y="3052763"/>
            <a:ext cx="10429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charset="0"/>
              </a:rPr>
              <a:t>Trainable</a:t>
            </a:r>
          </a:p>
          <a:p>
            <a:r>
              <a:rPr lang="en-US" sz="1600">
                <a:latin typeface="Times New Roman" charset="0"/>
              </a:rPr>
              <a:t>Weights</a:t>
            </a:r>
          </a:p>
        </p:txBody>
      </p:sp>
      <p:sp>
        <p:nvSpPr>
          <p:cNvPr id="111" name="Text Box 47"/>
          <p:cNvSpPr txBox="1">
            <a:spLocks noChangeArrowheads="1"/>
          </p:cNvSpPr>
          <p:nvPr/>
        </p:nvSpPr>
        <p:spPr bwMode="auto">
          <a:xfrm>
            <a:off x="1668463" y="3727450"/>
            <a:ext cx="1733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charset="0"/>
              </a:rPr>
              <a:t>First Hidden Unit</a:t>
            </a:r>
          </a:p>
        </p:txBody>
      </p:sp>
    </p:spTree>
    <p:extLst>
      <p:ext uri="{BB962C8B-B14F-4D97-AF65-F5344CB8AC3E}">
        <p14:creationId xmlns:p14="http://schemas.microsoft.com/office/powerpoint/2010/main" val="303408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F2A2-0881-400E-8FEE-83D9C1C6F633}" type="datetime4">
              <a:rPr lang="en-US" smtClean="0"/>
              <a:t>October 11,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Scott E. Fahlman &lt;sef@cs.cmu.edu&gt;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88963" y="1382713"/>
            <a:ext cx="7666037" cy="4829175"/>
            <a:chOff x="588963" y="1382713"/>
            <a:chExt cx="7666037" cy="4829175"/>
          </a:xfrm>
        </p:grpSpPr>
        <p:sp>
          <p:nvSpPr>
            <p:cNvPr id="9" name="Oval 3"/>
            <p:cNvSpPr>
              <a:spLocks noChangeArrowheads="1"/>
            </p:cNvSpPr>
            <p:nvPr/>
          </p:nvSpPr>
          <p:spPr bwMode="auto">
            <a:xfrm>
              <a:off x="873125" y="4945063"/>
              <a:ext cx="122238" cy="12223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876300" y="5264150"/>
              <a:ext cx="122238" cy="12223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881063" y="5556250"/>
              <a:ext cx="122237" cy="12223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1004888" y="5014913"/>
              <a:ext cx="722788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1000125" y="5334000"/>
              <a:ext cx="722788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1025525" y="5630863"/>
              <a:ext cx="722788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6407150" y="1687513"/>
              <a:ext cx="122238" cy="12223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6467475" y="1825625"/>
              <a:ext cx="0" cy="2635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11"/>
            <p:cNvGrpSpPr>
              <a:grpSpLocks/>
            </p:cNvGrpSpPr>
            <p:nvPr/>
          </p:nvGrpSpPr>
          <p:grpSpPr bwMode="auto">
            <a:xfrm>
              <a:off x="6310313" y="2089150"/>
              <a:ext cx="333375" cy="3887788"/>
              <a:chOff x="3975" y="1316"/>
              <a:chExt cx="210" cy="2449"/>
            </a:xfrm>
          </p:grpSpPr>
          <p:sp>
            <p:nvSpPr>
              <p:cNvPr id="56" name="Rectangle 12"/>
              <p:cNvSpPr>
                <a:spLocks noChangeArrowheads="1"/>
              </p:cNvSpPr>
              <p:nvPr/>
            </p:nvSpPr>
            <p:spPr bwMode="auto">
              <a:xfrm>
                <a:off x="3975" y="1316"/>
                <a:ext cx="210" cy="214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7" name="Group 13"/>
              <p:cNvGrpSpPr>
                <a:grpSpLocks/>
              </p:cNvGrpSpPr>
              <p:nvPr/>
            </p:nvGrpSpPr>
            <p:grpSpPr bwMode="auto">
              <a:xfrm>
                <a:off x="4005" y="1327"/>
                <a:ext cx="153" cy="2438"/>
                <a:chOff x="4005" y="1327"/>
                <a:chExt cx="153" cy="2438"/>
              </a:xfrm>
            </p:grpSpPr>
            <p:sp>
              <p:nvSpPr>
                <p:cNvPr id="5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005" y="1327"/>
                  <a:ext cx="153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0800">
                      <a:solidFill>
                        <a:schemeClr val="accent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>
                      <a:latin typeface="Times New Roman" charset="0"/>
                    </a:rPr>
                    <a:t>f</a:t>
                  </a:r>
                  <a:endParaRPr lang="en-US" sz="1400"/>
                </a:p>
              </p:txBody>
            </p:sp>
            <p:sp>
              <p:nvSpPr>
                <p:cNvPr id="59" name="Line 15"/>
                <p:cNvSpPr>
                  <a:spLocks noChangeShapeType="1"/>
                </p:cNvSpPr>
                <p:nvPr/>
              </p:nvSpPr>
              <p:spPr bwMode="auto">
                <a:xfrm>
                  <a:off x="4079" y="1536"/>
                  <a:ext cx="0" cy="2229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 type="triangle" w="med" len="med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" name="Group 16"/>
            <p:cNvGrpSpPr>
              <a:grpSpLocks/>
            </p:cNvGrpSpPr>
            <p:nvPr/>
          </p:nvGrpSpPr>
          <p:grpSpPr bwMode="auto">
            <a:xfrm>
              <a:off x="6819900" y="1673225"/>
              <a:ext cx="333375" cy="4289425"/>
              <a:chOff x="3975" y="1063"/>
              <a:chExt cx="210" cy="2702"/>
            </a:xfrm>
          </p:grpSpPr>
          <p:sp>
            <p:nvSpPr>
              <p:cNvPr id="51" name="Rectangle 17"/>
              <p:cNvSpPr>
                <a:spLocks noChangeArrowheads="1"/>
              </p:cNvSpPr>
              <p:nvPr/>
            </p:nvSpPr>
            <p:spPr bwMode="auto">
              <a:xfrm>
                <a:off x="3975" y="1316"/>
                <a:ext cx="210" cy="214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Text Box 18"/>
              <p:cNvSpPr txBox="1">
                <a:spLocks noChangeArrowheads="1"/>
              </p:cNvSpPr>
              <p:nvPr/>
            </p:nvSpPr>
            <p:spPr bwMode="auto">
              <a:xfrm>
                <a:off x="4005" y="1327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chemeClr val="accent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charset="0"/>
                  </a:rPr>
                  <a:t>f</a:t>
                </a:r>
                <a:endParaRPr lang="en-US" sz="1400"/>
              </a:p>
            </p:txBody>
          </p:sp>
          <p:sp>
            <p:nvSpPr>
              <p:cNvPr id="53" name="Oval 19"/>
              <p:cNvSpPr>
                <a:spLocks noChangeArrowheads="1"/>
              </p:cNvSpPr>
              <p:nvPr/>
            </p:nvSpPr>
            <p:spPr bwMode="auto">
              <a:xfrm>
                <a:off x="4036" y="1063"/>
                <a:ext cx="77" cy="77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20"/>
              <p:cNvSpPr>
                <a:spLocks noChangeShapeType="1"/>
              </p:cNvSpPr>
              <p:nvPr/>
            </p:nvSpPr>
            <p:spPr bwMode="auto">
              <a:xfrm flipV="1">
                <a:off x="4074" y="1150"/>
                <a:ext cx="0" cy="16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21"/>
              <p:cNvSpPr>
                <a:spLocks noChangeShapeType="1"/>
              </p:cNvSpPr>
              <p:nvPr/>
            </p:nvSpPr>
            <p:spPr bwMode="auto">
              <a:xfrm>
                <a:off x="4079" y="1536"/>
                <a:ext cx="0" cy="2229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triangl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6942138" y="5568950"/>
              <a:ext cx="122237" cy="122238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6430963" y="5548313"/>
              <a:ext cx="122237" cy="122237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6942138" y="5264150"/>
              <a:ext cx="122237" cy="122238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6415088" y="5268913"/>
              <a:ext cx="122237" cy="122237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6940550" y="4948238"/>
              <a:ext cx="122238" cy="122237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6419850" y="4941888"/>
              <a:ext cx="122238" cy="122237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588963" y="5776913"/>
              <a:ext cx="7493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Inputs</a:t>
              </a: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7275513" y="1382713"/>
              <a:ext cx="89693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</a:rPr>
                <a:t>Outputs</a:t>
              </a:r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7335838" y="2046288"/>
              <a:ext cx="6477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Units</a:t>
              </a:r>
              <a:endParaRPr lang="en-US"/>
            </a:p>
          </p:txBody>
        </p:sp>
        <p:grpSp>
          <p:nvGrpSpPr>
            <p:cNvPr id="28" name="Group 31"/>
            <p:cNvGrpSpPr>
              <a:grpSpLocks/>
            </p:cNvGrpSpPr>
            <p:nvPr/>
          </p:nvGrpSpPr>
          <p:grpSpPr bwMode="auto">
            <a:xfrm>
              <a:off x="2311400" y="4286250"/>
              <a:ext cx="333375" cy="1519238"/>
              <a:chOff x="1385" y="1412"/>
              <a:chExt cx="210" cy="957"/>
            </a:xfrm>
          </p:grpSpPr>
          <p:sp>
            <p:nvSpPr>
              <p:cNvPr id="48" name="Rectangle 32"/>
              <p:cNvSpPr>
                <a:spLocks noChangeArrowheads="1"/>
              </p:cNvSpPr>
              <p:nvPr/>
            </p:nvSpPr>
            <p:spPr bwMode="auto">
              <a:xfrm>
                <a:off x="1385" y="1412"/>
                <a:ext cx="210" cy="214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Text Box 33"/>
              <p:cNvSpPr txBox="1">
                <a:spLocks noChangeArrowheads="1"/>
              </p:cNvSpPr>
              <p:nvPr/>
            </p:nvSpPr>
            <p:spPr bwMode="auto">
              <a:xfrm>
                <a:off x="1415" y="1423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chemeClr val="accent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charset="0"/>
                  </a:rPr>
                  <a:t>f</a:t>
                </a:r>
                <a:endParaRPr lang="en-US" sz="1400"/>
              </a:p>
            </p:txBody>
          </p:sp>
          <p:sp>
            <p:nvSpPr>
              <p:cNvPr id="50" name="Line 34"/>
              <p:cNvSpPr>
                <a:spLocks noChangeShapeType="1"/>
              </p:cNvSpPr>
              <p:nvPr/>
            </p:nvSpPr>
            <p:spPr bwMode="auto">
              <a:xfrm>
                <a:off x="1489" y="1632"/>
                <a:ext cx="0" cy="737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triangl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>
              <a:off x="2660650" y="4468813"/>
              <a:ext cx="556736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36"/>
            <p:cNvSpPr>
              <a:spLocks noChangeArrowheads="1"/>
            </p:cNvSpPr>
            <p:nvPr/>
          </p:nvSpPr>
          <p:spPr bwMode="auto">
            <a:xfrm>
              <a:off x="2411413" y="4943475"/>
              <a:ext cx="122237" cy="122238"/>
            </a:xfrm>
            <a:prstGeom prst="ellipse">
              <a:avLst/>
            </a:prstGeom>
            <a:solidFill>
              <a:srgbClr val="3366FF"/>
            </a:solidFill>
            <a:ln w="50800">
              <a:solidFill>
                <a:srgbClr val="3366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37"/>
            <p:cNvSpPr>
              <a:spLocks noChangeArrowheads="1"/>
            </p:cNvSpPr>
            <p:nvPr/>
          </p:nvSpPr>
          <p:spPr bwMode="auto">
            <a:xfrm>
              <a:off x="2422525" y="5248275"/>
              <a:ext cx="122238" cy="122238"/>
            </a:xfrm>
            <a:prstGeom prst="ellipse">
              <a:avLst/>
            </a:prstGeom>
            <a:solidFill>
              <a:srgbClr val="3366FF"/>
            </a:solidFill>
            <a:ln w="50800">
              <a:solidFill>
                <a:srgbClr val="3366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38"/>
            <p:cNvSpPr>
              <a:spLocks noChangeArrowheads="1"/>
            </p:cNvSpPr>
            <p:nvPr/>
          </p:nvSpPr>
          <p:spPr bwMode="auto">
            <a:xfrm>
              <a:off x="2424113" y="5549900"/>
              <a:ext cx="122237" cy="122238"/>
            </a:xfrm>
            <a:prstGeom prst="ellipse">
              <a:avLst/>
            </a:prstGeom>
            <a:solidFill>
              <a:srgbClr val="3366FF"/>
            </a:solidFill>
            <a:ln w="50800">
              <a:solidFill>
                <a:srgbClr val="3366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39"/>
            <p:cNvSpPr txBox="1">
              <a:spLocks noChangeArrowheads="1"/>
            </p:cNvSpPr>
            <p:nvPr/>
          </p:nvSpPr>
          <p:spPr bwMode="auto">
            <a:xfrm>
              <a:off x="2374900" y="5875338"/>
              <a:ext cx="155733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Frozen Weights</a:t>
              </a:r>
            </a:p>
          </p:txBody>
        </p:sp>
        <p:sp>
          <p:nvSpPr>
            <p:cNvPr id="34" name="Text Box 40"/>
            <p:cNvSpPr txBox="1">
              <a:spLocks noChangeArrowheads="1"/>
            </p:cNvSpPr>
            <p:nvPr/>
          </p:nvSpPr>
          <p:spPr bwMode="auto">
            <a:xfrm>
              <a:off x="2620963" y="3092450"/>
              <a:ext cx="19351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</a:rPr>
                <a:t>Second Hidden Unit</a:t>
              </a:r>
            </a:p>
          </p:txBody>
        </p:sp>
        <p:sp>
          <p:nvSpPr>
            <p:cNvPr id="35" name="Oval 41"/>
            <p:cNvSpPr>
              <a:spLocks noChangeArrowheads="1"/>
            </p:cNvSpPr>
            <p:nvPr/>
          </p:nvSpPr>
          <p:spPr bwMode="auto">
            <a:xfrm>
              <a:off x="6424613" y="4411663"/>
              <a:ext cx="122237" cy="122237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42"/>
            <p:cNvSpPr>
              <a:spLocks noChangeArrowheads="1"/>
            </p:cNvSpPr>
            <p:nvPr/>
          </p:nvSpPr>
          <p:spPr bwMode="auto">
            <a:xfrm>
              <a:off x="6929438" y="4403725"/>
              <a:ext cx="122237" cy="122238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43"/>
            <p:cNvSpPr txBox="1">
              <a:spLocks noChangeArrowheads="1"/>
            </p:cNvSpPr>
            <p:nvPr/>
          </p:nvSpPr>
          <p:spPr bwMode="auto">
            <a:xfrm>
              <a:off x="7212013" y="3052763"/>
              <a:ext cx="1042987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Trainable</a:t>
              </a:r>
            </a:p>
            <a:p>
              <a:r>
                <a:rPr lang="en-US" sz="1600">
                  <a:latin typeface="Times New Roman" charset="0"/>
                </a:rPr>
                <a:t>Weights</a:t>
              </a:r>
            </a:p>
          </p:txBody>
        </p:sp>
        <p:sp>
          <p:nvSpPr>
            <p:cNvPr id="38" name="Rectangle 45"/>
            <p:cNvSpPr>
              <a:spLocks noChangeArrowheads="1"/>
            </p:cNvSpPr>
            <p:nvPr/>
          </p:nvSpPr>
          <p:spPr bwMode="auto">
            <a:xfrm>
              <a:off x="3249613" y="3678238"/>
              <a:ext cx="333375" cy="339725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46"/>
            <p:cNvSpPr txBox="1">
              <a:spLocks noChangeArrowheads="1"/>
            </p:cNvSpPr>
            <p:nvPr/>
          </p:nvSpPr>
          <p:spPr bwMode="auto">
            <a:xfrm>
              <a:off x="3297238" y="3695700"/>
              <a:ext cx="24288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f</a:t>
              </a:r>
              <a:endParaRPr lang="en-US" sz="1400"/>
            </a:p>
          </p:txBody>
        </p:sp>
        <p:sp>
          <p:nvSpPr>
            <p:cNvPr id="40" name="Line 47"/>
            <p:cNvSpPr>
              <a:spLocks noChangeShapeType="1"/>
            </p:cNvSpPr>
            <p:nvPr/>
          </p:nvSpPr>
          <p:spPr bwMode="auto">
            <a:xfrm>
              <a:off x="3414713" y="4027488"/>
              <a:ext cx="0" cy="17732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48"/>
            <p:cNvSpPr>
              <a:spLocks noChangeShapeType="1"/>
            </p:cNvSpPr>
            <p:nvPr/>
          </p:nvSpPr>
          <p:spPr bwMode="auto">
            <a:xfrm>
              <a:off x="3606800" y="3860800"/>
              <a:ext cx="464185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49"/>
            <p:cNvSpPr>
              <a:spLocks noChangeArrowheads="1"/>
            </p:cNvSpPr>
            <p:nvPr/>
          </p:nvSpPr>
          <p:spPr bwMode="auto">
            <a:xfrm>
              <a:off x="6392863" y="3803650"/>
              <a:ext cx="122237" cy="122238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50"/>
            <p:cNvSpPr>
              <a:spLocks noChangeArrowheads="1"/>
            </p:cNvSpPr>
            <p:nvPr/>
          </p:nvSpPr>
          <p:spPr bwMode="auto">
            <a:xfrm>
              <a:off x="6916738" y="3803650"/>
              <a:ext cx="122237" cy="122238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51"/>
            <p:cNvSpPr>
              <a:spLocks noChangeArrowheads="1"/>
            </p:cNvSpPr>
            <p:nvPr/>
          </p:nvSpPr>
          <p:spPr bwMode="auto">
            <a:xfrm>
              <a:off x="3367088" y="4432300"/>
              <a:ext cx="122237" cy="122238"/>
            </a:xfrm>
            <a:prstGeom prst="ellipse">
              <a:avLst/>
            </a:prstGeom>
            <a:solidFill>
              <a:srgbClr val="3366FF"/>
            </a:solidFill>
            <a:ln w="50800">
              <a:solidFill>
                <a:srgbClr val="3366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52"/>
            <p:cNvSpPr>
              <a:spLocks noChangeArrowheads="1"/>
            </p:cNvSpPr>
            <p:nvPr/>
          </p:nvSpPr>
          <p:spPr bwMode="auto">
            <a:xfrm>
              <a:off x="3351213" y="4953000"/>
              <a:ext cx="122237" cy="122238"/>
            </a:xfrm>
            <a:prstGeom prst="ellipse">
              <a:avLst/>
            </a:prstGeom>
            <a:solidFill>
              <a:srgbClr val="3366FF"/>
            </a:solidFill>
            <a:ln w="50800">
              <a:solidFill>
                <a:srgbClr val="3366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53"/>
            <p:cNvSpPr>
              <a:spLocks noChangeArrowheads="1"/>
            </p:cNvSpPr>
            <p:nvPr/>
          </p:nvSpPr>
          <p:spPr bwMode="auto">
            <a:xfrm>
              <a:off x="3349625" y="5253038"/>
              <a:ext cx="122238" cy="122237"/>
            </a:xfrm>
            <a:prstGeom prst="ellipse">
              <a:avLst/>
            </a:prstGeom>
            <a:solidFill>
              <a:srgbClr val="3366FF"/>
            </a:solidFill>
            <a:ln w="50800">
              <a:solidFill>
                <a:srgbClr val="3366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54"/>
            <p:cNvSpPr>
              <a:spLocks noChangeArrowheads="1"/>
            </p:cNvSpPr>
            <p:nvPr/>
          </p:nvSpPr>
          <p:spPr bwMode="auto">
            <a:xfrm>
              <a:off x="3367088" y="5575300"/>
              <a:ext cx="122237" cy="122238"/>
            </a:xfrm>
            <a:prstGeom prst="ellipse">
              <a:avLst/>
            </a:prstGeom>
            <a:solidFill>
              <a:srgbClr val="3366FF"/>
            </a:solidFill>
            <a:ln w="50800">
              <a:solidFill>
                <a:srgbClr val="3366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0822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Cascade-Correlation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  <a:spcBef>
                <a:spcPts val="1000"/>
              </a:spcBef>
            </a:pPr>
            <a:r>
              <a:rPr lang="en-US" sz="2000" dirty="0"/>
              <a:t>Start with direct I/O connections only</a:t>
            </a:r>
            <a:r>
              <a:rPr lang="en-US" sz="2000" dirty="0" smtClean="0"/>
              <a:t>.  No hidden units.</a:t>
            </a:r>
            <a:endParaRPr lang="en-US" sz="2000" dirty="0"/>
          </a:p>
          <a:p>
            <a:pPr lvl="1">
              <a:lnSpc>
                <a:spcPct val="110000"/>
              </a:lnSpc>
              <a:spcBef>
                <a:spcPts val="1000"/>
              </a:spcBef>
            </a:pPr>
            <a:r>
              <a:rPr lang="en-US" sz="2000" dirty="0"/>
              <a:t>Train output-layer weights using BP or Quickprop.</a:t>
            </a:r>
          </a:p>
          <a:p>
            <a:pPr lvl="1">
              <a:lnSpc>
                <a:spcPct val="110000"/>
              </a:lnSpc>
              <a:spcBef>
                <a:spcPts val="1000"/>
              </a:spcBef>
            </a:pPr>
            <a:r>
              <a:rPr lang="en-US" sz="2000" dirty="0"/>
              <a:t>If error is now acceptable, </a:t>
            </a:r>
            <a:r>
              <a:rPr lang="en-US" sz="2000" dirty="0" smtClean="0"/>
              <a:t>quit.</a:t>
            </a:r>
          </a:p>
          <a:p>
            <a:pPr lvl="1">
              <a:lnSpc>
                <a:spcPct val="110000"/>
              </a:lnSpc>
              <a:spcBef>
                <a:spcPts val="1000"/>
              </a:spcBef>
            </a:pPr>
            <a:r>
              <a:rPr lang="en-US" sz="2000" dirty="0" smtClean="0"/>
              <a:t>Else</a:t>
            </a:r>
            <a:r>
              <a:rPr lang="en-US" sz="2000" dirty="0"/>
              <a:t>, Create</a:t>
            </a:r>
            <a:r>
              <a:rPr lang="en-US" sz="2000" b="1" dirty="0"/>
              <a:t> </a:t>
            </a:r>
            <a:r>
              <a:rPr lang="en-US" sz="2000" b="1" dirty="0" smtClean="0"/>
              <a:t>one </a:t>
            </a:r>
            <a:r>
              <a:rPr lang="en-US" sz="2000" dirty="0"/>
              <a:t>new hidden unit offline.</a:t>
            </a:r>
          </a:p>
          <a:p>
            <a:pPr lvl="2">
              <a:lnSpc>
                <a:spcPct val="110000"/>
              </a:lnSpc>
              <a:spcBef>
                <a:spcPts val="1000"/>
              </a:spcBef>
            </a:pPr>
            <a:r>
              <a:rPr lang="en-US" sz="1800" dirty="0"/>
              <a:t>Create a pool of candidate units.  Each gets all available inputs.  Outputs are not yet connected to anything.</a:t>
            </a:r>
          </a:p>
          <a:p>
            <a:pPr lvl="2">
              <a:lnSpc>
                <a:spcPct val="110000"/>
              </a:lnSpc>
              <a:spcBef>
                <a:spcPts val="1000"/>
              </a:spcBef>
            </a:pPr>
            <a:r>
              <a:rPr lang="en-US" sz="1800" dirty="0"/>
              <a:t>Train the incoming weights to maximize the match (covariance) between each unit</a:t>
            </a:r>
            <a:r>
              <a:rPr lang="ja-JP" altLang="en-US" sz="1800" dirty="0">
                <a:latin typeface="Arial"/>
              </a:rPr>
              <a:t>’</a:t>
            </a:r>
            <a:r>
              <a:rPr lang="en-US" sz="1800" dirty="0"/>
              <a:t>s </a:t>
            </a:r>
            <a:r>
              <a:rPr lang="en-US" sz="1800" dirty="0" smtClean="0"/>
              <a:t>output </a:t>
            </a:r>
            <a:r>
              <a:rPr lang="en-US" sz="1800" dirty="0"/>
              <a:t>and the residual error</a:t>
            </a:r>
            <a:r>
              <a:rPr lang="en-US" sz="1800" dirty="0" smtClean="0"/>
              <a:t>:</a:t>
            </a:r>
            <a:endParaRPr lang="en-US" sz="1800" dirty="0"/>
          </a:p>
          <a:p>
            <a:pPr lvl="2">
              <a:lnSpc>
                <a:spcPct val="110000"/>
              </a:lnSpc>
              <a:spcBef>
                <a:spcPts val="1000"/>
              </a:spcBef>
            </a:pPr>
            <a:r>
              <a:rPr lang="en-US" sz="1800" dirty="0"/>
              <a:t>When all are quiescent, tenure the winner and add it to active net.  Kill all the other candidates.</a:t>
            </a:r>
          </a:p>
          <a:p>
            <a:pPr lvl="1">
              <a:lnSpc>
                <a:spcPct val="110000"/>
              </a:lnSpc>
              <a:spcBef>
                <a:spcPts val="1000"/>
              </a:spcBef>
            </a:pPr>
            <a:r>
              <a:rPr lang="en-US" sz="2000" dirty="0"/>
              <a:t>Re-train output layer weights and repeat the cycle until done.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F2A2-0881-400E-8FEE-83D9C1C6F633}" type="datetime4">
              <a:rPr lang="en-US" smtClean="0"/>
              <a:t>October 11,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Scott E. Fahlman &lt;sef@cs.cmu.edu&gt;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06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Two-Spirals Problem &amp; 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F2A2-0881-400E-8FEE-83D9C1C6F633}" type="datetime4">
              <a:rPr lang="en-US" smtClean="0"/>
              <a:t>October 11,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Scott E. Fahlman &lt;sef@cs.cmu.edu&gt;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 descr="Voila_Capture 2015-10-11_10-13-50_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500"/>
            <a:ext cx="9144000" cy="44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70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d-Gray5">
  <a:themeElements>
    <a:clrScheme name="Red-Gray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ed-Gray5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ed-Gray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-Gray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-Gray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-Gray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-Gray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-Gray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-Gray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-Gray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-Gray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-Gray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-Gray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-Gray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Red-Gray5</Template>
  <TotalTime>6899</TotalTime>
  <Words>1563</Words>
  <Application>Microsoft Macintosh PowerPoint</Application>
  <PresentationFormat>On-screen Show (4:3)</PresentationFormat>
  <Paragraphs>257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Red-Gray5</vt:lpstr>
      <vt:lpstr>Cascade-Correlation and Deep Learning</vt:lpstr>
      <vt:lpstr>Two Ancient Papers</vt:lpstr>
      <vt:lpstr>Deep Learning 25 Years Ago?</vt:lpstr>
      <vt:lpstr>Why Is Backprop So Slow</vt:lpstr>
      <vt:lpstr>Cascade Architecture</vt:lpstr>
      <vt:lpstr>Cascade Architecture</vt:lpstr>
      <vt:lpstr>Cascade Architecture</vt:lpstr>
      <vt:lpstr>The Cascade-Correlation Algorithm</vt:lpstr>
      <vt:lpstr>Two-Spirals Problem &amp; Solution</vt:lpstr>
      <vt:lpstr>Cascor Performance on Two-Spirals</vt:lpstr>
      <vt:lpstr>Cascor-Created Hidden Units 1-6</vt:lpstr>
      <vt:lpstr>Cascor-Created Hidden Units 7-12</vt:lpstr>
      <vt:lpstr>Advantages of Cascade Correlation</vt:lpstr>
      <vt:lpstr>Recurrent Cascade Correlation (RCC)</vt:lpstr>
      <vt:lpstr>Reber Grammar Test</vt:lpstr>
      <vt:lpstr>Reber Grammar Results</vt:lpstr>
      <vt:lpstr>Embedded Reber Grammar Test</vt:lpstr>
      <vt:lpstr>Embedded Reber Grammar Results</vt:lpstr>
      <vt:lpstr>Morse Code Test</vt:lpstr>
      <vt:lpstr>Morse Code Results</vt:lpstr>
      <vt:lpstr>“Lesson Plan” Morse Code</vt:lpstr>
      <vt:lpstr>Lesson-Plan Morse Results</vt:lpstr>
      <vt:lpstr>Cascor Variants</vt:lpstr>
      <vt:lpstr>Key Ideas</vt:lpstr>
      <vt:lpstr>So…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 E. Fahlman</dc:creator>
  <cp:lastModifiedBy>Scott Fahlman</cp:lastModifiedBy>
  <cp:revision>126</cp:revision>
  <dcterms:created xsi:type="dcterms:W3CDTF">2006-01-05T21:50:27Z</dcterms:created>
  <dcterms:modified xsi:type="dcterms:W3CDTF">2015-10-14T15:59:38Z</dcterms:modified>
</cp:coreProperties>
</file>