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74" r:id="rId5"/>
    <p:sldId id="275" r:id="rId6"/>
    <p:sldId id="259" r:id="rId7"/>
    <p:sldId id="276" r:id="rId8"/>
    <p:sldId id="260" r:id="rId9"/>
    <p:sldId id="277" r:id="rId10"/>
    <p:sldId id="278" r:id="rId11"/>
    <p:sldId id="279" r:id="rId12"/>
    <p:sldId id="281" r:id="rId13"/>
    <p:sldId id="282" r:id="rId14"/>
    <p:sldId id="283" r:id="rId15"/>
    <p:sldId id="280" r:id="rId16"/>
    <p:sldId id="284" r:id="rId17"/>
    <p:sldId id="285" r:id="rId18"/>
    <p:sldId id="286" r:id="rId19"/>
    <p:sldId id="287" r:id="rId20"/>
    <p:sldId id="288" r:id="rId21"/>
    <p:sldId id="289" r:id="rId22"/>
    <p:sldId id="265" r:id="rId23"/>
    <p:sldId id="290" r:id="rId24"/>
    <p:sldId id="292" r:id="rId25"/>
    <p:sldId id="266" r:id="rId26"/>
    <p:sldId id="295" r:id="rId27"/>
    <p:sldId id="296" r:id="rId28"/>
    <p:sldId id="269" r:id="rId29"/>
    <p:sldId id="270" r:id="rId30"/>
    <p:sldId id="297" r:id="rId31"/>
    <p:sldId id="267" r:id="rId32"/>
    <p:sldId id="303" r:id="rId33"/>
    <p:sldId id="299" r:id="rId34"/>
    <p:sldId id="300" r:id="rId35"/>
    <p:sldId id="298" r:id="rId36"/>
    <p:sldId id="301" r:id="rId37"/>
    <p:sldId id="302" r:id="rId38"/>
    <p:sldId id="272" r:id="rId39"/>
    <p:sldId id="305" r:id="rId40"/>
    <p:sldId id="273" r:id="rId41"/>
    <p:sldId id="304" r:id="rId42"/>
    <p:sldId id="268" r:id="rId43"/>
    <p:sldId id="306" r:id="rId44"/>
    <p:sldId id="307" r:id="rId45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37" autoAdjust="0"/>
  </p:normalViewPr>
  <p:slideViewPr>
    <p:cSldViewPr snapToGrid="0">
      <p:cViewPr>
        <p:scale>
          <a:sx n="81" d="100"/>
          <a:sy n="81" d="100"/>
        </p:scale>
        <p:origin x="-568" y="-8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16450735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Another approach for modeling language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Neural network based language modeling have shown to been promising in overcoming some of the limitations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of the n-gram methods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They provide very general machine learning methods that can scale well with large data.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Within them, there are certain kinds of neural networks that are more suited for use in language modeling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1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Another approach for modeling language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Neural network based language modeling have shown to been promising in overcoming some of the limitations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of the n-gram methods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They provide very general machine learning methods that can scale well with large data.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Within them, there are certain kinds of neural networks that are more suited for use in language modeling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1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Another approach for modeling language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Neural network based language modeling have shown to been promising in overcoming some of the limitations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of the n-gram methods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They provide very general machine learning methods that can scale well with large data.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Within them, there are certain kinds of neural networks that are more suited for use in language modeling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1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Another approach for modeling language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Neural network based language modeling have shown to been promising in overcoming some of the limitations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of the n-gram methods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They provide very general machine learning methods that can scale well with large data.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Within them, there are certain kinds of neural networks that are more suited for use in language modeling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1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Another approach for modeling language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Neural network based language modeling have shown to been promising in overcoming some of the limitations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of the n-gram methods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They provide very general machine learning methods that can scale well with large data.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Within them, there are certain kinds of neural networks that are more suited for use in language modeling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1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Another approach for modeling language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Neural network based language modeling have shown to been promising in overcoming some of the limitations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of the n-gram methods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They provide very general machine learning methods that can scale well with large data.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Within them, there are certain kinds of neural networks that are more suited for use in language modeling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1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Another approach for modeling language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Neural network based language modeling have shown to been promising in overcoming some of the limitations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of the n-gram methods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They provide very general machine learning methods that can scale well with large data.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Within them, there are certain kinds of neural networks that are more suited for use in language modeling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1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These </a:t>
            </a:r>
            <a:r>
              <a:rPr lang="en-US" sz="2200" b="0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embeddings</a:t>
            </a:r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can be randomly initialized or using some other techniques like using </a:t>
            </a:r>
            <a:r>
              <a:rPr lang="en-US" sz="2200" b="0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embeddings</a:t>
            </a:r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from a pre-trained model.</a:t>
            </a:r>
            <a:endParaRPr lang="en-US" sz="2400" dirty="0" smtClean="0"/>
          </a:p>
          <a:p>
            <a:pPr marL="345722" lvl="0" indent="-345722">
              <a:defRPr sz="1800"/>
            </a:pPr>
            <a:r>
              <a:rPr lang="en-US" sz="2400" dirty="0" smtClean="0"/>
              <a:t>Each word as a set of numbers before being fed into the network</a:t>
            </a:r>
          </a:p>
          <a:p>
            <a:pPr marL="345722" lvl="0" indent="-345722">
              <a:defRPr sz="1800"/>
            </a:pPr>
            <a:r>
              <a:rPr lang="en-US" sz="2400" dirty="0" smtClean="0"/>
              <a:t>The numbers are manipulated over time during the training</a:t>
            </a:r>
          </a:p>
          <a:p>
            <a:pPr marL="345722" lvl="0" indent="-345722">
              <a:defRPr sz="1800"/>
            </a:pPr>
            <a:r>
              <a:rPr lang="en-US" sz="18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followed by a series of hidden layers representing non-linear operations on them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The size of the output layer was kept same as the size of the full vocabulary.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feedforward neural networks do not have a notion of time or experience. So for example seeing the same set of n-grams again in the same sentence will have no difference in the prediction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18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These </a:t>
            </a:r>
            <a:r>
              <a:rPr lang="en-US" sz="2200" b="0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embeddings</a:t>
            </a:r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can be randomly initialized or using some other techniques like using </a:t>
            </a:r>
            <a:r>
              <a:rPr lang="en-US" sz="2200" b="0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embeddings</a:t>
            </a:r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from a pre-trained model.</a:t>
            </a:r>
            <a:endParaRPr lang="en-US" sz="2400" dirty="0" smtClean="0"/>
          </a:p>
          <a:p>
            <a:pPr marL="345722" lvl="0" indent="-345722">
              <a:defRPr sz="1800"/>
            </a:pPr>
            <a:r>
              <a:rPr lang="en-US" sz="2400" dirty="0" smtClean="0"/>
              <a:t>Each word as a set of numbers before being fed into the network</a:t>
            </a:r>
          </a:p>
          <a:p>
            <a:pPr marL="345722" lvl="0" indent="-345722">
              <a:defRPr sz="1800"/>
            </a:pPr>
            <a:r>
              <a:rPr lang="en-US" sz="2400" dirty="0" smtClean="0"/>
              <a:t>The numbers are manipulated over time during the training</a:t>
            </a:r>
          </a:p>
          <a:p>
            <a:pPr marL="345722" lvl="0" indent="-345722">
              <a:defRPr sz="1800"/>
            </a:pPr>
            <a:r>
              <a:rPr lang="en-US" sz="18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followed by a series of hidden layers representing non-linear operations on them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The size of the output layer was kept same as the size of the full vocabulary.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feedforward neural networks do not have a notion of time or experience. So for example seeing the same set of n-grams again in the same sentence will have no difference in the prediction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18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These </a:t>
            </a:r>
            <a:r>
              <a:rPr lang="en-US" sz="2200" b="0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embeddings</a:t>
            </a:r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can be randomly initialized or using some other techniques like using </a:t>
            </a:r>
            <a:r>
              <a:rPr lang="en-US" sz="2200" b="0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embeddings</a:t>
            </a:r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from a pre-trained model.</a:t>
            </a:r>
            <a:endParaRPr lang="en-US" sz="2400" dirty="0" smtClean="0"/>
          </a:p>
          <a:p>
            <a:pPr marL="345722" lvl="0" indent="-345722">
              <a:defRPr sz="1800"/>
            </a:pPr>
            <a:r>
              <a:rPr lang="en-US" sz="2400" dirty="0" smtClean="0"/>
              <a:t>Each word as a set of numbers before being fed into the network</a:t>
            </a:r>
          </a:p>
          <a:p>
            <a:pPr marL="345722" lvl="0" indent="-345722">
              <a:defRPr sz="1800"/>
            </a:pPr>
            <a:r>
              <a:rPr lang="en-US" sz="2400" dirty="0" smtClean="0"/>
              <a:t>The numbers are manipulated over time during the training</a:t>
            </a:r>
          </a:p>
          <a:p>
            <a:pPr marL="345722" lvl="0" indent="-345722">
              <a:defRPr sz="1800"/>
            </a:pPr>
            <a:r>
              <a:rPr lang="en-US" sz="18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followed by a series of hidden layers representing non-linear operations on them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The size of the output layer was kept same as the size of the full vocabulary.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feedforward neural networks do not have a notion of time or experience. So for example seeing the same set of n-grams again in the same sentence will have no difference in the prediction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1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72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These </a:t>
            </a:r>
            <a:r>
              <a:rPr lang="en-US" sz="2200" b="0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embeddings</a:t>
            </a:r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can be randomly initialized or using some other techniques like using </a:t>
            </a:r>
            <a:r>
              <a:rPr lang="en-US" sz="2200" b="0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embeddings</a:t>
            </a:r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from a pre-trained model.</a:t>
            </a:r>
            <a:endParaRPr lang="en-US" sz="2400" dirty="0" smtClean="0"/>
          </a:p>
          <a:p>
            <a:pPr marL="345722" lvl="0" indent="-345722">
              <a:defRPr sz="1800"/>
            </a:pPr>
            <a:r>
              <a:rPr lang="en-US" sz="2400" dirty="0" smtClean="0"/>
              <a:t>Each word as a set of numbers before being fed into the network</a:t>
            </a:r>
          </a:p>
          <a:p>
            <a:pPr marL="345722" lvl="0" indent="-345722">
              <a:defRPr sz="1800"/>
            </a:pPr>
            <a:r>
              <a:rPr lang="en-US" sz="2400" dirty="0" smtClean="0"/>
              <a:t>The numbers are manipulated over time during the training</a:t>
            </a:r>
          </a:p>
          <a:p>
            <a:pPr marL="345722" lvl="0" indent="-345722">
              <a:defRPr sz="1800"/>
            </a:pPr>
            <a:r>
              <a:rPr lang="en-US" sz="18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followed by a series of hidden layers representing non-linear operations on them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The size of the output layer was kept same as the size of the full vocabulary.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feedforward neural networks do not have a notion of time or experience. So for example seeing the same set of n-grams again in the same sentence will have no difference in the prediction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18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These </a:t>
            </a:r>
            <a:r>
              <a:rPr lang="en-US" sz="2200" b="0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embeddings</a:t>
            </a:r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can be randomly initialized or using some other techniques like using </a:t>
            </a:r>
            <a:r>
              <a:rPr lang="en-US" sz="2200" b="0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embeddings</a:t>
            </a:r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from a pre-trained model.</a:t>
            </a:r>
            <a:endParaRPr lang="en-US" sz="2400" dirty="0" smtClean="0"/>
          </a:p>
          <a:p>
            <a:pPr marL="345722" lvl="0" indent="-345722">
              <a:defRPr sz="1800"/>
            </a:pPr>
            <a:r>
              <a:rPr lang="en-US" sz="2400" dirty="0" smtClean="0"/>
              <a:t>Each word as a set of numbers before being fed into the network</a:t>
            </a:r>
          </a:p>
          <a:p>
            <a:pPr marL="345722" lvl="0" indent="-345722">
              <a:defRPr sz="1800"/>
            </a:pPr>
            <a:r>
              <a:rPr lang="en-US" sz="2400" dirty="0" smtClean="0"/>
              <a:t>The numbers are manipulated over time during the training</a:t>
            </a:r>
          </a:p>
          <a:p>
            <a:pPr marL="345722" lvl="0" indent="-345722">
              <a:defRPr sz="1800"/>
            </a:pPr>
            <a:r>
              <a:rPr lang="en-US" sz="18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followed by a series of hidden layers representing non-linear operations on them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The size of the output layer was kept same as the size of the full vocabulary.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feedforward neural networks do not have a notion of time or experience. So for example seeing the same set of n-grams again in the same sentence will have no difference in the prediction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18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Apart from all the neurons in the network, it maintains a hidden state that changes as it sees different inputs. This hidden state is analogous to short-term memory. It remembers past experiences and bases its current answer on both the current input as well as past experiences.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513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Apart from all the neurons in the network, it maintains a hidden state that changes as it sees different inputs. This hidden state is analogous to short-term memory. It remembers past experiences and bases its current answer on both the current input as well as past experiences.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51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Apart from all the neurons in the network, it maintains a hidden state that changes as it sees different inputs. This hidden state is analogous to short-term memory. It remembers past experiences and bases its current answer on both the current input as well as past experiences.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513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LSTM has multiple gates that act as a differentiable RAM memory</a:t>
            </a:r>
          </a:p>
          <a:p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Access to memory cells is guarded by “read”, “write” and “erase” gates</a:t>
            </a:r>
          </a:p>
          <a:p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 write gate controls the amount of current input to be remembered for the future, </a:t>
            </a:r>
          </a:p>
          <a:p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 read gate controls the amount of the current memory to be given as output to the next stage, </a:t>
            </a:r>
          </a:p>
          <a:p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 erase gate controls what part of the memory cell is erased or retained in the current time step.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487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720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We first converted the text to lower case and passed it through the Stanford </a:t>
            </a:r>
            <a:r>
              <a:rPr lang="en-US" sz="2200" b="0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tokenizer</a:t>
            </a:r>
            <a:endParaRPr lang="en-US" sz="2200" b="0" i="0" u="none" strike="noStrike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sz="2200" b="0" i="0" u="none" strike="noStrike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After analyzing the word frequencies after tokenization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913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We first converted the text to lower case and passed it through the Stanford </a:t>
            </a:r>
            <a:r>
              <a:rPr lang="en-US" sz="2200" b="0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tokenizer</a:t>
            </a:r>
            <a:endParaRPr lang="en-US" sz="2200" b="0" i="0" u="none" strike="noStrike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sz="2200" b="0" i="0" u="none" strike="noStrike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After analyzing the word frequencies after tokenization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913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many low frequency words including special names of people, places or objects, and rare spelling error. 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These low frequency words may result in a degraded accuracy of the language model, especially in the sentence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generation task. 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we replaced the words with less 10 occurrences in the text with the out-of-vocabulary token &lt;</a:t>
            </a:r>
            <a:r>
              <a:rPr lang="en-US" sz="2200" b="0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unk</a:t>
            </a:r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&gt;.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3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Language model is a mapping between words and their meanings to other words.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usually try to train a machine to understand this mapping.</a:t>
            </a:r>
          </a:p>
          <a:p>
            <a:r>
              <a:rPr lang="en-US" baseline="0" dirty="0" smtClean="0"/>
              <a:t>Once it learned the words sense and relations, the next problem is putting these words together and create sentences that make sense</a:t>
            </a:r>
          </a:p>
          <a:p>
            <a:r>
              <a:rPr lang="en-US" baseline="0" dirty="0" smtClean="0"/>
              <a:t>If we can do that, then we can say we have language model.</a:t>
            </a:r>
          </a:p>
          <a:p>
            <a:r>
              <a:rPr lang="en-US" baseline="0" dirty="0" smtClean="0"/>
              <a:t>Applications of this LM starts from predicting the next word in a sentence or distinguish how likely a word belongs to a sentence</a:t>
            </a:r>
          </a:p>
          <a:p>
            <a:r>
              <a:rPr lang="en-US" baseline="0" dirty="0" smtClean="0"/>
              <a:t>To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365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many low frequency words including special names of people, places or objects, and rare spelling error. 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These low frequency words may result in a degraded accuracy of the language model, especially in the sentence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generation task. 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we replaced the words with less 10 occurrences in the text with the out-of-vocabulary token &lt;</a:t>
            </a:r>
            <a:r>
              <a:rPr lang="en-US" sz="2200" b="0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unk</a:t>
            </a:r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&gt;.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331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In this project, we have explored building language using three different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139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720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203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063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51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5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We used Internet crowdsourcing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to compare the two models. We asked workers on the crowdsourcing site - </a:t>
            </a:r>
            <a:r>
              <a:rPr lang="en-US" sz="2200" b="0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CrowdFlower</a:t>
            </a:r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[</a:t>
            </a:r>
            <a:r>
              <a:rPr lang="en-US" sz="2200" b="0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cro</a:t>
            </a:r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, 2015]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to evaluate sentences generated from our language models on a quality scale of 1 to 5 (1 being a very poor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sentence with no meaning at all, See Fig. ??). We considered only the sentences of length 4 or more for this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task. We rewarded the workers with 1 payment cent (in </a:t>
            </a:r>
            <a:r>
              <a:rPr lang="en-US" sz="2200" b="0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Crowdflower</a:t>
            </a:r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currency) in return for rating every 10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423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We used Internet crowdsourcing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to compare the two models. We asked workers on the crowdsourcing site - </a:t>
            </a:r>
            <a:r>
              <a:rPr lang="en-US" sz="2200" b="0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CrowdFlower</a:t>
            </a:r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[</a:t>
            </a:r>
            <a:r>
              <a:rPr lang="en-US" sz="2200" b="0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cro</a:t>
            </a:r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, 2015]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to evaluate sentences generated from our language models on a quality scale of 1 to 5 (1 being a very poor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sentence with no meaning at all, See Fig. ??). We considered only the sentences of length 4 or more for this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task. We rewarded the workers with 1 payment cent (in </a:t>
            </a:r>
            <a:r>
              <a:rPr lang="en-US" sz="2200" b="0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Crowdflower</a:t>
            </a:r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currency) in return for rating every 10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423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We used Internet crowdsourcing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to compare the two models. We asked workers on the crowdsourcing site - </a:t>
            </a:r>
            <a:r>
              <a:rPr lang="en-US" sz="2200" b="0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CrowdFlower</a:t>
            </a:r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[</a:t>
            </a:r>
            <a:r>
              <a:rPr lang="en-US" sz="2200" b="0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cro</a:t>
            </a:r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, 2015]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to evaluate sentences generated from our language models on a quality scale of 1 to 5 (1 being a very poor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sentence with no meaning at all, See Fig. ??). We considered only the sentences of length 4 or more for this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task. We rewarded the workers with 1 payment cent (in </a:t>
            </a:r>
            <a:r>
              <a:rPr lang="en-US" sz="2200" b="0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Crowdflower</a:t>
            </a:r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currency) in return for rating every 10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42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Language model is a mapping between words and their meanings to other words.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usually try to train a machine to understand this mapping.</a:t>
            </a:r>
          </a:p>
          <a:p>
            <a:r>
              <a:rPr lang="en-US" baseline="0" dirty="0" smtClean="0"/>
              <a:t>Once it learned the words sense and relations, the next problem is putting these words together and create sentences that make sense</a:t>
            </a:r>
          </a:p>
          <a:p>
            <a:r>
              <a:rPr lang="en-US" baseline="0" dirty="0" smtClean="0"/>
              <a:t>If we can do that, then we can say we have language model.</a:t>
            </a:r>
          </a:p>
          <a:p>
            <a:r>
              <a:rPr lang="en-US" baseline="0" dirty="0" smtClean="0"/>
              <a:t>Applications of this LM starts from predicting the next word in a sentence or distinguish how likely a word belongs to a sentence</a:t>
            </a:r>
          </a:p>
          <a:p>
            <a:r>
              <a:rPr lang="en-US" baseline="0" dirty="0" smtClean="0"/>
              <a:t>To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365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we received a rating on a total of 1628 sentences. A comparison of ratings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between the trigram and the RNN model is shown in Fig. 4. We found that the average sentence rating for</a:t>
            </a:r>
          </a:p>
          <a:p>
            <a:r>
              <a:rPr 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the trigram model was better than that of those generated using RNN (p&lt;0.05).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947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720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75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75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7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72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N-grams is</a:t>
            </a:r>
            <a:r>
              <a:rPr lang="en-US" baseline="0" dirty="0" smtClean="0"/>
              <a:t> a </a:t>
            </a:r>
            <a:r>
              <a:rPr lang="en-US" dirty="0" smtClean="0"/>
              <a:t>statistical model of language that</a:t>
            </a:r>
            <a:r>
              <a:rPr lang="en-US" baseline="0" dirty="0" smtClean="0"/>
              <a:t> has been in use for decades.</a:t>
            </a:r>
          </a:p>
          <a:p>
            <a:r>
              <a:rPr lang="en-US" baseline="0" dirty="0" smtClean="0"/>
              <a:t>Assumption: each word only depends on last n-1 word, then we can compute the likelihood of a sequence of words.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19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N-grams is</a:t>
            </a:r>
            <a:r>
              <a:rPr lang="en-US" baseline="0" dirty="0" smtClean="0"/>
              <a:t> a </a:t>
            </a:r>
            <a:r>
              <a:rPr lang="en-US" dirty="0" smtClean="0"/>
              <a:t>statistical model of language that</a:t>
            </a:r>
            <a:r>
              <a:rPr lang="en-US" baseline="0" dirty="0" smtClean="0"/>
              <a:t> has been in use for decades.</a:t>
            </a:r>
          </a:p>
          <a:p>
            <a:r>
              <a:rPr lang="en-US" baseline="0" dirty="0" smtClean="0"/>
              <a:t>Assumption: each word only depends on last n-1 word, then we can compute the likelihood of a sequence of words.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19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Sequence of words</a:t>
            </a:r>
            <a:r>
              <a:rPr lang="en-US" baseline="0" dirty="0" smtClean="0"/>
              <a:t> can be grammatically true or they cam make no 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51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7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hf sldNum="0" hdr="0" dt="0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38150">
              <a:defRPr sz="1800"/>
            </a:pPr>
            <a:r>
              <a:rPr sz="6000" dirty="0"/>
              <a:t>Beyond </a:t>
            </a:r>
            <a:r>
              <a:rPr sz="6000" i="1" dirty="0"/>
              <a:t>n</a:t>
            </a:r>
            <a:r>
              <a:rPr sz="6000" dirty="0"/>
              <a:t>-grams: Building and Evaluating Language Models</a:t>
            </a:r>
          </a:p>
          <a:p>
            <a:pPr lvl="0" defTabSz="438150">
              <a:defRPr sz="1800"/>
            </a:pPr>
            <a:r>
              <a:rPr sz="6000" dirty="0"/>
              <a:t>using Deep NN methods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6063915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/>
              <a:t>Gaurav Trivedi, Amin </a:t>
            </a:r>
            <a:r>
              <a:rPr sz="3200" dirty="0" err="1"/>
              <a:t>Tajgardoon</a:t>
            </a:r>
            <a:endParaRPr sz="3200" dirty="0"/>
          </a:p>
          <a:p>
            <a:pPr lvl="0">
              <a:defRPr sz="1800"/>
            </a:pPr>
            <a:r>
              <a:rPr sz="3200" dirty="0"/>
              <a:t>Intelligent Systems Program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 dirty="0" smtClean="0"/>
              <a:t>Neural Networks</a:t>
            </a:r>
            <a:r>
              <a:rPr lang="en-US" sz="6719" dirty="0" smtClean="0"/>
              <a:t> </a:t>
            </a:r>
            <a:br>
              <a:rPr lang="en-US" sz="6719" dirty="0" smtClean="0"/>
            </a:br>
            <a:r>
              <a:rPr lang="en-US" sz="4900" dirty="0" smtClean="0"/>
              <a:t>Perceptron</a:t>
            </a:r>
            <a:endParaRPr sz="6719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720" y="3351368"/>
            <a:ext cx="10747009" cy="1716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078" y="5557686"/>
            <a:ext cx="9462519" cy="38176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43333" y="9097010"/>
            <a:ext cx="380819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Dr. </a:t>
            </a:r>
            <a:r>
              <a:rPr kumimoji="0" lang="en-US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Hauskrecht’s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CS 2750 slides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309797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 dirty="0" smtClean="0"/>
              <a:t>Neural Networks</a:t>
            </a:r>
            <a:r>
              <a:rPr lang="en-US" sz="6719" dirty="0" smtClean="0"/>
              <a:t> </a:t>
            </a:r>
            <a:br>
              <a:rPr lang="en-US" sz="6719" dirty="0" smtClean="0"/>
            </a:br>
            <a:r>
              <a:rPr lang="en-US" sz="4900" dirty="0" smtClean="0"/>
              <a:t>Multi-layer Perceptron</a:t>
            </a:r>
            <a:endParaRPr sz="6719" dirty="0"/>
          </a:p>
        </p:txBody>
      </p:sp>
      <p:sp>
        <p:nvSpPr>
          <p:cNvPr id="8" name="TextBox 7"/>
          <p:cNvSpPr txBox="1"/>
          <p:nvPr/>
        </p:nvSpPr>
        <p:spPr>
          <a:xfrm>
            <a:off x="9043333" y="9097010"/>
            <a:ext cx="380819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Dr. </a:t>
            </a:r>
            <a:r>
              <a:rPr kumimoji="0" lang="en-US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Hauskrecht’s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CS 2750 slides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370" y="3324682"/>
            <a:ext cx="107188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856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 dirty="0" smtClean="0"/>
              <a:t>Neural Networks</a:t>
            </a:r>
            <a:r>
              <a:rPr lang="en-US" sz="6719" dirty="0" smtClean="0"/>
              <a:t> </a:t>
            </a:r>
            <a:br>
              <a:rPr lang="en-US" sz="6719" dirty="0" smtClean="0"/>
            </a:br>
            <a:r>
              <a:rPr lang="en-US" sz="4900" dirty="0" smtClean="0"/>
              <a:t>Multi-layer Perceptron</a:t>
            </a:r>
            <a:endParaRPr sz="6719" dirty="0"/>
          </a:p>
        </p:txBody>
      </p:sp>
      <p:sp>
        <p:nvSpPr>
          <p:cNvPr id="8" name="TextBox 7"/>
          <p:cNvSpPr txBox="1"/>
          <p:nvPr/>
        </p:nvSpPr>
        <p:spPr>
          <a:xfrm>
            <a:off x="9043333" y="9097010"/>
            <a:ext cx="380819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Dr. </a:t>
            </a:r>
            <a:r>
              <a:rPr kumimoji="0" lang="en-US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Hauskrecht’s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CS 2750 slides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370" y="3324682"/>
            <a:ext cx="10718800" cy="4546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61289" y="4165936"/>
            <a:ext cx="1081773" cy="3825403"/>
          </a:xfrm>
          <a:prstGeom prst="rect">
            <a:avLst/>
          </a:prstGeom>
          <a:noFill/>
          <a:ln w="57150" cap="flat" cmpd="sng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24537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 dirty="0" smtClean="0"/>
              <a:t>Neural Networks</a:t>
            </a:r>
            <a:r>
              <a:rPr lang="en-US" sz="6719" dirty="0" smtClean="0"/>
              <a:t> </a:t>
            </a:r>
            <a:br>
              <a:rPr lang="en-US" sz="6719" dirty="0" smtClean="0"/>
            </a:br>
            <a:r>
              <a:rPr lang="en-US" sz="4900" dirty="0" smtClean="0"/>
              <a:t>Multi-layer Perceptron</a:t>
            </a:r>
            <a:endParaRPr sz="6719" dirty="0"/>
          </a:p>
        </p:txBody>
      </p:sp>
      <p:sp>
        <p:nvSpPr>
          <p:cNvPr id="8" name="TextBox 7"/>
          <p:cNvSpPr txBox="1"/>
          <p:nvPr/>
        </p:nvSpPr>
        <p:spPr>
          <a:xfrm>
            <a:off x="9043333" y="9097010"/>
            <a:ext cx="380819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Dr. </a:t>
            </a:r>
            <a:r>
              <a:rPr kumimoji="0" lang="en-US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Hauskrecht’s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CS 2750 slides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370" y="3324682"/>
            <a:ext cx="10718800" cy="4546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50397" y="4154637"/>
            <a:ext cx="1081773" cy="3825403"/>
          </a:xfrm>
          <a:prstGeom prst="rect">
            <a:avLst/>
          </a:prstGeom>
          <a:noFill/>
          <a:ln w="57150" cap="flat" cmpd="sng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61289" y="4165936"/>
            <a:ext cx="1081773" cy="3825403"/>
          </a:xfrm>
          <a:prstGeom prst="rect">
            <a:avLst/>
          </a:prstGeom>
          <a:noFill/>
          <a:ln w="57150" cap="flat" cmpd="sng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566750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 dirty="0" smtClean="0"/>
              <a:t>Neural Networks</a:t>
            </a:r>
            <a:r>
              <a:rPr lang="en-US" sz="6719" dirty="0" smtClean="0"/>
              <a:t> </a:t>
            </a:r>
            <a:br>
              <a:rPr lang="en-US" sz="6719" dirty="0" smtClean="0"/>
            </a:br>
            <a:r>
              <a:rPr lang="en-US" sz="4900" dirty="0" smtClean="0"/>
              <a:t>Multi-layer Perceptron</a:t>
            </a:r>
            <a:endParaRPr sz="6719" dirty="0"/>
          </a:p>
        </p:txBody>
      </p:sp>
      <p:sp>
        <p:nvSpPr>
          <p:cNvPr id="8" name="TextBox 7"/>
          <p:cNvSpPr txBox="1"/>
          <p:nvPr/>
        </p:nvSpPr>
        <p:spPr>
          <a:xfrm>
            <a:off x="9043333" y="9097010"/>
            <a:ext cx="380819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Dr. </a:t>
            </a:r>
            <a:r>
              <a:rPr kumimoji="0" lang="en-US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Hauskrecht’s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CS 2750 slides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370" y="3324682"/>
            <a:ext cx="10718800" cy="4546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50397" y="4154637"/>
            <a:ext cx="1081773" cy="3825403"/>
          </a:xfrm>
          <a:prstGeom prst="rect">
            <a:avLst/>
          </a:prstGeom>
          <a:noFill/>
          <a:ln w="57150" cap="flat" cmpd="sng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61289" y="4165936"/>
            <a:ext cx="1081773" cy="3825403"/>
          </a:xfrm>
          <a:prstGeom prst="rect">
            <a:avLst/>
          </a:prstGeom>
          <a:noFill/>
          <a:ln w="57150" cap="flat" cmpd="sng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44734" y="4165936"/>
            <a:ext cx="1081773" cy="3825403"/>
          </a:xfrm>
          <a:prstGeom prst="rect">
            <a:avLst/>
          </a:prstGeom>
          <a:noFill/>
          <a:ln w="57150" cap="flat" cmpd="sng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623056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Language modeling with Deep Neural Networks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103788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4500" lvl="0" indent="-444500">
              <a:spcBef>
                <a:spcPts val="4200"/>
              </a:spcBef>
              <a:defRPr sz="1800"/>
            </a:pPr>
            <a:r>
              <a:rPr lang="en-US" sz="3200" dirty="0" smtClean="0"/>
              <a:t>Neural networks provide general machine learning methods that scale well with large data</a:t>
            </a:r>
          </a:p>
          <a:p>
            <a:pPr marL="444500" lvl="0" indent="-444500">
              <a:spcBef>
                <a:spcPts val="4200"/>
              </a:spcBef>
              <a:defRPr sz="1800"/>
            </a:pPr>
            <a:r>
              <a:rPr lang="en-US" sz="3200" dirty="0" smtClean="0"/>
              <a:t>If we can represent our language modeling problem with a neural network, we may be able to learn an efficient representation of the language through the hidden layers</a:t>
            </a:r>
          </a:p>
        </p:txBody>
      </p:sp>
    </p:spTree>
    <p:extLst>
      <p:ext uri="{BB962C8B-B14F-4D97-AF65-F5344CB8AC3E}">
        <p14:creationId xmlns:p14="http://schemas.microsoft.com/office/powerpoint/2010/main" val="33940639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Language modeling with Deep Neural Networks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952500" y="2964094"/>
            <a:ext cx="11103788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4500" lvl="0" indent="-444500">
              <a:spcBef>
                <a:spcPts val="4200"/>
              </a:spcBef>
              <a:defRPr sz="1800"/>
            </a:pPr>
            <a:r>
              <a:rPr lang="en-US" sz="3200" dirty="0" smtClean="0"/>
              <a:t>NN architectures used for language modeling:</a:t>
            </a:r>
            <a:endParaRPr sz="3200" dirty="0" smtClean="0"/>
          </a:p>
          <a:p>
            <a:pPr marL="1128888" lvl="1" indent="-493888">
              <a:buSzPct val="100000"/>
              <a:buAutoNum type="arabicPeriod"/>
              <a:defRPr sz="1800"/>
            </a:pPr>
            <a:r>
              <a:rPr sz="2800" dirty="0" smtClean="0"/>
              <a:t>Feed-forward Neural Network</a:t>
            </a:r>
            <a:r>
              <a:rPr lang="en-US" sz="2800" dirty="0" smtClean="0"/>
              <a:t> (</a:t>
            </a:r>
            <a:r>
              <a:rPr lang="en-US" sz="2800" i="1" dirty="0" smtClean="0"/>
              <a:t>n</a:t>
            </a:r>
            <a:r>
              <a:rPr lang="en-US" sz="2800" dirty="0" smtClean="0"/>
              <a:t>-gram NNLM)</a:t>
            </a:r>
            <a:endParaRPr sz="2800" dirty="0" smtClean="0"/>
          </a:p>
          <a:p>
            <a:pPr marL="1128888" lvl="1" indent="-493888">
              <a:buSzPct val="100000"/>
              <a:buAutoNum type="arabicPeriod"/>
              <a:defRPr sz="1800"/>
            </a:pPr>
            <a:r>
              <a:rPr sz="2800" dirty="0" smtClean="0"/>
              <a:t>Recurrent Neural Network</a:t>
            </a:r>
            <a:r>
              <a:rPr lang="en-US" sz="2800" dirty="0" smtClean="0"/>
              <a:t> (RNN)</a:t>
            </a:r>
            <a:endParaRPr sz="2800" dirty="0" smtClean="0"/>
          </a:p>
          <a:p>
            <a:pPr marL="1128888" lvl="1" indent="-493888">
              <a:buSzPct val="100000"/>
              <a:buAutoNum type="arabicPeriod"/>
              <a:defRPr sz="1800"/>
            </a:pPr>
            <a:r>
              <a:rPr sz="2800" dirty="0" smtClean="0"/>
              <a:t>L</a:t>
            </a:r>
            <a:r>
              <a:rPr lang="en-US" sz="2800" dirty="0" smtClean="0"/>
              <a:t>ong</a:t>
            </a:r>
            <a:r>
              <a:rPr sz="2800" dirty="0" smtClean="0"/>
              <a:t> S</a:t>
            </a:r>
            <a:r>
              <a:rPr lang="en-US" sz="2800" dirty="0" smtClean="0"/>
              <a:t>hort</a:t>
            </a:r>
            <a:r>
              <a:rPr sz="2800" dirty="0" smtClean="0"/>
              <a:t> T</a:t>
            </a:r>
            <a:r>
              <a:rPr lang="en-US" sz="2800" dirty="0" smtClean="0"/>
              <a:t>erm</a:t>
            </a:r>
            <a:r>
              <a:rPr sz="2800" dirty="0" smtClean="0"/>
              <a:t> M</a:t>
            </a:r>
            <a:r>
              <a:rPr lang="en-US" sz="2800" dirty="0" smtClean="0"/>
              <a:t>emory (LSTM)</a:t>
            </a:r>
          </a:p>
          <a:p>
            <a:pPr marL="1128888" lvl="1" indent="-493888">
              <a:buSzPct val="100000"/>
              <a:buAutoNum type="arabicPeriod"/>
              <a:defRPr sz="1800"/>
            </a:pPr>
            <a:r>
              <a:rPr lang="en-US" sz="2800" dirty="0" smtClean="0"/>
              <a:t>  	:</a:t>
            </a:r>
            <a:endParaRPr lang="en-US" dirty="0"/>
          </a:p>
          <a:p>
            <a:pPr marL="635000" lvl="1" indent="0">
              <a:buSzPct val="100000"/>
              <a:buNone/>
              <a:defRPr sz="1800"/>
            </a:pPr>
            <a:r>
              <a:rPr lang="en-US" sz="2800" dirty="0" smtClean="0"/>
              <a:t>	  	:</a:t>
            </a:r>
          </a:p>
          <a:p>
            <a:pPr marL="635000" lvl="1" indent="0">
              <a:buSzPct val="100000"/>
              <a:buNone/>
              <a:defRPr sz="1800"/>
            </a:pPr>
            <a:r>
              <a:rPr lang="en-US" dirty="0" smtClean="0"/>
              <a:t>	(more to come)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427965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Feed-forward Neural Network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6180936" cy="6286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 smtClean="0"/>
              <a:t>Bengio</a:t>
            </a:r>
            <a:r>
              <a:rPr lang="en-US" dirty="0" smtClean="0"/>
              <a:t> et al. 2003 proposed building an </a:t>
            </a:r>
            <a:r>
              <a:rPr lang="en-US" i="1" dirty="0" smtClean="0"/>
              <a:t>n</a:t>
            </a:r>
            <a:r>
              <a:rPr lang="en-US" dirty="0" smtClean="0"/>
              <a:t>-gram NN language model (</a:t>
            </a:r>
            <a:r>
              <a:rPr lang="en-US" i="1" dirty="0"/>
              <a:t>n</a:t>
            </a:r>
            <a:r>
              <a:rPr lang="en-US" dirty="0"/>
              <a:t>-gram </a:t>
            </a:r>
            <a:r>
              <a:rPr lang="en-US" dirty="0" smtClean="0"/>
              <a:t>NNLM)</a:t>
            </a:r>
          </a:p>
          <a:p>
            <a:r>
              <a:rPr lang="en-US" dirty="0" smtClean="0"/>
              <a:t>Input to the NN is the history of </a:t>
            </a:r>
            <a:r>
              <a:rPr lang="en-US" i="1" dirty="0" smtClean="0"/>
              <a:t>n-1 </a:t>
            </a:r>
            <a:r>
              <a:rPr lang="en-US" dirty="0" smtClean="0"/>
              <a:t>words (like in </a:t>
            </a:r>
            <a:r>
              <a:rPr lang="en-US" i="1" dirty="0" smtClean="0"/>
              <a:t>n</a:t>
            </a:r>
            <a:r>
              <a:rPr lang="en-US" dirty="0" smtClean="0"/>
              <a:t>-grams)</a:t>
            </a:r>
          </a:p>
          <a:p>
            <a:r>
              <a:rPr lang="en-US" dirty="0" smtClean="0"/>
              <a:t>Each word is converted to a vector using a coding-scheme: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. 1-of-V scheme</a:t>
            </a:r>
          </a:p>
        </p:txBody>
      </p:sp>
      <p:pic>
        <p:nvPicPr>
          <p:cNvPr id="5" name="FFN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68917" y="2932738"/>
            <a:ext cx="6022829" cy="6286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Oval 1"/>
          <p:cNvSpPr/>
          <p:nvPr/>
        </p:nvSpPr>
        <p:spPr>
          <a:xfrm>
            <a:off x="8042756" y="2633883"/>
            <a:ext cx="3778369" cy="1583466"/>
          </a:xfrm>
          <a:prstGeom prst="ellipse">
            <a:avLst/>
          </a:prstGeom>
          <a:noFill/>
          <a:ln w="12700" cap="flat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129195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Feed-forward Neural Network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6180936" cy="6286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These vectors are projected onto a lower dimension in the first layer using some sort of lookup table or a projection matrix</a:t>
            </a:r>
          </a:p>
          <a:p>
            <a:pPr lvl="0"/>
            <a:r>
              <a:rPr lang="en-US" dirty="0" err="1" smtClean="0"/>
              <a:t>Embeddings</a:t>
            </a:r>
            <a:r>
              <a:rPr lang="en-US" dirty="0" smtClean="0"/>
              <a:t> can be randomly assigned or also learned separately as a different learning problem</a:t>
            </a:r>
          </a:p>
        </p:txBody>
      </p:sp>
      <p:pic>
        <p:nvPicPr>
          <p:cNvPr id="5" name="FFN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68917" y="2932738"/>
            <a:ext cx="6022829" cy="6286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Oval 1"/>
          <p:cNvSpPr/>
          <p:nvPr/>
        </p:nvSpPr>
        <p:spPr>
          <a:xfrm>
            <a:off x="7917330" y="3762691"/>
            <a:ext cx="3966508" cy="2288970"/>
          </a:xfrm>
          <a:prstGeom prst="ellipse">
            <a:avLst/>
          </a:prstGeom>
          <a:noFill/>
          <a:ln w="12700" cap="flat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656671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Feed-forward Neural Network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6180936" cy="6286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Followed by a series of </a:t>
            </a:r>
            <a:r>
              <a:rPr lang="en-US" dirty="0"/>
              <a:t>h</a:t>
            </a:r>
            <a:r>
              <a:rPr lang="en-US" dirty="0" smtClean="0"/>
              <a:t>idden layers performing non-linear operations on the inputs </a:t>
            </a:r>
          </a:p>
        </p:txBody>
      </p:sp>
      <p:pic>
        <p:nvPicPr>
          <p:cNvPr id="5" name="FFN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68917" y="2932738"/>
            <a:ext cx="6022829" cy="6286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Oval 1"/>
          <p:cNvSpPr/>
          <p:nvPr/>
        </p:nvSpPr>
        <p:spPr>
          <a:xfrm>
            <a:off x="7980042" y="5455902"/>
            <a:ext cx="3966508" cy="2288970"/>
          </a:xfrm>
          <a:prstGeom prst="ellipse">
            <a:avLst/>
          </a:prstGeom>
          <a:noFill/>
          <a:ln w="12700" cap="flat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4076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/>
              <a:t>Overview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Introduction</a:t>
            </a:r>
          </a:p>
          <a:p>
            <a:pPr lvl="0"/>
            <a:r>
              <a:rPr lang="en-US" i="1" dirty="0"/>
              <a:t>N</a:t>
            </a:r>
            <a:r>
              <a:rPr lang="en-US" dirty="0" smtClean="0"/>
              <a:t>-gram models</a:t>
            </a:r>
          </a:p>
          <a:p>
            <a:pPr lvl="0"/>
            <a:r>
              <a:rPr lang="en-US" dirty="0" smtClean="0"/>
              <a:t>Deep Neural Network models</a:t>
            </a:r>
          </a:p>
          <a:p>
            <a:pPr lvl="0"/>
            <a:r>
              <a:rPr lang="en-US" dirty="0" smtClean="0"/>
              <a:t>Building the language model</a:t>
            </a:r>
            <a:endParaRPr lang="en-US" dirty="0"/>
          </a:p>
          <a:p>
            <a:pPr lvl="0"/>
            <a:r>
              <a:rPr lang="en-US" dirty="0" smtClean="0"/>
              <a:t>Evaluation</a:t>
            </a:r>
          </a:p>
          <a:p>
            <a:pPr lvl="0"/>
            <a:r>
              <a:rPr lang="en-US" dirty="0" smtClean="0"/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FN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68917" y="2932738"/>
            <a:ext cx="6022829" cy="62865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Feed-forward Neural Network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6180936" cy="6286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Size of the output layer is same as the size of the full vocabulary</a:t>
            </a:r>
          </a:p>
          <a:p>
            <a:pPr lvl="0"/>
            <a:r>
              <a:rPr lang="en-US" dirty="0" smtClean="0"/>
              <a:t>The network is trained by setting the the output nodes as the probability of each word  P(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) given the history of </a:t>
            </a:r>
            <a:r>
              <a:rPr lang="en-US" i="1" dirty="0" smtClean="0"/>
              <a:t>n</a:t>
            </a:r>
            <a:r>
              <a:rPr lang="en-US" dirty="0" smtClean="0"/>
              <a:t> words</a:t>
            </a:r>
          </a:p>
        </p:txBody>
      </p:sp>
      <p:sp>
        <p:nvSpPr>
          <p:cNvPr id="2" name="Oval 1"/>
          <p:cNvSpPr/>
          <p:nvPr/>
        </p:nvSpPr>
        <p:spPr>
          <a:xfrm>
            <a:off x="7008012" y="7164791"/>
            <a:ext cx="5879204" cy="2288970"/>
          </a:xfrm>
          <a:prstGeom prst="ellipse">
            <a:avLst/>
          </a:prstGeom>
          <a:noFill/>
          <a:ln w="12700" cap="flat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79457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FN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68917" y="2932738"/>
            <a:ext cx="6022829" cy="62865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Feed-forward Neural Network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6180936" cy="62865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Drawback: 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model is very similar to the simple </a:t>
            </a:r>
            <a:r>
              <a:rPr lang="en-US" i="1" dirty="0"/>
              <a:t>n</a:t>
            </a:r>
            <a:r>
              <a:rPr lang="en-US" dirty="0"/>
              <a:t>-grams </a:t>
            </a:r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still </a:t>
            </a:r>
            <a:r>
              <a:rPr lang="en-US" dirty="0" smtClean="0"/>
              <a:t>have no “real” </a:t>
            </a:r>
            <a:r>
              <a:rPr lang="en-US" dirty="0"/>
              <a:t>notion of time </a:t>
            </a:r>
            <a:r>
              <a:rPr lang="en-US" dirty="0" smtClean="0"/>
              <a:t>or context for predicting the next word</a:t>
            </a:r>
            <a:endParaRPr lang="en-US" b="1" dirty="0"/>
          </a:p>
          <a:p>
            <a:pPr marL="0" lv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75400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/>
            </a:pPr>
            <a:r>
              <a:rPr sz="7519"/>
              <a:t>Recurrent Neural Network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6623648" y="2916270"/>
            <a:ext cx="6028727" cy="5916831"/>
            <a:chOff x="1873250" y="219671"/>
            <a:chExt cx="6028727" cy="5916831"/>
          </a:xfrm>
        </p:grpSpPr>
        <p:sp>
          <p:nvSpPr>
            <p:cNvPr id="58" name="Rectangle 57"/>
            <p:cNvSpPr/>
            <p:nvPr/>
          </p:nvSpPr>
          <p:spPr>
            <a:xfrm>
              <a:off x="3364672" y="1143001"/>
              <a:ext cx="2082800" cy="495300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364672" y="219671"/>
              <a:ext cx="1905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W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i-(n-1)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  …W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i-2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W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i-1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/>
                <a:cs typeface="Time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/>
                <a:cs typeface="Time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/>
                <a:cs typeface="Times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3783772" y="685801"/>
              <a:ext cx="0" cy="3429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>
            <a:xfrm>
              <a:off x="4609272" y="685801"/>
              <a:ext cx="0" cy="3429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>
            <a:xfrm>
              <a:off x="5002972" y="685801"/>
              <a:ext cx="0" cy="3429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3527225" y="1206501"/>
              <a:ext cx="1742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w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ord embedding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/>
                <a:cs typeface="Time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06800" y="1828802"/>
              <a:ext cx="353943" cy="1168399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4 2 1 3 :: 9 8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/>
                <a:cs typeface="Time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32300" y="1828802"/>
              <a:ext cx="353943" cy="1168399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5 7 1  :: 8 9 3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/>
                <a:cs typeface="Time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26000" y="1841503"/>
              <a:ext cx="353943" cy="1269998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0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2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  :: 7 4 3 1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/>
                <a:cs typeface="Times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390900" y="3073401"/>
              <a:ext cx="2082800" cy="1041400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58160" y="3303035"/>
              <a:ext cx="14217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h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idden layers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   (time = t)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/>
                <a:cs typeface="Time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873250" y="4826001"/>
              <a:ext cx="5118100" cy="495300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3643032" y="4368801"/>
              <a:ext cx="0" cy="3429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3821873" y="4889502"/>
              <a:ext cx="1358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output layer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/>
                <a:cs typeface="Times"/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2602672" y="4368801"/>
              <a:ext cx="0" cy="3429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76" name="Straight Arrow Connector 75"/>
            <p:cNvCxnSpPr/>
            <p:nvPr/>
          </p:nvCxnSpPr>
          <p:spPr>
            <a:xfrm>
              <a:off x="3110672" y="4368801"/>
              <a:ext cx="0" cy="3429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>
            <a:xfrm>
              <a:off x="5179943" y="4368801"/>
              <a:ext cx="0" cy="3429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>
            <a:xfrm>
              <a:off x="4139583" y="4368801"/>
              <a:ext cx="0" cy="3429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>
            <a:xfrm>
              <a:off x="4647583" y="4368801"/>
              <a:ext cx="0" cy="3429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80" name="Straight Arrow Connector 79"/>
            <p:cNvCxnSpPr/>
            <p:nvPr/>
          </p:nvCxnSpPr>
          <p:spPr>
            <a:xfrm>
              <a:off x="5739572" y="4368801"/>
              <a:ext cx="0" cy="3429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81" name="Straight Arrow Connector 80"/>
            <p:cNvCxnSpPr/>
            <p:nvPr/>
          </p:nvCxnSpPr>
          <p:spPr>
            <a:xfrm>
              <a:off x="6247572" y="4368801"/>
              <a:ext cx="0" cy="3429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2067826" y="5490171"/>
              <a:ext cx="4802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P(w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1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)  P(w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2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)             ……   	           	    P(w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V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/>
                <a:cs typeface="Time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819177" y="3073401"/>
              <a:ext cx="2082800" cy="1041400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142045" y="3321004"/>
              <a:ext cx="14217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h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idden layers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  (time = t-1)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/>
                <a:cs typeface="Times"/>
              </a:endParaRPr>
            </a:p>
          </p:txBody>
        </p:sp>
        <p:cxnSp>
          <p:nvCxnSpPr>
            <p:cNvPr id="85" name="Curved Connector 84"/>
            <p:cNvCxnSpPr>
              <a:stCxn id="83" idx="0"/>
              <a:endCxn id="70" idx="0"/>
            </p:cNvCxnSpPr>
            <p:nvPr/>
          </p:nvCxnSpPr>
          <p:spPr>
            <a:xfrm rot="16200000" flipV="1">
              <a:off x="5646439" y="1859262"/>
              <a:ext cx="12700" cy="2428277"/>
            </a:xfrm>
            <a:prstGeom prst="curvedConnector3">
              <a:avLst>
                <a:gd name="adj1" fmla="val 846666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86" name="Shape 66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Backward connections between hidden layers at    time  </a:t>
            </a:r>
            <a:r>
              <a:rPr lang="en-US" i="1" dirty="0" smtClean="0"/>
              <a:t>t  </a:t>
            </a:r>
            <a:r>
              <a:rPr lang="en-US" dirty="0" smtClean="0"/>
              <a:t>and </a:t>
            </a:r>
            <a:r>
              <a:rPr lang="en-US" i="1" dirty="0" smtClean="0"/>
              <a:t>t-1</a:t>
            </a:r>
            <a:endParaRPr lang="en-US" dirty="0" smtClean="0"/>
          </a:p>
          <a:p>
            <a:pPr lvl="1"/>
            <a:r>
              <a:rPr lang="en-US" dirty="0" smtClean="0"/>
              <a:t>As a short-term memory</a:t>
            </a:r>
          </a:p>
          <a:p>
            <a:pPr lvl="1"/>
            <a:r>
              <a:rPr lang="en-US" dirty="0" smtClean="0"/>
              <a:t>Remembers past experience</a:t>
            </a:r>
          </a:p>
          <a:p>
            <a:r>
              <a:rPr lang="en-US" dirty="0" smtClean="0"/>
              <a:t>We can potentially model more than just the previous </a:t>
            </a:r>
            <a:r>
              <a:rPr lang="en-US" i="1" dirty="0" smtClean="0"/>
              <a:t>n</a:t>
            </a:r>
            <a:r>
              <a:rPr lang="en-US" dirty="0" smtClean="0"/>
              <a:t>-1 history [</a:t>
            </a:r>
            <a:r>
              <a:rPr lang="en-US" dirty="0" err="1" smtClean="0"/>
              <a:t>Mikolov</a:t>
            </a:r>
            <a:r>
              <a:rPr lang="en-US" dirty="0" smtClean="0"/>
              <a:t> et. al., 2010]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/>
            </a:pPr>
            <a:r>
              <a:rPr sz="7519"/>
              <a:t>Recurrent Neural Network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For example: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I </a:t>
            </a:r>
            <a:r>
              <a:rPr lang="en-US" i="1" dirty="0"/>
              <a:t>went to the McDonalds ... </a:t>
            </a:r>
            <a:r>
              <a:rPr lang="en-US" i="1" dirty="0" smtClean="0"/>
              <a:t>            	I ordered </a:t>
            </a:r>
            <a:r>
              <a:rPr lang="en-US" i="1" dirty="0"/>
              <a:t>a </a:t>
            </a:r>
            <a:r>
              <a:rPr lang="en-US" i="1" dirty="0" smtClean="0"/>
              <a:t> __________</a:t>
            </a:r>
          </a:p>
          <a:p>
            <a:pPr lvl="0"/>
            <a:r>
              <a:rPr lang="en-US" dirty="0" smtClean="0"/>
              <a:t>P(burger)?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23648" y="2916270"/>
            <a:ext cx="6028727" cy="5916831"/>
            <a:chOff x="1873250" y="219671"/>
            <a:chExt cx="6028727" cy="5916831"/>
          </a:xfrm>
        </p:grpSpPr>
        <p:sp>
          <p:nvSpPr>
            <p:cNvPr id="6" name="Rectangle 5"/>
            <p:cNvSpPr/>
            <p:nvPr/>
          </p:nvSpPr>
          <p:spPr>
            <a:xfrm>
              <a:off x="3364672" y="1143001"/>
              <a:ext cx="2082800" cy="495300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64672" y="219671"/>
              <a:ext cx="1905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W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i-(n-1)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  …W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i-2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W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i-1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/>
                <a:cs typeface="Time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/>
                <a:cs typeface="Time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/>
                <a:cs typeface="Times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783772" y="685801"/>
              <a:ext cx="0" cy="3429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>
            <a:xfrm>
              <a:off x="4609272" y="685801"/>
              <a:ext cx="0" cy="3429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>
            <a:xfrm>
              <a:off x="5002972" y="685801"/>
              <a:ext cx="0" cy="3429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3527225" y="1206501"/>
              <a:ext cx="1742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w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ord embedding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/>
                <a:cs typeface="Time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06800" y="1828802"/>
              <a:ext cx="353943" cy="1168399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4 2 1 3 :: 9 8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/>
                <a:cs typeface="Time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32300" y="1828802"/>
              <a:ext cx="353943" cy="1168399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5 7 1  :: 8 9 3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/>
                <a:cs typeface="Time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26000" y="1841503"/>
              <a:ext cx="353943" cy="1269998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0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2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  :: 7 4 3 1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/>
                <a:cs typeface="Time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90900" y="3073401"/>
              <a:ext cx="2082800" cy="1041400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58160" y="3303035"/>
              <a:ext cx="14217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h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idden layers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   (time = t)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/>
                <a:cs typeface="Time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73250" y="4826001"/>
              <a:ext cx="5118100" cy="495300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643032" y="4368801"/>
              <a:ext cx="0" cy="3429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3821873" y="4889502"/>
              <a:ext cx="1358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output layer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/>
                <a:cs typeface="Times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602672" y="4368801"/>
              <a:ext cx="0" cy="3429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>
            <a:xfrm>
              <a:off x="3110672" y="4368801"/>
              <a:ext cx="0" cy="3429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>
            <a:xfrm>
              <a:off x="5179943" y="4368801"/>
              <a:ext cx="0" cy="3429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>
            <a:xfrm>
              <a:off x="4139583" y="4368801"/>
              <a:ext cx="0" cy="3429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>
            <a:xfrm>
              <a:off x="4647583" y="4368801"/>
              <a:ext cx="0" cy="3429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>
            <a:xfrm>
              <a:off x="5739572" y="4368801"/>
              <a:ext cx="0" cy="3429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>
            <a:xfrm>
              <a:off x="6247572" y="4368801"/>
              <a:ext cx="0" cy="3429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2067826" y="5490171"/>
              <a:ext cx="4802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P(w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1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)  P(w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2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)             ……   	           	    P(w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V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/>
                <a:cs typeface="Time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19177" y="3073401"/>
              <a:ext cx="2082800" cy="1041400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42045" y="3321004"/>
              <a:ext cx="14217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h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idden layers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  (time = t-1)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/>
                <a:cs typeface="Times"/>
              </a:endParaRPr>
            </a:p>
          </p:txBody>
        </p:sp>
        <p:cxnSp>
          <p:nvCxnSpPr>
            <p:cNvPr id="30" name="Curved Connector 29"/>
            <p:cNvCxnSpPr>
              <a:stCxn id="28" idx="0"/>
              <a:endCxn id="15" idx="0"/>
            </p:cNvCxnSpPr>
            <p:nvPr/>
          </p:nvCxnSpPr>
          <p:spPr>
            <a:xfrm rot="16200000" flipV="1">
              <a:off x="5646439" y="1859262"/>
              <a:ext cx="12700" cy="2428277"/>
            </a:xfrm>
            <a:prstGeom prst="curvedConnector3">
              <a:avLst>
                <a:gd name="adj1" fmla="val 846666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16251595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/>
            </a:pPr>
            <a:r>
              <a:rPr sz="7519"/>
              <a:t>Recurrent Neural Network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b="1" dirty="0" smtClean="0"/>
              <a:t>Drawback:</a:t>
            </a:r>
            <a:r>
              <a:rPr lang="en-US" dirty="0" smtClean="0"/>
              <a:t> Forgets the context too quickly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23648" y="2916270"/>
            <a:ext cx="6028727" cy="5916831"/>
            <a:chOff x="1873250" y="219671"/>
            <a:chExt cx="6028727" cy="5916831"/>
          </a:xfrm>
        </p:grpSpPr>
        <p:sp>
          <p:nvSpPr>
            <p:cNvPr id="6" name="Rectangle 5"/>
            <p:cNvSpPr/>
            <p:nvPr/>
          </p:nvSpPr>
          <p:spPr>
            <a:xfrm>
              <a:off x="3364672" y="1143001"/>
              <a:ext cx="2082800" cy="495300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64672" y="219671"/>
              <a:ext cx="1905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W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i-(n-1)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  …W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i-2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W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i-1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/>
                <a:cs typeface="Time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/>
                <a:cs typeface="Time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/>
                <a:cs typeface="Times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783772" y="685801"/>
              <a:ext cx="0" cy="3429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>
            <a:xfrm>
              <a:off x="4609272" y="685801"/>
              <a:ext cx="0" cy="3429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>
            <a:xfrm>
              <a:off x="5002972" y="685801"/>
              <a:ext cx="0" cy="3429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3527225" y="1206501"/>
              <a:ext cx="1742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w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ord embedding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/>
                <a:cs typeface="Time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06800" y="1828802"/>
              <a:ext cx="353943" cy="1168399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4 2 1 3 :: 9 8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/>
                <a:cs typeface="Time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32300" y="1828802"/>
              <a:ext cx="353943" cy="1168399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5 7 1  :: 8 9 3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/>
                <a:cs typeface="Time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26000" y="1841503"/>
              <a:ext cx="353943" cy="1269998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0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2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  :: 7 4 3 1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/>
                <a:cs typeface="Time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90900" y="3073401"/>
              <a:ext cx="2082800" cy="1041400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58160" y="3303035"/>
              <a:ext cx="14217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h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idden layers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   (time = t)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/>
                <a:cs typeface="Time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73250" y="4826001"/>
              <a:ext cx="5118100" cy="495300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643032" y="4368801"/>
              <a:ext cx="0" cy="3429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3821873" y="4889502"/>
              <a:ext cx="1358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output layer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/>
                <a:cs typeface="Times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602672" y="4368801"/>
              <a:ext cx="0" cy="3429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>
            <a:xfrm>
              <a:off x="3110672" y="4368801"/>
              <a:ext cx="0" cy="3429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>
            <a:xfrm>
              <a:off x="5179943" y="4368801"/>
              <a:ext cx="0" cy="3429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>
            <a:xfrm>
              <a:off x="4139583" y="4368801"/>
              <a:ext cx="0" cy="3429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>
            <a:xfrm>
              <a:off x="4647583" y="4368801"/>
              <a:ext cx="0" cy="3429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>
            <a:xfrm>
              <a:off x="5739572" y="4368801"/>
              <a:ext cx="0" cy="3429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>
            <a:xfrm>
              <a:off x="6247572" y="4368801"/>
              <a:ext cx="0" cy="3429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2067826" y="5490171"/>
              <a:ext cx="4802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P(w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1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)  P(w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2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)             ……   	           	    P(w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V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/>
                <a:cs typeface="Time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19177" y="3073401"/>
              <a:ext cx="2082800" cy="1041400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42045" y="3321004"/>
              <a:ext cx="14217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h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idden layers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"/>
                  <a:cs typeface="Times"/>
                </a:rPr>
                <a:t>  (time = t-1)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/>
                <a:cs typeface="Times"/>
              </a:endParaRPr>
            </a:p>
          </p:txBody>
        </p:sp>
        <p:cxnSp>
          <p:nvCxnSpPr>
            <p:cNvPr id="30" name="Curved Connector 29"/>
            <p:cNvCxnSpPr>
              <a:stCxn id="28" idx="0"/>
              <a:endCxn id="15" idx="0"/>
            </p:cNvCxnSpPr>
            <p:nvPr/>
          </p:nvCxnSpPr>
          <p:spPr>
            <a:xfrm rot="16200000" flipV="1">
              <a:off x="5646439" y="1859262"/>
              <a:ext cx="12700" cy="2428277"/>
            </a:xfrm>
            <a:prstGeom prst="curvedConnector3">
              <a:avLst>
                <a:gd name="adj1" fmla="val 846666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9763908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 dirty="0"/>
              <a:t>Long Short Term Memory (LSTM) </a:t>
            </a:r>
            <a:r>
              <a:rPr lang="en-US" sz="6719" dirty="0" smtClean="0"/>
              <a:t>Neural Network</a:t>
            </a:r>
            <a:endParaRPr sz="6719" dirty="0"/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482600" y="2755900"/>
            <a:ext cx="5334000" cy="6286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An extension of RNN </a:t>
            </a:r>
          </a:p>
          <a:p>
            <a:pPr lvl="0"/>
            <a:r>
              <a:rPr lang="en-US" dirty="0" smtClean="0"/>
              <a:t>Maintain </a:t>
            </a:r>
            <a:r>
              <a:rPr lang="en-US" dirty="0"/>
              <a:t>a longer contextual </a:t>
            </a:r>
            <a:r>
              <a:rPr lang="en-US" dirty="0" smtClean="0"/>
              <a:t>history</a:t>
            </a:r>
          </a:p>
          <a:p>
            <a:pPr lvl="0"/>
            <a:r>
              <a:rPr lang="en-US" dirty="0" smtClean="0"/>
              <a:t>Access to memory via </a:t>
            </a:r>
            <a:r>
              <a:rPr lang="en-US" dirty="0" smtClean="0"/>
              <a:t>“Read/Write/Erase</a:t>
            </a:r>
            <a:r>
              <a:rPr lang="en-US" dirty="0" smtClean="0"/>
              <a:t>” gates</a:t>
            </a:r>
          </a:p>
          <a:p>
            <a:pPr lvl="0"/>
            <a:r>
              <a:rPr lang="en-US" dirty="0" smtClean="0"/>
              <a:t>The parameters for controlling these gates are learned in the network</a:t>
            </a:r>
          </a:p>
        </p:txBody>
      </p:sp>
      <p:pic>
        <p:nvPicPr>
          <p:cNvPr id="71" name="NLP_lstm_624x45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07251" y="3444535"/>
            <a:ext cx="6758556" cy="48339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6851231" y="9081978"/>
            <a:ext cx="559700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</a:rPr>
              <a:t>[picture from nvidia.com]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/>
              <a:t>Overview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Introduction</a:t>
            </a:r>
          </a:p>
          <a:p>
            <a:pPr lvl="0"/>
            <a:r>
              <a:rPr lang="en-US" i="1" dirty="0"/>
              <a:t>N</a:t>
            </a:r>
            <a:r>
              <a:rPr lang="en-US" dirty="0" smtClean="0"/>
              <a:t>-gram models</a:t>
            </a:r>
          </a:p>
          <a:p>
            <a:pPr lvl="0"/>
            <a:r>
              <a:rPr lang="en-US" dirty="0" smtClean="0"/>
              <a:t>Deep Neural Network models</a:t>
            </a:r>
          </a:p>
          <a:p>
            <a:pPr lvl="0"/>
            <a:r>
              <a:rPr lang="en-US" u="sng" dirty="0" smtClean="0"/>
              <a:t>Building the language model</a:t>
            </a:r>
            <a:endParaRPr lang="en-US" u="sng" dirty="0"/>
          </a:p>
          <a:p>
            <a:pPr lvl="0"/>
            <a:r>
              <a:rPr lang="en-US" dirty="0" smtClean="0"/>
              <a:t>Evaluation</a:t>
            </a:r>
          </a:p>
          <a:p>
            <a:pPr lvl="0"/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914702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52500" y="209332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4800" dirty="0" smtClean="0"/>
              <a:t>Data Analysis and Pre-processing</a:t>
            </a:r>
            <a:endParaRPr lang="en-US" sz="4800" dirty="0"/>
          </a:p>
        </p:txBody>
      </p:sp>
      <p:sp>
        <p:nvSpPr>
          <p:cNvPr id="7" name="Shape 39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3200" dirty="0" smtClean="0"/>
              <a:t>We considered all only the review fields in the Yelp dataset to build </a:t>
            </a:r>
            <a:r>
              <a:rPr lang="en-US" sz="3200" dirty="0" smtClean="0"/>
              <a:t>language </a:t>
            </a:r>
            <a:r>
              <a:rPr lang="en-US" sz="3200" dirty="0" smtClean="0"/>
              <a:t>models</a:t>
            </a:r>
          </a:p>
          <a:p>
            <a:pPr lvl="0">
              <a:defRPr sz="1800"/>
            </a:pPr>
            <a:r>
              <a:rPr lang="en-US" sz="3200" dirty="0" smtClean="0"/>
              <a:t>Basic pre-processing steps – converting all the words into lower cases, and passing it through the Stanford </a:t>
            </a:r>
            <a:r>
              <a:rPr lang="en-US" sz="3200" dirty="0" err="1"/>
              <a:t>T</a:t>
            </a:r>
            <a:r>
              <a:rPr lang="en-US" sz="3200" dirty="0" err="1" smtClean="0"/>
              <a:t>okenizer</a:t>
            </a:r>
            <a:endParaRPr lang="en-US" sz="3200" dirty="0" smtClean="0"/>
          </a:p>
          <a:p>
            <a:pPr marL="0" lvl="0" indent="0">
              <a:buNone/>
              <a:defRPr sz="1800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8483272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496" y="8536245"/>
            <a:ext cx="9191087" cy="102922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Frequency dist. of words in Yelp reviews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453" y="2399689"/>
            <a:ext cx="9126216" cy="62865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52500" y="209332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4800" dirty="0" smtClean="0"/>
              <a:t>Data Analysis and Pre-processing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195282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Vocabulary size </a:t>
            </a:r>
            <a:r>
              <a:rPr lang="en-US" sz="4800" dirty="0" smtClean="0"/>
              <a:t>at different </a:t>
            </a:r>
            <a:r>
              <a:rPr lang="en-US" sz="4800" dirty="0"/>
              <a:t>frequency </a:t>
            </a:r>
            <a:r>
              <a:rPr lang="en-US" sz="4800" dirty="0" smtClean="0"/>
              <a:t>cut-offs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255" y="3525247"/>
            <a:ext cx="6851232" cy="390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80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8000" dirty="0" smtClean="0"/>
              <a:t>Introduction</a:t>
            </a:r>
            <a:endParaRPr sz="8000" dirty="0"/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lang="en-US" sz="3200" dirty="0" smtClean="0"/>
              <a:t>Language modeling forms the core of most NLP applications:</a:t>
            </a:r>
          </a:p>
          <a:p>
            <a:pPr lvl="1">
              <a:defRPr sz="1800"/>
            </a:pPr>
            <a:r>
              <a:rPr sz="3200" dirty="0" smtClean="0"/>
              <a:t>speech recognition</a:t>
            </a:r>
          </a:p>
          <a:p>
            <a:pPr lvl="1">
              <a:defRPr sz="1800"/>
            </a:pPr>
            <a:r>
              <a:rPr sz="3200" dirty="0" smtClean="0"/>
              <a:t>machine translations</a:t>
            </a:r>
          </a:p>
          <a:p>
            <a:pPr lvl="1">
              <a:defRPr sz="1800"/>
            </a:pPr>
            <a:r>
              <a:rPr sz="3200" dirty="0" smtClean="0"/>
              <a:t>spelling correction</a:t>
            </a:r>
          </a:p>
          <a:p>
            <a:pPr lvl="1">
              <a:defRPr sz="1800"/>
            </a:pPr>
            <a:r>
              <a:rPr sz="3200" dirty="0" smtClean="0"/>
              <a:t>text classification</a:t>
            </a:r>
          </a:p>
          <a:p>
            <a:pPr marL="444500" lvl="1" indent="0">
              <a:buNone/>
              <a:defRPr sz="1800"/>
            </a:pPr>
            <a:r>
              <a:rPr lang="en-US" sz="3200" i="1" dirty="0"/>
              <a:t>a</a:t>
            </a:r>
            <a:r>
              <a:rPr lang="en-US" sz="3200" i="1" dirty="0" smtClean="0"/>
              <a:t>nd many more…</a:t>
            </a:r>
            <a:endParaRPr sz="3200" i="1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255" y="3525247"/>
            <a:ext cx="6851232" cy="39007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Vocabulary size </a:t>
            </a:r>
            <a:r>
              <a:rPr lang="en-US" sz="4800" dirty="0" smtClean="0"/>
              <a:t>at different </a:t>
            </a:r>
            <a:r>
              <a:rPr lang="en-US" sz="4800" dirty="0"/>
              <a:t>frequency </a:t>
            </a:r>
            <a:r>
              <a:rPr lang="en-US" sz="4800" dirty="0" smtClean="0"/>
              <a:t>cut-offs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3010153" y="5722426"/>
            <a:ext cx="7180468" cy="716803"/>
          </a:xfrm>
          <a:prstGeom prst="rect">
            <a:avLst/>
          </a:prstGeom>
          <a:noFill/>
          <a:ln w="57150" cap="flat" cmpd="sng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406582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 lvl="0">
              <a:defRPr sz="1800"/>
            </a:pPr>
            <a:r>
              <a:rPr lang="en-US" sz="6880" dirty="0" smtClean="0"/>
              <a:t>Building LMs</a:t>
            </a:r>
            <a:endParaRPr sz="688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54083"/>
              </p:ext>
            </p:extLst>
          </p:nvPr>
        </p:nvGraphicFramePr>
        <p:xfrm>
          <a:off x="2791327" y="3128212"/>
          <a:ext cx="7916778" cy="406667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506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66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92527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Helvetica"/>
                          <a:cs typeface="Helvetica"/>
                        </a:rPr>
                        <a:t>Model</a:t>
                      </a:r>
                      <a:endParaRPr lang="en-US" sz="2400" b="1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"/>
                          <a:cs typeface="Helvetica"/>
                        </a:rPr>
                        <a:t>Toolkit</a:t>
                      </a:r>
                      <a:endParaRPr lang="en-US" sz="24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92527">
                <a:tc>
                  <a:txBody>
                    <a:bodyPr/>
                    <a:lstStyle/>
                    <a:p>
                      <a:r>
                        <a:rPr lang="en-US" sz="2400" u="none" strike="noStrike" baseline="0" dirty="0" smtClean="0">
                          <a:sym typeface="Helvetica Light"/>
                        </a:rPr>
                        <a:t>n-grams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u="none" strike="noStrike" baseline="0" dirty="0" smtClean="0">
                          <a:sym typeface="Helvetica Light"/>
                        </a:rPr>
                        <a:t>SRILM [</a:t>
                      </a:r>
                      <a:r>
                        <a:rPr lang="en-US" sz="2400" u="none" strike="noStrike" baseline="0" dirty="0" err="1" smtClean="0">
                          <a:sym typeface="Helvetica Light"/>
                        </a:rPr>
                        <a:t>Stolcke</a:t>
                      </a:r>
                      <a:r>
                        <a:rPr lang="en-US" sz="2400" u="none" strike="noStrike" baseline="0" dirty="0" smtClean="0">
                          <a:sym typeface="Helvetica Light"/>
                        </a:rPr>
                        <a:t>, 2002]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89090">
                <a:tc>
                  <a:txBody>
                    <a:bodyPr/>
                    <a:lstStyle/>
                    <a:p>
                      <a:r>
                        <a:rPr lang="en-US" sz="2400" u="none" strike="noStrike" baseline="0" dirty="0" smtClean="0">
                          <a:sym typeface="Helvetica Light"/>
                        </a:rPr>
                        <a:t>RNN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RNNLM </a:t>
                      </a:r>
                      <a:r>
                        <a:rPr lang="en-US" sz="2400" u="none" strike="noStrike" baseline="0" dirty="0" smtClean="0">
                          <a:sym typeface="Helvetica Light"/>
                        </a:rPr>
                        <a:t>[</a:t>
                      </a:r>
                      <a:r>
                        <a:rPr lang="en-US" sz="2400" u="none" strike="noStrike" baseline="0" dirty="0" err="1" smtClean="0">
                          <a:sym typeface="Helvetica Light"/>
                        </a:rPr>
                        <a:t>Mikolov</a:t>
                      </a:r>
                      <a:r>
                        <a:rPr lang="en-US" sz="2400" u="none" strike="noStrike" baseline="0" dirty="0" smtClean="0">
                          <a:sym typeface="Helvetica Light"/>
                        </a:rPr>
                        <a:t> et al., 2011]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92527">
                <a:tc>
                  <a:txBody>
                    <a:bodyPr/>
                    <a:lstStyle/>
                    <a:p>
                      <a:r>
                        <a:rPr lang="en-US" sz="2400" u="none" strike="noStrike" baseline="0" dirty="0" smtClean="0">
                          <a:sym typeface="Helvetica Light"/>
                        </a:rPr>
                        <a:t>LSTM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u="none" strike="noStrike" baseline="0" dirty="0" smtClean="0">
                          <a:sym typeface="Helvetica Light"/>
                        </a:rPr>
                        <a:t>[</a:t>
                      </a:r>
                      <a:r>
                        <a:rPr lang="en-US" sz="2400" u="none" strike="noStrike" baseline="0" dirty="0" err="1" smtClean="0">
                          <a:sym typeface="Helvetica Light"/>
                        </a:rPr>
                        <a:t>Zaremba</a:t>
                      </a:r>
                      <a:r>
                        <a:rPr lang="en-US" sz="2400" u="none" strike="noStrike" baseline="0" dirty="0" smtClean="0">
                          <a:sym typeface="Helvetica Light"/>
                        </a:rPr>
                        <a:t> et al., 2014]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/>
              <a:t>Overview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Introduction</a:t>
            </a:r>
          </a:p>
          <a:p>
            <a:pPr lvl="0"/>
            <a:r>
              <a:rPr lang="en-US" i="1" dirty="0"/>
              <a:t>N</a:t>
            </a:r>
            <a:r>
              <a:rPr lang="en-US" dirty="0" smtClean="0"/>
              <a:t>-gram models</a:t>
            </a:r>
          </a:p>
          <a:p>
            <a:pPr lvl="0"/>
            <a:r>
              <a:rPr lang="en-US" dirty="0" smtClean="0"/>
              <a:t>Deep Neural Network models</a:t>
            </a:r>
          </a:p>
          <a:p>
            <a:pPr lvl="0"/>
            <a:r>
              <a:rPr lang="en-US" dirty="0" smtClean="0"/>
              <a:t>Building the language model</a:t>
            </a:r>
            <a:endParaRPr lang="en-US" dirty="0"/>
          </a:p>
          <a:p>
            <a:pPr lvl="0"/>
            <a:r>
              <a:rPr lang="en-US" u="sng" dirty="0" smtClean="0"/>
              <a:t>Evaluation</a:t>
            </a:r>
          </a:p>
          <a:p>
            <a:pPr lvl="0"/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46245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evaluation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118" y="2392326"/>
            <a:ext cx="6531920" cy="4173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9950" y="6725300"/>
            <a:ext cx="11657013" cy="1579920"/>
          </a:xfrm>
          <a:prstGeom prst="rect">
            <a:avLst/>
          </a:prstGeom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Used two data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sets: 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Penn Tree Bank and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Yelp Reviews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We split both data sets into 80% for train, 10% for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validation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,and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10% for test</a:t>
            </a:r>
          </a:p>
        </p:txBody>
      </p:sp>
    </p:spTree>
    <p:extLst>
      <p:ext uri="{BB962C8B-B14F-4D97-AF65-F5344CB8AC3E}">
        <p14:creationId xmlns:p14="http://schemas.microsoft.com/office/powerpoint/2010/main" val="32715615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evaluation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118" y="2392326"/>
            <a:ext cx="6531920" cy="41737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2028" y="7050350"/>
            <a:ext cx="11319430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For the smaller Penn</a:t>
            </a: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Tree Bank dataset, RNN was able to achieve comparable results in 2 hours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2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 smtClean="0">
                <a:solidFill>
                  <a:srgbClr val="000000"/>
                </a:solidFill>
              </a:rPr>
              <a:t>LSTM comfortably beat the PPL scores after 1 day of training</a:t>
            </a:r>
            <a:endParaRPr kumimoji="0" lang="en-US" sz="2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4" name="Oval 3"/>
          <p:cNvSpPr/>
          <p:nvPr/>
        </p:nvSpPr>
        <p:spPr>
          <a:xfrm>
            <a:off x="3057191" y="2806340"/>
            <a:ext cx="6866906" cy="2430071"/>
          </a:xfrm>
          <a:prstGeom prst="ellipse">
            <a:avLst/>
          </a:prstGeom>
          <a:noFill/>
          <a:ln w="12700" cap="flat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09737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28" y="3417962"/>
            <a:ext cx="6029349" cy="38722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7190" y="7794796"/>
            <a:ext cx="6463780" cy="964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Our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RNN model is still training!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solidFill>
                  <a:srgbClr val="000000"/>
                </a:solidFill>
              </a:rPr>
              <a:t>(Progress as of 11:00</a:t>
            </a:r>
            <a:r>
              <a:rPr lang="en-US" sz="2000" dirty="0" smtClean="0">
                <a:solidFill>
                  <a:srgbClr val="000000"/>
                </a:solidFill>
              </a:rPr>
              <a:t> AM today)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01" y="3386420"/>
            <a:ext cx="6006668" cy="383813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600391" y="5549968"/>
            <a:ext cx="6035979" cy="2147869"/>
          </a:xfrm>
          <a:prstGeom prst="ellipse">
            <a:avLst/>
          </a:prstGeom>
          <a:noFill/>
          <a:ln w="12700" cap="flat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06423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evaluation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01" y="3386420"/>
            <a:ext cx="6006668" cy="383813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600391" y="5549968"/>
            <a:ext cx="6035979" cy="2147869"/>
          </a:xfrm>
          <a:prstGeom prst="ellipse">
            <a:avLst/>
          </a:prstGeom>
          <a:noFill/>
          <a:ln w="12700" cap="flat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Shape 58"/>
          <p:cNvSpPr>
            <a:spLocks noGrp="1"/>
          </p:cNvSpPr>
          <p:nvPr>
            <p:ph type="body" idx="1"/>
          </p:nvPr>
        </p:nvSpPr>
        <p:spPr>
          <a:xfrm>
            <a:off x="246996" y="2587822"/>
            <a:ext cx="6180936" cy="6286500"/>
          </a:xfrm>
          <a:prstGeom prst="rect">
            <a:avLst/>
          </a:prstGeom>
        </p:spPr>
        <p:txBody>
          <a:bodyPr/>
          <a:lstStyle/>
          <a:p>
            <a:pPr marL="571500" indent="-571500" algn="l" rtl="0" latinLnBrk="1" hangingPunct="0">
              <a:spcBef>
                <a:spcPts val="0"/>
              </a:spcBef>
              <a:buSzTx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LSTM hit the 1 GB </a:t>
            </a:r>
            <a:r>
              <a:rPr lang="en-US" dirty="0" err="1" smtClean="0">
                <a:solidFill>
                  <a:srgbClr val="000000"/>
                </a:solidFill>
              </a:rPr>
              <a:t>memoryrestriction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in </a:t>
            </a:r>
            <a:r>
              <a:rPr lang="en-US" dirty="0" err="1" smtClean="0">
                <a:solidFill>
                  <a:srgbClr val="000000"/>
                </a:solidFill>
              </a:rPr>
              <a:t>LuaJIT</a:t>
            </a:r>
            <a:r>
              <a:rPr lang="en-US" dirty="0" smtClean="0">
                <a:solidFill>
                  <a:srgbClr val="000000"/>
                </a:solidFill>
              </a:rPr>
              <a:t> (for     Torch) and failed!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084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Extrinsic evaluation</a:t>
            </a:r>
          </a:p>
        </p:txBody>
      </p:sp>
      <p:sp>
        <p:nvSpPr>
          <p:cNvPr id="4" name="Shape 39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3200" dirty="0" smtClean="0"/>
              <a:t>We had no access to a gold standard dataset to evaluate our models</a:t>
            </a:r>
          </a:p>
          <a:p>
            <a:pPr lvl="0">
              <a:defRPr sz="1800"/>
            </a:pPr>
            <a:r>
              <a:rPr lang="en-US" sz="3200" dirty="0" smtClean="0"/>
              <a:t>So we used a group of crowd-workers to evaluate the sentences generated by our (incomplete) models trained till now</a:t>
            </a:r>
          </a:p>
          <a:p>
            <a:pPr lvl="0">
              <a:defRPr sz="1800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933959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Extrinsic Evaluation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1" y="2603500"/>
            <a:ext cx="12379158" cy="646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227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Extrinsic Evaluation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1" y="2603500"/>
            <a:ext cx="12379158" cy="64645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26260" y="3715519"/>
            <a:ext cx="8591476" cy="398057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We received 1628 reliable ratings for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    2000 sentences </a:t>
            </a:r>
            <a:r>
              <a:rPr lang="en-US" dirty="0" smtClean="0">
                <a:solidFill>
                  <a:srgbClr val="000000"/>
                </a:solidFill>
              </a:rPr>
              <a:t>for $16 within 2 hours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We also inserted some test questions  with pre-defined answers for quality   control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108825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8000" dirty="0" smtClean="0"/>
              <a:t>Introduction</a:t>
            </a:r>
            <a:endParaRPr sz="8000" dirty="0"/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3200" i="1" dirty="0" smtClean="0"/>
              <a:t>N-</a:t>
            </a:r>
            <a:r>
              <a:rPr lang="en-US" sz="3200" dirty="0" smtClean="0"/>
              <a:t>grams models have dominated most other techniques in the past few decades for language modeling</a:t>
            </a:r>
          </a:p>
          <a:p>
            <a:pPr lvl="0">
              <a:defRPr sz="1800"/>
            </a:pPr>
            <a:r>
              <a:rPr lang="en-US" sz="3200" dirty="0" smtClean="0"/>
              <a:t>More recently, deep neural network based methods have been shown beat benchmarks and have demonstrated success in language modeling</a:t>
            </a:r>
          </a:p>
          <a:p>
            <a:pPr lvl="0">
              <a:defRPr sz="1800"/>
            </a:pPr>
            <a:r>
              <a:rPr lang="en-US" sz="3200" dirty="0" smtClean="0"/>
              <a:t>In this project, we explore the state-of-the-art techniques and toolkits introduced recently to build a language model for the Yelp reviews dataset</a:t>
            </a:r>
          </a:p>
          <a:p>
            <a:pPr lvl="0">
              <a:defRPr sz="1800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051030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Crowdsourced ranking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3496349"/>
            <a:ext cx="5515742" cy="43445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242" y="3496349"/>
            <a:ext cx="5664868" cy="4344587"/>
          </a:xfrm>
          <a:prstGeom prst="rect">
            <a:avLst/>
          </a:prstGeom>
        </p:spPr>
      </p:pic>
      <p:sp>
        <p:nvSpPr>
          <p:cNvPr id="6" name="Shape 58"/>
          <p:cNvSpPr>
            <a:spLocks noGrp="1"/>
          </p:cNvSpPr>
          <p:nvPr>
            <p:ph type="body" idx="1"/>
          </p:nvPr>
        </p:nvSpPr>
        <p:spPr>
          <a:xfrm>
            <a:off x="905465" y="8106435"/>
            <a:ext cx="11260567" cy="180198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With the current amount of training, RNNs could not beat trigrams on the Yelp dataset  </a:t>
            </a:r>
            <a:r>
              <a:rPr lang="el-GR" sz="2800" dirty="0" smtClean="0"/>
              <a:t>(</a:t>
            </a:r>
            <a:r>
              <a:rPr lang="el-GR" sz="2800" dirty="0"/>
              <a:t>μ</a:t>
            </a:r>
            <a:r>
              <a:rPr lang="el-GR" sz="2800" baseline="-25000" dirty="0"/>
              <a:t>trigram</a:t>
            </a:r>
            <a:r>
              <a:rPr lang="el-GR" sz="2800" dirty="0"/>
              <a:t> = 2.01, μ</a:t>
            </a:r>
            <a:r>
              <a:rPr lang="el-GR" sz="2800" baseline="-25000" dirty="0"/>
              <a:t>RNN</a:t>
            </a:r>
            <a:r>
              <a:rPr lang="el-GR" sz="2800" dirty="0"/>
              <a:t> = 1.79, p&lt;0.05) </a:t>
            </a:r>
          </a:p>
          <a:p>
            <a:pPr marL="0" lv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73756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/>
              <a:t>Overview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Introduction</a:t>
            </a:r>
          </a:p>
          <a:p>
            <a:pPr lvl="0"/>
            <a:r>
              <a:rPr lang="en-US" i="1" dirty="0"/>
              <a:t>N</a:t>
            </a:r>
            <a:r>
              <a:rPr lang="en-US" dirty="0" smtClean="0"/>
              <a:t>-gram models</a:t>
            </a:r>
          </a:p>
          <a:p>
            <a:pPr lvl="0"/>
            <a:r>
              <a:rPr lang="en-US" dirty="0" smtClean="0"/>
              <a:t>Deep Neural Network models</a:t>
            </a:r>
          </a:p>
          <a:p>
            <a:pPr lvl="0"/>
            <a:r>
              <a:rPr lang="en-US" dirty="0" smtClean="0"/>
              <a:t>Building the language model</a:t>
            </a:r>
            <a:endParaRPr lang="en-US" dirty="0"/>
          </a:p>
          <a:p>
            <a:pPr lvl="0"/>
            <a:r>
              <a:rPr lang="en-US" dirty="0" smtClean="0"/>
              <a:t>Evaluation</a:t>
            </a:r>
          </a:p>
          <a:p>
            <a:pPr lvl="0"/>
            <a:r>
              <a:rPr lang="en-US" u="sng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411672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011125"/>
            <a:ext cx="11099800" cy="6286500"/>
          </a:xfrm>
        </p:spPr>
        <p:txBody>
          <a:bodyPr>
            <a:normAutofit fontScale="92500"/>
          </a:bodyPr>
          <a:lstStyle/>
          <a:p>
            <a:r>
              <a:rPr lang="en-US" dirty="0"/>
              <a:t>We explored the recent deep learning methods for building language models. </a:t>
            </a:r>
          </a:p>
          <a:p>
            <a:r>
              <a:rPr lang="en-US" dirty="0"/>
              <a:t>With the introduction of new libraries and toolkits, the methods have become more accessible to everybody</a:t>
            </a:r>
          </a:p>
          <a:p>
            <a:r>
              <a:rPr lang="en-US" dirty="0"/>
              <a:t>We had limited amount of training for our nets, but we observe that the PPL scores have been continuously decreasing…</a:t>
            </a:r>
          </a:p>
          <a:p>
            <a:r>
              <a:rPr lang="en-US" dirty="0"/>
              <a:t>We were able to demonstrate the wins on a smaller Penn Tree Bank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45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011125"/>
            <a:ext cx="11099800" cy="6286500"/>
          </a:xfrm>
        </p:spPr>
        <p:txBody>
          <a:bodyPr>
            <a:normAutofit/>
          </a:bodyPr>
          <a:lstStyle/>
          <a:p>
            <a:r>
              <a:rPr lang="en-US" dirty="0" smtClean="0"/>
              <a:t>We would also like the try more recent work in the area:</a:t>
            </a:r>
          </a:p>
          <a:p>
            <a:pPr lvl="1"/>
            <a:r>
              <a:rPr lang="en-US" dirty="0" smtClean="0"/>
              <a:t>More recent work is coming up related to the design </a:t>
            </a:r>
            <a:r>
              <a:rPr lang="en-US" dirty="0" smtClean="0"/>
              <a:t>of </a:t>
            </a:r>
            <a:r>
              <a:rPr lang="en-US" dirty="0" smtClean="0"/>
              <a:t>LSTM units</a:t>
            </a:r>
          </a:p>
          <a:p>
            <a:pPr lvl="1"/>
            <a:r>
              <a:rPr lang="en-US" dirty="0" smtClean="0"/>
              <a:t>Further, some very recent work indicates that using characters instead of words to train the network results in better LMs [Zhang et. </a:t>
            </a:r>
            <a:r>
              <a:rPr lang="en-US" dirty="0" smtClean="0"/>
              <a:t>al., </a:t>
            </a:r>
            <a:r>
              <a:rPr lang="en-US" dirty="0" smtClean="0"/>
              <a:t>2015]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017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431043"/>
            <a:ext cx="11099800" cy="1049445"/>
          </a:xfrm>
        </p:spPr>
        <p:txBody>
          <a:bodyPr>
            <a:normAutofit/>
          </a:bodyPr>
          <a:lstStyle/>
          <a:p>
            <a:r>
              <a:rPr lang="en-US" dirty="0" smtClean="0"/>
              <a:t>To get over our long training time problem:</a:t>
            </a:r>
          </a:p>
        </p:txBody>
      </p:sp>
      <p:pic>
        <p:nvPicPr>
          <p:cNvPr id="4" name="Picture 3" descr="Screen Shot 2015-04-21 at 1.39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0" y="3449134"/>
            <a:ext cx="8945595" cy="4140920"/>
          </a:xfrm>
          <a:prstGeom prst="rect">
            <a:avLst/>
          </a:prstGeom>
          <a:effectLst>
            <a:outerShdw blurRad="50800" dist="38100" dir="1266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Screen Shot 2015-04-21 at 1.39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96" y="5158022"/>
            <a:ext cx="7265267" cy="4313376"/>
          </a:xfrm>
          <a:prstGeom prst="rect">
            <a:avLst/>
          </a:prstGeom>
          <a:effectLst>
            <a:outerShdw blurRad="50800" dist="38100" dir="1194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06117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/>
              <a:t>Overview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Introduction</a:t>
            </a:r>
          </a:p>
          <a:p>
            <a:pPr lvl="0"/>
            <a:r>
              <a:rPr lang="en-US" b="1" i="1" u="sng" dirty="0"/>
              <a:t>N</a:t>
            </a:r>
            <a:r>
              <a:rPr lang="en-US" b="1" u="sng" dirty="0" smtClean="0"/>
              <a:t>-gram models</a:t>
            </a:r>
          </a:p>
          <a:p>
            <a:pPr lvl="0"/>
            <a:r>
              <a:rPr lang="en-US" dirty="0" smtClean="0"/>
              <a:t>Deep Neural Network models</a:t>
            </a:r>
          </a:p>
          <a:p>
            <a:pPr lvl="0"/>
            <a:r>
              <a:rPr lang="en-US" dirty="0"/>
              <a:t>Building the language model</a:t>
            </a:r>
          </a:p>
          <a:p>
            <a:pPr lvl="0"/>
            <a:r>
              <a:rPr lang="en-US" dirty="0" smtClean="0"/>
              <a:t>Evaluation</a:t>
            </a:r>
          </a:p>
          <a:p>
            <a:pPr lvl="0"/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291258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8000" i="1" dirty="0" smtClean="0"/>
              <a:t>N</a:t>
            </a:r>
            <a:r>
              <a:rPr sz="8000" dirty="0" smtClean="0"/>
              <a:t>-</a:t>
            </a:r>
            <a:r>
              <a:rPr sz="8000" dirty="0"/>
              <a:t>gram models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rPr lang="en-US" sz="3200" dirty="0" smtClean="0"/>
              <a:t>Consider </a:t>
            </a:r>
            <a:r>
              <a:rPr lang="en-US" sz="3200" dirty="0"/>
              <a:t>a sentence </a:t>
            </a:r>
            <a:r>
              <a:rPr lang="en-US" sz="3200" b="1" i="1" dirty="0"/>
              <a:t>s</a:t>
            </a:r>
            <a:r>
              <a:rPr lang="en-US" sz="3200" dirty="0"/>
              <a:t> as a sequence of </a:t>
            </a:r>
            <a:r>
              <a:rPr lang="en-US" sz="3200" dirty="0" smtClean="0"/>
              <a:t>words:</a:t>
            </a:r>
          </a:p>
          <a:p>
            <a:pPr>
              <a:defRPr sz="1800"/>
            </a:pPr>
            <a:endParaRPr lang="en-US" sz="3200" dirty="0"/>
          </a:p>
          <a:p>
            <a:pPr>
              <a:defRPr sz="1800"/>
            </a:pPr>
            <a:r>
              <a:rPr lang="en-US" sz="3600" dirty="0" smtClean="0"/>
              <a:t>Then we can write its probability as:</a:t>
            </a:r>
          </a:p>
          <a:p>
            <a:pPr lvl="0">
              <a:defRPr sz="1800"/>
            </a:pPr>
            <a:endParaRPr lang="en-US" sz="3200" dirty="0" smtClean="0"/>
          </a:p>
          <a:p>
            <a:pPr lvl="0">
              <a:defRPr sz="1800"/>
            </a:pPr>
            <a:endParaRPr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982" y="6114375"/>
            <a:ext cx="4611874" cy="13495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806" y="4434273"/>
            <a:ext cx="278712" cy="3318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430" y="4469758"/>
            <a:ext cx="356787" cy="2963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2090" y="4373193"/>
            <a:ext cx="1632190" cy="54205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8000" i="1" dirty="0" smtClean="0"/>
              <a:t>N</a:t>
            </a:r>
            <a:r>
              <a:rPr sz="8000" dirty="0" smtClean="0"/>
              <a:t>-</a:t>
            </a:r>
            <a:r>
              <a:rPr sz="8000" dirty="0"/>
              <a:t>gram models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/>
            </a:pPr>
            <a:endParaRPr lang="en-US" sz="3200" dirty="0" smtClean="0"/>
          </a:p>
          <a:p>
            <a:pPr lvl="0">
              <a:defRPr sz="1800"/>
            </a:pPr>
            <a:r>
              <a:rPr lang="en-US" sz="3200" dirty="0" smtClean="0"/>
              <a:t>We can restrict the probability of each word to depend on only last </a:t>
            </a:r>
            <a:r>
              <a:rPr lang="en-US" sz="3200" i="1" dirty="0" smtClean="0"/>
              <a:t>n</a:t>
            </a:r>
            <a:r>
              <a:rPr lang="en-US" sz="3200" dirty="0" smtClean="0"/>
              <a:t> words preceding it</a:t>
            </a:r>
          </a:p>
          <a:p>
            <a:pPr lvl="0">
              <a:defRPr sz="1800"/>
            </a:pPr>
            <a:r>
              <a:rPr lang="en-US" sz="3200" dirty="0" smtClean="0"/>
              <a:t>For example, for </a:t>
            </a:r>
            <a:r>
              <a:rPr lang="en-US" sz="3200" b="1" dirty="0" smtClean="0"/>
              <a:t>n</a:t>
            </a:r>
            <a:r>
              <a:rPr lang="en-US" sz="3200" dirty="0" smtClean="0"/>
              <a:t>=2:</a:t>
            </a:r>
          </a:p>
          <a:p>
            <a:pPr marL="0" lvl="0" indent="0">
              <a:buNone/>
              <a:defRPr sz="1800"/>
            </a:pPr>
            <a:endParaRPr lang="en-US" sz="3200" dirty="0"/>
          </a:p>
          <a:p>
            <a:pPr>
              <a:defRPr sz="1800"/>
            </a:pPr>
            <a:r>
              <a:rPr lang="en-US" sz="3200" dirty="0" smtClean="0"/>
              <a:t>It is straightforward to estimate these probabilities:</a:t>
            </a:r>
          </a:p>
          <a:p>
            <a:pPr lvl="1">
              <a:defRPr sz="1800"/>
            </a:pPr>
            <a:endParaRPr sz="3200" dirty="0"/>
          </a:p>
          <a:p>
            <a:pPr marL="0" lvl="0" indent="0">
              <a:buNone/>
              <a:defRPr sz="1800"/>
            </a:pPr>
            <a:endParaRPr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308" y="5248162"/>
            <a:ext cx="3416300" cy="129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909" y="7472233"/>
            <a:ext cx="4495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16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/>
              <a:t>Limitations of </a:t>
            </a:r>
            <a:r>
              <a:rPr sz="8000" i="1" dirty="0" smtClean="0"/>
              <a:t>n</a:t>
            </a:r>
            <a:r>
              <a:rPr sz="8000" dirty="0" smtClean="0"/>
              <a:t>-gram</a:t>
            </a:r>
            <a:r>
              <a:rPr lang="en-US" sz="8000" dirty="0" smtClean="0"/>
              <a:t>s</a:t>
            </a:r>
            <a:endParaRPr sz="8000" dirty="0"/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952500" y="2979772"/>
            <a:ext cx="11099800" cy="62865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defRPr sz="1800"/>
            </a:pPr>
            <a:r>
              <a:rPr lang="en-US" sz="3200" dirty="0" smtClean="0"/>
              <a:t>While it is simple to implement, it has several limitations:</a:t>
            </a:r>
          </a:p>
          <a:p>
            <a:pPr lvl="1">
              <a:defRPr sz="1800"/>
            </a:pPr>
            <a:endParaRPr lang="en-US" sz="3200" dirty="0" smtClean="0"/>
          </a:p>
          <a:p>
            <a:pPr lvl="1">
              <a:defRPr sz="1800"/>
            </a:pPr>
            <a:r>
              <a:rPr sz="3200" dirty="0" smtClean="0"/>
              <a:t>Ha</a:t>
            </a:r>
            <a:r>
              <a:rPr lang="en-US" sz="3200" dirty="0"/>
              <a:t>s</a:t>
            </a:r>
            <a:r>
              <a:rPr sz="3200" dirty="0" smtClean="0"/>
              <a:t> </a:t>
            </a:r>
            <a:r>
              <a:rPr sz="3200" dirty="0"/>
              <a:t>no </a:t>
            </a:r>
            <a:r>
              <a:rPr lang="en-US" sz="3200" dirty="0" smtClean="0"/>
              <a:t>"</a:t>
            </a:r>
            <a:r>
              <a:rPr sz="3200" dirty="0" smtClean="0"/>
              <a:t>true</a:t>
            </a:r>
            <a:r>
              <a:rPr lang="en-US" sz="3200" dirty="0" smtClean="0"/>
              <a:t>"</a:t>
            </a:r>
            <a:r>
              <a:rPr sz="3200" dirty="0" smtClean="0"/>
              <a:t> </a:t>
            </a:r>
            <a:r>
              <a:rPr sz="3200" dirty="0"/>
              <a:t>understanding of language</a:t>
            </a:r>
          </a:p>
          <a:p>
            <a:pPr lvl="1">
              <a:defRPr sz="1800"/>
            </a:pPr>
            <a:r>
              <a:rPr sz="3200" dirty="0"/>
              <a:t>Inefficient representation with large n</a:t>
            </a:r>
          </a:p>
          <a:p>
            <a:pPr marL="444500" lvl="3" indent="457200">
              <a:lnSpc>
                <a:spcPct val="50000"/>
              </a:lnSpc>
              <a:spcBef>
                <a:spcPts val="3200"/>
              </a:spcBef>
              <a:buSzTx/>
              <a:buNone/>
              <a:defRPr sz="1800"/>
            </a:pPr>
            <a:r>
              <a:rPr sz="2400" dirty="0"/>
              <a:t>joint distribution of 10 consecutive words</a:t>
            </a:r>
          </a:p>
          <a:p>
            <a:pPr marL="444500" lvl="3" indent="457200">
              <a:lnSpc>
                <a:spcPct val="50000"/>
              </a:lnSpc>
              <a:spcBef>
                <a:spcPts val="3200"/>
              </a:spcBef>
              <a:buSzTx/>
              <a:buNone/>
              <a:defRPr sz="1800"/>
            </a:pPr>
            <a:r>
              <a:rPr sz="2400" dirty="0" smtClean="0"/>
              <a:t>vocabulary </a:t>
            </a:r>
            <a:r>
              <a:rPr sz="2400" dirty="0"/>
              <a:t>V of size </a:t>
            </a:r>
            <a:r>
              <a:rPr sz="2400" dirty="0" smtClean="0"/>
              <a:t>100,000</a:t>
            </a:r>
            <a:endParaRPr lang="en-US" sz="2400" dirty="0" smtClean="0"/>
          </a:p>
          <a:p>
            <a:pPr marL="444500" lvl="3" indent="457200">
              <a:lnSpc>
                <a:spcPct val="50000"/>
              </a:lnSpc>
              <a:spcBef>
                <a:spcPts val="3200"/>
              </a:spcBef>
              <a:buSzTx/>
              <a:buNone/>
              <a:defRPr sz="1800"/>
            </a:pPr>
            <a:r>
              <a:rPr lang="en-US" sz="2400" dirty="0" smtClean="0"/>
              <a:t>100000</a:t>
            </a:r>
            <a:r>
              <a:rPr lang="en-US" sz="2400" baseline="30000" dirty="0" smtClean="0"/>
              <a:t>10</a:t>
            </a:r>
            <a:r>
              <a:rPr lang="en-US" sz="2400" dirty="0" smtClean="0"/>
              <a:t> </a:t>
            </a:r>
            <a:r>
              <a:rPr sz="2400" dirty="0" smtClean="0"/>
              <a:t> </a:t>
            </a:r>
            <a:r>
              <a:rPr sz="2400" dirty="0"/>
              <a:t>− 1 = </a:t>
            </a:r>
            <a:r>
              <a:rPr lang="en-US" sz="2400" dirty="0" smtClean="0"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2400" baseline="30000" dirty="0" smtClean="0">
                <a:ea typeface="Calibri" panose="020F0502020204030204" pitchFamily="34" charset="0"/>
                <a:cs typeface="Arial" panose="020B0604020202020204" pitchFamily="34" charset="0"/>
              </a:rPr>
              <a:t>50 </a:t>
            </a:r>
            <a:r>
              <a:rPr lang="en-US" sz="2400" dirty="0" smtClean="0"/>
              <a:t>-1 f</a:t>
            </a:r>
            <a:r>
              <a:rPr sz="2400" dirty="0" smtClean="0"/>
              <a:t>ree parameters</a:t>
            </a:r>
            <a:endParaRPr lang="en-US" sz="2400" dirty="0" smtClean="0"/>
          </a:p>
          <a:p>
            <a:pPr lvl="1">
              <a:defRPr sz="1800"/>
            </a:pPr>
            <a:r>
              <a:rPr lang="en-US" sz="3200" dirty="0" smtClean="0"/>
              <a:t>Zero counts and smoothening</a:t>
            </a:r>
            <a:endParaRPr lang="en-US" sz="3200" dirty="0"/>
          </a:p>
          <a:p>
            <a:pPr marL="444500" lvl="3" indent="457200">
              <a:lnSpc>
                <a:spcPct val="50000"/>
              </a:lnSpc>
              <a:spcBef>
                <a:spcPts val="3200"/>
              </a:spcBef>
              <a:buSzTx/>
              <a:buNone/>
              <a:defRPr sz="1800"/>
            </a:pPr>
            <a:endParaRPr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842" y="3427341"/>
            <a:ext cx="4495800" cy="1143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/>
              <a:t>Overview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Introduction</a:t>
            </a:r>
          </a:p>
          <a:p>
            <a:pPr lvl="0"/>
            <a:r>
              <a:rPr lang="en-US" i="1" dirty="0"/>
              <a:t>N</a:t>
            </a:r>
            <a:r>
              <a:rPr lang="en-US" dirty="0" smtClean="0"/>
              <a:t>-gram models</a:t>
            </a:r>
          </a:p>
          <a:p>
            <a:pPr lvl="0"/>
            <a:r>
              <a:rPr lang="en-US" b="1" u="sng" dirty="0" smtClean="0"/>
              <a:t>Deep Neural Network models</a:t>
            </a:r>
          </a:p>
          <a:p>
            <a:pPr lvl="0"/>
            <a:r>
              <a:rPr lang="en-US" dirty="0"/>
              <a:t>Building the language model</a:t>
            </a:r>
          </a:p>
          <a:p>
            <a:pPr lvl="0"/>
            <a:r>
              <a:rPr lang="en-US" dirty="0" smtClean="0"/>
              <a:t>Evaluation</a:t>
            </a:r>
          </a:p>
          <a:p>
            <a:pPr lvl="0"/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105182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3444</Words>
  <Application>Microsoft Macintosh PowerPoint</Application>
  <PresentationFormat>Custom</PresentationFormat>
  <Paragraphs>341</Paragraphs>
  <Slides>44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White</vt:lpstr>
      <vt:lpstr>Beyond n-grams: Building and Evaluating Language Models using Deep NN methods</vt:lpstr>
      <vt:lpstr>Overview</vt:lpstr>
      <vt:lpstr>Introduction</vt:lpstr>
      <vt:lpstr>Introduction</vt:lpstr>
      <vt:lpstr>Overview</vt:lpstr>
      <vt:lpstr>N-gram models</vt:lpstr>
      <vt:lpstr>N-gram models</vt:lpstr>
      <vt:lpstr>Limitations of n-grams</vt:lpstr>
      <vt:lpstr>Overview</vt:lpstr>
      <vt:lpstr>Neural Networks  Perceptron</vt:lpstr>
      <vt:lpstr>Neural Networks  Multi-layer Perceptron</vt:lpstr>
      <vt:lpstr>Neural Networks  Multi-layer Perceptron</vt:lpstr>
      <vt:lpstr>Neural Networks  Multi-layer Perceptron</vt:lpstr>
      <vt:lpstr>Neural Networks  Multi-layer Perceptron</vt:lpstr>
      <vt:lpstr>Language modeling with Deep Neural Networks</vt:lpstr>
      <vt:lpstr>Language modeling with Deep Neural Networks</vt:lpstr>
      <vt:lpstr>Feed-forward Neural Network</vt:lpstr>
      <vt:lpstr>Feed-forward Neural Network</vt:lpstr>
      <vt:lpstr>Feed-forward Neural Network</vt:lpstr>
      <vt:lpstr>Feed-forward Neural Network</vt:lpstr>
      <vt:lpstr>Feed-forward Neural Network</vt:lpstr>
      <vt:lpstr>Recurrent Neural Network</vt:lpstr>
      <vt:lpstr>Recurrent Neural Network</vt:lpstr>
      <vt:lpstr>Recurrent Neural Network</vt:lpstr>
      <vt:lpstr>Long Short Term Memory (LSTM) Neural Network</vt:lpstr>
      <vt:lpstr>Overview</vt:lpstr>
      <vt:lpstr>PowerPoint Presentation</vt:lpstr>
      <vt:lpstr>Frequency dist. of words in Yelp reviews</vt:lpstr>
      <vt:lpstr>Vocabulary size at different frequency cut-offs</vt:lpstr>
      <vt:lpstr>Vocabulary size at different frequency cut-offs</vt:lpstr>
      <vt:lpstr>Building LMs</vt:lpstr>
      <vt:lpstr>Overview</vt:lpstr>
      <vt:lpstr>Intrinsic evaluation</vt:lpstr>
      <vt:lpstr>Intrinsic evaluation</vt:lpstr>
      <vt:lpstr>Intrinsic evaluation</vt:lpstr>
      <vt:lpstr>Intrinsic evaluation</vt:lpstr>
      <vt:lpstr>Extrinsic evaluation</vt:lpstr>
      <vt:lpstr>Extrinsic Evaluation</vt:lpstr>
      <vt:lpstr>Extrinsic Evaluation</vt:lpstr>
      <vt:lpstr>Crowdsourced ranking results</vt:lpstr>
      <vt:lpstr>Overview</vt:lpstr>
      <vt:lpstr>Conclusion</vt:lpstr>
      <vt:lpstr>Future Work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n-grams: Building and Evaluating Language Models using Deep NN methods</dc:title>
  <cp:lastModifiedBy>Gaurav Trivedi</cp:lastModifiedBy>
  <cp:revision>53</cp:revision>
  <dcterms:modified xsi:type="dcterms:W3CDTF">2015-04-23T23:16:33Z</dcterms:modified>
</cp:coreProperties>
</file>