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80" r:id="rId3"/>
    <p:sldId id="277" r:id="rId4"/>
    <p:sldId id="278" r:id="rId5"/>
    <p:sldId id="279" r:id="rId6"/>
    <p:sldId id="281" r:id="rId7"/>
    <p:sldId id="282" r:id="rId8"/>
    <p:sldId id="283" r:id="rId9"/>
    <p:sldId id="284" r:id="rId10"/>
    <p:sldId id="257" r:id="rId11"/>
    <p:sldId id="258" r:id="rId12"/>
    <p:sldId id="261" r:id="rId13"/>
    <p:sldId id="260" r:id="rId14"/>
    <p:sldId id="262" r:id="rId15"/>
    <p:sldId id="269" r:id="rId16"/>
    <p:sldId id="285" r:id="rId17"/>
    <p:sldId id="27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729" autoAdjust="0"/>
  </p:normalViewPr>
  <p:slideViewPr>
    <p:cSldViewPr snapToGrid="0" snapToObjects="1">
      <p:cViewPr varScale="1">
        <p:scale>
          <a:sx n="57" d="100"/>
          <a:sy n="57" d="100"/>
        </p:scale>
        <p:origin x="-16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FC2F1E-B947-4847-8F57-4945953E85DA}" type="datetimeFigureOut">
              <a:rPr lang="en-US" smtClean="0"/>
              <a:t>9/7/15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A1C-D8CD-3845-832F-E230D6192725}" type="slidenum">
              <a:rPr lang="en-US" smtClean="0"/>
              <a:t>‹#›</a:t>
            </a:fld>
            <a:endParaRPr lang="en-US"/>
          </a:p>
        </p:txBody>
      </p:sp>
    </p:spTree>
    <p:extLst>
      <p:ext uri="{BB962C8B-B14F-4D97-AF65-F5344CB8AC3E}">
        <p14:creationId xmlns:p14="http://schemas.microsoft.com/office/powerpoint/2010/main" val="34117030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input unit has an activation value that represents some feature external to the net. An input unit sends its activation value to each of the hidden units to which it is connected. Each of these hidden units calculates its own activation value depending on the activation values it receives from the input units. This signal is then passed on to output units or to another layer of hidden units. Those hidden units compute their activation values in the same way, and send them along to their neighbors. Eventually the signal at the input units propagates all the way through the net to determine the activation values at all the output units.</a:t>
            </a:r>
          </a:p>
          <a:p>
            <a:endParaRPr lang="en-US" dirty="0" smtClean="0"/>
          </a:p>
          <a:p>
            <a:r>
              <a:rPr lang="en-US" dirty="0" smtClean="0"/>
              <a:t>The pattern of activation set up by a net is determined by the weights, or strength of connections between the units. Weights may be either positive or negative. A negative weight represents the inhibition of the receiving unit by the activity of a sending unit.</a:t>
            </a:r>
            <a:endParaRPr lang="en-US" dirty="0"/>
          </a:p>
        </p:txBody>
      </p:sp>
      <p:sp>
        <p:nvSpPr>
          <p:cNvPr id="4" name="Slide Number Placeholder 3"/>
          <p:cNvSpPr>
            <a:spLocks noGrp="1"/>
          </p:cNvSpPr>
          <p:nvPr>
            <p:ph type="sldNum" sz="quarter" idx="10"/>
          </p:nvPr>
        </p:nvSpPr>
        <p:spPr/>
        <p:txBody>
          <a:bodyPr/>
          <a:lstStyle/>
          <a:p>
            <a:fld id="{FD238A1C-D8CD-3845-832F-E230D6192725}" type="slidenum">
              <a:rPr lang="en-US" smtClean="0"/>
              <a:t>10</a:t>
            </a:fld>
            <a:endParaRPr lang="en-US"/>
          </a:p>
        </p:txBody>
      </p:sp>
    </p:spTree>
    <p:extLst>
      <p:ext uri="{BB962C8B-B14F-4D97-AF65-F5344CB8AC3E}">
        <p14:creationId xmlns:p14="http://schemas.microsoft.com/office/powerpoint/2010/main" val="4171361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4961A1-6CAF-4F47-BD50-98A3D81BA28C}" type="datetimeFigureOut">
              <a:rPr lang="en-US" smtClean="0"/>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D7F41-3A1B-4E45-91B6-79CC8C3448E2}" type="slidenum">
              <a:rPr lang="en-US" smtClean="0"/>
              <a:t>‹#›</a:t>
            </a:fld>
            <a:endParaRPr lang="en-US"/>
          </a:p>
        </p:txBody>
      </p:sp>
    </p:spTree>
    <p:extLst>
      <p:ext uri="{BB962C8B-B14F-4D97-AF65-F5344CB8AC3E}">
        <p14:creationId xmlns:p14="http://schemas.microsoft.com/office/powerpoint/2010/main" val="110861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4961A1-6CAF-4F47-BD50-98A3D81BA28C}" type="datetimeFigureOut">
              <a:rPr lang="en-US" smtClean="0"/>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D7F41-3A1B-4E45-91B6-79CC8C3448E2}" type="slidenum">
              <a:rPr lang="en-US" smtClean="0"/>
              <a:t>‹#›</a:t>
            </a:fld>
            <a:endParaRPr lang="en-US"/>
          </a:p>
        </p:txBody>
      </p:sp>
    </p:spTree>
    <p:extLst>
      <p:ext uri="{BB962C8B-B14F-4D97-AF65-F5344CB8AC3E}">
        <p14:creationId xmlns:p14="http://schemas.microsoft.com/office/powerpoint/2010/main" val="886233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4961A1-6CAF-4F47-BD50-98A3D81BA28C}" type="datetimeFigureOut">
              <a:rPr lang="en-US" smtClean="0"/>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D7F41-3A1B-4E45-91B6-79CC8C3448E2}" type="slidenum">
              <a:rPr lang="en-US" smtClean="0"/>
              <a:t>‹#›</a:t>
            </a:fld>
            <a:endParaRPr lang="en-US"/>
          </a:p>
        </p:txBody>
      </p:sp>
    </p:spTree>
    <p:extLst>
      <p:ext uri="{BB962C8B-B14F-4D97-AF65-F5344CB8AC3E}">
        <p14:creationId xmlns:p14="http://schemas.microsoft.com/office/powerpoint/2010/main" val="70712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4961A1-6CAF-4F47-BD50-98A3D81BA28C}" type="datetimeFigureOut">
              <a:rPr lang="en-US" smtClean="0"/>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D7F41-3A1B-4E45-91B6-79CC8C3448E2}" type="slidenum">
              <a:rPr lang="en-US" smtClean="0"/>
              <a:t>‹#›</a:t>
            </a:fld>
            <a:endParaRPr lang="en-US"/>
          </a:p>
        </p:txBody>
      </p:sp>
    </p:spTree>
    <p:extLst>
      <p:ext uri="{BB962C8B-B14F-4D97-AF65-F5344CB8AC3E}">
        <p14:creationId xmlns:p14="http://schemas.microsoft.com/office/powerpoint/2010/main" val="105122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4961A1-6CAF-4F47-BD50-98A3D81BA28C}" type="datetimeFigureOut">
              <a:rPr lang="en-US" smtClean="0"/>
              <a:t>9/7/15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D7F41-3A1B-4E45-91B6-79CC8C3448E2}" type="slidenum">
              <a:rPr lang="en-US" smtClean="0"/>
              <a:t>‹#›</a:t>
            </a:fld>
            <a:endParaRPr lang="en-US"/>
          </a:p>
        </p:txBody>
      </p:sp>
    </p:spTree>
    <p:extLst>
      <p:ext uri="{BB962C8B-B14F-4D97-AF65-F5344CB8AC3E}">
        <p14:creationId xmlns:p14="http://schemas.microsoft.com/office/powerpoint/2010/main" val="236139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4961A1-6CAF-4F47-BD50-98A3D81BA28C}" type="datetimeFigureOut">
              <a:rPr lang="en-US" smtClean="0"/>
              <a:t>9/7/15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D7F41-3A1B-4E45-91B6-79CC8C3448E2}" type="slidenum">
              <a:rPr lang="en-US" smtClean="0"/>
              <a:t>‹#›</a:t>
            </a:fld>
            <a:endParaRPr lang="en-US"/>
          </a:p>
        </p:txBody>
      </p:sp>
    </p:spTree>
    <p:extLst>
      <p:ext uri="{BB962C8B-B14F-4D97-AF65-F5344CB8AC3E}">
        <p14:creationId xmlns:p14="http://schemas.microsoft.com/office/powerpoint/2010/main" val="200379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4961A1-6CAF-4F47-BD50-98A3D81BA28C}" type="datetimeFigureOut">
              <a:rPr lang="en-US" smtClean="0"/>
              <a:t>9/7/15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D7F41-3A1B-4E45-91B6-79CC8C3448E2}" type="slidenum">
              <a:rPr lang="en-US" smtClean="0"/>
              <a:t>‹#›</a:t>
            </a:fld>
            <a:endParaRPr lang="en-US"/>
          </a:p>
        </p:txBody>
      </p:sp>
    </p:spTree>
    <p:extLst>
      <p:ext uri="{BB962C8B-B14F-4D97-AF65-F5344CB8AC3E}">
        <p14:creationId xmlns:p14="http://schemas.microsoft.com/office/powerpoint/2010/main" val="332410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4961A1-6CAF-4F47-BD50-98A3D81BA28C}" type="datetimeFigureOut">
              <a:rPr lang="en-US" smtClean="0"/>
              <a:t>9/7/15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D7F41-3A1B-4E45-91B6-79CC8C3448E2}" type="slidenum">
              <a:rPr lang="en-US" smtClean="0"/>
              <a:t>‹#›</a:t>
            </a:fld>
            <a:endParaRPr lang="en-US"/>
          </a:p>
        </p:txBody>
      </p:sp>
    </p:spTree>
    <p:extLst>
      <p:ext uri="{BB962C8B-B14F-4D97-AF65-F5344CB8AC3E}">
        <p14:creationId xmlns:p14="http://schemas.microsoft.com/office/powerpoint/2010/main" val="323944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961A1-6CAF-4F47-BD50-98A3D81BA28C}" type="datetimeFigureOut">
              <a:rPr lang="en-US" smtClean="0"/>
              <a:t>9/7/15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D7F41-3A1B-4E45-91B6-79CC8C3448E2}" type="slidenum">
              <a:rPr lang="en-US" smtClean="0"/>
              <a:t>‹#›</a:t>
            </a:fld>
            <a:endParaRPr lang="en-US"/>
          </a:p>
        </p:txBody>
      </p:sp>
    </p:spTree>
    <p:extLst>
      <p:ext uri="{BB962C8B-B14F-4D97-AF65-F5344CB8AC3E}">
        <p14:creationId xmlns:p14="http://schemas.microsoft.com/office/powerpoint/2010/main" val="398960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4961A1-6CAF-4F47-BD50-98A3D81BA28C}" type="datetimeFigureOut">
              <a:rPr lang="en-US" smtClean="0"/>
              <a:t>9/7/15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D7F41-3A1B-4E45-91B6-79CC8C3448E2}" type="slidenum">
              <a:rPr lang="en-US" smtClean="0"/>
              <a:t>‹#›</a:t>
            </a:fld>
            <a:endParaRPr lang="en-US"/>
          </a:p>
        </p:txBody>
      </p:sp>
    </p:spTree>
    <p:extLst>
      <p:ext uri="{BB962C8B-B14F-4D97-AF65-F5344CB8AC3E}">
        <p14:creationId xmlns:p14="http://schemas.microsoft.com/office/powerpoint/2010/main" val="242553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4961A1-6CAF-4F47-BD50-98A3D81BA28C}" type="datetimeFigureOut">
              <a:rPr lang="en-US" smtClean="0"/>
              <a:t>9/7/15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D7F41-3A1B-4E45-91B6-79CC8C3448E2}" type="slidenum">
              <a:rPr lang="en-US" smtClean="0"/>
              <a:t>‹#›</a:t>
            </a:fld>
            <a:endParaRPr lang="en-US"/>
          </a:p>
        </p:txBody>
      </p:sp>
    </p:spTree>
    <p:extLst>
      <p:ext uri="{BB962C8B-B14F-4D97-AF65-F5344CB8AC3E}">
        <p14:creationId xmlns:p14="http://schemas.microsoft.com/office/powerpoint/2010/main" val="26145435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961A1-6CAF-4F47-BD50-98A3D81BA28C}" type="datetimeFigureOut">
              <a:rPr lang="en-US" smtClean="0"/>
              <a:t>9/7/15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D7F41-3A1B-4E45-91B6-79CC8C3448E2}" type="slidenum">
              <a:rPr lang="en-US" smtClean="0"/>
              <a:t>‹#›</a:t>
            </a:fld>
            <a:endParaRPr lang="en-US"/>
          </a:p>
        </p:txBody>
      </p:sp>
    </p:spTree>
    <p:extLst>
      <p:ext uri="{BB962C8B-B14F-4D97-AF65-F5344CB8AC3E}">
        <p14:creationId xmlns:p14="http://schemas.microsoft.com/office/powerpoint/2010/main" val="1810131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Bain on Neural Networks</a:t>
            </a:r>
            <a:br>
              <a:rPr lang="en-US" dirty="0" smtClean="0"/>
            </a:br>
            <a:r>
              <a:rPr lang="en-US" dirty="0" smtClean="0"/>
              <a:t>and Connectionism</a:t>
            </a:r>
            <a:endParaRPr lang="en-US" dirty="0"/>
          </a:p>
        </p:txBody>
      </p:sp>
      <p:sp>
        <p:nvSpPr>
          <p:cNvPr id="3" name="Subtitle 2"/>
          <p:cNvSpPr>
            <a:spLocks noGrp="1"/>
          </p:cNvSpPr>
          <p:nvPr>
            <p:ph type="subTitle" idx="1"/>
          </p:nvPr>
        </p:nvSpPr>
        <p:spPr/>
        <p:txBody>
          <a:bodyPr/>
          <a:lstStyle/>
          <a:p>
            <a:r>
              <a:rPr lang="en-US" dirty="0" smtClean="0"/>
              <a:t>Stephanie Rosenthal</a:t>
            </a:r>
          </a:p>
          <a:p>
            <a:r>
              <a:rPr lang="en-US" dirty="0" smtClean="0"/>
              <a:t>September 9, 2015</a:t>
            </a:r>
            <a:endParaRPr lang="en-US" dirty="0"/>
          </a:p>
        </p:txBody>
      </p:sp>
    </p:spTree>
    <p:extLst>
      <p:ext uri="{BB962C8B-B14F-4D97-AF65-F5344CB8AC3E}">
        <p14:creationId xmlns:p14="http://schemas.microsoft.com/office/powerpoint/2010/main" val="253454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Connectionism</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2500" dirty="0" smtClean="0"/>
              <a:t>Definition: “a movement in cognitive science that hopes to explain intellectual abilities using artificial neural networks”</a:t>
            </a:r>
          </a:p>
          <a:p>
            <a:pPr marL="0" indent="0">
              <a:buNone/>
            </a:pPr>
            <a:r>
              <a:rPr lang="en-US" sz="2500" dirty="0" smtClean="0"/>
              <a:t>Alternative: Classicism argues symbolic representations are encoded directly into memory </a:t>
            </a:r>
            <a:endParaRPr lang="en-US" sz="2500" dirty="0"/>
          </a:p>
        </p:txBody>
      </p:sp>
      <p:pic>
        <p:nvPicPr>
          <p:cNvPr id="5" name="Picture 4"/>
          <p:cNvPicPr>
            <a:picLocks noChangeAspect="1"/>
          </p:cNvPicPr>
          <p:nvPr/>
        </p:nvPicPr>
        <p:blipFill>
          <a:blip r:embed="rId3"/>
          <a:stretch>
            <a:fillRect/>
          </a:stretch>
        </p:blipFill>
        <p:spPr>
          <a:xfrm>
            <a:off x="2222500" y="3408363"/>
            <a:ext cx="4699000" cy="2717800"/>
          </a:xfrm>
          <a:prstGeom prst="rect">
            <a:avLst/>
          </a:prstGeom>
        </p:spPr>
      </p:pic>
    </p:spTree>
    <p:extLst>
      <p:ext uri="{BB962C8B-B14F-4D97-AF65-F5344CB8AC3E}">
        <p14:creationId xmlns:p14="http://schemas.microsoft.com/office/powerpoint/2010/main" val="158612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Neural Networks</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Hebbian</a:t>
            </a:r>
            <a:r>
              <a:rPr lang="en-US" dirty="0" smtClean="0"/>
              <a:t> Learning is a well known unsupervised technique that strengthens weights between pairs of nodes if the two nodes are often active at the same time</a:t>
            </a:r>
          </a:p>
          <a:p>
            <a:pPr marL="0" indent="0">
              <a:buNone/>
            </a:pPr>
            <a:r>
              <a:rPr lang="en-US" dirty="0" smtClean="0"/>
              <a:t>Supervised Learning requires a training set to be shown in sequence to the net, and weights are adjusted to match the known desired output</a:t>
            </a:r>
          </a:p>
          <a:p>
            <a:pPr marL="0" indent="0">
              <a:buNone/>
            </a:pPr>
            <a:r>
              <a:rPr lang="en-US" dirty="0" smtClean="0"/>
              <a:t>Still a “fine art”</a:t>
            </a:r>
            <a:endParaRPr lang="en-US" dirty="0"/>
          </a:p>
        </p:txBody>
      </p:sp>
    </p:spTree>
    <p:extLst>
      <p:ext uri="{BB962C8B-B14F-4D97-AF65-F5344CB8AC3E}">
        <p14:creationId xmlns:p14="http://schemas.microsoft.com/office/powerpoint/2010/main" val="32613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of NNs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Connectionist models seem particularly well matched to what we know about neurology</a:t>
            </a:r>
          </a:p>
          <a:p>
            <a:pPr marL="0" indent="0">
              <a:buNone/>
            </a:pPr>
            <a:endParaRPr lang="en-US" dirty="0"/>
          </a:p>
          <a:p>
            <a:pPr marL="0" indent="0">
              <a:buNone/>
            </a:pPr>
            <a:r>
              <a:rPr lang="en-US" dirty="0" smtClean="0"/>
              <a:t>Neural networks are well adapted for problems that require the resolution of many conflicting constraints in parallel.</a:t>
            </a:r>
          </a:p>
          <a:p>
            <a:pPr marL="0" indent="0">
              <a:buNone/>
            </a:pPr>
            <a:endParaRPr lang="en-US" dirty="0"/>
          </a:p>
          <a:p>
            <a:pPr marL="0" indent="0">
              <a:buNone/>
            </a:pPr>
            <a:r>
              <a:rPr lang="en-US" dirty="0" smtClean="0"/>
              <a:t>Connectionist models accommodate graded notions of category membership. </a:t>
            </a:r>
            <a:endParaRPr lang="en-US" dirty="0"/>
          </a:p>
        </p:txBody>
      </p:sp>
    </p:spTree>
    <p:extLst>
      <p:ext uri="{BB962C8B-B14F-4D97-AF65-F5344CB8AC3E}">
        <p14:creationId xmlns:p14="http://schemas.microsoft.com/office/powerpoint/2010/main" val="278757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 of NNs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Connectionists usually do not attempt to explicitly model the variety of different kinds of brain neurons, nor the effects of neurotransmitters and hormones. </a:t>
            </a:r>
          </a:p>
          <a:p>
            <a:pPr marL="0" indent="0">
              <a:buNone/>
            </a:pPr>
            <a:endParaRPr lang="en-US" dirty="0" smtClean="0"/>
          </a:p>
          <a:p>
            <a:pPr marL="0" indent="0">
              <a:buNone/>
            </a:pPr>
            <a:r>
              <a:rPr lang="en-US" dirty="0" smtClean="0"/>
              <a:t>It is far from clear that the brain contains the kind of reverse connections that would be needed if the brain were to learn by a process like </a:t>
            </a:r>
            <a:r>
              <a:rPr lang="en-US" dirty="0" err="1" smtClean="0"/>
              <a:t>backpropagation</a:t>
            </a:r>
            <a:endParaRPr lang="en-US" dirty="0" smtClean="0"/>
          </a:p>
          <a:p>
            <a:pPr marL="0" indent="0">
              <a:buNone/>
            </a:pPr>
            <a:endParaRPr lang="en-US" dirty="0"/>
          </a:p>
          <a:p>
            <a:pPr marL="0" indent="0">
              <a:buNone/>
            </a:pPr>
            <a:r>
              <a:rPr lang="en-US" dirty="0" smtClean="0"/>
              <a:t>It is widely felt that neural networks are not good at the kind of rule based processing for language and reasoning. </a:t>
            </a:r>
            <a:endParaRPr lang="en-US" dirty="0"/>
          </a:p>
        </p:txBody>
      </p:sp>
    </p:spTree>
    <p:extLst>
      <p:ext uri="{BB962C8B-B14F-4D97-AF65-F5344CB8AC3E}">
        <p14:creationId xmlns:p14="http://schemas.microsoft.com/office/powerpoint/2010/main" val="60413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 of NNs</a:t>
            </a:r>
            <a:endParaRPr lang="en-US" dirty="0"/>
          </a:p>
        </p:txBody>
      </p:sp>
      <p:sp>
        <p:nvSpPr>
          <p:cNvPr id="3" name="Content Placeholder 2"/>
          <p:cNvSpPr>
            <a:spLocks noGrp="1"/>
          </p:cNvSpPr>
          <p:nvPr>
            <p:ph idx="1"/>
          </p:nvPr>
        </p:nvSpPr>
        <p:spPr>
          <a:xfrm>
            <a:off x="457200" y="1600200"/>
            <a:ext cx="8686800" cy="4525963"/>
          </a:xfrm>
        </p:spPr>
        <p:txBody>
          <a:bodyPr/>
          <a:lstStyle/>
          <a:p>
            <a:pPr marL="0" indent="0">
              <a:buNone/>
            </a:pPr>
            <a:r>
              <a:rPr lang="en-US" dirty="0" err="1" smtClean="0"/>
              <a:t>Systematicity</a:t>
            </a:r>
            <a:r>
              <a:rPr lang="en-US" dirty="0" smtClean="0"/>
              <a:t> – understanding a concept without having learned the particular application of it</a:t>
            </a:r>
          </a:p>
          <a:p>
            <a:pPr marL="0" indent="0">
              <a:buNone/>
            </a:pPr>
            <a:endParaRPr lang="en-US" dirty="0"/>
          </a:p>
          <a:p>
            <a:pPr marL="0" indent="0">
              <a:buNone/>
            </a:pPr>
            <a:r>
              <a:rPr lang="en-US" dirty="0" smtClean="0"/>
              <a:t>Example: “John loves Mary” </a:t>
            </a:r>
            <a:r>
              <a:rPr lang="en-US" dirty="0" err="1" smtClean="0"/>
              <a:t>vs</a:t>
            </a:r>
            <a:r>
              <a:rPr lang="en-US" dirty="0" smtClean="0"/>
              <a:t> “Mary loves John”</a:t>
            </a:r>
          </a:p>
          <a:p>
            <a:pPr marL="0" indent="0">
              <a:buNone/>
            </a:pPr>
            <a:r>
              <a:rPr lang="en-US" dirty="0" smtClean="0"/>
              <a:t>Fodor and McLaughlin show that it is possible to construct NNs that do recognize John’s love but not Mary’s, which is not what the human brain would do</a:t>
            </a:r>
            <a:endParaRPr lang="en-US" dirty="0"/>
          </a:p>
        </p:txBody>
      </p:sp>
    </p:spTree>
    <p:extLst>
      <p:ext uri="{BB962C8B-B14F-4D97-AF65-F5344CB8AC3E}">
        <p14:creationId xmlns:p14="http://schemas.microsoft.com/office/powerpoint/2010/main" val="47924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Ideas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Folk Psychology says people have plans, beliefs, and desires, but there does not seem to be a brain structure that supports these units</a:t>
            </a:r>
          </a:p>
          <a:p>
            <a:pPr marL="0" indent="0">
              <a:buNone/>
            </a:pPr>
            <a:endParaRPr lang="en-US" dirty="0"/>
          </a:p>
          <a:p>
            <a:pPr marL="0" indent="0">
              <a:buNone/>
            </a:pPr>
            <a:r>
              <a:rPr lang="en-US" dirty="0" smtClean="0"/>
              <a:t>Predictive Coding says that our brains constantly are comparing reality to memory and detecting surprises. Training NNs to detect surprise require some additions of backwards edges that correspond to differences from the “generic”</a:t>
            </a:r>
            <a:endParaRPr lang="en-US" dirty="0"/>
          </a:p>
        </p:txBody>
      </p:sp>
    </p:spTree>
    <p:extLst>
      <p:ext uri="{BB962C8B-B14F-4D97-AF65-F5344CB8AC3E}">
        <p14:creationId xmlns:p14="http://schemas.microsoft.com/office/powerpoint/2010/main" val="54339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Bain first discussed neurons and their ability to compute different values in networks</a:t>
            </a:r>
          </a:p>
          <a:p>
            <a:pPr marL="0" indent="0">
              <a:buNone/>
            </a:pPr>
            <a:endParaRPr lang="en-US" dirty="0"/>
          </a:p>
          <a:p>
            <a:pPr marL="0" indent="0">
              <a:buNone/>
            </a:pPr>
            <a:r>
              <a:rPr lang="en-US" dirty="0" smtClean="0"/>
              <a:t>Connectionism is the idea that memories are stored in computation </a:t>
            </a:r>
            <a:r>
              <a:rPr lang="en-US" dirty="0" err="1" smtClean="0"/>
              <a:t>vs</a:t>
            </a:r>
            <a:r>
              <a:rPr lang="en-US" dirty="0" smtClean="0"/>
              <a:t> a classicist digital memory and separate processing</a:t>
            </a:r>
          </a:p>
          <a:p>
            <a:pPr marL="0" indent="0">
              <a:buNone/>
            </a:pPr>
            <a:endParaRPr lang="en-US" dirty="0"/>
          </a:p>
          <a:p>
            <a:pPr marL="0" indent="0">
              <a:buNone/>
            </a:pPr>
            <a:r>
              <a:rPr lang="en-US" dirty="0" smtClean="0"/>
              <a:t>NNs have been successfully applied to many different problems, but there are still challenges to make them act like human brains</a:t>
            </a:r>
            <a:endParaRPr lang="en-US" dirty="0"/>
          </a:p>
        </p:txBody>
      </p:sp>
    </p:spTree>
    <p:extLst>
      <p:ext uri="{BB962C8B-B14F-4D97-AF65-F5344CB8AC3E}">
        <p14:creationId xmlns:p14="http://schemas.microsoft.com/office/powerpoint/2010/main" val="2078555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Comments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7922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Associationism</a:t>
            </a:r>
            <a:r>
              <a:rPr lang="en-US" dirty="0" smtClean="0"/>
              <a:t> and the Brain</a:t>
            </a:r>
            <a:endParaRPr lang="en-US" dirty="0"/>
          </a:p>
        </p:txBody>
      </p:sp>
      <p:sp>
        <p:nvSpPr>
          <p:cNvPr id="3" name="Content Placeholder 2"/>
          <p:cNvSpPr>
            <a:spLocks noGrp="1"/>
          </p:cNvSpPr>
          <p:nvPr>
            <p:ph idx="1"/>
          </p:nvPr>
        </p:nvSpPr>
        <p:spPr>
          <a:xfrm>
            <a:off x="457200" y="1600200"/>
            <a:ext cx="8229600" cy="5040528"/>
          </a:xfrm>
        </p:spPr>
        <p:txBody>
          <a:bodyPr>
            <a:normAutofit fontScale="77500" lnSpcReduction="20000"/>
          </a:bodyPr>
          <a:lstStyle/>
          <a:p>
            <a:pPr marL="0" indent="0">
              <a:buNone/>
            </a:pPr>
            <a:r>
              <a:rPr lang="en-US" dirty="0" smtClean="0"/>
              <a:t>Aristotle counted four laws of association when he examined the processes of remembrance and recall:</a:t>
            </a:r>
          </a:p>
          <a:p>
            <a:pPr marL="514350" indent="-514350">
              <a:buAutoNum type="arabicPeriod"/>
            </a:pPr>
            <a:r>
              <a:rPr lang="en-US" dirty="0" smtClean="0"/>
              <a:t>The law of contiguity.  Things or events that occur close to each other in space or time tend to get linked together </a:t>
            </a:r>
          </a:p>
          <a:p>
            <a:pPr marL="514350" indent="-514350">
              <a:buAutoNum type="arabicPeriod"/>
            </a:pPr>
            <a:r>
              <a:rPr lang="en-US" dirty="0" smtClean="0"/>
              <a:t>The law of frequency.  The more often two things or events are linked, the more powerful that association.  </a:t>
            </a:r>
          </a:p>
          <a:p>
            <a:pPr marL="514350" indent="-514350">
              <a:buAutoNum type="arabicPeriod"/>
            </a:pPr>
            <a:r>
              <a:rPr lang="en-US" dirty="0" smtClean="0"/>
              <a:t>The law of similarity.  If two things are similar, the thought of one will tend to trigger the thought of the other</a:t>
            </a:r>
          </a:p>
          <a:p>
            <a:pPr marL="514350" indent="-514350">
              <a:buAutoNum type="arabicPeriod"/>
            </a:pPr>
            <a:r>
              <a:rPr lang="en-US" dirty="0" smtClean="0"/>
              <a:t>The law of contrast. Seeing or recalling something may also trigger the recollection of something opposite.  </a:t>
            </a:r>
          </a:p>
          <a:p>
            <a:pPr marL="0" indent="0">
              <a:buNone/>
            </a:pPr>
            <a:endParaRPr lang="en-US" dirty="0" smtClean="0"/>
          </a:p>
          <a:p>
            <a:pPr marL="0" indent="0">
              <a:buNone/>
            </a:pPr>
            <a:r>
              <a:rPr lang="en-US" dirty="0" smtClean="0"/>
              <a:t>---</a:t>
            </a:r>
            <a:r>
              <a:rPr lang="en-US" dirty="0" err="1" smtClean="0"/>
              <a:t>Dr.C</a:t>
            </a:r>
            <a:r>
              <a:rPr lang="en-US" dirty="0" smtClean="0"/>
              <a:t>. George </a:t>
            </a:r>
            <a:r>
              <a:rPr lang="en-US" dirty="0" err="1" smtClean="0"/>
              <a:t>Boeree</a:t>
            </a:r>
            <a:endParaRPr lang="en-US" dirty="0"/>
          </a:p>
        </p:txBody>
      </p:sp>
    </p:spTree>
    <p:extLst>
      <p:ext uri="{BB962C8B-B14F-4D97-AF65-F5344CB8AC3E}">
        <p14:creationId xmlns:p14="http://schemas.microsoft.com/office/powerpoint/2010/main" val="279426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Dawn of Connectionism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500" dirty="0" smtClean="0"/>
              <a:t>David Hartley’s</a:t>
            </a:r>
            <a:r>
              <a:rPr lang="en-US" sz="2500" i="1" dirty="0" smtClean="0"/>
              <a:t> Observations on man</a:t>
            </a:r>
            <a:r>
              <a:rPr lang="en-US" sz="2500" dirty="0" smtClean="0"/>
              <a:t> (1749)</a:t>
            </a:r>
          </a:p>
          <a:p>
            <a:r>
              <a:rPr lang="en-US" sz="2500" dirty="0" smtClean="0"/>
              <a:t>We receive input through vibrations and those are transferred to the brain</a:t>
            </a:r>
            <a:endParaRPr lang="en-US" sz="2500" i="1" dirty="0"/>
          </a:p>
          <a:p>
            <a:r>
              <a:rPr lang="en-US" sz="2500" dirty="0" smtClean="0"/>
              <a:t>Memories could also be small vibrations (</a:t>
            </a:r>
            <a:r>
              <a:rPr lang="en-US" sz="2500" dirty="0" smtClean="0"/>
              <a:t>called </a:t>
            </a:r>
            <a:r>
              <a:rPr lang="en-US" sz="2500" dirty="0" err="1" smtClean="0"/>
              <a:t>vibratiuncles</a:t>
            </a:r>
            <a:r>
              <a:rPr lang="en-US" sz="2500" dirty="0" smtClean="0"/>
              <a:t>) in the same regions </a:t>
            </a:r>
          </a:p>
          <a:p>
            <a:r>
              <a:rPr lang="en-US" sz="2500" dirty="0" smtClean="0"/>
              <a:t>Our brain represents compound or connected ideas by connecting our memories with our current senses</a:t>
            </a:r>
          </a:p>
          <a:p>
            <a:r>
              <a:rPr lang="en-US" sz="2500" dirty="0" smtClean="0"/>
              <a:t>Current science did not know about neurons</a:t>
            </a:r>
          </a:p>
          <a:p>
            <a:endParaRPr lang="en-US" dirty="0"/>
          </a:p>
        </p:txBody>
      </p:sp>
    </p:spTree>
    <p:extLst>
      <p:ext uri="{BB962C8B-B14F-4D97-AF65-F5344CB8AC3E}">
        <p14:creationId xmlns:p14="http://schemas.microsoft.com/office/powerpoint/2010/main" val="170168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Dawn of Connectionism</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dirty="0" smtClean="0"/>
              <a:t>Alexander Bain </a:t>
            </a:r>
            <a:r>
              <a:rPr lang="en-US" sz="2800" dirty="0" smtClean="0"/>
              <a:t>(</a:t>
            </a:r>
            <a:r>
              <a:rPr lang="en-US" sz="2800" i="1" dirty="0" smtClean="0"/>
              <a:t>The senses and the intellect</a:t>
            </a:r>
            <a:r>
              <a:rPr lang="en-US" sz="2800" dirty="0" smtClean="0"/>
              <a:t> (1855), </a:t>
            </a:r>
            <a:r>
              <a:rPr lang="en-US" sz="2800" i="1" dirty="0" smtClean="0"/>
              <a:t>The emotions and the will </a:t>
            </a:r>
            <a:r>
              <a:rPr lang="en-US" sz="2800" dirty="0" smtClean="0"/>
              <a:t>(1859), </a:t>
            </a:r>
            <a:r>
              <a:rPr lang="en-US" sz="2800" i="1" dirty="0" smtClean="0"/>
              <a:t>The mind and body </a:t>
            </a:r>
            <a:r>
              <a:rPr lang="en-US" sz="2800" dirty="0" smtClean="0"/>
              <a:t>(1873)) </a:t>
            </a:r>
          </a:p>
          <a:p>
            <a:r>
              <a:rPr lang="en-US" sz="2500" dirty="0" smtClean="0"/>
              <a:t>Knowing that the brain was composed of neurons, he tried to match what he know about memory with the structure of the brain (</a:t>
            </a:r>
            <a:r>
              <a:rPr lang="en-US" sz="2500" dirty="0" err="1" smtClean="0"/>
              <a:t>associationism</a:t>
            </a:r>
            <a:r>
              <a:rPr lang="en-US" sz="2500" dirty="0" smtClean="0"/>
              <a:t> + structure)</a:t>
            </a:r>
          </a:p>
          <a:p>
            <a:r>
              <a:rPr lang="en-US" sz="2500" dirty="0" smtClean="0"/>
              <a:t>Idea 1: The “nerve currents” from a memory of an event are the same but reduce from the “original shock”</a:t>
            </a:r>
          </a:p>
          <a:p>
            <a:r>
              <a:rPr lang="en-US" sz="2500" dirty="0" smtClean="0"/>
              <a:t>Idea 2: “for every act of memory, … there is a specific grouping, or co-ordination of sensations … by virtue of specific growths in cell junctions”</a:t>
            </a:r>
          </a:p>
        </p:txBody>
      </p:sp>
    </p:spTree>
    <p:extLst>
      <p:ext uri="{BB962C8B-B14F-4D97-AF65-F5344CB8AC3E}">
        <p14:creationId xmlns:p14="http://schemas.microsoft.com/office/powerpoint/2010/main" val="324355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Bain’s Idea 1: Neural Groupings</a:t>
            </a:r>
            <a:endParaRPr lang="en-US" dirty="0"/>
          </a:p>
        </p:txBody>
      </p:sp>
      <p:sp>
        <p:nvSpPr>
          <p:cNvPr id="3" name="Content Placeholder 2"/>
          <p:cNvSpPr>
            <a:spLocks noGrp="1"/>
          </p:cNvSpPr>
          <p:nvPr>
            <p:ph idx="1"/>
          </p:nvPr>
        </p:nvSpPr>
        <p:spPr/>
        <p:txBody>
          <a:bodyPr/>
          <a:lstStyle/>
          <a:p>
            <a:pPr marL="0" indent="0">
              <a:buNone/>
            </a:pPr>
            <a:r>
              <a:rPr lang="en-US" dirty="0" smtClean="0"/>
              <a:t>Neurons excite and stimulate each other</a:t>
            </a:r>
          </a:p>
          <a:p>
            <a:pPr marL="0" indent="0">
              <a:buNone/>
            </a:pPr>
            <a:r>
              <a:rPr lang="en-US" dirty="0" smtClean="0"/>
              <a:t>They are flexible so the combinations of stimulations can produce different results</a:t>
            </a:r>
            <a:endParaRPr lang="en-US" dirty="0"/>
          </a:p>
        </p:txBody>
      </p:sp>
      <p:pic>
        <p:nvPicPr>
          <p:cNvPr id="4" name="Picture 3" descr="bainneuralne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565" y="3194401"/>
            <a:ext cx="5524500" cy="3416300"/>
          </a:xfrm>
          <a:prstGeom prst="rect">
            <a:avLst/>
          </a:prstGeom>
        </p:spPr>
      </p:pic>
    </p:spTree>
    <p:extLst>
      <p:ext uri="{BB962C8B-B14F-4D97-AF65-F5344CB8AC3E}">
        <p14:creationId xmlns:p14="http://schemas.microsoft.com/office/powerpoint/2010/main" val="159362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Bain’s Idea 1: Neural Groupings</a:t>
            </a:r>
            <a:endParaRPr lang="en-US" dirty="0"/>
          </a:p>
        </p:txBody>
      </p:sp>
      <p:sp>
        <p:nvSpPr>
          <p:cNvPr id="3" name="Content Placeholder 2"/>
          <p:cNvSpPr>
            <a:spLocks noGrp="1"/>
          </p:cNvSpPr>
          <p:nvPr>
            <p:ph idx="1"/>
          </p:nvPr>
        </p:nvSpPr>
        <p:spPr>
          <a:xfrm>
            <a:off x="457200" y="1600200"/>
            <a:ext cx="4244314" cy="4525963"/>
          </a:xfrm>
        </p:spPr>
        <p:txBody>
          <a:bodyPr/>
          <a:lstStyle/>
          <a:p>
            <a:pPr marL="0" indent="0">
              <a:buNone/>
            </a:pPr>
            <a:r>
              <a:rPr lang="en-US" dirty="0" smtClean="0"/>
              <a:t>Different intensities of activation of A lead to the differences in when X and Y are activated</a:t>
            </a:r>
            <a:endParaRPr lang="en-US" dirty="0"/>
          </a:p>
        </p:txBody>
      </p:sp>
      <p:pic>
        <p:nvPicPr>
          <p:cNvPr id="4" name="Picture 3" descr="bainintensities.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121" y="2056189"/>
            <a:ext cx="4189679" cy="4069974"/>
          </a:xfrm>
          <a:prstGeom prst="rect">
            <a:avLst/>
          </a:prstGeom>
        </p:spPr>
      </p:pic>
    </p:spTree>
    <p:extLst>
      <p:ext uri="{BB962C8B-B14F-4D97-AF65-F5344CB8AC3E}">
        <p14:creationId xmlns:p14="http://schemas.microsoft.com/office/powerpoint/2010/main" val="93894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Bain’s Idea 2: Making Memories</a:t>
            </a:r>
            <a:endParaRPr lang="en-US" dirty="0"/>
          </a:p>
        </p:txBody>
      </p:sp>
      <p:sp>
        <p:nvSpPr>
          <p:cNvPr id="3" name="Content Placeholder 2"/>
          <p:cNvSpPr>
            <a:spLocks noGrp="1"/>
          </p:cNvSpPr>
          <p:nvPr>
            <p:ph idx="1"/>
          </p:nvPr>
        </p:nvSpPr>
        <p:spPr/>
        <p:txBody>
          <a:bodyPr/>
          <a:lstStyle/>
          <a:p>
            <a:pPr marL="0" indent="0">
              <a:buNone/>
            </a:pPr>
            <a:r>
              <a:rPr lang="en-US" dirty="0" smtClean="0"/>
              <a:t>“when two impressions concur, or closely succeed one another, the nerve currents find some bridge or place of continuity, better or worse, according to the abundance of nerve matter available for the transition.”</a:t>
            </a:r>
            <a:endParaRPr lang="en-US" dirty="0"/>
          </a:p>
        </p:txBody>
      </p:sp>
    </p:spTree>
    <p:extLst>
      <p:ext uri="{BB962C8B-B14F-4D97-AF65-F5344CB8AC3E}">
        <p14:creationId xmlns:p14="http://schemas.microsoft.com/office/powerpoint/2010/main" val="247044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Hebb</a:t>
            </a:r>
            <a:r>
              <a:rPr lang="en-US" dirty="0" smtClean="0"/>
              <a:t> on Neural Nets (1949)</a:t>
            </a:r>
            <a:endParaRPr lang="en-US" dirty="0"/>
          </a:p>
        </p:txBody>
      </p:sp>
      <p:sp>
        <p:nvSpPr>
          <p:cNvPr id="3" name="Content Placeholder 2"/>
          <p:cNvSpPr>
            <a:spLocks noGrp="1"/>
          </p:cNvSpPr>
          <p:nvPr>
            <p:ph idx="1"/>
          </p:nvPr>
        </p:nvSpPr>
        <p:spPr/>
        <p:txBody>
          <a:bodyPr/>
          <a:lstStyle/>
          <a:p>
            <a:pPr marL="0" indent="0">
              <a:buNone/>
            </a:pPr>
            <a:r>
              <a:rPr lang="en-US" dirty="0" smtClean="0"/>
              <a:t>“When an axon of cell A is near enough to excite a cell B and repeatedly or persistently takes part in firing it, some growth process or metabolic change takes place in one or both cells such that A’s efficiency, as one of the cells firing B, is increased.“</a:t>
            </a:r>
          </a:p>
          <a:p>
            <a:pPr marL="0" indent="0">
              <a:buNone/>
            </a:pPr>
            <a:endParaRPr lang="en-US" dirty="0"/>
          </a:p>
          <a:p>
            <a:pPr marL="0" indent="0">
              <a:buNone/>
            </a:pPr>
            <a:r>
              <a:rPr lang="en-US" dirty="0" smtClean="0"/>
              <a:t>Sounds a lot like Bain…</a:t>
            </a:r>
            <a:endParaRPr lang="en-US" dirty="0"/>
          </a:p>
        </p:txBody>
      </p:sp>
    </p:spTree>
    <p:extLst>
      <p:ext uri="{BB962C8B-B14F-4D97-AF65-F5344CB8AC3E}">
        <p14:creationId xmlns:p14="http://schemas.microsoft.com/office/powerpoint/2010/main" val="78642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Bain’s Doubts</a:t>
            </a:r>
            <a:endParaRPr lang="en-US" dirty="0"/>
          </a:p>
        </p:txBody>
      </p:sp>
      <p:sp>
        <p:nvSpPr>
          <p:cNvPr id="3" name="Content Placeholder 2"/>
          <p:cNvSpPr>
            <a:spLocks noGrp="1"/>
          </p:cNvSpPr>
          <p:nvPr>
            <p:ph idx="1"/>
          </p:nvPr>
        </p:nvSpPr>
        <p:spPr/>
        <p:txBody>
          <a:bodyPr/>
          <a:lstStyle/>
          <a:p>
            <a:r>
              <a:rPr lang="en-US" dirty="0" smtClean="0"/>
              <a:t>In 1873, Bain postulated that there must be one million neurons and 5 billion connections relating to 200,000 “acquisitions”</a:t>
            </a:r>
          </a:p>
          <a:p>
            <a:r>
              <a:rPr lang="en-US" dirty="0" smtClean="0"/>
              <a:t>In 1883, Bain was concerned that he hadn’t taken into account the number of “partially formed associations” and the number of neurons responsible for recall/learning</a:t>
            </a:r>
            <a:endParaRPr lang="en-US" dirty="0"/>
          </a:p>
        </p:txBody>
      </p:sp>
    </p:spTree>
    <p:extLst>
      <p:ext uri="{BB962C8B-B14F-4D97-AF65-F5344CB8AC3E}">
        <p14:creationId xmlns:p14="http://schemas.microsoft.com/office/powerpoint/2010/main" val="2222883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1923</TotalTime>
  <Words>1076</Words>
  <Application>Microsoft Macintosh PowerPoint</Application>
  <PresentationFormat>On-screen Show (4:3)</PresentationFormat>
  <Paragraphs>75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Bain on Neural Networks and Connectionism</vt:lpstr>
      <vt:lpstr>Associationism and the Brain</vt:lpstr>
      <vt:lpstr>Dawn of Connectionism</vt:lpstr>
      <vt:lpstr>Dawn of Connectionism</vt:lpstr>
      <vt:lpstr>Bain’s Idea 1: Neural Groupings</vt:lpstr>
      <vt:lpstr>Bain’s Idea 1: Neural Groupings</vt:lpstr>
      <vt:lpstr>Bain’s Idea 2: Making Memories</vt:lpstr>
      <vt:lpstr>Hebb on Neural Nets (1949)</vt:lpstr>
      <vt:lpstr>Bain’s Doubts</vt:lpstr>
      <vt:lpstr>Connectionism</vt:lpstr>
      <vt:lpstr>Training Neural Networks</vt:lpstr>
      <vt:lpstr>Strengths of NNs</vt:lpstr>
      <vt:lpstr>Weaknesses of NNs</vt:lpstr>
      <vt:lpstr>Weaknesses of NNs</vt:lpstr>
      <vt:lpstr>Other Ideas</vt:lpstr>
      <vt:lpstr>Summary</vt:lpstr>
      <vt:lpstr>Questions and Comments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Bain on Neural Networks and Connectionism</dc:title>
  <dc:creator>Stephanie Rosenthal</dc:creator>
  <cp:lastModifiedBy>Stephanie Rosenthal</cp:lastModifiedBy>
  <cp:revision>93</cp:revision>
  <dcterms:created xsi:type="dcterms:W3CDTF">2015-09-07T17:01:05Z</dcterms:created>
  <dcterms:modified xsi:type="dcterms:W3CDTF">2015-09-09T01:04:47Z</dcterms:modified>
</cp:coreProperties>
</file>