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9" r:id="rId6"/>
    <p:sldId id="259" r:id="rId7"/>
    <p:sldId id="265" r:id="rId8"/>
    <p:sldId id="264" r:id="rId9"/>
    <p:sldId id="266" r:id="rId10"/>
    <p:sldId id="270" r:id="rId11"/>
    <p:sldId id="267" r:id="rId12"/>
    <p:sldId id="268" r:id="rId13"/>
    <p:sldId id="260" r:id="rId14"/>
    <p:sldId id="261" r:id="rId15"/>
    <p:sldId id="262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4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C720-2BAE-43D9-A6E0-90878C4FA647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F8C2-8CD7-4F3E-92B9-9D86DFB37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C720-2BAE-43D9-A6E0-90878C4FA647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F8C2-8CD7-4F3E-92B9-9D86DFB37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2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C720-2BAE-43D9-A6E0-90878C4FA647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F8C2-8CD7-4F3E-92B9-9D86DFB37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9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C720-2BAE-43D9-A6E0-90878C4FA647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F8C2-8CD7-4F3E-92B9-9D86DFB37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6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C720-2BAE-43D9-A6E0-90878C4FA647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F8C2-8CD7-4F3E-92B9-9D86DFB37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9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C720-2BAE-43D9-A6E0-90878C4FA647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F8C2-8CD7-4F3E-92B9-9D86DFB37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C720-2BAE-43D9-A6E0-90878C4FA647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F8C2-8CD7-4F3E-92B9-9D86DFB37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C720-2BAE-43D9-A6E0-90878C4FA647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F8C2-8CD7-4F3E-92B9-9D86DFB37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5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C720-2BAE-43D9-A6E0-90878C4FA647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F8C2-8CD7-4F3E-92B9-9D86DFB37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0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C720-2BAE-43D9-A6E0-90878C4FA647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F8C2-8CD7-4F3E-92B9-9D86DFB37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0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C720-2BAE-43D9-A6E0-90878C4FA647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F8C2-8CD7-4F3E-92B9-9D86DFB37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FC720-2BAE-43D9-A6E0-90878C4FA647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0F8C2-8CD7-4F3E-92B9-9D86DFB37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6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8486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Logical Calculus of Ideas Immanent in Nervous Activity</a:t>
            </a:r>
            <a:br>
              <a:rPr lang="en-US" dirty="0" smtClean="0">
                <a:latin typeface="Cambria" panose="02040503050406030204" pitchFamily="18" charset="0"/>
              </a:rPr>
            </a:br>
            <a:r>
              <a:rPr lang="en-US" sz="3900" dirty="0" smtClean="0">
                <a:latin typeface="Cambria" panose="02040503050406030204" pitchFamily="18" charset="0"/>
              </a:rPr>
              <a:t>McCulloch and Pitts</a:t>
            </a:r>
            <a:endParaRPr lang="en-US" sz="3900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/>
          <a:p>
            <a:r>
              <a:rPr lang="en-US" dirty="0" smtClean="0"/>
              <a:t>11-785 Deep Learning</a:t>
            </a:r>
          </a:p>
          <a:p>
            <a:r>
              <a:rPr lang="en-US" dirty="0" smtClean="0"/>
              <a:t>Fatima Al-</a:t>
            </a:r>
            <a:r>
              <a:rPr lang="en-US" dirty="0" err="1" smtClean="0"/>
              <a:t>Raisi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35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main questions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828800"/>
            <a:ext cx="5912651" cy="4114800"/>
          </a:xfrm>
        </p:spPr>
      </p:pic>
    </p:spTree>
    <p:extLst>
      <p:ext uri="{BB962C8B-B14F-4D97-AF65-F5344CB8AC3E}">
        <p14:creationId xmlns:p14="http://schemas.microsoft.com/office/powerpoint/2010/main" val="4236952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main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Nets with circles</a:t>
            </a:r>
          </a:p>
          <a:p>
            <a:pPr lvl="1"/>
            <a:r>
              <a:rPr lang="en-US" dirty="0" smtClean="0"/>
              <a:t>Difficulties </a:t>
            </a:r>
          </a:p>
          <a:p>
            <a:pPr lvl="1"/>
            <a:r>
              <a:rPr lang="en-US" dirty="0" smtClean="0"/>
              <a:t>Involved quantification over (possibly indefinite)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17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Unanswered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these nets exactly compute? </a:t>
            </a:r>
          </a:p>
          <a:p>
            <a:r>
              <a:rPr lang="en-US" dirty="0" smtClean="0"/>
              <a:t>What is the axiomatic/inference system of the proposed “logical calculus of ideas.”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423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Theory “</a:t>
            </a:r>
            <a:r>
              <a:rPr lang="en-US" dirty="0" err="1" smtClean="0"/>
              <a:t>Consequnces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Impossibility of inferring causality</a:t>
            </a:r>
          </a:p>
          <a:p>
            <a:pPr lvl="1"/>
            <a:r>
              <a:rPr lang="en-US" dirty="0" smtClean="0"/>
              <a:t>“Our knowledge of the world is incomplete” </a:t>
            </a:r>
          </a:p>
          <a:p>
            <a:pPr lvl="1"/>
            <a:r>
              <a:rPr lang="en-US" dirty="0" smtClean="0"/>
              <a:t>“This ignorance is implicit</a:t>
            </a:r>
          </a:p>
          <a:p>
            <a:pPr lvl="1"/>
            <a:r>
              <a:rPr lang="en-US" dirty="0" smtClean="0"/>
              <a:t>It is a counterpart of the abstraction that renders our knowledge useful</a:t>
            </a:r>
            <a:endParaRPr lang="en-US" dirty="0" smtClean="0"/>
          </a:p>
          <a:p>
            <a:r>
              <a:rPr lang="en-US" dirty="0" smtClean="0"/>
              <a:t>More difficulty with “changing nets”</a:t>
            </a:r>
          </a:p>
          <a:p>
            <a:r>
              <a:rPr lang="en-US" dirty="0" smtClean="0"/>
              <a:t>Knowing the history of the patient is unnecessary for treating mental illness.</a:t>
            </a:r>
          </a:p>
          <a:p>
            <a:r>
              <a:rPr lang="en-US" dirty="0" smtClean="0"/>
              <a:t>Phycology is reduced to neurophysiology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r</a:t>
            </a:r>
            <a:r>
              <a:rPr lang="en-US" dirty="0" smtClean="0"/>
              <a:t>elations among psychological events are </a:t>
            </a:r>
            <a:br>
              <a:rPr lang="en-US" dirty="0" smtClean="0"/>
            </a:br>
            <a:r>
              <a:rPr lang="en-US" dirty="0" smtClean="0"/>
              <a:t>“binary”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33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proofs for the computational power of the model</a:t>
            </a:r>
          </a:p>
          <a:p>
            <a:r>
              <a:rPr lang="en-US" dirty="0" smtClean="0"/>
              <a:t>Lack of empirical evidence/experimental work</a:t>
            </a:r>
          </a:p>
          <a:p>
            <a:r>
              <a:rPr lang="en-US" dirty="0" smtClean="0"/>
              <a:t>From an attempt to model “rational thinking” in terms of neurophysiology to conclusions about knowledge acquisition and powers/limitations of human reasoning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20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Inspired the work on digital circuits (logic gates), </a:t>
            </a:r>
          </a:p>
          <a:p>
            <a:r>
              <a:rPr lang="en-US" dirty="0" smtClean="0"/>
              <a:t>Inspired the work on automata theory (Kleene proved the class of languages recognized by Mc-Pitts nets)</a:t>
            </a:r>
          </a:p>
          <a:p>
            <a:r>
              <a:rPr lang="en-US" dirty="0" smtClean="0"/>
              <a:t>First work to ascribe computation to brain</a:t>
            </a:r>
          </a:p>
          <a:p>
            <a:r>
              <a:rPr lang="en-US" dirty="0" smtClean="0"/>
              <a:t>Inspired research on artificial 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94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4600"/>
            <a:ext cx="9144000" cy="2046604"/>
          </a:xfrm>
        </p:spPr>
      </p:pic>
    </p:spTree>
    <p:extLst>
      <p:ext uri="{BB962C8B-B14F-4D97-AF65-F5344CB8AC3E}">
        <p14:creationId xmlns:p14="http://schemas.microsoft.com/office/powerpoint/2010/main" val="703753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 (mathematical) explanation of knowledge and rational human thinking.</a:t>
            </a:r>
          </a:p>
          <a:p>
            <a:r>
              <a:rPr lang="en-US" dirty="0" smtClean="0"/>
              <a:t>Solve the “mind-body”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02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267200"/>
            <a:ext cx="4876800" cy="22006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stablished neurophysiological facts:</a:t>
            </a:r>
          </a:p>
          <a:p>
            <a:pPr lvl="1"/>
            <a:r>
              <a:rPr lang="en-US" dirty="0" smtClean="0"/>
              <a:t>The nervous system consists of neurons connected through synapses </a:t>
            </a:r>
          </a:p>
          <a:p>
            <a:pPr lvl="1"/>
            <a:r>
              <a:rPr lang="en-US" dirty="0" smtClean="0"/>
              <a:t>Neurons communicate excitatory/inhibitory pulses Each neurons has a threshold determining the inputs corresponding to its excitation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4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activity of neurons is “all-or-none” process.</a:t>
            </a:r>
          </a:p>
          <a:p>
            <a:r>
              <a:rPr lang="en-US" dirty="0" smtClean="0"/>
              <a:t>A </a:t>
            </a:r>
            <a:r>
              <a:rPr lang="en-US" u="sng" dirty="0" smtClean="0"/>
              <a:t>fixed number of synapses must be excited to excite a neuron</a:t>
            </a:r>
            <a:r>
              <a:rPr lang="en-US" dirty="0" smtClean="0"/>
              <a:t> at any time (independent of previous activity and position of the neuron?).</a:t>
            </a:r>
          </a:p>
          <a:p>
            <a:r>
              <a:rPr lang="en-US" dirty="0" smtClean="0"/>
              <a:t>The only significant delay within the nervous system is synaptic delay. (?)</a:t>
            </a:r>
          </a:p>
          <a:p>
            <a:r>
              <a:rPr lang="en-US" dirty="0" smtClean="0"/>
              <a:t>The activity of inhibitory synapse </a:t>
            </a:r>
            <a:r>
              <a:rPr lang="en-US" u="sng" dirty="0" smtClean="0"/>
              <a:t>absolutely prevents excitation of the neuron at that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structure of the net </a:t>
            </a:r>
            <a:r>
              <a:rPr lang="en-US" u="sng" dirty="0" smtClean="0"/>
              <a:t>is fixed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7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Mc-Pitts Binary Threshold Neuron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i="1" baseline="-25000" dirty="0" smtClean="0"/>
              <a:t>i</a:t>
            </a:r>
            <a:r>
              <a:rPr lang="en-US" i="1" dirty="0" smtClean="0"/>
              <a:t>(t) </a:t>
            </a:r>
            <a:r>
              <a:rPr lang="en-US" i="1" dirty="0" smtClean="0">
                <a:sym typeface="Wingdings" panose="05000000000000000000" pitchFamily="2" charset="2"/>
              </a:rPr>
              <a:t> </a:t>
            </a:r>
            <a:r>
              <a:rPr lang="en-US" i="1" dirty="0" smtClean="0"/>
              <a:t> Sum(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(t-1))</a:t>
            </a:r>
          </a:p>
          <a:p>
            <a:r>
              <a:rPr lang="en-US" i="1" dirty="0" smtClean="0"/>
              <a:t>N</a:t>
            </a:r>
            <a:r>
              <a:rPr lang="en-US" i="1" baseline="-25000" dirty="0" smtClean="0"/>
              <a:t>i</a:t>
            </a:r>
            <a:r>
              <a:rPr lang="en-US" i="1" dirty="0" smtClean="0"/>
              <a:t>(t) :</a:t>
            </a:r>
          </a:p>
          <a:p>
            <a:pPr marL="457200" lvl="1" indent="0">
              <a:buNone/>
            </a:pPr>
            <a:r>
              <a:rPr lang="en-US" i="1" dirty="0" smtClean="0"/>
              <a:t>1 (pulse/action) if Sum &gt; threshold and no inhibition,</a:t>
            </a:r>
          </a:p>
          <a:p>
            <a:pPr marL="457200" lvl="1" indent="0">
              <a:buNone/>
            </a:pPr>
            <a:r>
              <a:rPr lang="en-US" i="1" dirty="0" smtClean="0"/>
              <a:t>0 otherwise</a:t>
            </a:r>
            <a:endParaRPr lang="en-US" i="1" dirty="0" smtClean="0"/>
          </a:p>
          <a:p>
            <a:pPr marL="457200" lvl="1" indent="0">
              <a:buNone/>
            </a:pP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 smtClean="0"/>
              <a:t>Main premise</a:t>
            </a:r>
            <a:r>
              <a:rPr lang="en-US" dirty="0" smtClean="0"/>
              <a:t>: neural signals are equivalent to propositions. </a:t>
            </a:r>
          </a:p>
          <a:p>
            <a:r>
              <a:rPr lang="en-US" dirty="0" smtClean="0"/>
              <a:t>Neurons are denoted </a:t>
            </a:r>
            <a:r>
              <a:rPr lang="en-US" i="1" dirty="0" smtClean="0"/>
              <a:t>c</a:t>
            </a:r>
            <a:r>
              <a:rPr lang="en-US" i="1" baseline="-25000" dirty="0" smtClean="0"/>
              <a:t>1</a:t>
            </a:r>
            <a:r>
              <a:rPr lang="en-US" i="1" dirty="0" smtClean="0"/>
              <a:t>, c</a:t>
            </a:r>
            <a:r>
              <a:rPr lang="en-US" i="1" baseline="-25000" dirty="0" smtClean="0"/>
              <a:t>2</a:t>
            </a:r>
            <a:r>
              <a:rPr lang="en-US" i="1" dirty="0" smtClean="0"/>
              <a:t>, …,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primitive expression. </a:t>
            </a:r>
            <a:r>
              <a:rPr lang="en-US" i="1" dirty="0" smtClean="0"/>
              <a:t>N</a:t>
            </a:r>
            <a:r>
              <a:rPr lang="en-US" i="1" baseline="-25000" dirty="0" smtClean="0"/>
              <a:t>i</a:t>
            </a:r>
            <a:r>
              <a:rPr lang="en-US" i="1" dirty="0" smtClean="0"/>
              <a:t>(t)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↔</a:t>
            </a:r>
            <a:r>
              <a:rPr lang="en-US" dirty="0" smtClean="0">
                <a:sym typeface="Wingdings" panose="05000000000000000000" pitchFamily="2" charset="2"/>
              </a:rPr>
              <a:t> neuron </a:t>
            </a:r>
            <a:r>
              <a:rPr lang="en-US" i="1" dirty="0" smtClean="0">
                <a:sym typeface="Wingdings" panose="05000000000000000000" pitchFamily="2" charset="2"/>
              </a:rPr>
              <a:t>c</a:t>
            </a:r>
            <a:r>
              <a:rPr lang="en-US" i="1" baseline="-25000" dirty="0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 fires at time </a:t>
            </a:r>
            <a:r>
              <a:rPr lang="en-US" i="1" dirty="0" smtClean="0">
                <a:sym typeface="Wingdings" panose="05000000000000000000" pitchFamily="2" charset="2"/>
              </a:rPr>
              <a:t>t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Primitive expressions can be combined  by logical connectives: ˄,˅,  ̃, and temporal shift 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S[</a:t>
            </a:r>
            <a:r>
              <a:rPr lang="en-US" i="1" dirty="0" smtClean="0"/>
              <a:t>N</a:t>
            </a:r>
            <a:r>
              <a:rPr lang="en-US" i="1" baseline="-25000" dirty="0" smtClean="0"/>
              <a:t>i</a:t>
            </a:r>
            <a:r>
              <a:rPr lang="en-US" i="1" dirty="0" smtClean="0"/>
              <a:t>(t)</a:t>
            </a:r>
            <a:r>
              <a:rPr lang="en-US" dirty="0" smtClean="0"/>
              <a:t>] = </a:t>
            </a:r>
            <a:r>
              <a:rPr lang="en-US" i="1" dirty="0" smtClean="0"/>
              <a:t>N</a:t>
            </a:r>
            <a:r>
              <a:rPr lang="en-US" i="1" baseline="-25000" dirty="0" smtClean="0"/>
              <a:t>i</a:t>
            </a:r>
            <a:r>
              <a:rPr lang="en-US" i="1" dirty="0" smtClean="0"/>
              <a:t>(t-1)</a:t>
            </a:r>
            <a:r>
              <a:rPr lang="en-US" dirty="0" smtClean="0"/>
              <a:t> </a:t>
            </a:r>
          </a:p>
          <a:p>
            <a:r>
              <a:rPr lang="en-US" dirty="0" smtClean="0"/>
              <a:t>Expression[</a:t>
            </a:r>
            <a:r>
              <a:rPr lang="en-US" i="1" dirty="0" smtClean="0"/>
              <a:t>N</a:t>
            </a:r>
            <a:r>
              <a:rPr lang="en-US" i="1" baseline="-25000" dirty="0" smtClean="0"/>
              <a:t>i</a:t>
            </a:r>
            <a:r>
              <a:rPr lang="en-US" i="1" dirty="0" smtClean="0"/>
              <a:t>(t)</a:t>
            </a:r>
            <a:r>
              <a:rPr lang="en-US" dirty="0" smtClean="0"/>
              <a:t>,…,</a:t>
            </a:r>
            <a:r>
              <a:rPr lang="en-US" i="1" dirty="0" smtClean="0"/>
              <a:t>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(t)</a:t>
            </a:r>
            <a:r>
              <a:rPr lang="en-US" dirty="0" smtClean="0"/>
              <a:t>] is a complex expression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43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main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Calculate the behavior of any net: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	</a:t>
            </a:r>
            <a:r>
              <a:rPr lang="en-US" sz="2800" dirty="0" smtClean="0"/>
              <a:t>Given a net, find a class of expressions C,  </a:t>
            </a:r>
            <a:r>
              <a:rPr lang="en-US" sz="2800" dirty="0" err="1" smtClean="0"/>
              <a:t>s.t.</a:t>
            </a:r>
            <a:r>
              <a:rPr lang="en-US" sz="2800" dirty="0" smtClean="0"/>
              <a:t>,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800" dirty="0" smtClean="0"/>
              <a:t> for non-afferent </a:t>
            </a:r>
            <a:r>
              <a:rPr lang="en-US" sz="2800" i="1" dirty="0" smtClean="0">
                <a:sym typeface="Wingdings" panose="05000000000000000000" pitchFamily="2" charset="2"/>
              </a:rPr>
              <a:t>c</a:t>
            </a:r>
            <a:r>
              <a:rPr lang="en-US" sz="2800" i="1" baseline="-25000" dirty="0" smtClean="0">
                <a:sym typeface="Wingdings" panose="05000000000000000000" pitchFamily="2" charset="2"/>
              </a:rPr>
              <a:t>i</a:t>
            </a:r>
            <a:r>
              <a:rPr lang="en-US" sz="2800" dirty="0" smtClean="0">
                <a:sym typeface="Wingdings" panose="05000000000000000000" pitchFamily="2" charset="2"/>
              </a:rPr>
              <a:t>  in C,</a:t>
            </a:r>
            <a:r>
              <a:rPr lang="en-US" sz="4500" dirty="0" smtClean="0">
                <a:sym typeface="Wingdings" panose="05000000000000000000" pitchFamily="2" charset="2"/>
              </a:rPr>
              <a:t> </a:t>
            </a:r>
            <a:r>
              <a:rPr lang="en-US" sz="4500" baseline="-25000" dirty="0" smtClean="0">
                <a:sym typeface="Wingdings" panose="05000000000000000000" pitchFamily="2" charset="2"/>
              </a:rPr>
              <a:t>ᴲ</a:t>
            </a:r>
            <a:r>
              <a:rPr lang="en-US" sz="4500" dirty="0" smtClean="0"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a true expression </a:t>
            </a:r>
          </a:p>
          <a:p>
            <a:pPr marL="0" indent="0" algn="ctr">
              <a:spcBef>
                <a:spcPts val="600"/>
              </a:spcBef>
              <a:buNone/>
            </a:pPr>
            <a:endParaRPr lang="en-US" sz="2800" dirty="0" smtClean="0">
              <a:sym typeface="Wingdings" panose="05000000000000000000" pitchFamily="2" charset="2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800" i="1" dirty="0" smtClean="0"/>
              <a:t>N</a:t>
            </a:r>
            <a:r>
              <a:rPr lang="en-US" sz="2800" i="1" baseline="-25000" dirty="0" smtClean="0"/>
              <a:t>i</a:t>
            </a:r>
            <a:r>
              <a:rPr lang="en-US" sz="2800" i="1" dirty="0" smtClean="0"/>
              <a:t>(t)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↔ [</a:t>
            </a:r>
            <a:r>
              <a:rPr lang="en-US" sz="2800" i="1" dirty="0" smtClean="0"/>
              <a:t>N</a:t>
            </a:r>
            <a:r>
              <a:rPr lang="en-US" sz="2800" i="1" baseline="-25000" dirty="0" smtClean="0"/>
              <a:t>i-g</a:t>
            </a:r>
            <a:r>
              <a:rPr lang="en-US" sz="2800" i="1" dirty="0" smtClean="0"/>
              <a:t>(t-1)</a:t>
            </a:r>
            <a:r>
              <a:rPr lang="en-US" sz="2800" dirty="0" smtClean="0"/>
              <a:t>,…,</a:t>
            </a:r>
            <a:r>
              <a:rPr lang="en-US" sz="2800" i="1" dirty="0" smtClean="0"/>
              <a:t> N</a:t>
            </a:r>
            <a:r>
              <a:rPr lang="en-US" sz="2800" i="1" baseline="-25000" dirty="0" smtClean="0"/>
              <a:t>i-1</a:t>
            </a:r>
            <a:r>
              <a:rPr lang="en-US" sz="2800" i="1" dirty="0" smtClean="0"/>
              <a:t>(t-1)</a:t>
            </a:r>
            <a:r>
              <a:rPr lang="en-US" sz="2800" dirty="0" smtClean="0"/>
              <a:t>,</a:t>
            </a:r>
            <a:r>
              <a:rPr lang="en-US" sz="2800" i="1" dirty="0" smtClean="0"/>
              <a:t> N</a:t>
            </a:r>
            <a:r>
              <a:rPr lang="en-US" sz="2800" i="1" baseline="-25000" dirty="0" smtClean="0"/>
              <a:t>i</a:t>
            </a:r>
            <a:r>
              <a:rPr lang="en-US" sz="2800" i="1" dirty="0" smtClean="0"/>
              <a:t>(t-1)</a:t>
            </a:r>
            <a:r>
              <a:rPr lang="en-US" sz="2800" dirty="0" smtClean="0">
                <a:sym typeface="Wingdings" panose="05000000000000000000" pitchFamily="2" charset="2"/>
              </a:rPr>
              <a:t>]</a:t>
            </a:r>
          </a:p>
          <a:p>
            <a:pPr marL="0" indent="0" algn="ctr">
              <a:spcBef>
                <a:spcPts val="600"/>
              </a:spcBef>
              <a:buNone/>
            </a:pPr>
            <a:endParaRPr lang="en-US" sz="2800" dirty="0" smtClean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2800" dirty="0" smtClean="0">
                <a:sym typeface="Wingdings" panose="05000000000000000000" pitchFamily="2" charset="2"/>
              </a:rPr>
              <a:t>where </a:t>
            </a:r>
            <a:r>
              <a:rPr lang="en-US" sz="2800" i="1" dirty="0" smtClean="0"/>
              <a:t>c</a:t>
            </a:r>
            <a:r>
              <a:rPr lang="en-US" sz="2800" i="1" baseline="-25000" dirty="0" smtClean="0"/>
              <a:t>i-g</a:t>
            </a:r>
            <a:r>
              <a:rPr lang="en-US" sz="2800" i="1" dirty="0" smtClean="0"/>
              <a:t>, c</a:t>
            </a:r>
            <a:r>
              <a:rPr lang="en-US" sz="2800" i="1" baseline="-25000" dirty="0" smtClean="0"/>
              <a:t>i-2</a:t>
            </a:r>
            <a:r>
              <a:rPr lang="en-US" sz="2800" i="1" dirty="0" smtClean="0"/>
              <a:t>, …, c</a:t>
            </a:r>
            <a:r>
              <a:rPr lang="en-US" sz="2800" i="1" baseline="-25000" dirty="0" smtClean="0"/>
              <a:t>i-1 </a:t>
            </a:r>
            <a:r>
              <a:rPr lang="en-US" sz="2800" i="1" dirty="0"/>
              <a:t> </a:t>
            </a:r>
            <a:r>
              <a:rPr lang="en-US" sz="2800" dirty="0" smtClean="0"/>
              <a:t>have axons inputting </a:t>
            </a:r>
            <a:r>
              <a:rPr lang="en-US" sz="2800" i="1" dirty="0" smtClean="0"/>
              <a:t>c</a:t>
            </a:r>
            <a:r>
              <a:rPr lang="en-US" sz="2800" i="1" baseline="-25000" dirty="0" smtClean="0"/>
              <a:t>i-g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2892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main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 Find a net which will behave in a specific way (if one exists):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	</a:t>
            </a:r>
            <a:r>
              <a:rPr lang="en-US" sz="2800" dirty="0" smtClean="0"/>
              <a:t>Given an expression of the form:</a:t>
            </a:r>
            <a:endParaRPr lang="en-US" sz="2800" dirty="0" smtClean="0">
              <a:sym typeface="Wingdings" panose="05000000000000000000" pitchFamily="2" charset="2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800" i="1" dirty="0" smtClean="0"/>
              <a:t>N</a:t>
            </a:r>
            <a:r>
              <a:rPr lang="en-US" sz="2800" i="1" baseline="-25000" dirty="0" smtClean="0"/>
              <a:t>i</a:t>
            </a:r>
            <a:r>
              <a:rPr lang="en-US" sz="2800" i="1" dirty="0" smtClean="0"/>
              <a:t>(t)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↔ [</a:t>
            </a:r>
            <a:r>
              <a:rPr lang="en-US" sz="2800" i="1" dirty="0" smtClean="0"/>
              <a:t>N</a:t>
            </a:r>
            <a:r>
              <a:rPr lang="en-US" sz="2800" i="1" baseline="-25000" dirty="0" smtClean="0"/>
              <a:t>i-g</a:t>
            </a:r>
            <a:r>
              <a:rPr lang="en-US" sz="2800" i="1" dirty="0" smtClean="0"/>
              <a:t>(t-1)</a:t>
            </a:r>
            <a:r>
              <a:rPr lang="en-US" sz="2800" dirty="0" smtClean="0"/>
              <a:t>,…,</a:t>
            </a:r>
            <a:r>
              <a:rPr lang="en-US" sz="2800" i="1" dirty="0" smtClean="0"/>
              <a:t> N</a:t>
            </a:r>
            <a:r>
              <a:rPr lang="en-US" sz="2800" i="1" baseline="-25000" dirty="0" smtClean="0"/>
              <a:t>i-1</a:t>
            </a:r>
            <a:r>
              <a:rPr lang="en-US" sz="2800" i="1" dirty="0" smtClean="0"/>
              <a:t>(t-1)</a:t>
            </a:r>
            <a:r>
              <a:rPr lang="en-US" sz="2800" dirty="0" smtClean="0"/>
              <a:t>,</a:t>
            </a:r>
            <a:r>
              <a:rPr lang="en-US" sz="2800" i="1" dirty="0" smtClean="0"/>
              <a:t> N</a:t>
            </a:r>
            <a:r>
              <a:rPr lang="en-US" sz="2800" i="1" baseline="-25000" dirty="0" smtClean="0"/>
              <a:t>i</a:t>
            </a:r>
            <a:r>
              <a:rPr lang="en-US" sz="2800" i="1" dirty="0" smtClean="0"/>
              <a:t>(t-1)</a:t>
            </a:r>
            <a:r>
              <a:rPr lang="en-US" sz="2800" dirty="0" smtClean="0">
                <a:sym typeface="Wingdings" panose="05000000000000000000" pitchFamily="2" charset="2"/>
              </a:rPr>
              <a:t>]</a:t>
            </a:r>
          </a:p>
          <a:p>
            <a:pPr marL="0" indent="0" algn="ctr">
              <a:spcBef>
                <a:spcPts val="600"/>
              </a:spcBef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 smtClean="0">
                <a:sym typeface="Wingdings" panose="05000000000000000000" pitchFamily="2" charset="2"/>
              </a:rPr>
              <a:t>Find a net for which it is true</a:t>
            </a:r>
          </a:p>
        </p:txBody>
      </p:sp>
    </p:spTree>
    <p:extLst>
      <p:ext uri="{BB962C8B-B14F-4D97-AF65-F5344CB8AC3E}">
        <p14:creationId xmlns:p14="http://schemas.microsoft.com/office/powerpoint/2010/main" val="211907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main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Nets without circles: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asily solved</a:t>
            </a:r>
          </a:p>
          <a:p>
            <a:pPr lvl="1"/>
            <a:r>
              <a:rPr lang="en-US" dirty="0" smtClean="0"/>
              <a:t>Q1 answered by showing how to write an expression describing the relation between a neuron pulsing and the input it receives</a:t>
            </a:r>
          </a:p>
          <a:p>
            <a:pPr lvl="1"/>
            <a:r>
              <a:rPr lang="en-US" dirty="0" smtClean="0"/>
              <a:t>Q2 answered by constructing networks corresponding to the four basic operations, and then using induction on network size to show the expression is </a:t>
            </a:r>
            <a:r>
              <a:rPr lang="en-US" dirty="0" err="1" smtClean="0"/>
              <a:t>satisfiable</a:t>
            </a:r>
            <a:r>
              <a:rPr lang="en-US" dirty="0"/>
              <a:t>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72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505</Words>
  <Application>Microsoft Office PowerPoint</Application>
  <PresentationFormat>On-screen Show (4:3)</PresentationFormat>
  <Paragraphs>74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Logical Calculus of Ideas Immanent in Nervous Activity McCulloch and Pitts</vt:lpstr>
      <vt:lpstr>Motivation</vt:lpstr>
      <vt:lpstr>Background</vt:lpstr>
      <vt:lpstr>Assumptions</vt:lpstr>
      <vt:lpstr>Mc-Pitts Binary Threshold Neuron</vt:lpstr>
      <vt:lpstr>Model</vt:lpstr>
      <vt:lpstr>Two main Questions</vt:lpstr>
      <vt:lpstr>Two main Questions</vt:lpstr>
      <vt:lpstr>Two main Questions</vt:lpstr>
      <vt:lpstr>Two main questions</vt:lpstr>
      <vt:lpstr>Two main questions</vt:lpstr>
      <vt:lpstr>Unanswered questions</vt:lpstr>
      <vt:lpstr>Theory “Consequnces”</vt:lpstr>
      <vt:lpstr>Limitations</vt:lpstr>
      <vt:lpstr>Contributions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</dc:creator>
  <cp:lastModifiedBy>Fatima</cp:lastModifiedBy>
  <cp:revision>10</cp:revision>
  <dcterms:created xsi:type="dcterms:W3CDTF">2015-09-09T15:01:41Z</dcterms:created>
  <dcterms:modified xsi:type="dcterms:W3CDTF">2015-09-09T16:49:35Z</dcterms:modified>
</cp:coreProperties>
</file>