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98A"/>
    <a:srgbClr val="7570B3"/>
    <a:srgbClr val="D95F02"/>
    <a:srgbClr val="1C8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664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363188976378"/>
          <c:y val="0.0534653465346535"/>
          <c:w val="0.84569358162741"/>
          <c:h val="0.89306930693069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Afghanistan</c:v>
                </c:pt>
              </c:strCache>
            </c:strRef>
          </c:tx>
          <c:spPr>
            <a:ln w="63500">
              <a:solidFill>
                <a:srgbClr val="D95F02"/>
              </a:solidFill>
            </a:ln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1990.0</c:v>
                </c:pt>
                <c:pt idx="1">
                  <c:v>1991.0</c:v>
                </c:pt>
                <c:pt idx="2">
                  <c:v>1992.0</c:v>
                </c:pt>
                <c:pt idx="3">
                  <c:v>1993.0</c:v>
                </c:pt>
                <c:pt idx="4">
                  <c:v>1994.0</c:v>
                </c:pt>
                <c:pt idx="5">
                  <c:v>1995.0</c:v>
                </c:pt>
                <c:pt idx="6">
                  <c:v>1996.0</c:v>
                </c:pt>
                <c:pt idx="7">
                  <c:v>1997.0</c:v>
                </c:pt>
                <c:pt idx="8">
                  <c:v>1998.0</c:v>
                </c:pt>
                <c:pt idx="9">
                  <c:v>1999.0</c:v>
                </c:pt>
                <c:pt idx="10">
                  <c:v>2000.0</c:v>
                </c:pt>
                <c:pt idx="11">
                  <c:v>2001.0</c:v>
                </c:pt>
                <c:pt idx="12">
                  <c:v>2002.0</c:v>
                </c:pt>
                <c:pt idx="13">
                  <c:v>2003.0</c:v>
                </c:pt>
                <c:pt idx="14">
                  <c:v>2004.0</c:v>
                </c:pt>
                <c:pt idx="15">
                  <c:v>2005.0</c:v>
                </c:pt>
                <c:pt idx="16">
                  <c:v>2006.0</c:v>
                </c:pt>
                <c:pt idx="17">
                  <c:v>2007.0</c:v>
                </c:pt>
                <c:pt idx="18">
                  <c:v>2008.0</c:v>
                </c:pt>
                <c:pt idx="19">
                  <c:v>2009.0</c:v>
                </c:pt>
                <c:pt idx="20">
                  <c:v>2010.0</c:v>
                </c:pt>
                <c:pt idx="21">
                  <c:v>2011.0</c:v>
                </c:pt>
                <c:pt idx="22">
                  <c:v>2012.0</c:v>
                </c:pt>
                <c:pt idx="23">
                  <c:v>2013.0</c:v>
                </c:pt>
                <c:pt idx="24">
                  <c:v>2014.0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11">
                  <c:v>2.46166631478366E9</c:v>
                </c:pt>
                <c:pt idx="12">
                  <c:v>4.12881804225508E9</c:v>
                </c:pt>
                <c:pt idx="13">
                  <c:v>4.58364892164112E9</c:v>
                </c:pt>
                <c:pt idx="14">
                  <c:v>5.2854619993374E9</c:v>
                </c:pt>
                <c:pt idx="15">
                  <c:v>6.27507601647174E9</c:v>
                </c:pt>
                <c:pt idx="16">
                  <c:v>7.05759840661553E9</c:v>
                </c:pt>
                <c:pt idx="17">
                  <c:v>9.84384245548323E9</c:v>
                </c:pt>
                <c:pt idx="18">
                  <c:v>1.01905298824878E10</c:v>
                </c:pt>
                <c:pt idx="19">
                  <c:v>1.24869435057381E10</c:v>
                </c:pt>
                <c:pt idx="20">
                  <c:v>1.59368006362487E10</c:v>
                </c:pt>
                <c:pt idx="21">
                  <c:v>1.79302393998149E10</c:v>
                </c:pt>
                <c:pt idx="22">
                  <c:v>2.05365427367297E10</c:v>
                </c:pt>
                <c:pt idx="23">
                  <c:v>2.04589391552669E10</c:v>
                </c:pt>
                <c:pt idx="24">
                  <c:v>2.00382151593873E10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Syria</c:v>
                </c:pt>
              </c:strCache>
            </c:strRef>
          </c:tx>
          <c:spPr>
            <a:ln w="63500">
              <a:solidFill>
                <a:srgbClr val="1C8CBB"/>
              </a:solidFill>
            </a:ln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1990.0</c:v>
                </c:pt>
                <c:pt idx="1">
                  <c:v>1991.0</c:v>
                </c:pt>
                <c:pt idx="2">
                  <c:v>1992.0</c:v>
                </c:pt>
                <c:pt idx="3">
                  <c:v>1993.0</c:v>
                </c:pt>
                <c:pt idx="4">
                  <c:v>1994.0</c:v>
                </c:pt>
                <c:pt idx="5">
                  <c:v>1995.0</c:v>
                </c:pt>
                <c:pt idx="6">
                  <c:v>1996.0</c:v>
                </c:pt>
                <c:pt idx="7">
                  <c:v>1997.0</c:v>
                </c:pt>
                <c:pt idx="8">
                  <c:v>1998.0</c:v>
                </c:pt>
                <c:pt idx="9">
                  <c:v>1999.0</c:v>
                </c:pt>
                <c:pt idx="10">
                  <c:v>2000.0</c:v>
                </c:pt>
                <c:pt idx="11">
                  <c:v>2001.0</c:v>
                </c:pt>
                <c:pt idx="12">
                  <c:v>2002.0</c:v>
                </c:pt>
                <c:pt idx="13">
                  <c:v>2003.0</c:v>
                </c:pt>
                <c:pt idx="14">
                  <c:v>2004.0</c:v>
                </c:pt>
                <c:pt idx="15">
                  <c:v>2005.0</c:v>
                </c:pt>
                <c:pt idx="16">
                  <c:v>2006.0</c:v>
                </c:pt>
                <c:pt idx="17">
                  <c:v>2007.0</c:v>
                </c:pt>
                <c:pt idx="18">
                  <c:v>2008.0</c:v>
                </c:pt>
                <c:pt idx="19">
                  <c:v>2009.0</c:v>
                </c:pt>
                <c:pt idx="20">
                  <c:v>2010.0</c:v>
                </c:pt>
                <c:pt idx="21">
                  <c:v>2011.0</c:v>
                </c:pt>
                <c:pt idx="22">
                  <c:v>2012.0</c:v>
                </c:pt>
                <c:pt idx="23">
                  <c:v>2013.0</c:v>
                </c:pt>
                <c:pt idx="24">
                  <c:v>2014.0</c:v>
                </c:pt>
              </c:numCache>
            </c:numRef>
          </c:xVal>
          <c:yVal>
            <c:numRef>
              <c:f>Sheet1!$C$2:$C$26</c:f>
              <c:numCache>
                <c:formatCode>General</c:formatCode>
                <c:ptCount val="25"/>
                <c:pt idx="0">
                  <c:v>1.23086242839787E10</c:v>
                </c:pt>
                <c:pt idx="1">
                  <c:v>1.29818333333333E10</c:v>
                </c:pt>
                <c:pt idx="2">
                  <c:v>1.32535658989558E10</c:v>
                </c:pt>
                <c:pt idx="3">
                  <c:v>1.36959620192084E10</c:v>
                </c:pt>
                <c:pt idx="4">
                  <c:v>1.012202E10</c:v>
                </c:pt>
                <c:pt idx="5">
                  <c:v>1.13967065868263E10</c:v>
                </c:pt>
                <c:pt idx="6">
                  <c:v>1.37895608782435E10</c:v>
                </c:pt>
                <c:pt idx="7">
                  <c:v>1.45052339688716E10</c:v>
                </c:pt>
                <c:pt idx="8">
                  <c:v>1.52008461384615E10</c:v>
                </c:pt>
                <c:pt idx="9">
                  <c:v>1.58738759689922E10</c:v>
                </c:pt>
                <c:pt idx="10">
                  <c:v>1.93258949131254E10</c:v>
                </c:pt>
                <c:pt idx="11">
                  <c:v>2.1099833783503E10</c:v>
                </c:pt>
                <c:pt idx="12">
                  <c:v>2.15822488816592E10</c:v>
                </c:pt>
                <c:pt idx="13">
                  <c:v>2.18281446860394E10</c:v>
                </c:pt>
                <c:pt idx="14">
                  <c:v>2.50869306930693E10</c:v>
                </c:pt>
                <c:pt idx="15">
                  <c:v>2.88589655172414E10</c:v>
                </c:pt>
                <c:pt idx="16">
                  <c:v>3.33328445747801E10</c:v>
                </c:pt>
                <c:pt idx="17">
                  <c:v>4.04050060072086E10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Somalia</c:v>
                </c:pt>
              </c:strCache>
            </c:strRef>
          </c:tx>
          <c:spPr>
            <a:ln w="63500">
              <a:solidFill>
                <a:srgbClr val="7570B3"/>
              </a:solidFill>
            </a:ln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1990.0</c:v>
                </c:pt>
                <c:pt idx="1">
                  <c:v>1991.0</c:v>
                </c:pt>
                <c:pt idx="2">
                  <c:v>1992.0</c:v>
                </c:pt>
                <c:pt idx="3">
                  <c:v>1993.0</c:v>
                </c:pt>
                <c:pt idx="4">
                  <c:v>1994.0</c:v>
                </c:pt>
                <c:pt idx="5">
                  <c:v>1995.0</c:v>
                </c:pt>
                <c:pt idx="6">
                  <c:v>1996.0</c:v>
                </c:pt>
                <c:pt idx="7">
                  <c:v>1997.0</c:v>
                </c:pt>
                <c:pt idx="8">
                  <c:v>1998.0</c:v>
                </c:pt>
                <c:pt idx="9">
                  <c:v>1999.0</c:v>
                </c:pt>
                <c:pt idx="10">
                  <c:v>2000.0</c:v>
                </c:pt>
                <c:pt idx="11">
                  <c:v>2001.0</c:v>
                </c:pt>
                <c:pt idx="12">
                  <c:v>2002.0</c:v>
                </c:pt>
                <c:pt idx="13">
                  <c:v>2003.0</c:v>
                </c:pt>
                <c:pt idx="14">
                  <c:v>2004.0</c:v>
                </c:pt>
                <c:pt idx="15">
                  <c:v>2005.0</c:v>
                </c:pt>
                <c:pt idx="16">
                  <c:v>2006.0</c:v>
                </c:pt>
                <c:pt idx="17">
                  <c:v>2007.0</c:v>
                </c:pt>
                <c:pt idx="18">
                  <c:v>2008.0</c:v>
                </c:pt>
                <c:pt idx="19">
                  <c:v>2009.0</c:v>
                </c:pt>
                <c:pt idx="20">
                  <c:v>2010.0</c:v>
                </c:pt>
                <c:pt idx="21">
                  <c:v>2011.0</c:v>
                </c:pt>
                <c:pt idx="22">
                  <c:v>2012.0</c:v>
                </c:pt>
                <c:pt idx="23">
                  <c:v>2013.0</c:v>
                </c:pt>
                <c:pt idx="24">
                  <c:v>2014.0</c:v>
                </c:pt>
              </c:numCache>
            </c:numRef>
          </c:xVal>
          <c:yVal>
            <c:numRef>
              <c:f>Sheet1!$D$2:$D$26</c:f>
              <c:numCache>
                <c:formatCode>General</c:formatCode>
                <c:ptCount val="25"/>
                <c:pt idx="23">
                  <c:v>5.352E9</c:v>
                </c:pt>
                <c:pt idx="24">
                  <c:v>5.707E9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North Korea</c:v>
                </c:pt>
              </c:strCache>
            </c:strRef>
          </c:tx>
          <c:spPr>
            <a:ln>
              <a:solidFill>
                <a:srgbClr val="E7298A"/>
              </a:solidFill>
            </a:ln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1990.0</c:v>
                </c:pt>
                <c:pt idx="1">
                  <c:v>1991.0</c:v>
                </c:pt>
                <c:pt idx="2">
                  <c:v>1992.0</c:v>
                </c:pt>
                <c:pt idx="3">
                  <c:v>1993.0</c:v>
                </c:pt>
                <c:pt idx="4">
                  <c:v>1994.0</c:v>
                </c:pt>
                <c:pt idx="5">
                  <c:v>1995.0</c:v>
                </c:pt>
                <c:pt idx="6">
                  <c:v>1996.0</c:v>
                </c:pt>
                <c:pt idx="7">
                  <c:v>1997.0</c:v>
                </c:pt>
                <c:pt idx="8">
                  <c:v>1998.0</c:v>
                </c:pt>
                <c:pt idx="9">
                  <c:v>1999.0</c:v>
                </c:pt>
                <c:pt idx="10">
                  <c:v>2000.0</c:v>
                </c:pt>
                <c:pt idx="11">
                  <c:v>2001.0</c:v>
                </c:pt>
                <c:pt idx="12">
                  <c:v>2002.0</c:v>
                </c:pt>
                <c:pt idx="13">
                  <c:v>2003.0</c:v>
                </c:pt>
                <c:pt idx="14">
                  <c:v>2004.0</c:v>
                </c:pt>
                <c:pt idx="15">
                  <c:v>2005.0</c:v>
                </c:pt>
                <c:pt idx="16">
                  <c:v>2006.0</c:v>
                </c:pt>
                <c:pt idx="17">
                  <c:v>2007.0</c:v>
                </c:pt>
                <c:pt idx="18">
                  <c:v>2008.0</c:v>
                </c:pt>
                <c:pt idx="19">
                  <c:v>2009.0</c:v>
                </c:pt>
                <c:pt idx="20">
                  <c:v>2010.0</c:v>
                </c:pt>
                <c:pt idx="21">
                  <c:v>2011.0</c:v>
                </c:pt>
                <c:pt idx="22">
                  <c:v>2012.0</c:v>
                </c:pt>
                <c:pt idx="23">
                  <c:v>2013.0</c:v>
                </c:pt>
                <c:pt idx="24">
                  <c:v>2014.0</c:v>
                </c:pt>
              </c:numCache>
            </c:numRef>
          </c:xVal>
          <c:yVal>
            <c:numRef>
              <c:f>Sheet1!$E$2:$E$26</c:f>
              <c:numCache>
                <c:formatCode>General</c:formatCode>
                <c:ptCount val="25"/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202600"/>
        <c:axId val="2119722488"/>
      </c:scatterChart>
      <c:valAx>
        <c:axId val="2119202600"/>
        <c:scaling>
          <c:orientation val="minMax"/>
          <c:max val="2015.0"/>
          <c:min val="1990.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119722488"/>
        <c:crosses val="autoZero"/>
        <c:crossBetween val="midCat"/>
      </c:valAx>
      <c:valAx>
        <c:axId val="2119722488"/>
        <c:scaling>
          <c:orientation val="minMax"/>
          <c:max val="5.0E10"/>
        </c:scaling>
        <c:delete val="0"/>
        <c:axPos val="l"/>
        <c:numFmt formatCode="&quot;$&quot;#,##0,,,&quot;B&quot;" sourceLinked="0"/>
        <c:majorTickMark val="none"/>
        <c:minorTickMark val="none"/>
        <c:tickLblPos val="nextTo"/>
        <c:spPr>
          <a:ln>
            <a:noFill/>
          </a:ln>
        </c:spPr>
        <c:crossAx val="2119202600"/>
        <c:crosses val="autoZero"/>
        <c:crossBetween val="midCat"/>
        <c:minorUnit val="2.0E9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45C0A-1F45-F349-B8CE-49C371E502E5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2578C-70BB-6240-AB82-142D7E46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Traditional means of getting socioeconomic data can be imprecise or unavailable</a:t>
            </a:r>
          </a:p>
          <a:p>
            <a:r>
              <a:rPr lang="en-US" sz="1200" dirty="0" smtClean="0"/>
              <a:t>It can be difficult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get estimates for cities and conflict and post-conflict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2578C-70BB-6240-AB82-142D7E46FB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Values of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2578C-70BB-6240-AB82-142D7E46FB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Values of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2578C-70BB-6240-AB82-142D7E46FB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Values of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2578C-70BB-6240-AB82-142D7E46FB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4679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libri"/>
                <a:cs typeface="Calibri"/>
              </a:rPr>
              <a:t>Using Night Lights to Measure Economic Growth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Peter Rasmussen</a:t>
            </a:r>
          </a:p>
        </p:txBody>
      </p:sp>
    </p:spTree>
    <p:extLst>
      <p:ext uri="{BB962C8B-B14F-4D97-AF65-F5344CB8AC3E}">
        <p14:creationId xmlns:p14="http://schemas.microsoft.com/office/powerpoint/2010/main" val="366819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Issue: Data gaps in emerging markets</a:t>
            </a:r>
            <a:endParaRPr lang="en-US" b="1" dirty="0">
              <a:latin typeface="Calibri"/>
              <a:cs typeface="Calibri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59307116"/>
              </p:ext>
            </p:extLst>
          </p:nvPr>
        </p:nvGraphicFramePr>
        <p:xfrm>
          <a:off x="1399831" y="1905000"/>
          <a:ext cx="6393044" cy="352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1218561" y="1348973"/>
            <a:ext cx="954909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500" b="1" dirty="0" smtClean="0">
                <a:latin typeface="Calibri"/>
                <a:cs typeface="Calibri"/>
              </a:rPr>
              <a:t>GDP</a:t>
            </a:r>
            <a:endParaRPr lang="en-US" sz="2500" b="1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15824" y="1905000"/>
            <a:ext cx="929396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500" b="1" dirty="0" smtClean="0">
                <a:solidFill>
                  <a:srgbClr val="1C8CBB"/>
                </a:solidFill>
                <a:latin typeface="Calibri"/>
                <a:cs typeface="Calibri"/>
              </a:rPr>
              <a:t>Syria</a:t>
            </a:r>
            <a:endParaRPr lang="en-US" sz="2500" b="1" dirty="0">
              <a:solidFill>
                <a:srgbClr val="1C8CBB"/>
              </a:solidFill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824" y="3512684"/>
            <a:ext cx="1828176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500" b="1" dirty="0" smtClean="0">
                <a:solidFill>
                  <a:srgbClr val="D95F02"/>
                </a:solidFill>
                <a:latin typeface="Calibri"/>
                <a:cs typeface="Calibri"/>
              </a:rPr>
              <a:t>Afghanistan</a:t>
            </a:r>
            <a:endParaRPr lang="en-US" sz="2500" b="1" dirty="0">
              <a:solidFill>
                <a:srgbClr val="D95F02"/>
              </a:solidFill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824" y="4299151"/>
            <a:ext cx="1370976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500" b="1" dirty="0" smtClean="0">
                <a:solidFill>
                  <a:srgbClr val="7570B3"/>
                </a:solidFill>
                <a:latin typeface="Calibri"/>
                <a:cs typeface="Calibri"/>
              </a:rPr>
              <a:t>Somalia</a:t>
            </a:r>
            <a:endParaRPr lang="en-US" sz="2500" b="1" dirty="0">
              <a:solidFill>
                <a:srgbClr val="7570B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3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Issue: Data gaps in emerging markets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249" y="2467551"/>
            <a:ext cx="7784306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000" dirty="0" smtClean="0">
                <a:latin typeface="Calibri"/>
                <a:cs typeface="Calibri"/>
              </a:rPr>
              <a:t>How </a:t>
            </a:r>
            <a:r>
              <a:rPr lang="en-US" sz="3000" dirty="0">
                <a:latin typeface="Calibri"/>
                <a:cs typeface="Calibri"/>
              </a:rPr>
              <a:t>do we measure economic growth in places where statistics are imprecise or unavailable?</a:t>
            </a:r>
            <a:endParaRPr lang="en-US"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64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Calibri"/>
                <a:cs typeface="Calibri"/>
              </a:rPr>
              <a:t>Hypothesis</a:t>
            </a:r>
            <a:endParaRPr lang="en-US" sz="4000" b="1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571" y="2427338"/>
            <a:ext cx="6722799" cy="11880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We can use satellite </a:t>
            </a:r>
            <a:r>
              <a:rPr lang="en-US" dirty="0"/>
              <a:t>night </a:t>
            </a:r>
            <a:r>
              <a:rPr lang="en-US" dirty="0" smtClean="0"/>
              <a:t>light imagery to measure economic growth (GDP)</a:t>
            </a:r>
          </a:p>
        </p:txBody>
      </p:sp>
    </p:spTree>
    <p:extLst>
      <p:ext uri="{BB962C8B-B14F-4D97-AF65-F5344CB8AC3E}">
        <p14:creationId xmlns:p14="http://schemas.microsoft.com/office/powerpoint/2010/main" val="11064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Calibri"/>
                <a:cs typeface="Calibri"/>
              </a:rPr>
              <a:t>Hypothesis</a:t>
            </a:r>
            <a:endParaRPr lang="en-US" sz="4000" b="1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571" y="2427338"/>
            <a:ext cx="6722799" cy="118806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GIF showing growth / change of night lights in Syria, Afghanistan, and Somalia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0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Calibri"/>
                <a:cs typeface="Calibri"/>
              </a:rPr>
              <a:t>Results</a:t>
            </a:r>
            <a:endParaRPr lang="en-US" sz="4000" b="1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571" y="2427338"/>
            <a:ext cx="6722799" cy="11880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Pretty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1447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116</Words>
  <Application>Microsoft Macintosh PowerPoint</Application>
  <PresentationFormat>On-screen Show (16:10)</PresentationFormat>
  <Paragraphs>24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Using Night Lights to Measure Economic Growth</vt:lpstr>
      <vt:lpstr>Issue: Data gaps in emerging markets</vt:lpstr>
      <vt:lpstr>Issue: Data gaps in emerging markets</vt:lpstr>
      <vt:lpstr>Hypothesis</vt:lpstr>
      <vt:lpstr>Hypothesis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Shit</dc:title>
  <dc:creator>Peter Rasmussen</dc:creator>
  <cp:lastModifiedBy>Peter Rasmussen</cp:lastModifiedBy>
  <cp:revision>21</cp:revision>
  <dcterms:created xsi:type="dcterms:W3CDTF">2016-06-17T00:08:47Z</dcterms:created>
  <dcterms:modified xsi:type="dcterms:W3CDTF">2016-06-17T02:33:03Z</dcterms:modified>
</cp:coreProperties>
</file>