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3" r:id="rId4"/>
    <p:sldId id="264" r:id="rId5"/>
    <p:sldId id="271" r:id="rId6"/>
    <p:sldId id="272" r:id="rId7"/>
    <p:sldId id="273" r:id="rId8"/>
    <p:sldId id="275" r:id="rId9"/>
    <p:sldId id="274" r:id="rId10"/>
    <p:sldId id="265" r:id="rId11"/>
    <p:sldId id="267" r:id="rId12"/>
    <p:sldId id="269" r:id="rId13"/>
    <p:sldId id="268"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3"/>
    <p:restoredTop sz="94657"/>
  </p:normalViewPr>
  <p:slideViewPr>
    <p:cSldViewPr snapToGrid="0">
      <p:cViewPr>
        <p:scale>
          <a:sx n="143" d="100"/>
          <a:sy n="143" d="100"/>
        </p:scale>
        <p:origin x="53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760C9CF-3252-4514-982B-0DAA40419832}" type="datetimeFigureOut">
              <a:rPr lang="he-IL" smtClean="0"/>
              <a:t>ב'.אדר.תשפ"ה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013EE-E226-460C-86E9-0F8929D57CF3}" type="slidenum">
              <a:rPr lang="he-IL" smtClean="0"/>
              <a:t>‹#›</a:t>
            </a:fld>
            <a:endParaRPr lang="he-IL"/>
          </a:p>
        </p:txBody>
      </p:sp>
    </p:spTree>
    <p:extLst>
      <p:ext uri="{BB962C8B-B14F-4D97-AF65-F5344CB8AC3E}">
        <p14:creationId xmlns:p14="http://schemas.microsoft.com/office/powerpoint/2010/main" val="368392526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95013EE-E226-460C-86E9-0F8929D57CF3}" type="slidenum">
              <a:rPr lang="he-IL" smtClean="0"/>
              <a:t>3</a:t>
            </a:fld>
            <a:endParaRPr lang="he-IL"/>
          </a:p>
        </p:txBody>
      </p:sp>
    </p:spTree>
    <p:extLst>
      <p:ext uri="{BB962C8B-B14F-4D97-AF65-F5344CB8AC3E}">
        <p14:creationId xmlns:p14="http://schemas.microsoft.com/office/powerpoint/2010/main" val="1397252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95013EE-E226-460C-86E9-0F8929D57CF3}" type="slidenum">
              <a:rPr lang="he-IL" smtClean="0"/>
              <a:t>4</a:t>
            </a:fld>
            <a:endParaRPr lang="he-IL"/>
          </a:p>
        </p:txBody>
      </p:sp>
    </p:spTree>
    <p:extLst>
      <p:ext uri="{BB962C8B-B14F-4D97-AF65-F5344CB8AC3E}">
        <p14:creationId xmlns:p14="http://schemas.microsoft.com/office/powerpoint/2010/main" val="415834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CBE36-F48B-E5C0-08FE-47A6B060BDD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742B85E-0549-F4AE-038C-A4B161E0BF0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293FD01-59B9-C247-E44B-5B313E52A0BB}"/>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9BFA9078-C0A9-3941-ACF3-2B2DD8B81DEF}"/>
              </a:ext>
            </a:extLst>
          </p:cNvPr>
          <p:cNvSpPr>
            <a:spLocks noGrp="1"/>
          </p:cNvSpPr>
          <p:nvPr>
            <p:ph type="sldNum" sz="quarter" idx="5"/>
          </p:nvPr>
        </p:nvSpPr>
        <p:spPr/>
        <p:txBody>
          <a:bodyPr/>
          <a:lstStyle/>
          <a:p>
            <a:fld id="{595013EE-E226-460C-86E9-0F8929D57CF3}" type="slidenum">
              <a:rPr lang="he-IL" smtClean="0"/>
              <a:t>5</a:t>
            </a:fld>
            <a:endParaRPr lang="he-IL"/>
          </a:p>
        </p:txBody>
      </p:sp>
    </p:spTree>
    <p:extLst>
      <p:ext uri="{BB962C8B-B14F-4D97-AF65-F5344CB8AC3E}">
        <p14:creationId xmlns:p14="http://schemas.microsoft.com/office/powerpoint/2010/main" val="348575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9A7EB-9109-5A5D-7A84-F783868AB54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B7889E64-AE88-198A-33A1-FE70D304FD5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EACCCE0-E2E2-0102-C2C2-936E283E7A57}"/>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093A792A-1938-7A37-FC57-86AA033A0263}"/>
              </a:ext>
            </a:extLst>
          </p:cNvPr>
          <p:cNvSpPr>
            <a:spLocks noGrp="1"/>
          </p:cNvSpPr>
          <p:nvPr>
            <p:ph type="sldNum" sz="quarter" idx="5"/>
          </p:nvPr>
        </p:nvSpPr>
        <p:spPr/>
        <p:txBody>
          <a:bodyPr/>
          <a:lstStyle/>
          <a:p>
            <a:fld id="{595013EE-E226-460C-86E9-0F8929D57CF3}" type="slidenum">
              <a:rPr lang="he-IL" smtClean="0"/>
              <a:t>6</a:t>
            </a:fld>
            <a:endParaRPr lang="he-IL"/>
          </a:p>
        </p:txBody>
      </p:sp>
    </p:spTree>
    <p:extLst>
      <p:ext uri="{BB962C8B-B14F-4D97-AF65-F5344CB8AC3E}">
        <p14:creationId xmlns:p14="http://schemas.microsoft.com/office/powerpoint/2010/main" val="356299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87C3-F057-1CAF-9A52-847899487CA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52616FB-D13F-2FAD-A99C-8C2E2506726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3869C3A-EBD3-BCDD-19D4-198726FA78BC}"/>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66CC683C-D150-1931-9E82-B5FA2250D99B}"/>
              </a:ext>
            </a:extLst>
          </p:cNvPr>
          <p:cNvSpPr>
            <a:spLocks noGrp="1"/>
          </p:cNvSpPr>
          <p:nvPr>
            <p:ph type="sldNum" sz="quarter" idx="5"/>
          </p:nvPr>
        </p:nvSpPr>
        <p:spPr/>
        <p:txBody>
          <a:bodyPr/>
          <a:lstStyle/>
          <a:p>
            <a:fld id="{595013EE-E226-460C-86E9-0F8929D57CF3}" type="slidenum">
              <a:rPr lang="he-IL" smtClean="0"/>
              <a:t>7</a:t>
            </a:fld>
            <a:endParaRPr lang="he-IL"/>
          </a:p>
        </p:txBody>
      </p:sp>
    </p:spTree>
    <p:extLst>
      <p:ext uri="{BB962C8B-B14F-4D97-AF65-F5344CB8AC3E}">
        <p14:creationId xmlns:p14="http://schemas.microsoft.com/office/powerpoint/2010/main" val="227181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474C8-23B4-1873-705F-944D41024C8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C208B70-20B1-5C1D-23DB-E26AA5AE0904}"/>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262F0508-B5BE-3BFB-D476-617F9DBCD83E}"/>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8F47D963-B9BB-63C9-4460-7EF49E1FFB50}"/>
              </a:ext>
            </a:extLst>
          </p:cNvPr>
          <p:cNvSpPr>
            <a:spLocks noGrp="1"/>
          </p:cNvSpPr>
          <p:nvPr>
            <p:ph type="sldNum" sz="quarter" idx="5"/>
          </p:nvPr>
        </p:nvSpPr>
        <p:spPr/>
        <p:txBody>
          <a:bodyPr/>
          <a:lstStyle/>
          <a:p>
            <a:fld id="{595013EE-E226-460C-86E9-0F8929D57CF3}" type="slidenum">
              <a:rPr lang="he-IL" smtClean="0"/>
              <a:t>8</a:t>
            </a:fld>
            <a:endParaRPr lang="he-IL"/>
          </a:p>
        </p:txBody>
      </p:sp>
    </p:spTree>
    <p:extLst>
      <p:ext uri="{BB962C8B-B14F-4D97-AF65-F5344CB8AC3E}">
        <p14:creationId xmlns:p14="http://schemas.microsoft.com/office/powerpoint/2010/main" val="1190120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90B03-6A32-85F1-0FE0-FD676B95CAC0}"/>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F5BDFA5-EF5F-33DB-F4E6-59D7329902A4}"/>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8F9E432-65AA-DF8E-91B6-03A360E60074}"/>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3BD6B3EB-1E5A-0639-129C-406CD5051638}"/>
              </a:ext>
            </a:extLst>
          </p:cNvPr>
          <p:cNvSpPr>
            <a:spLocks noGrp="1"/>
          </p:cNvSpPr>
          <p:nvPr>
            <p:ph type="sldNum" sz="quarter" idx="5"/>
          </p:nvPr>
        </p:nvSpPr>
        <p:spPr/>
        <p:txBody>
          <a:bodyPr/>
          <a:lstStyle/>
          <a:p>
            <a:fld id="{595013EE-E226-460C-86E9-0F8929D57CF3}" type="slidenum">
              <a:rPr lang="he-IL" smtClean="0"/>
              <a:t>9</a:t>
            </a:fld>
            <a:endParaRPr lang="he-IL"/>
          </a:p>
        </p:txBody>
      </p:sp>
    </p:spTree>
    <p:extLst>
      <p:ext uri="{BB962C8B-B14F-4D97-AF65-F5344CB8AC3E}">
        <p14:creationId xmlns:p14="http://schemas.microsoft.com/office/powerpoint/2010/main" val="3344473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7A64B569-350B-1E55-9D02-88A5F1A7E4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762" y="3740452"/>
            <a:ext cx="2474085" cy="247408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תיבת טקסט 5">
            <a:extLst>
              <a:ext uri="{FF2B5EF4-FFF2-40B4-BE49-F238E27FC236}">
                <a16:creationId xmlns:a16="http://schemas.microsoft.com/office/drawing/2014/main" id="{7DF2D2D1-0FB3-B2B7-69F7-A4F3D65674CC}"/>
              </a:ext>
            </a:extLst>
          </p:cNvPr>
          <p:cNvSpPr txBox="1"/>
          <p:nvPr/>
        </p:nvSpPr>
        <p:spPr>
          <a:xfrm>
            <a:off x="4647414" y="2271860"/>
            <a:ext cx="7262896" cy="2677656"/>
          </a:xfrm>
          <a:prstGeom prst="rect">
            <a:avLst/>
          </a:prstGeom>
          <a:noFill/>
        </p:spPr>
        <p:txBody>
          <a:bodyPr wrap="square" rtlCol="1">
            <a:spAutoFit/>
          </a:bodyPr>
          <a:lstStyle/>
          <a:p>
            <a:r>
              <a:rPr lang="en-US" sz="4800" b="1" dirty="0"/>
              <a:t>Hyperspectral Image Detection</a:t>
            </a:r>
          </a:p>
          <a:p>
            <a:endParaRPr lang="en-US" sz="4800" b="1" dirty="0"/>
          </a:p>
          <a:p>
            <a:r>
              <a:rPr lang="en-US" sz="2400" b="1" dirty="0"/>
              <a:t>Or Mizrahi, Arie Rozental</a:t>
            </a:r>
            <a:endParaRPr lang="he-IL" sz="2400" b="1" dirty="0"/>
          </a:p>
        </p:txBody>
      </p:sp>
    </p:spTree>
    <p:extLst>
      <p:ext uri="{BB962C8B-B14F-4D97-AF65-F5344CB8AC3E}">
        <p14:creationId xmlns:p14="http://schemas.microsoft.com/office/powerpoint/2010/main" val="64613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ADB2FD56-7F0C-1E71-A553-67A463EEE82A}"/>
              </a:ext>
            </a:extLst>
          </p:cNvPr>
          <p:cNvSpPr txBox="1"/>
          <p:nvPr/>
        </p:nvSpPr>
        <p:spPr>
          <a:xfrm>
            <a:off x="2281286" y="195314"/>
            <a:ext cx="7927942" cy="769441"/>
          </a:xfrm>
          <a:prstGeom prst="rect">
            <a:avLst/>
          </a:prstGeom>
          <a:noFill/>
        </p:spPr>
        <p:txBody>
          <a:bodyPr wrap="square" rtlCol="1">
            <a:spAutoFit/>
          </a:bodyPr>
          <a:lstStyle/>
          <a:p>
            <a:pPr algn="ctr"/>
            <a:r>
              <a:rPr lang="en-US" sz="4400" b="1" dirty="0"/>
              <a:t>Solution</a:t>
            </a:r>
            <a:endParaRPr lang="he-IL" sz="4400" b="1" dirty="0"/>
          </a:p>
        </p:txBody>
      </p:sp>
      <p:sp>
        <p:nvSpPr>
          <p:cNvPr id="3" name="תיבת טקסט 2">
            <a:extLst>
              <a:ext uri="{FF2B5EF4-FFF2-40B4-BE49-F238E27FC236}">
                <a16:creationId xmlns:a16="http://schemas.microsoft.com/office/drawing/2014/main" id="{D53EA7DA-55FB-2DF5-E5A2-07924AF04F20}"/>
              </a:ext>
            </a:extLst>
          </p:cNvPr>
          <p:cNvSpPr txBox="1"/>
          <p:nvPr/>
        </p:nvSpPr>
        <p:spPr>
          <a:xfrm>
            <a:off x="732148" y="1286095"/>
            <a:ext cx="10727703" cy="1754326"/>
          </a:xfrm>
          <a:prstGeom prst="rect">
            <a:avLst/>
          </a:prstGeom>
          <a:noFill/>
        </p:spPr>
        <p:txBody>
          <a:bodyPr wrap="square" rtlCol="1">
            <a:spAutoFit/>
          </a:bodyPr>
          <a:lstStyle/>
          <a:p>
            <a:pPr marL="285750" indent="-285750">
              <a:buFont typeface="Arial" panose="020B0604020202020204" pitchFamily="34" charset="0"/>
              <a:buChar char="•"/>
            </a:pPr>
            <a:r>
              <a:rPr lang="en-US" dirty="0"/>
              <a:t>A classic method used in this case is </a:t>
            </a:r>
            <a:r>
              <a:rPr lang="en-US" b="1" dirty="0"/>
              <a:t>PCA (Principal Component Analysis)</a:t>
            </a:r>
            <a:r>
              <a:rPr lang="en-US" dirty="0"/>
              <a:t> – a technique that identifies the channels that contribute the most to the matrix and discards those that contribute less statistically.</a:t>
            </a:r>
          </a:p>
          <a:p>
            <a:endParaRPr lang="en-US" dirty="0"/>
          </a:p>
          <a:p>
            <a:pPr marL="285750" indent="-285750">
              <a:buFont typeface="Arial" panose="020B0604020202020204" pitchFamily="34" charset="0"/>
              <a:buChar char="•"/>
            </a:pPr>
            <a:r>
              <a:rPr lang="en-US" dirty="0"/>
              <a:t>By applying this method, one makes the covariance matrix less singular by reducing its dimensionality. This reduction in dimensionality stabilizes the estimated covariance matrix, making it more suitable for detection algorithms.</a:t>
            </a:r>
            <a:endParaRPr lang="he-IL" dirty="0"/>
          </a:p>
        </p:txBody>
      </p:sp>
      <p:pic>
        <p:nvPicPr>
          <p:cNvPr id="4" name="Picture 2" descr="Camouflage Target Recognition Based on Dimension Reduction Analysis of Hyperspectral  Image Regions">
            <a:extLst>
              <a:ext uri="{FF2B5EF4-FFF2-40B4-BE49-F238E27FC236}">
                <a16:creationId xmlns:a16="http://schemas.microsoft.com/office/drawing/2014/main" id="{94DAF397-5099-3B1C-32EE-F44EB2624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911" y="3663557"/>
            <a:ext cx="5325034" cy="294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05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E1AE6-BDBD-120F-2B9E-AC4ECD878FE1}"/>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D480678A-09C0-8499-59F0-16C23CDA9790}"/>
              </a:ext>
            </a:extLst>
          </p:cNvPr>
          <p:cNvSpPr txBox="1"/>
          <p:nvPr/>
        </p:nvSpPr>
        <p:spPr>
          <a:xfrm>
            <a:off x="1277610" y="469187"/>
            <a:ext cx="9200560" cy="769441"/>
          </a:xfrm>
          <a:prstGeom prst="rect">
            <a:avLst/>
          </a:prstGeom>
          <a:noFill/>
        </p:spPr>
        <p:txBody>
          <a:bodyPr wrap="square" rtlCol="1">
            <a:spAutoFit/>
          </a:bodyPr>
          <a:lstStyle/>
          <a:p>
            <a:pPr algn="ctr"/>
            <a:r>
              <a:rPr lang="en-US" sz="4400" b="1" dirty="0"/>
              <a:t>The Impact Of The Channels Range</a:t>
            </a:r>
            <a:endParaRPr lang="he-IL" sz="4400" b="1" dirty="0"/>
          </a:p>
        </p:txBody>
      </p:sp>
      <p:sp>
        <p:nvSpPr>
          <p:cNvPr id="3" name="תיבת טקסט 2">
            <a:extLst>
              <a:ext uri="{FF2B5EF4-FFF2-40B4-BE49-F238E27FC236}">
                <a16:creationId xmlns:a16="http://schemas.microsoft.com/office/drawing/2014/main" id="{EC3376C1-E78C-AC61-FB6A-DFF8A1DECE04}"/>
              </a:ext>
            </a:extLst>
          </p:cNvPr>
          <p:cNvSpPr txBox="1"/>
          <p:nvPr/>
        </p:nvSpPr>
        <p:spPr>
          <a:xfrm>
            <a:off x="732148" y="1570322"/>
            <a:ext cx="10727703" cy="3373359"/>
          </a:xfrm>
          <a:prstGeom prst="rect">
            <a:avLst/>
          </a:prstGeom>
          <a:noFill/>
        </p:spPr>
        <p:txBody>
          <a:bodyPr wrap="square" rtlCol="1">
            <a:spAutoFit/>
          </a:bodyPr>
          <a:lstStyle/>
          <a:p>
            <a:pPr>
              <a:lnSpc>
                <a:spcPct val="150000"/>
              </a:lnSpc>
            </a:pPr>
            <a:endParaRPr lang="en-US" dirty="0"/>
          </a:p>
          <a:p>
            <a:pPr marL="285750" indent="-285750">
              <a:lnSpc>
                <a:spcPct val="150000"/>
              </a:lnSpc>
              <a:buFont typeface="Arial" panose="020B0604020202020204" pitchFamily="34" charset="0"/>
              <a:buChar char="•"/>
            </a:pPr>
            <a:r>
              <a:rPr lang="en-US" dirty="0"/>
              <a:t>During our model training, we discovered that using PCA alone does not provide more accurate results.</a:t>
            </a:r>
          </a:p>
          <a:p>
            <a:pPr>
              <a:lnSpc>
                <a:spcPct val="150000"/>
              </a:lnSpc>
            </a:pPr>
            <a:endParaRPr lang="en-US" dirty="0"/>
          </a:p>
          <a:p>
            <a:pPr marL="285750" indent="-285750">
              <a:lnSpc>
                <a:spcPct val="150000"/>
              </a:lnSpc>
              <a:buFont typeface="Arial" panose="020B0604020202020204" pitchFamily="34" charset="0"/>
              <a:buChar char="•"/>
            </a:pPr>
            <a:r>
              <a:rPr lang="en-US" dirty="0"/>
              <a:t>A large number of channels compared to the number of pixels, leads to a nearly singular inverse covariance matrix, causing instability in detection algorithms that rely on matrix inversion.</a:t>
            </a:r>
          </a:p>
          <a:p>
            <a:pPr>
              <a:lnSpc>
                <a:spcPct val="150000"/>
              </a:lnSpc>
            </a:pPr>
            <a:endParaRPr lang="en-US" dirty="0"/>
          </a:p>
          <a:p>
            <a:pPr marL="285750" indent="-285750">
              <a:lnSpc>
                <a:spcPct val="150000"/>
              </a:lnSpc>
              <a:buFont typeface="Arial" panose="020B0604020202020204" pitchFamily="34" charset="0"/>
              <a:buChar char="•"/>
            </a:pPr>
            <a:r>
              <a:rPr lang="en-US" dirty="0"/>
              <a:t>Therefore, we decided to examine the impact of the amount of channels on the estimation of the inverse covariance matrix.</a:t>
            </a:r>
          </a:p>
        </p:txBody>
      </p:sp>
    </p:spTree>
    <p:extLst>
      <p:ext uri="{BB962C8B-B14F-4D97-AF65-F5344CB8AC3E}">
        <p14:creationId xmlns:p14="http://schemas.microsoft.com/office/powerpoint/2010/main" val="420939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F2A0D-47E3-5972-C0BC-071F7B247ADB}"/>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973E31B2-0802-F04D-08E5-527ED074AF20}"/>
              </a:ext>
            </a:extLst>
          </p:cNvPr>
          <p:cNvSpPr txBox="1"/>
          <p:nvPr/>
        </p:nvSpPr>
        <p:spPr>
          <a:xfrm>
            <a:off x="1008668" y="195314"/>
            <a:ext cx="9200560" cy="769441"/>
          </a:xfrm>
          <a:prstGeom prst="rect">
            <a:avLst/>
          </a:prstGeom>
          <a:noFill/>
        </p:spPr>
        <p:txBody>
          <a:bodyPr wrap="square" rtlCol="1">
            <a:spAutoFit/>
          </a:bodyPr>
          <a:lstStyle/>
          <a:p>
            <a:pPr algn="ctr"/>
            <a:r>
              <a:rPr lang="en-US" sz="4400" b="1" dirty="0"/>
              <a:t>results</a:t>
            </a:r>
            <a:endParaRPr lang="he-IL" sz="4400" b="1" dirty="0"/>
          </a:p>
        </p:txBody>
      </p:sp>
      <p:sp>
        <p:nvSpPr>
          <p:cNvPr id="5" name="תיבת טקסט 4">
            <a:extLst>
              <a:ext uri="{FF2B5EF4-FFF2-40B4-BE49-F238E27FC236}">
                <a16:creationId xmlns:a16="http://schemas.microsoft.com/office/drawing/2014/main" id="{BFFFB050-CDC1-44A3-595B-F4A34834C9E6}"/>
              </a:ext>
            </a:extLst>
          </p:cNvPr>
          <p:cNvSpPr txBox="1"/>
          <p:nvPr/>
        </p:nvSpPr>
        <p:spPr>
          <a:xfrm>
            <a:off x="389387" y="1859339"/>
            <a:ext cx="7116283" cy="3139321"/>
          </a:xfrm>
          <a:prstGeom prst="rect">
            <a:avLst/>
          </a:prstGeom>
          <a:noFill/>
        </p:spPr>
        <p:txBody>
          <a:bodyPr wrap="square" rtlCol="1">
            <a:spAutoFit/>
          </a:bodyPr>
          <a:lstStyle/>
          <a:p>
            <a:pPr marL="285750" indent="-285750">
              <a:buFont typeface="Arial" panose="020B0604020202020204" pitchFamily="34" charset="0"/>
              <a:buChar char="•"/>
            </a:pPr>
            <a:r>
              <a:rPr lang="en-US" dirty="0"/>
              <a:t>During the simulations we conducted, we discovered that the number of channels affects the accuracy of covariance matrix estimation.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found that within a specific channel range of </a:t>
            </a:r>
            <a:r>
              <a:rPr lang="en-US" b="1" dirty="0"/>
              <a:t>16 to 64 channels</a:t>
            </a:r>
            <a:r>
              <a:rPr lang="en-US" dirty="0"/>
              <a:t>, there is an </a:t>
            </a:r>
            <a:r>
              <a:rPr lang="en-US" b="1" dirty="0"/>
              <a:t>approximately </a:t>
            </a:r>
            <a:r>
              <a:rPr lang="en-US" b="1" dirty="0">
                <a:solidFill>
                  <a:srgbClr val="FFFF00"/>
                </a:solidFill>
              </a:rPr>
              <a:t>15% improvement</a:t>
            </a:r>
            <a:r>
              <a:rPr lang="en-US" dirty="0">
                <a:solidFill>
                  <a:srgbClr val="FFFF00"/>
                </a:solidFill>
              </a:rPr>
              <a:t> </a:t>
            </a:r>
            <a:r>
              <a:rPr lang="en-US" dirty="0"/>
              <a:t>in results compared to the original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However, outside this range, no further improvement in results is observed.</a:t>
            </a:r>
            <a:endParaRPr lang="he-IL" dirty="0"/>
          </a:p>
        </p:txBody>
      </p:sp>
      <p:pic>
        <p:nvPicPr>
          <p:cNvPr id="6" name="Picture 17" descr="A graph showing a number of different colored lines&#10;&#10;Description automatically generated">
            <a:extLst>
              <a:ext uri="{FF2B5EF4-FFF2-40B4-BE49-F238E27FC236}">
                <a16:creationId xmlns:a16="http://schemas.microsoft.com/office/drawing/2014/main" id="{8466409B-F3A7-0BCD-0F4E-2B0F1A3D5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9" y="3879824"/>
            <a:ext cx="3819677" cy="2852670"/>
          </a:xfrm>
          <a:prstGeom prst="rect">
            <a:avLst/>
          </a:prstGeom>
        </p:spPr>
      </p:pic>
      <p:pic>
        <p:nvPicPr>
          <p:cNvPr id="7" name="Picture 18">
            <a:extLst>
              <a:ext uri="{FF2B5EF4-FFF2-40B4-BE49-F238E27FC236}">
                <a16:creationId xmlns:a16="http://schemas.microsoft.com/office/drawing/2014/main" id="{C00E9711-6C6D-F6FC-FE1A-630EA4E91B44}"/>
              </a:ext>
            </a:extLst>
          </p:cNvPr>
          <p:cNvPicPr>
            <a:picLocks noChangeAspect="1"/>
          </p:cNvPicPr>
          <p:nvPr/>
        </p:nvPicPr>
        <p:blipFill>
          <a:blip r:embed="rId3"/>
          <a:stretch>
            <a:fillRect/>
          </a:stretch>
        </p:blipFill>
        <p:spPr>
          <a:xfrm>
            <a:off x="7619999" y="346596"/>
            <a:ext cx="3800627" cy="2422841"/>
          </a:xfrm>
          <a:prstGeom prst="rect">
            <a:avLst/>
          </a:prstGeom>
        </p:spPr>
      </p:pic>
      <p:pic>
        <p:nvPicPr>
          <p:cNvPr id="3" name="Picture 2">
            <a:extLst>
              <a:ext uri="{FF2B5EF4-FFF2-40B4-BE49-F238E27FC236}">
                <a16:creationId xmlns:a16="http://schemas.microsoft.com/office/drawing/2014/main" id="{96DAFE90-3E08-C55B-BC16-3E6F2C9AB219}"/>
              </a:ext>
            </a:extLst>
          </p:cNvPr>
          <p:cNvPicPr>
            <a:picLocks noChangeAspect="1"/>
          </p:cNvPicPr>
          <p:nvPr/>
        </p:nvPicPr>
        <p:blipFill>
          <a:blip r:embed="rId4"/>
          <a:stretch>
            <a:fillRect/>
          </a:stretch>
        </p:blipFill>
        <p:spPr>
          <a:xfrm>
            <a:off x="7619999" y="3013997"/>
            <a:ext cx="4182614" cy="621267"/>
          </a:xfrm>
          <a:prstGeom prst="rect">
            <a:avLst/>
          </a:prstGeom>
        </p:spPr>
      </p:pic>
    </p:spTree>
    <p:extLst>
      <p:ext uri="{BB962C8B-B14F-4D97-AF65-F5344CB8AC3E}">
        <p14:creationId xmlns:p14="http://schemas.microsoft.com/office/powerpoint/2010/main" val="5534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D4D28-E612-248C-8DBD-D60B12795B81}"/>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01A3D979-B2C9-8A4F-BF31-45BDB664A177}"/>
              </a:ext>
            </a:extLst>
          </p:cNvPr>
          <p:cNvSpPr txBox="1"/>
          <p:nvPr/>
        </p:nvSpPr>
        <p:spPr>
          <a:xfrm>
            <a:off x="1381714" y="516812"/>
            <a:ext cx="9200560" cy="769441"/>
          </a:xfrm>
          <a:prstGeom prst="rect">
            <a:avLst/>
          </a:prstGeom>
          <a:noFill/>
        </p:spPr>
        <p:txBody>
          <a:bodyPr wrap="square" rtlCol="1">
            <a:spAutoFit/>
          </a:bodyPr>
          <a:lstStyle/>
          <a:p>
            <a:pPr algn="ctr"/>
            <a:r>
              <a:rPr lang="en-US" sz="4400" b="1" dirty="0"/>
              <a:t>Conclusions and future experiments</a:t>
            </a:r>
            <a:endParaRPr lang="he-IL" sz="4400" b="1" dirty="0"/>
          </a:p>
        </p:txBody>
      </p:sp>
      <p:sp>
        <p:nvSpPr>
          <p:cNvPr id="3" name="תיבת טקסט 2">
            <a:extLst>
              <a:ext uri="{FF2B5EF4-FFF2-40B4-BE49-F238E27FC236}">
                <a16:creationId xmlns:a16="http://schemas.microsoft.com/office/drawing/2014/main" id="{EB8F88F3-D4DF-3D98-84DE-21ECFC3B546E}"/>
              </a:ext>
            </a:extLst>
          </p:cNvPr>
          <p:cNvSpPr txBox="1"/>
          <p:nvPr/>
        </p:nvSpPr>
        <p:spPr>
          <a:xfrm>
            <a:off x="618143" y="1286253"/>
            <a:ext cx="10727703" cy="4585871"/>
          </a:xfrm>
          <a:prstGeom prst="rect">
            <a:avLst/>
          </a:prstGeom>
          <a:noFill/>
        </p:spPr>
        <p:txBody>
          <a:bodyPr wrap="square" rtlCol="1">
            <a:spAutoFit/>
          </a:bodyPr>
          <a:lstStyle/>
          <a:p>
            <a:endParaRPr lang="en-US" sz="2400" dirty="0"/>
          </a:p>
          <a:p>
            <a:pPr marL="285750" indent="-285750">
              <a:buFont typeface="Arial" panose="020B0604020202020204" pitchFamily="34" charset="0"/>
              <a:buChar char="•"/>
            </a:pPr>
            <a:r>
              <a:rPr lang="en-US" sz="2400" dirty="0"/>
              <a:t>We observed an improvement in results within a specific channel band, raising the question of whether it would be more effective to perform the estimation within specific wavelength ranges or lesser channels.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more in-depth study should be conducted on the effect of the channel range on the accuracy of covariance matrix estimation.</a:t>
            </a:r>
          </a:p>
          <a:p>
            <a:endParaRPr lang="en-US" sz="2800" dirty="0"/>
          </a:p>
          <a:p>
            <a:pPr marL="285750" indent="-285750">
              <a:buFont typeface="Arial" panose="020B0604020202020204" pitchFamily="34" charset="0"/>
              <a:buChar char="•"/>
            </a:pPr>
            <a:r>
              <a:rPr lang="en-US" sz="2400" dirty="0"/>
              <a:t>Future research should explore adaptive methods for selecting the optimal spectral range dynamically, potentially leveraging machine learning techniques to determine the most informative channels for covariance estimation in different scenarios.</a:t>
            </a:r>
          </a:p>
        </p:txBody>
      </p:sp>
    </p:spTree>
    <p:extLst>
      <p:ext uri="{BB962C8B-B14F-4D97-AF65-F5344CB8AC3E}">
        <p14:creationId xmlns:p14="http://schemas.microsoft.com/office/powerpoint/2010/main" val="4241288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7E21-95A1-589B-6BBD-096620A3FCC6}"/>
              </a:ext>
            </a:extLst>
          </p:cNvPr>
          <p:cNvSpPr>
            <a:spLocks noGrp="1"/>
          </p:cNvSpPr>
          <p:nvPr>
            <p:ph type="title"/>
          </p:nvPr>
        </p:nvSpPr>
        <p:spPr>
          <a:xfrm>
            <a:off x="513679" y="2700866"/>
            <a:ext cx="10131425" cy="1456267"/>
          </a:xfrm>
        </p:spPr>
        <p:txBody>
          <a:bodyPr>
            <a:normAutofit/>
          </a:bodyPr>
          <a:lstStyle/>
          <a:p>
            <a:pPr algn="ctr"/>
            <a:r>
              <a:rPr lang="en-US" sz="8000" dirty="0">
                <a:latin typeface="+mn-lt"/>
              </a:rPr>
              <a:t>The end</a:t>
            </a:r>
            <a:endParaRPr lang="en-IL" sz="8000" dirty="0">
              <a:latin typeface="+mn-lt"/>
            </a:endParaRPr>
          </a:p>
        </p:txBody>
      </p:sp>
      <p:sp>
        <p:nvSpPr>
          <p:cNvPr id="3" name="Content Placeholder 2">
            <a:extLst>
              <a:ext uri="{FF2B5EF4-FFF2-40B4-BE49-F238E27FC236}">
                <a16:creationId xmlns:a16="http://schemas.microsoft.com/office/drawing/2014/main" id="{98269604-9E74-F464-BB75-FF0BD60A65A9}"/>
              </a:ext>
            </a:extLst>
          </p:cNvPr>
          <p:cNvSpPr>
            <a:spLocks noGrp="1"/>
          </p:cNvSpPr>
          <p:nvPr>
            <p:ph idx="1"/>
          </p:nvPr>
        </p:nvSpPr>
        <p:spPr>
          <a:xfrm flipV="1">
            <a:off x="10771507" y="5791200"/>
            <a:ext cx="45719" cy="45719"/>
          </a:xfrm>
        </p:spPr>
        <p:txBody>
          <a:bodyPr>
            <a:normAutofit fontScale="25000" lnSpcReduction="20000"/>
          </a:bodyPr>
          <a:lstStyle/>
          <a:p>
            <a:pPr marL="0" indent="0" algn="r" defTabSz="457200" rtl="1" eaLnBrk="1" latinLnBrk="0" hangingPunct="1">
              <a:spcBef>
                <a:spcPts val="0"/>
              </a:spcBef>
              <a:spcAft>
                <a:spcPts val="1000"/>
              </a:spcAft>
              <a:buClr>
                <a:schemeClr val="tx1"/>
              </a:buClr>
              <a:buSzPct val="100000"/>
              <a:buNone/>
            </a:pPr>
            <a:endParaRPr lang="en-IL" dirty="0"/>
          </a:p>
        </p:txBody>
      </p:sp>
    </p:spTree>
    <p:extLst>
      <p:ext uri="{BB962C8B-B14F-4D97-AF65-F5344CB8AC3E}">
        <p14:creationId xmlns:p14="http://schemas.microsoft.com/office/powerpoint/2010/main" val="144670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76075-C55D-7867-FE83-E857EAEC5AE8}"/>
              </a:ext>
            </a:extLst>
          </p:cNvPr>
          <p:cNvSpPr>
            <a:spLocks noGrp="1"/>
          </p:cNvSpPr>
          <p:nvPr>
            <p:ph idx="1"/>
          </p:nvPr>
        </p:nvSpPr>
        <p:spPr>
          <a:xfrm>
            <a:off x="516116" y="1206632"/>
            <a:ext cx="10287002" cy="2337846"/>
          </a:xfrm>
        </p:spPr>
        <p:txBody>
          <a:bodyPr>
            <a:normAutofit/>
          </a:bodyPr>
          <a:lstStyle/>
          <a:p>
            <a:pPr algn="l">
              <a:lnSpc>
                <a:spcPct val="150000"/>
              </a:lnSpc>
              <a:spcBef>
                <a:spcPts val="1200"/>
              </a:spcBef>
              <a:spcAft>
                <a:spcPts val="300"/>
              </a:spcAft>
            </a:pPr>
            <a:r>
              <a:rPr lang="en-US" dirty="0"/>
              <a:t>An hyperspectral image is an image that contains a vast amount of information.</a:t>
            </a:r>
          </a:p>
          <a:p>
            <a:pPr>
              <a:lnSpc>
                <a:spcPct val="150000"/>
              </a:lnSpc>
              <a:spcBef>
                <a:spcPts val="1200"/>
              </a:spcBef>
              <a:spcAft>
                <a:spcPts val="300"/>
              </a:spcAft>
            </a:pPr>
            <a:r>
              <a:rPr lang="en-US" dirty="0"/>
              <a:t>Regular RGB images contain three color channels per pixel, spanning the visible light spectrum (380nm-750nm), whereas hyperspectral images contain dozens to hundreds of color channels. These channels can extend beyond the visible spectrum, above 750nm (near-infrared, NIR) and below 380nm (ultraviolet, UV).</a:t>
            </a:r>
            <a:endParaRPr lang="he-IL" kern="1400" dirty="0">
              <a:latin typeface="Arial" panose="020B0604020202020204" pitchFamily="34" charset="0"/>
              <a:ea typeface="Times New Roman" panose="02020603050405020304" pitchFamily="18" charset="0"/>
            </a:endParaRPr>
          </a:p>
        </p:txBody>
      </p:sp>
      <p:pic>
        <p:nvPicPr>
          <p:cNvPr id="2050" name="Picture 2" descr="What is Hyperspectral Imaging | Nireos">
            <a:extLst>
              <a:ext uri="{FF2B5EF4-FFF2-40B4-BE49-F238E27FC236}">
                <a16:creationId xmlns:a16="http://schemas.microsoft.com/office/drawing/2014/main" id="{9FE31E24-EF1D-7FD0-D6C4-F07525DD7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746" y="3160450"/>
            <a:ext cx="3882631" cy="1610549"/>
          </a:xfrm>
          <a:prstGeom prst="rect">
            <a:avLst/>
          </a:prstGeom>
          <a:noFill/>
          <a:extLst>
            <a:ext uri="{909E8E84-426E-40DD-AFC4-6F175D3DCCD1}">
              <a14:hiddenFill xmlns:a14="http://schemas.microsoft.com/office/drawing/2010/main">
                <a:solidFill>
                  <a:srgbClr val="FFFFFF"/>
                </a:solidFill>
              </a14:hiddenFill>
            </a:ext>
          </a:extLst>
        </p:spPr>
      </p:pic>
      <p:sp>
        <p:nvSpPr>
          <p:cNvPr id="7" name="תיבת טקסט 6">
            <a:extLst>
              <a:ext uri="{FF2B5EF4-FFF2-40B4-BE49-F238E27FC236}">
                <a16:creationId xmlns:a16="http://schemas.microsoft.com/office/drawing/2014/main" id="{84E166DC-5AA8-0B04-0677-843EBB7744AE}"/>
              </a:ext>
            </a:extLst>
          </p:cNvPr>
          <p:cNvSpPr txBox="1"/>
          <p:nvPr/>
        </p:nvSpPr>
        <p:spPr>
          <a:xfrm>
            <a:off x="2281286" y="195314"/>
            <a:ext cx="7927942" cy="769441"/>
          </a:xfrm>
          <a:prstGeom prst="rect">
            <a:avLst/>
          </a:prstGeom>
          <a:noFill/>
        </p:spPr>
        <p:txBody>
          <a:bodyPr wrap="square" rtlCol="1">
            <a:spAutoFit/>
          </a:bodyPr>
          <a:lstStyle/>
          <a:p>
            <a:pPr algn="ctr"/>
            <a:r>
              <a:rPr lang="en-US" sz="4400" b="1" dirty="0"/>
              <a:t>Background</a:t>
            </a:r>
            <a:endParaRPr lang="he-IL" sz="4400" b="1" dirty="0"/>
          </a:p>
        </p:txBody>
      </p:sp>
      <p:sp>
        <p:nvSpPr>
          <p:cNvPr id="4" name="TextBox 3">
            <a:extLst>
              <a:ext uri="{FF2B5EF4-FFF2-40B4-BE49-F238E27FC236}">
                <a16:creationId xmlns:a16="http://schemas.microsoft.com/office/drawing/2014/main" id="{AE0779C0-433B-84FB-3C6F-59D6A654E6D8}"/>
              </a:ext>
            </a:extLst>
          </p:cNvPr>
          <p:cNvSpPr txBox="1"/>
          <p:nvPr/>
        </p:nvSpPr>
        <p:spPr>
          <a:xfrm>
            <a:off x="627156" y="4954274"/>
            <a:ext cx="9919516" cy="1903726"/>
          </a:xfrm>
          <a:prstGeom prst="rect">
            <a:avLst/>
          </a:prstGeom>
          <a:noFill/>
        </p:spPr>
        <p:txBody>
          <a:bodyPr wrap="square">
            <a:spAutoFit/>
          </a:bodyPr>
          <a:lstStyle/>
          <a:p>
            <a:pPr marL="285750" indent="-285750">
              <a:lnSpc>
                <a:spcPct val="150000"/>
              </a:lnSpc>
              <a:spcBef>
                <a:spcPts val="1200"/>
              </a:spcBef>
              <a:spcAft>
                <a:spcPts val="300"/>
              </a:spcAft>
              <a:buFont typeface="Arial" panose="020B0604020202020204" pitchFamily="34" charset="0"/>
              <a:buChar char="•"/>
            </a:pPr>
            <a:r>
              <a:rPr lang="en-US" dirty="0"/>
              <a:t>Each pixel in a hyperspectral image provides a detailed spectral signature, which acts like a "fingerprint" for different materials - This allows for the precise identification and differentiation of objects and substances based on their unique spectral properties.</a:t>
            </a:r>
          </a:p>
          <a:p>
            <a:pPr marL="285750" indent="-285750">
              <a:lnSpc>
                <a:spcPct val="150000"/>
              </a:lnSpc>
              <a:spcBef>
                <a:spcPts val="1200"/>
              </a:spcBef>
              <a:spcAft>
                <a:spcPts val="300"/>
              </a:spcAft>
              <a:buFont typeface="Arial" panose="020B0604020202020204" pitchFamily="34" charset="0"/>
              <a:buChar char="•"/>
            </a:pPr>
            <a:endParaRPr lang="en-US" dirty="0"/>
          </a:p>
        </p:txBody>
      </p:sp>
    </p:spTree>
    <p:extLst>
      <p:ext uri="{BB962C8B-B14F-4D97-AF65-F5344CB8AC3E}">
        <p14:creationId xmlns:p14="http://schemas.microsoft.com/office/powerpoint/2010/main" val="108596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D0C6B6D3-D5B3-8B6A-4228-FAB77861F9A9}"/>
              </a:ext>
            </a:extLst>
          </p:cNvPr>
          <p:cNvSpPr txBox="1"/>
          <p:nvPr/>
        </p:nvSpPr>
        <p:spPr>
          <a:xfrm>
            <a:off x="2281286" y="195314"/>
            <a:ext cx="7927942" cy="769441"/>
          </a:xfrm>
          <a:prstGeom prst="rect">
            <a:avLst/>
          </a:prstGeom>
          <a:noFill/>
        </p:spPr>
        <p:txBody>
          <a:bodyPr wrap="square" rtlCol="1">
            <a:spAutoFit/>
          </a:bodyPr>
          <a:lstStyle/>
          <a:p>
            <a:pPr algn="ctr"/>
            <a:r>
              <a:rPr lang="en-US" sz="4400" b="1" dirty="0"/>
              <a:t>Motivation</a:t>
            </a:r>
            <a:endParaRPr lang="he-IL" sz="4400" b="1" dirty="0"/>
          </a:p>
        </p:txBody>
      </p:sp>
      <p:sp>
        <p:nvSpPr>
          <p:cNvPr id="3" name="Content Placeholder 2">
            <a:extLst>
              <a:ext uri="{FF2B5EF4-FFF2-40B4-BE49-F238E27FC236}">
                <a16:creationId xmlns:a16="http://schemas.microsoft.com/office/drawing/2014/main" id="{6DC29B46-3B64-289C-FD65-CF9540BDBE6C}"/>
              </a:ext>
            </a:extLst>
          </p:cNvPr>
          <p:cNvSpPr txBox="1">
            <a:spLocks/>
          </p:cNvSpPr>
          <p:nvPr/>
        </p:nvSpPr>
        <p:spPr>
          <a:xfrm>
            <a:off x="572137" y="2308943"/>
            <a:ext cx="11047725" cy="3974968"/>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lvl="1">
              <a:lnSpc>
                <a:spcPct val="150000"/>
              </a:lnSpc>
              <a:spcBef>
                <a:spcPts val="1200"/>
              </a:spcBef>
              <a:spcAft>
                <a:spcPts val="300"/>
              </a:spcAft>
            </a:pPr>
            <a:r>
              <a:rPr lang="en-US" sz="2000" b="1" dirty="0"/>
              <a:t>Defense and Security</a:t>
            </a:r>
            <a:r>
              <a:rPr lang="en-US" sz="2000" dirty="0"/>
              <a:t>– Remote identification of dangerous substances.			</a:t>
            </a:r>
          </a:p>
          <a:p>
            <a:pPr lvl="1">
              <a:lnSpc>
                <a:spcPct val="150000"/>
              </a:lnSpc>
              <a:spcBef>
                <a:spcPts val="1200"/>
              </a:spcBef>
              <a:spcAft>
                <a:spcPts val="300"/>
              </a:spcAft>
            </a:pPr>
            <a:r>
              <a:rPr lang="en-US" sz="2000" b="1" dirty="0"/>
              <a:t>Early Disease Detection</a:t>
            </a:r>
            <a:r>
              <a:rPr lang="en-US" sz="2000" dirty="0"/>
              <a:t> – Identifying abnormalities in tissues through hyperspectral imaging.</a:t>
            </a:r>
          </a:p>
          <a:p>
            <a:pPr lvl="1">
              <a:lnSpc>
                <a:spcPct val="150000"/>
              </a:lnSpc>
              <a:spcBef>
                <a:spcPts val="1200"/>
              </a:spcBef>
              <a:spcAft>
                <a:spcPts val="300"/>
              </a:spcAft>
            </a:pPr>
            <a:r>
              <a:rPr lang="en-US" sz="2000" b="1" dirty="0"/>
              <a:t>Planetary Surface Exploration</a:t>
            </a:r>
            <a:r>
              <a:rPr lang="en-US" sz="2000" dirty="0"/>
              <a:t> – Identifying minerals and materials on planets using spectral data</a:t>
            </a:r>
            <a:r>
              <a:rPr lang="en-US" dirty="0"/>
              <a:t>.</a:t>
            </a:r>
          </a:p>
          <a:p>
            <a:pPr marL="0" indent="0">
              <a:lnSpc>
                <a:spcPct val="150000"/>
              </a:lnSpc>
              <a:spcBef>
                <a:spcPts val="1200"/>
              </a:spcBef>
              <a:spcAft>
                <a:spcPts val="300"/>
              </a:spcAft>
              <a:buNone/>
            </a:pPr>
            <a:endParaRPr lang="en-US" dirty="0"/>
          </a:p>
          <a:p>
            <a:pPr>
              <a:lnSpc>
                <a:spcPct val="150000"/>
              </a:lnSpc>
              <a:spcBef>
                <a:spcPts val="1200"/>
              </a:spcBef>
              <a:spcAft>
                <a:spcPts val="300"/>
              </a:spcAft>
            </a:pPr>
            <a:endParaRPr lang="en-US" dirty="0"/>
          </a:p>
          <a:p>
            <a:pPr marL="0" indent="0">
              <a:lnSpc>
                <a:spcPct val="150000"/>
              </a:lnSpc>
              <a:spcBef>
                <a:spcPts val="1200"/>
              </a:spcBef>
              <a:spcAft>
                <a:spcPts val="300"/>
              </a:spcAft>
              <a:buNone/>
            </a:pPr>
            <a:endParaRPr lang="en-US" dirty="0"/>
          </a:p>
          <a:p>
            <a:pPr marL="0" indent="0">
              <a:lnSpc>
                <a:spcPct val="150000"/>
              </a:lnSpc>
              <a:spcBef>
                <a:spcPts val="1200"/>
              </a:spcBef>
              <a:spcAft>
                <a:spcPts val="300"/>
              </a:spcAft>
              <a:buNone/>
            </a:pPr>
            <a:endParaRPr lang="he-IL" kern="14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20872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31BAA4E4-5055-59C8-0774-2E1E9EFF5F74}"/>
              </a:ext>
            </a:extLst>
          </p:cNvPr>
          <p:cNvSpPr txBox="1"/>
          <p:nvPr/>
        </p:nvSpPr>
        <p:spPr>
          <a:xfrm>
            <a:off x="2281286" y="195314"/>
            <a:ext cx="7927942" cy="769441"/>
          </a:xfrm>
          <a:prstGeom prst="rect">
            <a:avLst/>
          </a:prstGeom>
          <a:noFill/>
        </p:spPr>
        <p:txBody>
          <a:bodyPr wrap="square" rtlCol="1">
            <a:spAutoFit/>
          </a:bodyPr>
          <a:lstStyle/>
          <a:p>
            <a:pPr algn="ctr"/>
            <a:r>
              <a:rPr lang="en-US" sz="4400" b="1" dirty="0"/>
              <a:t>Problem Description</a:t>
            </a:r>
            <a:endParaRPr lang="he-IL" sz="4400" b="1" dirty="0"/>
          </a:p>
        </p:txBody>
      </p:sp>
      <p:sp>
        <p:nvSpPr>
          <p:cNvPr id="3" name="Content Placeholder 2">
            <a:extLst>
              <a:ext uri="{FF2B5EF4-FFF2-40B4-BE49-F238E27FC236}">
                <a16:creationId xmlns:a16="http://schemas.microsoft.com/office/drawing/2014/main" id="{4B087906-0CD0-FAA2-751F-B499D7BE3D3C}"/>
              </a:ext>
            </a:extLst>
          </p:cNvPr>
          <p:cNvSpPr txBox="1">
            <a:spLocks/>
          </p:cNvSpPr>
          <p:nvPr/>
        </p:nvSpPr>
        <p:spPr>
          <a:xfrm>
            <a:off x="716829" y="2439720"/>
            <a:ext cx="10758342" cy="3629319"/>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150000"/>
              </a:lnSpc>
              <a:spcBef>
                <a:spcPts val="1200"/>
              </a:spcBef>
              <a:spcAft>
                <a:spcPts val="300"/>
              </a:spcAft>
            </a:pPr>
            <a:r>
              <a:rPr lang="en-US" dirty="0"/>
              <a:t>Currently, various algorithms exist for object detection in hyperspectral images, but they do not achieve sufficiently accurate results.</a:t>
            </a:r>
          </a:p>
          <a:p>
            <a:pPr>
              <a:lnSpc>
                <a:spcPct val="150000"/>
              </a:lnSpc>
              <a:spcBef>
                <a:spcPts val="1200"/>
              </a:spcBef>
              <a:spcAft>
                <a:spcPts val="300"/>
              </a:spcAft>
            </a:pPr>
            <a:r>
              <a:rPr lang="en-US" dirty="0"/>
              <a:t>Our goal is to develop an algorithm that addresses this issue and achieves higher accuracy than the existing algorithms, using deep convolution neural networks.</a:t>
            </a:r>
            <a:endParaRPr lang="he-IL" dirty="0"/>
          </a:p>
          <a:p>
            <a:pPr marL="0" indent="0">
              <a:lnSpc>
                <a:spcPct val="150000"/>
              </a:lnSpc>
              <a:spcBef>
                <a:spcPts val="1200"/>
              </a:spcBef>
              <a:spcAft>
                <a:spcPts val="300"/>
              </a:spcAft>
              <a:buNone/>
            </a:pPr>
            <a:endParaRPr lang="en-US" dirty="0"/>
          </a:p>
          <a:p>
            <a:pPr marL="0" indent="0">
              <a:lnSpc>
                <a:spcPct val="150000"/>
              </a:lnSpc>
              <a:spcBef>
                <a:spcPts val="1200"/>
              </a:spcBef>
              <a:spcAft>
                <a:spcPts val="300"/>
              </a:spcAft>
              <a:buNone/>
            </a:pPr>
            <a:endParaRPr lang="en-US" dirty="0"/>
          </a:p>
          <a:p>
            <a:pPr marL="0" indent="0">
              <a:lnSpc>
                <a:spcPct val="150000"/>
              </a:lnSpc>
              <a:spcBef>
                <a:spcPts val="1200"/>
              </a:spcBef>
              <a:spcAft>
                <a:spcPts val="300"/>
              </a:spcAft>
              <a:buNone/>
            </a:pPr>
            <a:endParaRPr lang="he-IL" kern="1400" dirty="0">
              <a:latin typeface="Arial" panose="020B0604020202020204" pitchFamily="34" charset="0"/>
              <a:ea typeface="Times New Roman" panose="02020603050405020304" pitchFamily="18" charset="0"/>
            </a:endParaRPr>
          </a:p>
        </p:txBody>
      </p:sp>
      <p:sp>
        <p:nvSpPr>
          <p:cNvPr id="4" name="תיבת טקסט 3">
            <a:extLst>
              <a:ext uri="{FF2B5EF4-FFF2-40B4-BE49-F238E27FC236}">
                <a16:creationId xmlns:a16="http://schemas.microsoft.com/office/drawing/2014/main" id="{3EEA7F26-A33E-2B6F-D732-858AAEB899D3}"/>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spTree>
    <p:extLst>
      <p:ext uri="{BB962C8B-B14F-4D97-AF65-F5344CB8AC3E}">
        <p14:creationId xmlns:p14="http://schemas.microsoft.com/office/powerpoint/2010/main" val="341158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0848-0906-F079-956F-1482279363AE}"/>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0BE19ADA-6B43-9042-7DCE-814C2356C152}"/>
              </a:ext>
            </a:extLst>
          </p:cNvPr>
          <p:cNvSpPr txBox="1"/>
          <p:nvPr/>
        </p:nvSpPr>
        <p:spPr>
          <a:xfrm>
            <a:off x="2281286" y="195314"/>
            <a:ext cx="7927942" cy="769441"/>
          </a:xfrm>
          <a:prstGeom prst="rect">
            <a:avLst/>
          </a:prstGeom>
          <a:noFill/>
        </p:spPr>
        <p:txBody>
          <a:bodyPr wrap="square" rtlCol="1">
            <a:spAutoFit/>
          </a:bodyPr>
          <a:lstStyle/>
          <a:p>
            <a:pPr algn="ctr"/>
            <a:r>
              <a:rPr lang="en-US" sz="4400" b="1" dirty="0"/>
              <a:t>Problem Description - </a:t>
            </a:r>
            <a:r>
              <a:rPr lang="en-US" sz="4400" b="1" dirty="0" err="1"/>
              <a:t>cont</a:t>
            </a:r>
            <a:endParaRPr lang="he-IL" sz="4400" b="1" dirty="0"/>
          </a:p>
        </p:txBody>
      </p:sp>
      <p:sp>
        <p:nvSpPr>
          <p:cNvPr id="3" name="Content Placeholder 2">
            <a:extLst>
              <a:ext uri="{FF2B5EF4-FFF2-40B4-BE49-F238E27FC236}">
                <a16:creationId xmlns:a16="http://schemas.microsoft.com/office/drawing/2014/main" id="{72BB9355-11DD-0A8B-64DE-B2DBA122B752}"/>
              </a:ext>
            </a:extLst>
          </p:cNvPr>
          <p:cNvSpPr txBox="1">
            <a:spLocks/>
          </p:cNvSpPr>
          <p:nvPr/>
        </p:nvSpPr>
        <p:spPr>
          <a:xfrm>
            <a:off x="716829" y="2498669"/>
            <a:ext cx="10758342" cy="3629319"/>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150000"/>
              </a:lnSpc>
              <a:spcBef>
                <a:spcPts val="1200"/>
              </a:spcBef>
              <a:spcAft>
                <a:spcPts val="300"/>
              </a:spcAft>
            </a:pPr>
            <a:r>
              <a:rPr lang="en-US" dirty="0"/>
              <a:t>The existing algorithms estimate the covariance matrix of the hyperspectral image, and inserts the estimated matrix into a detection algorithm.</a:t>
            </a:r>
          </a:p>
          <a:p>
            <a:pPr>
              <a:lnSpc>
                <a:spcPct val="150000"/>
              </a:lnSpc>
              <a:spcBef>
                <a:spcPts val="1200"/>
              </a:spcBef>
              <a:spcAft>
                <a:spcPts val="300"/>
              </a:spcAft>
            </a:pPr>
            <a:r>
              <a:rPr lang="en-US" dirty="0"/>
              <a:t>The problem lies in the estimation of the covariance matrix, which often results in an almost singular matrix. Detection algorithms do not perform well with such matrices. We aim to solve this issue.</a:t>
            </a:r>
          </a:p>
          <a:p>
            <a:pPr marL="0" indent="0">
              <a:lnSpc>
                <a:spcPct val="150000"/>
              </a:lnSpc>
              <a:spcBef>
                <a:spcPts val="1200"/>
              </a:spcBef>
              <a:spcAft>
                <a:spcPts val="300"/>
              </a:spcAft>
              <a:buNone/>
            </a:pPr>
            <a:endParaRPr lang="en-US" dirty="0"/>
          </a:p>
          <a:p>
            <a:pPr marL="0" indent="0">
              <a:lnSpc>
                <a:spcPct val="150000"/>
              </a:lnSpc>
              <a:spcBef>
                <a:spcPts val="1200"/>
              </a:spcBef>
              <a:spcAft>
                <a:spcPts val="300"/>
              </a:spcAft>
              <a:buNone/>
            </a:pPr>
            <a:endParaRPr lang="en-US" dirty="0"/>
          </a:p>
          <a:p>
            <a:pPr marL="0" indent="0">
              <a:lnSpc>
                <a:spcPct val="150000"/>
              </a:lnSpc>
              <a:spcBef>
                <a:spcPts val="1200"/>
              </a:spcBef>
              <a:spcAft>
                <a:spcPts val="300"/>
              </a:spcAft>
              <a:buNone/>
            </a:pPr>
            <a:endParaRPr lang="he-IL" kern="1400" dirty="0">
              <a:latin typeface="Arial" panose="020B0604020202020204" pitchFamily="34" charset="0"/>
              <a:ea typeface="Times New Roman" panose="02020603050405020304" pitchFamily="18" charset="0"/>
            </a:endParaRPr>
          </a:p>
        </p:txBody>
      </p:sp>
      <p:sp>
        <p:nvSpPr>
          <p:cNvPr id="4" name="תיבת טקסט 3">
            <a:extLst>
              <a:ext uri="{FF2B5EF4-FFF2-40B4-BE49-F238E27FC236}">
                <a16:creationId xmlns:a16="http://schemas.microsoft.com/office/drawing/2014/main" id="{C7C13C93-FB0A-F2D4-A852-8C03B25B0538}"/>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spTree>
    <p:extLst>
      <p:ext uri="{BB962C8B-B14F-4D97-AF65-F5344CB8AC3E}">
        <p14:creationId xmlns:p14="http://schemas.microsoft.com/office/powerpoint/2010/main" val="359910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46AA8-26CB-22CF-867F-2AB33F575A6E}"/>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F8A569BF-0854-36EE-C42B-80C68B746D34}"/>
              </a:ext>
            </a:extLst>
          </p:cNvPr>
          <p:cNvSpPr txBox="1"/>
          <p:nvPr/>
        </p:nvSpPr>
        <p:spPr>
          <a:xfrm>
            <a:off x="2132029" y="195314"/>
            <a:ext cx="7927942" cy="769441"/>
          </a:xfrm>
          <a:prstGeom prst="rect">
            <a:avLst/>
          </a:prstGeom>
          <a:noFill/>
        </p:spPr>
        <p:txBody>
          <a:bodyPr wrap="square" rtlCol="1">
            <a:spAutoFit/>
          </a:bodyPr>
          <a:lstStyle/>
          <a:p>
            <a:pPr algn="ctr"/>
            <a:r>
              <a:rPr lang="en-US" sz="4400" b="1" dirty="0"/>
              <a:t>The existing algorithm</a:t>
            </a:r>
            <a:endParaRPr lang="he-IL" sz="4400"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1C4C9C-5566-712C-1710-04D688FEEE8F}"/>
                  </a:ext>
                </a:extLst>
              </p:cNvPr>
              <p:cNvSpPr txBox="1">
                <a:spLocks/>
              </p:cNvSpPr>
              <p:nvPr/>
            </p:nvSpPr>
            <p:spPr>
              <a:xfrm>
                <a:off x="582134" y="964755"/>
                <a:ext cx="10758342" cy="5239226"/>
              </a:xfrm>
              <a:prstGeom prst="rect">
                <a:avLst/>
              </a:prstGeom>
            </p:spPr>
            <p:txBody>
              <a:bodyPr>
                <a:normAutofit fontScale="3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150000"/>
                  </a:lnSpc>
                  <a:spcBef>
                    <a:spcPts val="1200"/>
                  </a:spcBef>
                  <a:spcAft>
                    <a:spcPts val="300"/>
                  </a:spcAft>
                </a:pPr>
                <a:r>
                  <a:rPr lang="en-US" sz="6200" b="1" u="sng" dirty="0"/>
                  <a:t>Input</a:t>
                </a:r>
                <a:r>
                  <a:rPr lang="en-US" sz="6200" b="1" dirty="0"/>
                  <a:t>: </a:t>
                </a:r>
              </a:p>
              <a:p>
                <a:pPr lvl="2">
                  <a:lnSpc>
                    <a:spcPct val="150000"/>
                  </a:lnSpc>
                  <a:spcBef>
                    <a:spcPts val="1200"/>
                  </a:spcBef>
                  <a:spcAft>
                    <a:spcPts val="300"/>
                  </a:spcAft>
                  <a:buFont typeface="Wingdings" panose="05000000000000000000" pitchFamily="2" charset="2"/>
                  <a:buChar char="q"/>
                </a:pPr>
                <a:r>
                  <a:rPr lang="en-US" sz="6200" dirty="0"/>
                  <a:t>Hyperspectral image</a:t>
                </a:r>
              </a:p>
              <a:p>
                <a:pPr lvl="2">
                  <a:lnSpc>
                    <a:spcPct val="150000"/>
                  </a:lnSpc>
                  <a:spcBef>
                    <a:spcPts val="1200"/>
                  </a:spcBef>
                  <a:spcAft>
                    <a:spcPts val="300"/>
                  </a:spcAft>
                  <a:buFont typeface="Wingdings" panose="05000000000000000000" pitchFamily="2" charset="2"/>
                  <a:buChar char="q"/>
                </a:pPr>
                <a:r>
                  <a:rPr lang="en-US" sz="6200" dirty="0"/>
                  <a:t>Objective vector</a:t>
                </a:r>
              </a:p>
              <a:p>
                <a:pPr>
                  <a:lnSpc>
                    <a:spcPct val="150000"/>
                  </a:lnSpc>
                  <a:spcBef>
                    <a:spcPts val="1200"/>
                  </a:spcBef>
                  <a:spcAft>
                    <a:spcPts val="300"/>
                  </a:spcAft>
                </a:pPr>
                <a:r>
                  <a:rPr lang="en-US" sz="6200" b="1" u="sng" dirty="0"/>
                  <a:t>Output</a:t>
                </a:r>
                <a:r>
                  <a:rPr lang="en-US" sz="6200" b="1" dirty="0"/>
                  <a:t>: </a:t>
                </a:r>
              </a:p>
              <a:p>
                <a:pPr lvl="2">
                  <a:lnSpc>
                    <a:spcPct val="150000"/>
                  </a:lnSpc>
                  <a:spcBef>
                    <a:spcPts val="1200"/>
                  </a:spcBef>
                  <a:spcAft>
                    <a:spcPts val="300"/>
                  </a:spcAft>
                  <a:buFont typeface="Wingdings" panose="05000000000000000000" pitchFamily="2" charset="2"/>
                  <a:buChar char="q"/>
                </a:pPr>
                <a:r>
                  <a:rPr lang="en-US" sz="6200" dirty="0">
                    <a:effectLst/>
                    <a:ea typeface="Times New Roman" panose="02020603050405020304" pitchFamily="18" charset="0"/>
                  </a:rPr>
                  <a:t>ROC (Receiver Operating Characteristic)</a:t>
                </a:r>
                <a:r>
                  <a:rPr lang="en-US" sz="6200" b="1" dirty="0">
                    <a:effectLst/>
                    <a:ea typeface="Times New Roman" panose="02020603050405020304" pitchFamily="18" charset="0"/>
                  </a:rPr>
                  <a:t> </a:t>
                </a:r>
              </a:p>
              <a:p>
                <a:pPr lvl="2">
                  <a:lnSpc>
                    <a:spcPct val="150000"/>
                  </a:lnSpc>
                  <a:spcBef>
                    <a:spcPts val="1200"/>
                  </a:spcBef>
                  <a:spcAft>
                    <a:spcPts val="300"/>
                  </a:spcAft>
                  <a:buFont typeface="Wingdings" panose="05000000000000000000" pitchFamily="2" charset="2"/>
                  <a:buChar char="q"/>
                </a:pPr>
                <a:r>
                  <a:rPr lang="en-US" sz="6200" dirty="0"/>
                  <a:t>Log-likelihood score: </a:t>
                </a:r>
                <a14:m>
                  <m:oMath xmlns:m="http://schemas.openxmlformats.org/officeDocument/2006/math">
                    <m:r>
                      <a:rPr lang="he-IL" sz="6200" b="0" i="0" dirty="0" smtClean="0">
                        <a:latin typeface="Cambria Math" panose="02040503050406030204" pitchFamily="18" charset="0"/>
                      </a:rPr>
                      <m:t> </m:t>
                    </m:r>
                    <m:r>
                      <a:rPr lang="pl-PL" sz="6200" i="1" dirty="0" smtClean="0">
                        <a:latin typeface="Cambria Math" panose="02040503050406030204" pitchFamily="18" charset="0"/>
                      </a:rPr>
                      <m:t>ℓ(</m:t>
                    </m:r>
                    <m:r>
                      <a:rPr lang="pl-PL" sz="6200" i="1" dirty="0" smtClean="0">
                        <a:latin typeface="Cambria Math" panose="02040503050406030204" pitchFamily="18" charset="0"/>
                      </a:rPr>
                      <m:t>𝑧</m:t>
                    </m:r>
                    <m:r>
                      <a:rPr lang="pl-PL" sz="6200" i="1" dirty="0" smtClean="0">
                        <a:latin typeface="Cambria Math" panose="02040503050406030204" pitchFamily="18" charset="0"/>
                      </a:rPr>
                      <m:t>;</m:t>
                    </m:r>
                    <m:r>
                      <a:rPr lang="pl-PL" sz="6200" i="1" dirty="0" smtClean="0">
                        <a:latin typeface="Cambria Math" panose="02040503050406030204" pitchFamily="18" charset="0"/>
                      </a:rPr>
                      <m:t>𝐶</m:t>
                    </m:r>
                    <m:r>
                      <a:rPr lang="pl-PL" sz="6200" i="1" dirty="0" smtClean="0">
                        <a:latin typeface="Cambria Math" panose="02040503050406030204" pitchFamily="18" charset="0"/>
                      </a:rPr>
                      <m:t>)=</m:t>
                    </m:r>
                    <m:sSup>
                      <m:sSupPr>
                        <m:ctrlPr>
                          <a:rPr lang="en-US" sz="6200" b="0" i="1" dirty="0" smtClean="0">
                            <a:latin typeface="Cambria Math" panose="02040503050406030204" pitchFamily="18" charset="0"/>
                          </a:rPr>
                        </m:ctrlPr>
                      </m:sSupPr>
                      <m:e>
                        <m:r>
                          <a:rPr lang="pl-PL" sz="6200" i="1" dirty="0" smtClean="0">
                            <a:latin typeface="Cambria Math" panose="02040503050406030204" pitchFamily="18" charset="0"/>
                          </a:rPr>
                          <m:t>𝑧</m:t>
                        </m:r>
                      </m:e>
                      <m:sup>
                        <m:r>
                          <a:rPr lang="pl-PL" sz="6200" i="1" dirty="0" smtClean="0">
                            <a:latin typeface="Cambria Math" panose="02040503050406030204" pitchFamily="18" charset="0"/>
                          </a:rPr>
                          <m:t>𝑇</m:t>
                        </m:r>
                      </m:sup>
                    </m:sSup>
                    <m:sSup>
                      <m:sSupPr>
                        <m:ctrlPr>
                          <a:rPr lang="en-US" sz="6200" b="0" i="1" dirty="0" smtClean="0">
                            <a:latin typeface="Cambria Math" panose="02040503050406030204" pitchFamily="18" charset="0"/>
                          </a:rPr>
                        </m:ctrlPr>
                      </m:sSupPr>
                      <m:e>
                        <m:r>
                          <a:rPr lang="pl-PL" sz="6200" i="1" dirty="0" smtClean="0">
                            <a:latin typeface="Cambria Math" panose="02040503050406030204" pitchFamily="18" charset="0"/>
                          </a:rPr>
                          <m:t>𝐶</m:t>
                        </m:r>
                      </m:e>
                      <m:sup>
                        <m:r>
                          <a:rPr lang="pl-PL" sz="6200" i="1" dirty="0" smtClean="0">
                            <a:latin typeface="Cambria Math" panose="02040503050406030204" pitchFamily="18" charset="0"/>
                          </a:rPr>
                          <m:t>−1</m:t>
                        </m:r>
                      </m:sup>
                    </m:sSup>
                    <m:r>
                      <a:rPr lang="pl-PL" sz="6200" i="1" dirty="0" smtClean="0">
                        <a:latin typeface="Cambria Math" panose="02040503050406030204" pitchFamily="18" charset="0"/>
                      </a:rPr>
                      <m:t>𝑧</m:t>
                    </m:r>
                    <m:r>
                      <a:rPr lang="pl-PL" sz="6200" i="1" dirty="0" smtClean="0">
                        <a:latin typeface="Cambria Math" panose="02040503050406030204" pitchFamily="18" charset="0"/>
                      </a:rPr>
                      <m:t>+</m:t>
                    </m:r>
                    <m:r>
                      <m:rPr>
                        <m:sty m:val="p"/>
                      </m:rPr>
                      <a:rPr lang="pl-PL" sz="6200" i="1" dirty="0" smtClean="0">
                        <a:latin typeface="Cambria Math" panose="02040503050406030204" pitchFamily="18" charset="0"/>
                      </a:rPr>
                      <m:t>log</m:t>
                    </m:r>
                    <m:r>
                      <a:rPr lang="pl-PL" sz="6200" i="1" dirty="0" smtClean="0">
                        <a:latin typeface="Cambria Math" panose="02040503050406030204" pitchFamily="18" charset="0"/>
                      </a:rPr>
                      <m:t>∣</m:t>
                    </m:r>
                    <m:r>
                      <a:rPr lang="pl-PL" sz="6200" i="1" dirty="0" smtClean="0">
                        <a:latin typeface="Cambria Math" panose="02040503050406030204" pitchFamily="18" charset="0"/>
                      </a:rPr>
                      <m:t>𝐶</m:t>
                    </m:r>
                    <m:r>
                      <a:rPr lang="pl-PL" sz="6200" i="1" dirty="0" smtClean="0">
                        <a:latin typeface="Cambria Math" panose="02040503050406030204" pitchFamily="18" charset="0"/>
                      </a:rPr>
                      <m:t>∣</m:t>
                    </m:r>
                  </m:oMath>
                </a14:m>
                <a:endParaRPr lang="he-IL" sz="6200" b="1" dirty="0"/>
              </a:p>
              <a:p>
                <a:pPr marL="914400" lvl="2" indent="0">
                  <a:lnSpc>
                    <a:spcPct val="150000"/>
                  </a:lnSpc>
                  <a:spcBef>
                    <a:spcPts val="1200"/>
                  </a:spcBef>
                  <a:spcAft>
                    <a:spcPts val="300"/>
                  </a:spcAft>
                  <a:buNone/>
                </a:pPr>
                <a:endParaRPr lang="en-US" sz="5500" dirty="0"/>
              </a:p>
              <a:p>
                <a:pPr marL="1371600" lvl="3" indent="0">
                  <a:lnSpc>
                    <a:spcPct val="150000"/>
                  </a:lnSpc>
                  <a:spcBef>
                    <a:spcPts val="1200"/>
                  </a:spcBef>
                  <a:spcAft>
                    <a:spcPts val="300"/>
                  </a:spcAft>
                  <a:buNone/>
                </a:pPr>
                <a:r>
                  <a:rPr lang="en-US" sz="5500" b="1" dirty="0"/>
                  <a:t> </a:t>
                </a:r>
                <a:endParaRPr lang="en-US" dirty="0"/>
              </a:p>
              <a:p>
                <a:pPr marL="0" indent="0">
                  <a:lnSpc>
                    <a:spcPct val="150000"/>
                  </a:lnSpc>
                  <a:spcBef>
                    <a:spcPts val="1200"/>
                  </a:spcBef>
                  <a:spcAft>
                    <a:spcPts val="300"/>
                  </a:spcAft>
                  <a:buNone/>
                </a:pPr>
                <a:endParaRPr lang="he-IL" kern="1400" dirty="0">
                  <a:latin typeface="Arial" panose="020B0604020202020204" pitchFamily="34" charset="0"/>
                  <a:ea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B1C4C9C-5566-712C-1710-04D688FEEE8F}"/>
                  </a:ext>
                </a:extLst>
              </p:cNvPr>
              <p:cNvSpPr txBox="1">
                <a:spLocks noRot="1" noChangeAspect="1" noMove="1" noResize="1" noEditPoints="1" noAdjustHandles="1" noChangeArrowheads="1" noChangeShapeType="1" noTextEdit="1"/>
              </p:cNvSpPr>
              <p:nvPr/>
            </p:nvSpPr>
            <p:spPr>
              <a:xfrm>
                <a:off x="582134" y="964755"/>
                <a:ext cx="10758342" cy="5239226"/>
              </a:xfrm>
              <a:prstGeom prst="rect">
                <a:avLst/>
              </a:prstGeom>
              <a:blipFill>
                <a:blip r:embed="rId3"/>
                <a:stretch>
                  <a:fillRect l="-472"/>
                </a:stretch>
              </a:blipFill>
            </p:spPr>
            <p:txBody>
              <a:bodyPr/>
              <a:lstStyle/>
              <a:p>
                <a:r>
                  <a:rPr lang="en-IL">
                    <a:noFill/>
                  </a:rPr>
                  <a:t> </a:t>
                </a:r>
              </a:p>
            </p:txBody>
          </p:sp>
        </mc:Fallback>
      </mc:AlternateContent>
      <p:sp>
        <p:nvSpPr>
          <p:cNvPr id="4" name="תיבת טקסט 3">
            <a:extLst>
              <a:ext uri="{FF2B5EF4-FFF2-40B4-BE49-F238E27FC236}">
                <a16:creationId xmlns:a16="http://schemas.microsoft.com/office/drawing/2014/main" id="{6CCC5908-7A5E-B7FC-1E42-2A8A996E48EC}"/>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grpSp>
        <p:nvGrpSpPr>
          <p:cNvPr id="12" name="Group 11">
            <a:extLst>
              <a:ext uri="{FF2B5EF4-FFF2-40B4-BE49-F238E27FC236}">
                <a16:creationId xmlns:a16="http://schemas.microsoft.com/office/drawing/2014/main" id="{B678DA5E-586E-9F53-1579-9B092054A1CA}"/>
              </a:ext>
            </a:extLst>
          </p:cNvPr>
          <p:cNvGrpSpPr/>
          <p:nvPr/>
        </p:nvGrpSpPr>
        <p:grpSpPr>
          <a:xfrm>
            <a:off x="470516" y="5192571"/>
            <a:ext cx="10432833" cy="700674"/>
            <a:chOff x="673971" y="3039107"/>
            <a:chExt cx="11148169" cy="1283656"/>
          </a:xfrm>
        </p:grpSpPr>
        <p:sp>
          <p:nvSpPr>
            <p:cNvPr id="5" name="מלבן 4">
              <a:extLst>
                <a:ext uri="{FF2B5EF4-FFF2-40B4-BE49-F238E27FC236}">
                  <a16:creationId xmlns:a16="http://schemas.microsoft.com/office/drawing/2014/main" id="{718D0EFA-56F3-39B9-1BC9-57D25D37F7D9}"/>
                </a:ext>
              </a:extLst>
            </p:cNvPr>
            <p:cNvSpPr/>
            <p:nvPr/>
          </p:nvSpPr>
          <p:spPr>
            <a:xfrm>
              <a:off x="3700365" y="3078424"/>
              <a:ext cx="1772239" cy="1244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Deep Neural Network</a:t>
              </a:r>
              <a:endParaRPr lang="he-IL" dirty="0"/>
            </a:p>
          </p:txBody>
        </p:sp>
        <p:sp>
          <p:nvSpPr>
            <p:cNvPr id="6" name="חץ: ימינה 5">
              <a:extLst>
                <a:ext uri="{FF2B5EF4-FFF2-40B4-BE49-F238E27FC236}">
                  <a16:creationId xmlns:a16="http://schemas.microsoft.com/office/drawing/2014/main" id="{F5DF8F9F-5BE2-190C-3D0C-B8631A035C3F}"/>
                </a:ext>
              </a:extLst>
            </p:cNvPr>
            <p:cNvSpPr/>
            <p:nvPr/>
          </p:nvSpPr>
          <p:spPr>
            <a:xfrm>
              <a:off x="2390040" y="3455495"/>
              <a:ext cx="1215666" cy="3848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40DDD847-8877-CC1E-B95B-B60ACD1C0323}"/>
                </a:ext>
              </a:extLst>
            </p:cNvPr>
            <p:cNvSpPr/>
            <p:nvPr/>
          </p:nvSpPr>
          <p:spPr>
            <a:xfrm>
              <a:off x="673971" y="3039107"/>
              <a:ext cx="1621410" cy="1234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Hyperspectral Image</a:t>
              </a:r>
              <a:endParaRPr lang="he-IL" dirty="0"/>
            </a:p>
          </p:txBody>
        </p:sp>
        <p:sp>
          <p:nvSpPr>
            <p:cNvPr id="8" name="חץ: ימינה 7">
              <a:extLst>
                <a:ext uri="{FF2B5EF4-FFF2-40B4-BE49-F238E27FC236}">
                  <a16:creationId xmlns:a16="http://schemas.microsoft.com/office/drawing/2014/main" id="{C545C910-FB56-D042-3613-32922EF598C7}"/>
                </a:ext>
              </a:extLst>
            </p:cNvPr>
            <p:cNvSpPr/>
            <p:nvPr/>
          </p:nvSpPr>
          <p:spPr>
            <a:xfrm>
              <a:off x="5581795" y="3436641"/>
              <a:ext cx="1215666" cy="3848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A2CEB992-0DE8-8060-72A0-2022E4F57E92}"/>
                </a:ext>
              </a:extLst>
            </p:cNvPr>
            <p:cNvSpPr/>
            <p:nvPr/>
          </p:nvSpPr>
          <p:spPr>
            <a:xfrm>
              <a:off x="6877588" y="3078424"/>
              <a:ext cx="1772239" cy="1244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Covariance Matrix</a:t>
              </a:r>
              <a:endParaRPr lang="he-IL" dirty="0"/>
            </a:p>
          </p:txBody>
        </p:sp>
        <p:sp>
          <p:nvSpPr>
            <p:cNvPr id="10" name="חץ: ימינה 9">
              <a:extLst>
                <a:ext uri="{FF2B5EF4-FFF2-40B4-BE49-F238E27FC236}">
                  <a16:creationId xmlns:a16="http://schemas.microsoft.com/office/drawing/2014/main" id="{7E114BF1-01CA-2668-8345-194FC3D7E75E}"/>
                </a:ext>
              </a:extLst>
            </p:cNvPr>
            <p:cNvSpPr/>
            <p:nvPr/>
          </p:nvSpPr>
          <p:spPr>
            <a:xfrm>
              <a:off x="8729954" y="3464117"/>
              <a:ext cx="1215666" cy="3848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מלבן 11">
              <a:extLst>
                <a:ext uri="{FF2B5EF4-FFF2-40B4-BE49-F238E27FC236}">
                  <a16:creationId xmlns:a16="http://schemas.microsoft.com/office/drawing/2014/main" id="{05EF976D-F721-7E14-5AD4-C7E4BEF1B953}"/>
                </a:ext>
              </a:extLst>
            </p:cNvPr>
            <p:cNvSpPr/>
            <p:nvPr/>
          </p:nvSpPr>
          <p:spPr>
            <a:xfrm>
              <a:off x="10049901" y="3078424"/>
              <a:ext cx="1772239" cy="1244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r>
                <a:rPr lang="en-US" dirty="0"/>
                <a:t>Detection Algorithm</a:t>
              </a:r>
              <a:endParaRPr lang="he-IL" dirty="0"/>
            </a:p>
          </p:txBody>
        </p:sp>
      </p:grpSp>
    </p:spTree>
    <p:extLst>
      <p:ext uri="{BB962C8B-B14F-4D97-AF65-F5344CB8AC3E}">
        <p14:creationId xmlns:p14="http://schemas.microsoft.com/office/powerpoint/2010/main" val="16865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9EE9D-54FC-B46C-D508-722A93487D46}"/>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5A1747C3-76D0-F325-13E1-2F8D1D643CE1}"/>
              </a:ext>
            </a:extLst>
          </p:cNvPr>
          <p:cNvSpPr txBox="1"/>
          <p:nvPr/>
        </p:nvSpPr>
        <p:spPr>
          <a:xfrm>
            <a:off x="2132029" y="195314"/>
            <a:ext cx="7927942" cy="1446550"/>
          </a:xfrm>
          <a:prstGeom prst="rect">
            <a:avLst/>
          </a:prstGeom>
          <a:noFill/>
        </p:spPr>
        <p:txBody>
          <a:bodyPr wrap="square" rtlCol="1">
            <a:spAutoFit/>
          </a:bodyPr>
          <a:lstStyle/>
          <a:p>
            <a:pPr algn="ctr"/>
            <a:r>
              <a:rPr lang="en-US" sz="4400" b="1" dirty="0"/>
              <a:t>The existing algorithm  Architecture</a:t>
            </a:r>
            <a:endParaRPr lang="he-IL" sz="4400" b="1" dirty="0"/>
          </a:p>
        </p:txBody>
      </p:sp>
      <p:sp>
        <p:nvSpPr>
          <p:cNvPr id="3" name="Content Placeholder 2">
            <a:extLst>
              <a:ext uri="{FF2B5EF4-FFF2-40B4-BE49-F238E27FC236}">
                <a16:creationId xmlns:a16="http://schemas.microsoft.com/office/drawing/2014/main" id="{479BDEAF-B206-7FE1-15B6-A1C1D0341316}"/>
              </a:ext>
            </a:extLst>
          </p:cNvPr>
          <p:cNvSpPr txBox="1">
            <a:spLocks/>
          </p:cNvSpPr>
          <p:nvPr/>
        </p:nvSpPr>
        <p:spPr>
          <a:xfrm>
            <a:off x="464807" y="1949369"/>
            <a:ext cx="10758342" cy="5239226"/>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150000"/>
              </a:lnSpc>
              <a:spcBef>
                <a:spcPts val="1200"/>
              </a:spcBef>
              <a:spcAft>
                <a:spcPts val="300"/>
              </a:spcAft>
              <a:buNone/>
            </a:pPr>
            <a:endParaRPr lang="he-IL" kern="1400" dirty="0">
              <a:solidFill>
                <a:srgbClr val="FFFF00"/>
              </a:solidFill>
              <a:latin typeface="Arial" panose="020B0604020202020204" pitchFamily="34" charset="0"/>
              <a:ea typeface="Times New Roman" panose="02020603050405020304" pitchFamily="18" charset="0"/>
            </a:endParaRPr>
          </a:p>
        </p:txBody>
      </p:sp>
      <p:sp>
        <p:nvSpPr>
          <p:cNvPr id="4" name="תיבת טקסט 3">
            <a:extLst>
              <a:ext uri="{FF2B5EF4-FFF2-40B4-BE49-F238E27FC236}">
                <a16:creationId xmlns:a16="http://schemas.microsoft.com/office/drawing/2014/main" id="{934FCC55-FED6-13DA-A01A-4F71882372FF}"/>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pic>
        <p:nvPicPr>
          <p:cNvPr id="5" name="Picture 4">
            <a:extLst>
              <a:ext uri="{FF2B5EF4-FFF2-40B4-BE49-F238E27FC236}">
                <a16:creationId xmlns:a16="http://schemas.microsoft.com/office/drawing/2014/main" id="{236C4DA3-E90D-3BD4-C502-B2F597B07010}"/>
              </a:ext>
            </a:extLst>
          </p:cNvPr>
          <p:cNvPicPr>
            <a:picLocks noChangeAspect="1"/>
          </p:cNvPicPr>
          <p:nvPr/>
        </p:nvPicPr>
        <p:blipFill>
          <a:blip r:embed="rId3"/>
          <a:stretch>
            <a:fillRect/>
          </a:stretch>
        </p:blipFill>
        <p:spPr>
          <a:xfrm>
            <a:off x="8258270" y="2298812"/>
            <a:ext cx="3603402" cy="274370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6A63999-C204-FE4A-CEC7-22346C962532}"/>
                  </a:ext>
                </a:extLst>
              </p:cNvPr>
              <p:cNvSpPr txBox="1"/>
              <p:nvPr/>
            </p:nvSpPr>
            <p:spPr>
              <a:xfrm>
                <a:off x="464807" y="2227094"/>
                <a:ext cx="7483875" cy="4301627"/>
              </a:xfrm>
              <a:prstGeom prst="rect">
                <a:avLst/>
              </a:prstGeom>
              <a:noFill/>
            </p:spPr>
            <p:txBody>
              <a:bodyPr wrap="square" rtlCol="0">
                <a:spAutoFit/>
              </a:bodyPr>
              <a:lstStyle/>
              <a:p>
                <a:pPr marL="285750" indent="-285750">
                  <a:spcBef>
                    <a:spcPts val="900"/>
                  </a:spcBef>
                  <a:buFont typeface="Arial" panose="020B0604020202020204" pitchFamily="34" charset="0"/>
                  <a:buChar char="•"/>
                </a:pPr>
                <a:r>
                  <a:rPr lang="en-US" sz="1600" b="1" dirty="0">
                    <a:effectLst/>
                    <a:latin typeface=".AppleSystemUIFont"/>
                  </a:rPr>
                  <a:t>Input Representation </a:t>
                </a:r>
                <a14:m>
                  <m:oMath xmlns:m="http://schemas.openxmlformats.org/officeDocument/2006/math">
                    <m:sSub>
                      <m:sSubPr>
                        <m:ctrlPr>
                          <a:rPr lang="en-US" sz="1600" b="1" i="1" smtClean="0">
                            <a:effectLst/>
                            <a:latin typeface="Cambria Math" panose="02040503050406030204" pitchFamily="18" charset="0"/>
                          </a:rPr>
                        </m:ctrlPr>
                      </m:sSubPr>
                      <m:e>
                        <m:r>
                          <a:rPr lang="en-US" sz="1600" b="1" i="1" smtClean="0">
                            <a:effectLst/>
                            <a:latin typeface="Cambria Math" panose="02040503050406030204" pitchFamily="18" charset="0"/>
                          </a:rPr>
                          <m:t>𝑯</m:t>
                        </m:r>
                      </m:e>
                      <m:sub>
                        <m:r>
                          <a:rPr lang="en-US" sz="1600" b="1" i="1" smtClean="0">
                            <a:effectLst/>
                            <a:latin typeface="Cambria Math" panose="02040503050406030204" pitchFamily="18" charset="0"/>
                          </a:rPr>
                          <m:t>𝟎</m:t>
                        </m:r>
                      </m:sub>
                    </m:sSub>
                  </m:oMath>
                </a14:m>
                <a:r>
                  <a:rPr lang="en-US" sz="1600" b="1" dirty="0">
                    <a:effectLst/>
                    <a:latin typeface=".AppleSystemUIFont"/>
                  </a:rPr>
                  <a:t> - an hyperspectral image which </a:t>
                </a:r>
                <a:r>
                  <a:rPr lang="en-US" sz="1600" dirty="0">
                    <a:effectLst/>
                    <a:latin typeface=".AppleSystemUIFont"/>
                  </a:rPr>
                  <a:t>can be seen as a high-dimensional feature embedding of the raw input data</a:t>
                </a:r>
              </a:p>
              <a:p>
                <a:pPr>
                  <a:spcBef>
                    <a:spcPts val="900"/>
                  </a:spcBef>
                </a:pPr>
                <a:endParaRPr lang="en-US" sz="1600" dirty="0">
                  <a:effectLst/>
                  <a:latin typeface=".AppleSystemUIFont"/>
                </a:endParaRPr>
              </a:p>
              <a:p>
                <a:pPr marL="285750" indent="-285750">
                  <a:spcBef>
                    <a:spcPts val="900"/>
                  </a:spcBef>
                  <a:buFont typeface="Arial" panose="020B0604020202020204" pitchFamily="34" charset="0"/>
                  <a:buChar char="•"/>
                </a:pPr>
                <a:r>
                  <a:rPr lang="en-US" sz="1600" b="1" dirty="0">
                    <a:effectLst/>
                    <a:latin typeface=".AppleSystemUIFont"/>
                  </a:rPr>
                  <a:t>Deep Embedding Layer </a:t>
                </a:r>
                <a:r>
                  <a:rPr lang="en-US" sz="1600" dirty="0">
                    <a:effectLst/>
                    <a:latin typeface=".AppleSystemUIFont"/>
                  </a:rPr>
                  <a:t>– a deep neural network, with convolution layers, fully connected layers, and activation layers (</a:t>
                </a:r>
                <a:r>
                  <a:rPr lang="en-US" sz="1600" dirty="0" err="1">
                    <a:effectLst/>
                    <a:latin typeface=".AppleSystemUIFont"/>
                  </a:rPr>
                  <a:t>ReLu</a:t>
                </a:r>
                <a:r>
                  <a:rPr lang="en-US" sz="1600" dirty="0">
                    <a:latin typeface=".AppleSystemUIFont"/>
                  </a:rPr>
                  <a:t>) which outputs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𝑙</m:t>
                        </m:r>
                      </m:sub>
                    </m:sSub>
                    <m:r>
                      <a:rPr lang="en-US" sz="1600" b="0" i="1" smtClean="0">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b="0" i="1" smtClean="0">
                            <a:latin typeface="Cambria Math" panose="02040503050406030204" pitchFamily="18" charset="0"/>
                          </a:rPr>
                          <m:t>𝑙</m:t>
                        </m:r>
                      </m:sub>
                    </m:sSub>
                    <m:r>
                      <a:rPr lang="en-US" sz="1600" b="0" i="1" smtClean="0">
                        <a:latin typeface="Cambria Math" panose="02040503050406030204" pitchFamily="18" charset="0"/>
                      </a:rPr>
                      <m:t> , </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𝑙</m:t>
                        </m:r>
                      </m:sub>
                    </m:sSub>
                  </m:oMath>
                </a14:m>
                <a:r>
                  <a:rPr lang="en-US" sz="1600" dirty="0">
                    <a:latin typeface=".AppleSystemUIFont"/>
                  </a:rPr>
                  <a:t> matrices.</a:t>
                </a:r>
              </a:p>
              <a:p>
                <a:pPr>
                  <a:spcBef>
                    <a:spcPts val="900"/>
                  </a:spcBef>
                </a:pPr>
                <a:endParaRPr lang="he-IL" sz="1600" dirty="0">
                  <a:latin typeface=".AppleSystemUIFont"/>
                </a:endParaRPr>
              </a:p>
              <a:p>
                <a:pPr marL="285750" indent="-285750">
                  <a:spcBef>
                    <a:spcPts val="900"/>
                  </a:spcBef>
                  <a:buFont typeface="Arial" panose="020B0604020202020204" pitchFamily="34" charset="0"/>
                  <a:buChar char="•"/>
                </a:pPr>
                <a:r>
                  <a:rPr lang="en-US" sz="1600" b="1" dirty="0">
                    <a:latin typeface=".AppleSystemUIFont"/>
                  </a:rPr>
                  <a:t>Attention Layer - </a:t>
                </a:r>
                <a:r>
                  <a:rPr lang="en-US" sz="1600" dirty="0">
                    <a:effectLst/>
                    <a:latin typeface=".AppleSystemUIFont"/>
                  </a:rPr>
                  <a:t>Attention allows the model to capture long-range dependencies between features</a:t>
                </a:r>
                <a:r>
                  <a:rPr lang="he-IL" sz="1600" dirty="0">
                    <a:effectLst/>
                    <a:latin typeface=".AppleSystemUIFont"/>
                  </a:rPr>
                  <a:t> </a:t>
                </a:r>
                <a:r>
                  <a:rPr lang="en-US" sz="1600" dirty="0">
                    <a:latin typeface=".AppleSystemUIFont"/>
                  </a:rPr>
                  <a:t>and it is</a:t>
                </a:r>
                <a:r>
                  <a:rPr lang="en-US" sz="1600" dirty="0">
                    <a:effectLst/>
                    <a:latin typeface=".AppleSystemUIFont"/>
                  </a:rPr>
                  <a:t> repeated for multiple layers </a:t>
                </a:r>
                <a:r>
                  <a:rPr lang="en-US" sz="1600" dirty="0">
                    <a:effectLst/>
                    <a:latin typeface="Helvetica" pitchFamily="2" charset="0"/>
                  </a:rPr>
                  <a:t> L.</a:t>
                </a:r>
                <a:r>
                  <a:rPr lang="en-US" sz="1600" dirty="0">
                    <a:effectLst/>
                    <a:latin typeface=".AppleSystemUIFont"/>
                  </a:rPr>
                  <a:t> Each layer’s output, </a:t>
                </a:r>
                <a14:m>
                  <m:oMath xmlns:m="http://schemas.openxmlformats.org/officeDocument/2006/math">
                    <m:sSubSup>
                      <m:sSubSupPr>
                        <m:ctrlPr>
                          <a:rPr lang="en-US" sz="1600" b="0" i="1" smtClean="0">
                            <a:effectLst/>
                            <a:latin typeface="Cambria Math" panose="02040503050406030204" pitchFamily="18" charset="0"/>
                          </a:rPr>
                        </m:ctrlPr>
                      </m:sSubSupPr>
                      <m:e>
                        <m:r>
                          <a:rPr lang="en-US" sz="1600" b="0" i="1" smtClean="0">
                            <a:effectLst/>
                            <a:latin typeface="Cambria Math" panose="02040503050406030204" pitchFamily="18" charset="0"/>
                          </a:rPr>
                          <m:t>𝐻</m:t>
                        </m:r>
                      </m:e>
                      <m:sub>
                        <m:r>
                          <a:rPr lang="en-US" sz="1600" b="0" i="1" smtClean="0">
                            <a:effectLst/>
                            <a:latin typeface="Cambria Math" panose="02040503050406030204" pitchFamily="18" charset="0"/>
                          </a:rPr>
                          <m:t>𝐿</m:t>
                        </m:r>
                      </m:sub>
                      <m:sup>
                        <m:r>
                          <a:rPr lang="en-US" sz="1600" b="0" i="1" smtClean="0">
                            <a:effectLst/>
                            <a:latin typeface="Cambria Math" panose="02040503050406030204" pitchFamily="18" charset="0"/>
                          </a:rPr>
                          <m:t>𝑝</m:t>
                        </m:r>
                      </m:sup>
                    </m:sSubSup>
                  </m:oMath>
                </a14:m>
                <a:r>
                  <a:rPr lang="en-US" sz="1600" dirty="0">
                    <a:effectLst/>
                    <a:latin typeface=".AppleSystemUIFont"/>
                  </a:rPr>
                  <a:t> represents a transformed, context-aware feature embedding.</a:t>
                </a:r>
              </a:p>
              <a:p>
                <a:pPr marL="285750" indent="-285750">
                  <a:spcBef>
                    <a:spcPts val="900"/>
                  </a:spcBef>
                  <a:buFont typeface="Arial" panose="020B0604020202020204" pitchFamily="34" charset="0"/>
                  <a:buChar char="•"/>
                </a:pPr>
                <a:endParaRPr lang="en-US" sz="1600" dirty="0">
                  <a:effectLst/>
                  <a:latin typeface=".AppleSystemUIFont"/>
                </a:endParaRPr>
              </a:p>
              <a:p>
                <a:pPr marL="285750" indent="-285750">
                  <a:spcBef>
                    <a:spcPts val="900"/>
                  </a:spcBef>
                  <a:buFont typeface="Arial" panose="020B0604020202020204" pitchFamily="34" charset="0"/>
                  <a:buChar char="•"/>
                </a:pPr>
                <a:endParaRPr lang="en-US" sz="1600" b="1" dirty="0">
                  <a:latin typeface=".AppleSystemUIFont"/>
                </a:endParaRPr>
              </a:p>
              <a:p>
                <a:pPr marL="285750" indent="-285750">
                  <a:spcBef>
                    <a:spcPts val="900"/>
                  </a:spcBef>
                  <a:buFont typeface="Arial" panose="020B0604020202020204" pitchFamily="34" charset="0"/>
                  <a:buChar char="•"/>
                </a:pPr>
                <a:endParaRPr lang="en-US" sz="1600" dirty="0">
                  <a:effectLst/>
                  <a:latin typeface=".AppleSystemUIFont"/>
                </a:endParaRPr>
              </a:p>
              <a:p>
                <a:pPr marL="285750" indent="-285750">
                  <a:spcBef>
                    <a:spcPts val="900"/>
                  </a:spcBef>
                  <a:buFont typeface="Arial" panose="020B0604020202020204" pitchFamily="34" charset="0"/>
                  <a:buChar char="•"/>
                </a:pPr>
                <a:endParaRPr lang="en-US" sz="2000" dirty="0">
                  <a:solidFill>
                    <a:srgbClr val="0E0E0E"/>
                  </a:solidFill>
                  <a:effectLst/>
                  <a:latin typeface=".AppleSystemUIFont"/>
                </a:endParaRPr>
              </a:p>
            </p:txBody>
          </p:sp>
        </mc:Choice>
        <mc:Fallback>
          <p:sp>
            <p:nvSpPr>
              <p:cNvPr id="6" name="TextBox 5">
                <a:extLst>
                  <a:ext uri="{FF2B5EF4-FFF2-40B4-BE49-F238E27FC236}">
                    <a16:creationId xmlns:a16="http://schemas.microsoft.com/office/drawing/2014/main" id="{06A63999-C204-FE4A-CEC7-22346C962532}"/>
                  </a:ext>
                </a:extLst>
              </p:cNvPr>
              <p:cNvSpPr txBox="1">
                <a:spLocks noRot="1" noChangeAspect="1" noMove="1" noResize="1" noEditPoints="1" noAdjustHandles="1" noChangeArrowheads="1" noChangeShapeType="1" noTextEdit="1"/>
              </p:cNvSpPr>
              <p:nvPr/>
            </p:nvSpPr>
            <p:spPr>
              <a:xfrm>
                <a:off x="464807" y="2227094"/>
                <a:ext cx="7483875" cy="4301627"/>
              </a:xfrm>
              <a:prstGeom prst="rect">
                <a:avLst/>
              </a:prstGeom>
              <a:blipFill>
                <a:blip r:embed="rId4"/>
                <a:stretch>
                  <a:fillRect l="-339" t="-588"/>
                </a:stretch>
              </a:blipFill>
            </p:spPr>
            <p:txBody>
              <a:bodyPr/>
              <a:lstStyle/>
              <a:p>
                <a:r>
                  <a:rPr lang="en-IL">
                    <a:noFill/>
                  </a:rPr>
                  <a:t> </a:t>
                </a:r>
              </a:p>
            </p:txBody>
          </p:sp>
        </mc:Fallback>
      </mc:AlternateContent>
    </p:spTree>
    <p:extLst>
      <p:ext uri="{BB962C8B-B14F-4D97-AF65-F5344CB8AC3E}">
        <p14:creationId xmlns:p14="http://schemas.microsoft.com/office/powerpoint/2010/main" val="44851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0E4EE-E4C5-D46F-9A4A-1FCE88BC3199}"/>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1798F9A0-717A-4BCC-C3BD-8038ADF40FF4}"/>
              </a:ext>
            </a:extLst>
          </p:cNvPr>
          <p:cNvSpPr txBox="1"/>
          <p:nvPr/>
        </p:nvSpPr>
        <p:spPr>
          <a:xfrm>
            <a:off x="2132029" y="195314"/>
            <a:ext cx="7927942" cy="1446550"/>
          </a:xfrm>
          <a:prstGeom prst="rect">
            <a:avLst/>
          </a:prstGeom>
          <a:noFill/>
        </p:spPr>
        <p:txBody>
          <a:bodyPr wrap="square" rtlCol="1">
            <a:spAutoFit/>
          </a:bodyPr>
          <a:lstStyle/>
          <a:p>
            <a:pPr algn="ctr"/>
            <a:r>
              <a:rPr lang="en-US" sz="4400" b="1" dirty="0"/>
              <a:t>The existing algorithm  Architecture - </a:t>
            </a:r>
            <a:r>
              <a:rPr lang="en-US" sz="4400" b="1" dirty="0" err="1"/>
              <a:t>cont</a:t>
            </a:r>
            <a:endParaRPr lang="he-IL" sz="4400" b="1" dirty="0"/>
          </a:p>
        </p:txBody>
      </p:sp>
      <p:sp>
        <p:nvSpPr>
          <p:cNvPr id="3" name="Content Placeholder 2">
            <a:extLst>
              <a:ext uri="{FF2B5EF4-FFF2-40B4-BE49-F238E27FC236}">
                <a16:creationId xmlns:a16="http://schemas.microsoft.com/office/drawing/2014/main" id="{35C6ED48-0DD5-B033-7A40-60A634E6A72D}"/>
              </a:ext>
            </a:extLst>
          </p:cNvPr>
          <p:cNvSpPr txBox="1">
            <a:spLocks/>
          </p:cNvSpPr>
          <p:nvPr/>
        </p:nvSpPr>
        <p:spPr>
          <a:xfrm>
            <a:off x="464807" y="1949369"/>
            <a:ext cx="10758342" cy="5239226"/>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150000"/>
              </a:lnSpc>
              <a:spcBef>
                <a:spcPts val="1200"/>
              </a:spcBef>
              <a:spcAft>
                <a:spcPts val="300"/>
              </a:spcAft>
              <a:buNone/>
            </a:pPr>
            <a:endParaRPr lang="he-IL" kern="1400" dirty="0">
              <a:solidFill>
                <a:srgbClr val="FFFF00"/>
              </a:solidFill>
              <a:latin typeface="Arial" panose="020B0604020202020204" pitchFamily="34" charset="0"/>
              <a:ea typeface="Times New Roman" panose="02020603050405020304" pitchFamily="18" charset="0"/>
            </a:endParaRPr>
          </a:p>
        </p:txBody>
      </p:sp>
      <p:sp>
        <p:nvSpPr>
          <p:cNvPr id="4" name="תיבת טקסט 3">
            <a:extLst>
              <a:ext uri="{FF2B5EF4-FFF2-40B4-BE49-F238E27FC236}">
                <a16:creationId xmlns:a16="http://schemas.microsoft.com/office/drawing/2014/main" id="{44E20692-56C4-A0C9-45D8-0A0D7F98EE23}"/>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pic>
        <p:nvPicPr>
          <p:cNvPr id="5" name="Picture 4">
            <a:extLst>
              <a:ext uri="{FF2B5EF4-FFF2-40B4-BE49-F238E27FC236}">
                <a16:creationId xmlns:a16="http://schemas.microsoft.com/office/drawing/2014/main" id="{6C6F03E9-AC78-E8F2-847A-2CE895028AD0}"/>
              </a:ext>
            </a:extLst>
          </p:cNvPr>
          <p:cNvPicPr>
            <a:picLocks noChangeAspect="1"/>
          </p:cNvPicPr>
          <p:nvPr/>
        </p:nvPicPr>
        <p:blipFill>
          <a:blip r:embed="rId3"/>
          <a:stretch>
            <a:fillRect/>
          </a:stretch>
        </p:blipFill>
        <p:spPr>
          <a:xfrm>
            <a:off x="8258270" y="2298812"/>
            <a:ext cx="3603402" cy="274370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8F5C52E-C2A1-4BF9-FE79-31922D55445E}"/>
                  </a:ext>
                </a:extLst>
              </p:cNvPr>
              <p:cNvSpPr txBox="1"/>
              <p:nvPr/>
            </p:nvSpPr>
            <p:spPr>
              <a:xfrm>
                <a:off x="464807" y="2738184"/>
                <a:ext cx="7483875" cy="3485634"/>
              </a:xfrm>
              <a:prstGeom prst="rect">
                <a:avLst/>
              </a:prstGeom>
              <a:noFill/>
            </p:spPr>
            <p:txBody>
              <a:bodyPr wrap="square" rtlCol="0">
                <a:spAutoFit/>
              </a:bodyPr>
              <a:lstStyle/>
              <a:p>
                <a:pPr marL="285750" indent="-285750">
                  <a:spcBef>
                    <a:spcPts val="900"/>
                  </a:spcBef>
                  <a:buFont typeface="Arial" panose="020B0604020202020204" pitchFamily="34" charset="0"/>
                  <a:buChar char="•"/>
                </a:pPr>
                <a:r>
                  <a:rPr lang="en-US" sz="1600" b="1" dirty="0">
                    <a:effectLst/>
                    <a:latin typeface=".AppleSystemUIFont"/>
                  </a:rPr>
                  <a:t>Covariance Matrix Computation</a:t>
                </a:r>
                <a:r>
                  <a:rPr lang="en-US" sz="1600" b="1" dirty="0">
                    <a:latin typeface=".AppleSystemUIFont"/>
                  </a:rPr>
                  <a:t> - </a:t>
                </a:r>
                <a:r>
                  <a:rPr lang="en-US" sz="1600" dirty="0">
                    <a:effectLst/>
                    <a:latin typeface=".AppleSystemUIFont"/>
                  </a:rPr>
                  <a:t>The extracted embeddings </a:t>
                </a:r>
                <a14:m>
                  <m:oMath xmlns:m="http://schemas.openxmlformats.org/officeDocument/2006/math">
                    <m:sSubSup>
                      <m:sSubSupPr>
                        <m:ctrlPr>
                          <a:rPr lang="en-US" sz="1600" b="0" i="1" smtClean="0">
                            <a:effectLst/>
                            <a:latin typeface="Cambria Math" panose="02040503050406030204" pitchFamily="18" charset="0"/>
                          </a:rPr>
                        </m:ctrlPr>
                      </m:sSubSupPr>
                      <m:e>
                        <m:r>
                          <a:rPr lang="en-US" sz="1600" b="0" i="1" smtClean="0">
                            <a:effectLst/>
                            <a:latin typeface="Cambria Math" panose="02040503050406030204" pitchFamily="18" charset="0"/>
                          </a:rPr>
                          <m:t>𝐻</m:t>
                        </m:r>
                      </m:e>
                      <m:sub>
                        <m:r>
                          <a:rPr lang="en-US" sz="1600" b="0" i="1" smtClean="0">
                            <a:effectLst/>
                            <a:latin typeface="Cambria Math" panose="02040503050406030204" pitchFamily="18" charset="0"/>
                          </a:rPr>
                          <m:t>𝐿</m:t>
                        </m:r>
                      </m:sub>
                      <m:sup>
                        <m:r>
                          <a:rPr lang="en-US" sz="1600" b="0" i="1" smtClean="0">
                            <a:effectLst/>
                            <a:latin typeface="Cambria Math" panose="02040503050406030204" pitchFamily="18" charset="0"/>
                          </a:rPr>
                          <m:t>𝑝</m:t>
                        </m:r>
                      </m:sup>
                    </m:sSubSup>
                  </m:oMath>
                </a14:m>
                <a:r>
                  <a:rPr lang="en-US" sz="1600" dirty="0">
                    <a:effectLst/>
                    <a:latin typeface=".AppleSystemUIFont"/>
                  </a:rPr>
                  <a:t> are used to compute the inverse covariance matrices. Each sample covariance matrix is computed as </a:t>
                </a:r>
                <a14:m>
                  <m:oMath xmlns:m="http://schemas.openxmlformats.org/officeDocument/2006/math">
                    <m:sSubSup>
                      <m:sSubSupPr>
                        <m:ctrlPr>
                          <a:rPr lang="en-US" sz="1600" b="0" i="1" smtClean="0">
                            <a:effectLst/>
                            <a:latin typeface="Cambria Math" panose="02040503050406030204" pitchFamily="18" charset="0"/>
                          </a:rPr>
                        </m:ctrlPr>
                      </m:sSubSupPr>
                      <m:e>
                        <m:r>
                          <a:rPr lang="en-US" sz="1600" b="0" i="1" smtClean="0">
                            <a:effectLst/>
                            <a:latin typeface="Cambria Math" panose="02040503050406030204" pitchFamily="18" charset="0"/>
                          </a:rPr>
                          <m:t>𝐻</m:t>
                        </m:r>
                      </m:e>
                      <m:sub>
                        <m:r>
                          <a:rPr lang="en-US" sz="1600" b="0" i="1" smtClean="0">
                            <a:effectLst/>
                            <a:latin typeface="Cambria Math" panose="02040503050406030204" pitchFamily="18" charset="0"/>
                          </a:rPr>
                          <m:t>𝐿</m:t>
                        </m:r>
                      </m:sub>
                      <m:sup>
                        <m:r>
                          <a:rPr lang="en-US" sz="1600" b="0" i="1" smtClean="0">
                            <a:effectLst/>
                            <a:latin typeface="Cambria Math" panose="02040503050406030204" pitchFamily="18" charset="0"/>
                          </a:rPr>
                          <m:t>𝑝</m:t>
                        </m:r>
                      </m:sup>
                    </m:sSubSup>
                    <m:sSubSup>
                      <m:sSubSupPr>
                        <m:ctrlPr>
                          <a:rPr lang="en-US" sz="1600" b="0" i="1" smtClean="0">
                            <a:effectLst/>
                            <a:latin typeface="Cambria Math" panose="02040503050406030204" pitchFamily="18" charset="0"/>
                          </a:rPr>
                        </m:ctrlPr>
                      </m:sSubSupPr>
                      <m:e>
                        <m:r>
                          <a:rPr lang="en-US" sz="1600" b="0" i="1" smtClean="0">
                            <a:effectLst/>
                            <a:latin typeface="Cambria Math" panose="02040503050406030204" pitchFamily="18" charset="0"/>
                          </a:rPr>
                          <m:t>𝐻</m:t>
                        </m:r>
                      </m:e>
                      <m:sub>
                        <m:r>
                          <a:rPr lang="en-US" sz="1600" b="0" i="1" smtClean="0">
                            <a:effectLst/>
                            <a:latin typeface="Cambria Math" panose="02040503050406030204" pitchFamily="18" charset="0"/>
                          </a:rPr>
                          <m:t>𝐿</m:t>
                        </m:r>
                      </m:sub>
                      <m:sup>
                        <m:r>
                          <a:rPr lang="en-US" sz="1600" b="0" i="1" smtClean="0">
                            <a:effectLst/>
                            <a:latin typeface="Cambria Math" panose="02040503050406030204" pitchFamily="18" charset="0"/>
                          </a:rPr>
                          <m:t>𝑝𝑇</m:t>
                        </m:r>
                      </m:sup>
                    </m:sSubSup>
                  </m:oMath>
                </a14:m>
                <a:r>
                  <a:rPr lang="en-US" sz="1600" dirty="0">
                    <a:effectLst/>
                    <a:latin typeface=".AppleSystemUIFont"/>
                  </a:rPr>
                  <a:t> </a:t>
                </a:r>
                <a:r>
                  <a:rPr lang="en-US" sz="1600" dirty="0">
                    <a:effectLst/>
                    <a:latin typeface="Helvetica" pitchFamily="2" charset="0"/>
                  </a:rPr>
                  <a:t> </a:t>
                </a:r>
              </a:p>
              <a:p>
                <a:pPr>
                  <a:spcBef>
                    <a:spcPts val="900"/>
                  </a:spcBef>
                </a:pPr>
                <a:endParaRPr lang="en-US" sz="1600" dirty="0">
                  <a:effectLst/>
                  <a:latin typeface="Helvetica" pitchFamily="2" charset="0"/>
                </a:endParaRPr>
              </a:p>
              <a:p>
                <a:pPr marL="285750" indent="-285750">
                  <a:spcBef>
                    <a:spcPts val="900"/>
                  </a:spcBef>
                  <a:buFont typeface="Arial" panose="020B0604020202020204" pitchFamily="34" charset="0"/>
                  <a:buChar char="•"/>
                </a:pPr>
                <a:r>
                  <a:rPr lang="en-US" sz="1600" dirty="0">
                    <a:effectLst/>
                    <a:latin typeface=".AppleSystemUIFont"/>
                  </a:rPr>
                  <a:t>The final estimated covariance matrix </a:t>
                </a:r>
                <a14:m>
                  <m:oMath xmlns:m="http://schemas.openxmlformats.org/officeDocument/2006/math">
                    <m:sSup>
                      <m:sSupPr>
                        <m:ctrlPr>
                          <a:rPr lang="en-US" sz="1600" b="0" i="1" smtClean="0">
                            <a:effectLst/>
                            <a:latin typeface="Cambria Math" panose="02040503050406030204" pitchFamily="18" charset="0"/>
                          </a:rPr>
                        </m:ctrlPr>
                      </m:sSupPr>
                      <m:e>
                        <m:acc>
                          <m:accPr>
                            <m:chr m:val="̂"/>
                            <m:ctrlPr>
                              <a:rPr lang="en-US" sz="1600" i="1" smtClean="0">
                                <a:effectLst/>
                                <a:latin typeface="Cambria Math" panose="02040503050406030204" pitchFamily="18" charset="0"/>
                              </a:rPr>
                            </m:ctrlPr>
                          </m:accPr>
                          <m:e>
                            <m:r>
                              <a:rPr lang="en-US" sz="1600" b="0" i="1" smtClean="0">
                                <a:effectLst/>
                                <a:latin typeface="Cambria Math" panose="02040503050406030204" pitchFamily="18" charset="0"/>
                              </a:rPr>
                              <m:t>𝐶</m:t>
                            </m:r>
                          </m:e>
                        </m:acc>
                      </m:e>
                      <m:sup>
                        <m:r>
                          <a:rPr lang="en-US" sz="1600" b="0" i="1" smtClean="0">
                            <a:effectLst/>
                            <a:latin typeface="Cambria Math" panose="02040503050406030204" pitchFamily="18" charset="0"/>
                          </a:rPr>
                          <m:t>−1</m:t>
                        </m:r>
                      </m:sup>
                    </m:sSup>
                  </m:oMath>
                </a14:m>
                <a:r>
                  <a:rPr lang="en-US" sz="1600" dirty="0">
                    <a:effectLst/>
                    <a:latin typeface="Helvetica" pitchFamily="2" charset="0"/>
                  </a:rPr>
                  <a:t> </a:t>
                </a:r>
                <a:r>
                  <a:rPr lang="en-US" sz="1600" dirty="0">
                    <a:effectLst/>
                    <a:latin typeface=".AppleSystemUIFont"/>
                  </a:rPr>
                  <a:t>is obtained by averaging over multiple samples </a:t>
                </a:r>
                <a14:m>
                  <m:oMath xmlns:m="http://schemas.openxmlformats.org/officeDocument/2006/math">
                    <m:sSup>
                      <m:sSupPr>
                        <m:ctrlPr>
                          <a:rPr lang="en-US" sz="1600" i="1">
                            <a:latin typeface="Cambria Math" panose="02040503050406030204" pitchFamily="18" charset="0"/>
                          </a:rPr>
                        </m:ctrlPr>
                      </m:sSupPr>
                      <m:e>
                        <m:acc>
                          <m:accPr>
                            <m:chr m:val="̂"/>
                            <m:ctrlPr>
                              <a:rPr lang="en-US" sz="1600" i="1">
                                <a:latin typeface="Cambria Math" panose="02040503050406030204" pitchFamily="18" charset="0"/>
                              </a:rPr>
                            </m:ctrlPr>
                          </m:accPr>
                          <m:e>
                            <m:r>
                              <a:rPr lang="en-US" sz="1600" i="1">
                                <a:latin typeface="Cambria Math" panose="02040503050406030204" pitchFamily="18" charset="0"/>
                              </a:rPr>
                              <m:t>𝐶</m:t>
                            </m:r>
                          </m:e>
                        </m:acc>
                      </m:e>
                      <m:sup>
                        <m:r>
                          <a:rPr lang="en-US" sz="1600" i="1">
                            <a:latin typeface="Cambria Math" panose="02040503050406030204" pitchFamily="18" charset="0"/>
                          </a:rPr>
                          <m:t>−1</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𝑃</m:t>
                        </m:r>
                      </m:den>
                    </m:f>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𝑝</m:t>
                        </m:r>
                        <m:r>
                          <a:rPr lang="en-US" sz="1600" b="0" i="1" smtClean="0">
                            <a:latin typeface="Cambria Math" panose="02040503050406030204" pitchFamily="18" charset="0"/>
                          </a:rPr>
                          <m:t>=1</m:t>
                        </m:r>
                      </m:sub>
                      <m:sup>
                        <m:r>
                          <a:rPr lang="en-US" sz="1600" b="0" i="1" smtClean="0">
                            <a:latin typeface="Cambria Math" panose="02040503050406030204" pitchFamily="18" charset="0"/>
                          </a:rPr>
                          <m:t>𝑃</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𝐻</m:t>
                            </m:r>
                          </m:e>
                          <m:sub>
                            <m:r>
                              <a:rPr lang="en-US" sz="1600" i="1">
                                <a:latin typeface="Cambria Math" panose="02040503050406030204" pitchFamily="18" charset="0"/>
                              </a:rPr>
                              <m:t>𝐿</m:t>
                            </m:r>
                          </m:sub>
                          <m:sup>
                            <m:r>
                              <a:rPr lang="en-US" sz="1600" i="1">
                                <a:latin typeface="Cambria Math" panose="02040503050406030204" pitchFamily="18" charset="0"/>
                              </a:rPr>
                              <m:t>𝑝</m:t>
                            </m:r>
                          </m:sup>
                        </m:sSubSup>
                        <m:sSubSup>
                          <m:sSubSupPr>
                            <m:ctrlPr>
                              <a:rPr lang="en-US" sz="1600" i="1">
                                <a:latin typeface="Cambria Math" panose="02040503050406030204" pitchFamily="18" charset="0"/>
                              </a:rPr>
                            </m:ctrlPr>
                          </m:sSubSupPr>
                          <m:e>
                            <m:r>
                              <a:rPr lang="en-US" sz="1600" i="1">
                                <a:latin typeface="Cambria Math" panose="02040503050406030204" pitchFamily="18" charset="0"/>
                              </a:rPr>
                              <m:t>𝐻</m:t>
                            </m:r>
                          </m:e>
                          <m:sub>
                            <m:r>
                              <a:rPr lang="en-US" sz="1600" i="1">
                                <a:latin typeface="Cambria Math" panose="02040503050406030204" pitchFamily="18" charset="0"/>
                              </a:rPr>
                              <m:t>𝐿</m:t>
                            </m:r>
                          </m:sub>
                          <m:sup>
                            <m:r>
                              <a:rPr lang="en-US" sz="1600" i="1">
                                <a:latin typeface="Cambria Math" panose="02040503050406030204" pitchFamily="18" charset="0"/>
                              </a:rPr>
                              <m:t>𝑝𝑇</m:t>
                            </m:r>
                          </m:sup>
                        </m:sSubSup>
                      </m:e>
                    </m:nary>
                  </m:oMath>
                </a14:m>
                <a:r>
                  <a:rPr lang="en-US" sz="1600" dirty="0">
                    <a:latin typeface="Helvetica" pitchFamily="2" charset="0"/>
                  </a:rPr>
                  <a:t> </a:t>
                </a:r>
                <a:endParaRPr lang="en-US" sz="1600" dirty="0">
                  <a:effectLst/>
                  <a:latin typeface=".AppleSystemUIFont"/>
                </a:endParaRPr>
              </a:p>
              <a:p>
                <a:pPr marL="285750" indent="-285750">
                  <a:spcBef>
                    <a:spcPts val="900"/>
                  </a:spcBef>
                  <a:buFont typeface="Arial" panose="020B0604020202020204" pitchFamily="34" charset="0"/>
                  <a:buChar char="•"/>
                </a:pPr>
                <a:endParaRPr lang="en-US" sz="1600" dirty="0">
                  <a:effectLst/>
                  <a:latin typeface=".AppleSystemUIFont"/>
                </a:endParaRPr>
              </a:p>
              <a:p>
                <a:pPr marL="285750" indent="-285750">
                  <a:spcBef>
                    <a:spcPts val="900"/>
                  </a:spcBef>
                  <a:buFont typeface="Arial" panose="020B0604020202020204" pitchFamily="34" charset="0"/>
                  <a:buChar char="•"/>
                </a:pPr>
                <a:endParaRPr lang="en-US" sz="1600" b="1" dirty="0">
                  <a:latin typeface=".AppleSystemUIFont"/>
                </a:endParaRPr>
              </a:p>
              <a:p>
                <a:pPr marL="285750" indent="-285750">
                  <a:spcBef>
                    <a:spcPts val="900"/>
                  </a:spcBef>
                  <a:buFont typeface="Arial" panose="020B0604020202020204" pitchFamily="34" charset="0"/>
                  <a:buChar char="•"/>
                </a:pPr>
                <a:endParaRPr lang="en-US" sz="1600" dirty="0">
                  <a:effectLst/>
                  <a:latin typeface=".AppleSystemUIFont"/>
                </a:endParaRPr>
              </a:p>
              <a:p>
                <a:pPr marL="285750" indent="-285750">
                  <a:spcBef>
                    <a:spcPts val="900"/>
                  </a:spcBef>
                  <a:buFont typeface="Arial" panose="020B0604020202020204" pitchFamily="34" charset="0"/>
                  <a:buChar char="•"/>
                </a:pPr>
                <a:endParaRPr lang="en-US" sz="2000" dirty="0">
                  <a:effectLst/>
                  <a:latin typeface=".AppleSystemUIFont"/>
                </a:endParaRPr>
              </a:p>
            </p:txBody>
          </p:sp>
        </mc:Choice>
        <mc:Fallback>
          <p:sp>
            <p:nvSpPr>
              <p:cNvPr id="6" name="TextBox 5">
                <a:extLst>
                  <a:ext uri="{FF2B5EF4-FFF2-40B4-BE49-F238E27FC236}">
                    <a16:creationId xmlns:a16="http://schemas.microsoft.com/office/drawing/2014/main" id="{B8F5C52E-C2A1-4BF9-FE79-31922D55445E}"/>
                  </a:ext>
                </a:extLst>
              </p:cNvPr>
              <p:cNvSpPr txBox="1">
                <a:spLocks noRot="1" noChangeAspect="1" noMove="1" noResize="1" noEditPoints="1" noAdjustHandles="1" noChangeArrowheads="1" noChangeShapeType="1" noTextEdit="1"/>
              </p:cNvSpPr>
              <p:nvPr/>
            </p:nvSpPr>
            <p:spPr>
              <a:xfrm>
                <a:off x="464807" y="2738184"/>
                <a:ext cx="7483875" cy="3485634"/>
              </a:xfrm>
              <a:prstGeom prst="rect">
                <a:avLst/>
              </a:prstGeom>
              <a:blipFill>
                <a:blip r:embed="rId4"/>
                <a:stretch>
                  <a:fillRect l="-339"/>
                </a:stretch>
              </a:blipFill>
            </p:spPr>
            <p:txBody>
              <a:bodyPr/>
              <a:lstStyle/>
              <a:p>
                <a:r>
                  <a:rPr lang="en-IL">
                    <a:noFill/>
                  </a:rPr>
                  <a:t> </a:t>
                </a:r>
              </a:p>
            </p:txBody>
          </p:sp>
        </mc:Fallback>
      </mc:AlternateContent>
    </p:spTree>
    <p:extLst>
      <p:ext uri="{BB962C8B-B14F-4D97-AF65-F5344CB8AC3E}">
        <p14:creationId xmlns:p14="http://schemas.microsoft.com/office/powerpoint/2010/main" val="284331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9180D-7370-3CB2-F44E-DB3B017632EB}"/>
            </a:ext>
          </a:extLst>
        </p:cNvPr>
        <p:cNvGrpSpPr/>
        <p:nvPr/>
      </p:nvGrpSpPr>
      <p:grpSpPr>
        <a:xfrm>
          <a:off x="0" y="0"/>
          <a:ext cx="0" cy="0"/>
          <a:chOff x="0" y="0"/>
          <a:chExt cx="0" cy="0"/>
        </a:xfrm>
      </p:grpSpPr>
      <p:sp>
        <p:nvSpPr>
          <p:cNvPr id="2" name="תיבת טקסט 1">
            <a:extLst>
              <a:ext uri="{FF2B5EF4-FFF2-40B4-BE49-F238E27FC236}">
                <a16:creationId xmlns:a16="http://schemas.microsoft.com/office/drawing/2014/main" id="{0C65DBDD-C5EA-BDE9-797F-66F2EF226B9B}"/>
              </a:ext>
            </a:extLst>
          </p:cNvPr>
          <p:cNvSpPr txBox="1"/>
          <p:nvPr/>
        </p:nvSpPr>
        <p:spPr>
          <a:xfrm>
            <a:off x="2132029" y="195314"/>
            <a:ext cx="7927942" cy="1446550"/>
          </a:xfrm>
          <a:prstGeom prst="rect">
            <a:avLst/>
          </a:prstGeom>
          <a:noFill/>
        </p:spPr>
        <p:txBody>
          <a:bodyPr wrap="square" rtlCol="1">
            <a:spAutoFit/>
          </a:bodyPr>
          <a:lstStyle/>
          <a:p>
            <a:pPr algn="ctr"/>
            <a:r>
              <a:rPr lang="en-US" sz="4400" b="1" dirty="0"/>
              <a:t>The existing algorithm – results</a:t>
            </a:r>
          </a:p>
          <a:p>
            <a:pPr algn="ctr"/>
            <a:endParaRPr lang="he-IL" sz="4400" b="1" dirty="0"/>
          </a:p>
        </p:txBody>
      </p:sp>
      <p:sp>
        <p:nvSpPr>
          <p:cNvPr id="3" name="Content Placeholder 2">
            <a:extLst>
              <a:ext uri="{FF2B5EF4-FFF2-40B4-BE49-F238E27FC236}">
                <a16:creationId xmlns:a16="http://schemas.microsoft.com/office/drawing/2014/main" id="{CE841394-C03D-94A8-C716-9A03E72DCC32}"/>
              </a:ext>
            </a:extLst>
          </p:cNvPr>
          <p:cNvSpPr txBox="1">
            <a:spLocks/>
          </p:cNvSpPr>
          <p:nvPr/>
        </p:nvSpPr>
        <p:spPr>
          <a:xfrm>
            <a:off x="447052" y="2499785"/>
            <a:ext cx="10758342" cy="5239226"/>
          </a:xfrm>
          <a:prstGeom prst="rect">
            <a:avLst/>
          </a:prstGeom>
        </p:spPr>
        <p:txBody>
          <a:bodyP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lnSpc>
                <a:spcPct val="150000"/>
              </a:lnSpc>
              <a:spcBef>
                <a:spcPts val="1200"/>
              </a:spcBef>
              <a:spcAft>
                <a:spcPts val="300"/>
              </a:spcAft>
              <a:buNone/>
            </a:pPr>
            <a:endParaRPr lang="he-IL" kern="1400" dirty="0">
              <a:latin typeface="Arial" panose="020B0604020202020204" pitchFamily="34" charset="0"/>
              <a:ea typeface="Times New Roman" panose="02020603050405020304" pitchFamily="18" charset="0"/>
            </a:endParaRPr>
          </a:p>
        </p:txBody>
      </p:sp>
      <p:sp>
        <p:nvSpPr>
          <p:cNvPr id="4" name="תיבת טקסט 3">
            <a:extLst>
              <a:ext uri="{FF2B5EF4-FFF2-40B4-BE49-F238E27FC236}">
                <a16:creationId xmlns:a16="http://schemas.microsoft.com/office/drawing/2014/main" id="{D7F71C3D-50D1-FA76-F1DD-48DD08EE362D}"/>
              </a:ext>
            </a:extLst>
          </p:cNvPr>
          <p:cNvSpPr txBox="1"/>
          <p:nvPr/>
        </p:nvSpPr>
        <p:spPr>
          <a:xfrm>
            <a:off x="6702459" y="8776355"/>
            <a:ext cx="2200899" cy="428534"/>
          </a:xfrm>
          <a:prstGeom prst="rect">
            <a:avLst/>
          </a:prstGeom>
          <a:solidFill>
            <a:schemeClr val="bg2">
              <a:lumMod val="20000"/>
              <a:lumOff val="80000"/>
            </a:schemeClr>
          </a:solidFill>
        </p:spPr>
        <p:txBody>
          <a:bodyPr wrap="square" rtlCol="1">
            <a:spAutoFit/>
          </a:bodyPr>
          <a:lstStyle/>
          <a:p>
            <a:endParaRPr lang="he-IL" dirty="0"/>
          </a:p>
        </p:txBody>
      </p:sp>
      <p:pic>
        <p:nvPicPr>
          <p:cNvPr id="5" name="תמונה 8">
            <a:extLst>
              <a:ext uri="{FF2B5EF4-FFF2-40B4-BE49-F238E27FC236}">
                <a16:creationId xmlns:a16="http://schemas.microsoft.com/office/drawing/2014/main" id="{AC36010F-1E16-BA12-2020-8D0D8D1B1D8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3074" y="3836444"/>
            <a:ext cx="4276118" cy="2826242"/>
          </a:xfrm>
          <a:prstGeom prst="rect">
            <a:avLst/>
          </a:prstGeom>
          <a:noFill/>
        </p:spPr>
      </p:pic>
      <p:pic>
        <p:nvPicPr>
          <p:cNvPr id="6" name="Picture 11" descr="A black background with white numbers&#10;&#10;Description automatically generated">
            <a:extLst>
              <a:ext uri="{FF2B5EF4-FFF2-40B4-BE49-F238E27FC236}">
                <a16:creationId xmlns:a16="http://schemas.microsoft.com/office/drawing/2014/main" id="{6CA69250-D1DF-9F78-8203-71A73FD2E3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119" y="3836444"/>
            <a:ext cx="6151829" cy="897142"/>
          </a:xfrm>
          <a:prstGeom prst="rect">
            <a:avLst/>
          </a:prstGeom>
        </p:spPr>
      </p:pic>
      <p:sp>
        <p:nvSpPr>
          <p:cNvPr id="7" name="תיבת טקסט 6">
            <a:extLst>
              <a:ext uri="{FF2B5EF4-FFF2-40B4-BE49-F238E27FC236}">
                <a16:creationId xmlns:a16="http://schemas.microsoft.com/office/drawing/2014/main" id="{20613A45-7E66-7B92-83AB-222E53C101C5}"/>
              </a:ext>
            </a:extLst>
          </p:cNvPr>
          <p:cNvSpPr txBox="1"/>
          <p:nvPr/>
        </p:nvSpPr>
        <p:spPr>
          <a:xfrm>
            <a:off x="903524" y="930458"/>
            <a:ext cx="10012126" cy="2862322"/>
          </a:xfrm>
          <a:prstGeom prst="rect">
            <a:avLst/>
          </a:prstGeom>
          <a:noFill/>
        </p:spPr>
        <p:txBody>
          <a:bodyPr wrap="square" rtlCol="1">
            <a:spAutoFit/>
          </a:bodyPr>
          <a:lstStyle/>
          <a:p>
            <a:r>
              <a:rPr lang="en-US" dirty="0"/>
              <a:t>The existing algorithm utilizes 3 different methods for covariance estimation:</a:t>
            </a:r>
          </a:p>
          <a:p>
            <a:endParaRPr lang="en-US" dirty="0"/>
          </a:p>
          <a:p>
            <a:pPr marL="742950" lvl="1" indent="-285750">
              <a:buFont typeface="Arial" panose="020B0604020202020204" pitchFamily="34" charset="0"/>
              <a:buChar char="•"/>
            </a:pPr>
            <a:r>
              <a:rPr lang="en-US" dirty="0"/>
              <a:t>MF_NET – Estimates both the global covariance matrix and the global mean.</a:t>
            </a:r>
          </a:p>
          <a:p>
            <a:pPr marL="800100" lvl="1" indent="-342900">
              <a:buFont typeface="+mj-lt"/>
              <a:buAutoNum type="arabicPeriod"/>
            </a:pPr>
            <a:endParaRPr lang="en-US" dirty="0"/>
          </a:p>
          <a:p>
            <a:pPr marL="742950" lvl="1" indent="-285750">
              <a:buFont typeface="Arial" panose="020B0604020202020204" pitchFamily="34" charset="0"/>
              <a:buChar char="•"/>
            </a:pPr>
            <a:r>
              <a:rPr lang="en-US" dirty="0"/>
              <a:t>MF_NET_LOCAL_COV – Relies on global covariance estimation, and the mean is estimated through the net.</a:t>
            </a:r>
          </a:p>
          <a:p>
            <a:pPr marL="800100" lvl="1" indent="-342900">
              <a:buFont typeface="+mj-lt"/>
              <a:buAutoNum type="arabicPeriod"/>
            </a:pPr>
            <a:endParaRPr lang="en-US" dirty="0"/>
          </a:p>
          <a:p>
            <a:pPr marL="742950" lvl="1" indent="-285750">
              <a:buFont typeface="Arial" panose="020B0604020202020204" pitchFamily="34" charset="0"/>
              <a:buChar char="•"/>
            </a:pPr>
            <a:r>
              <a:rPr lang="en-US" dirty="0"/>
              <a:t>MF_LOCAL_MEAN_GLOBAL_COV – A more advanced approach that combines local mean estimation with global covariance estimation, achieving better performance compared to the other methods.</a:t>
            </a:r>
            <a:endParaRPr lang="he-IL" dirty="0"/>
          </a:p>
        </p:txBody>
      </p:sp>
    </p:spTree>
    <p:extLst>
      <p:ext uri="{BB962C8B-B14F-4D97-AF65-F5344CB8AC3E}">
        <p14:creationId xmlns:p14="http://schemas.microsoft.com/office/powerpoint/2010/main" val="1781688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8408</TotalTime>
  <Words>859</Words>
  <Application>Microsoft Macintosh PowerPoint</Application>
  <PresentationFormat>Widescreen</PresentationFormat>
  <Paragraphs>90</Paragraphs>
  <Slides>14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.AppleSystemUIFont</vt:lpstr>
      <vt:lpstr>Arial</vt:lpstr>
      <vt:lpstr>Calibri</vt:lpstr>
      <vt:lpstr>Calibri Light</vt:lpstr>
      <vt:lpstr>Cambria Math</vt:lpstr>
      <vt:lpstr>Helvetica</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Arie Rozental</dc:creator>
  <cp:lastModifiedBy>Arie Rozental</cp:lastModifiedBy>
  <cp:revision>12</cp:revision>
  <dcterms:created xsi:type="dcterms:W3CDTF">2025-01-17T11:06:09Z</dcterms:created>
  <dcterms:modified xsi:type="dcterms:W3CDTF">2025-03-07T17:59:21Z</dcterms:modified>
</cp:coreProperties>
</file>