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0" r:id="rId5"/>
    <p:sldId id="265"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34" autoAdjust="0"/>
    <p:restoredTop sz="94660"/>
  </p:normalViewPr>
  <p:slideViewPr>
    <p:cSldViewPr snapToGrid="0">
      <p:cViewPr>
        <p:scale>
          <a:sx n="156" d="100"/>
          <a:sy n="156" d="100"/>
        </p:scale>
        <p:origin x="1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663B-01EE-4D27-B6B8-967932AFFB1A}" type="datetimeFigureOut">
              <a:rPr lang="en-US" smtClean="0"/>
              <a:t>1/19/25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04E83-3A76-47C2-B23E-88D5C2E17E9A}" type="slidenum">
              <a:rPr lang="en-US" smtClean="0"/>
              <a:t>‹#›</a:t>
            </a:fld>
            <a:endParaRPr lang="en-US"/>
          </a:p>
        </p:txBody>
      </p:sp>
    </p:spTree>
    <p:extLst>
      <p:ext uri="{BB962C8B-B14F-4D97-AF65-F5344CB8AC3E}">
        <p14:creationId xmlns:p14="http://schemas.microsoft.com/office/powerpoint/2010/main" val="28669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C418D1-F151-4A1A-AFA6-1FCB5125A92E}" type="datetime1">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48600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2360F-72F0-40E4-9497-E500D92B1CFF}" type="datetime1">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82573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16CB8-DFD9-47B7-B7FB-CD991A84E186}" type="datetime1">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76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7F67C-1AAC-41A5-BA08-7B0723E42167}" type="datetime1">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40772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5C26D-52F0-48CD-A26B-03EAFD2B9DF3}" type="datetime1">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40838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BBECA-3C0A-4CD9-9812-4FBF50F0829F}" type="datetime1">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13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0F0E8-360B-4BB4-8873-CE1C24987C49}" type="datetime1">
              <a:rPr lang="en-US" smtClean="0"/>
              <a:t>1/19/25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8681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9C237-DA93-4873-9F13-2D421E4D5784}" type="datetime1">
              <a:rPr lang="en-US" smtClean="0"/>
              <a:t>1/19/25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48173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7881F-D2DD-4759-A335-6ECF54EA6174}" type="datetime1">
              <a:rPr lang="en-US" smtClean="0"/>
              <a:t>1/19/25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97442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EFE89D-0E68-4F88-8280-A11E17E07B1E}" type="datetime1">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60136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40482-3831-4044-A267-EC94C1533077}" type="datetime1">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56625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8A5E2-79BB-466B-93AD-FE62946A96F1}" type="datetime1">
              <a:rPr lang="en-US" smtClean="0"/>
              <a:t>1/19/25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A11E8-8F25-49C3-8F7D-865FECFDFD18}" type="slidenum">
              <a:rPr lang="en-US" smtClean="0"/>
              <a:t>‹#›</a:t>
            </a:fld>
            <a:endParaRPr lang="en-US"/>
          </a:p>
        </p:txBody>
      </p:sp>
    </p:spTree>
    <p:extLst>
      <p:ext uri="{BB962C8B-B14F-4D97-AF65-F5344CB8AC3E}">
        <p14:creationId xmlns:p14="http://schemas.microsoft.com/office/powerpoint/2010/main" val="1062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ArieRozental/Hyperspectr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7495" y="328153"/>
            <a:ext cx="6295158" cy="575154"/>
          </a:xfrm>
        </p:spPr>
        <p:txBody>
          <a:bodyPr>
            <a:noAutofit/>
          </a:bodyPr>
          <a:lstStyle/>
          <a:p>
            <a:r>
              <a:rPr lang="he-IL" sz="3600" b="1" dirty="0"/>
              <a:t>ניתוח תצלומי אוויר היפרספקטרליים</a:t>
            </a:r>
            <a:endParaRPr lang="en-US" sz="3600" u="sng" dirty="0"/>
          </a:p>
        </p:txBody>
      </p:sp>
      <p:sp>
        <p:nvSpPr>
          <p:cNvPr id="5" name="Content Placeholder 4"/>
          <p:cNvSpPr>
            <a:spLocks noGrp="1"/>
          </p:cNvSpPr>
          <p:nvPr>
            <p:ph idx="1"/>
          </p:nvPr>
        </p:nvSpPr>
        <p:spPr>
          <a:xfrm>
            <a:off x="838200" y="1069675"/>
            <a:ext cx="10515600" cy="5107288"/>
          </a:xfrm>
        </p:spPr>
        <p:txBody>
          <a:bodyPr>
            <a:normAutofit/>
          </a:bodyPr>
          <a:lstStyle/>
          <a:p>
            <a:pPr marL="0" indent="0" algn="ctr" defTabSz="914400" rtl="1" eaLnBrk="1" latinLnBrk="0" hangingPunct="1">
              <a:lnSpc>
                <a:spcPct val="90000"/>
              </a:lnSpc>
              <a:spcBef>
                <a:spcPts val="1000"/>
              </a:spcBef>
              <a:buFont typeface="Arial" panose="020B0604020202020204" pitchFamily="34" charset="0"/>
              <a:buNone/>
            </a:pPr>
            <a:r>
              <a:rPr lang="he-IL" sz="3600" dirty="0"/>
              <a:t>מצגת הפרויקט</a:t>
            </a:r>
          </a:p>
          <a:p>
            <a:pPr marL="0" indent="0" algn="ctr" defTabSz="914400" rtl="1" eaLnBrk="1" latinLnBrk="0" hangingPunct="1">
              <a:lnSpc>
                <a:spcPct val="90000"/>
              </a:lnSpc>
              <a:spcBef>
                <a:spcPts val="1000"/>
              </a:spcBef>
              <a:buFont typeface="Arial" panose="020B0604020202020204" pitchFamily="34" charset="0"/>
              <a:buNone/>
            </a:pPr>
            <a:r>
              <a:rPr lang="he-IL" sz="3200" dirty="0"/>
              <a:t>פרויקט מס׳ 2956</a:t>
            </a:r>
          </a:p>
          <a:p>
            <a:pPr marL="0" indent="0" algn="ctr" defTabSz="914400" rtl="1" eaLnBrk="1" latinLnBrk="0" hangingPunct="1">
              <a:lnSpc>
                <a:spcPct val="90000"/>
              </a:lnSpc>
              <a:spcBef>
                <a:spcPts val="1000"/>
              </a:spcBef>
              <a:buFont typeface="Arial" panose="020B0604020202020204" pitchFamily="34" charset="0"/>
              <a:buNone/>
            </a:pPr>
            <a:r>
              <a:rPr lang="he-IL" sz="3200" dirty="0"/>
              <a:t>מבצעים:</a:t>
            </a:r>
            <a:endParaRPr lang="en-US" sz="3200" dirty="0"/>
          </a:p>
          <a:p>
            <a:pPr marL="0" indent="0" algn="ctr" defTabSz="914400" rtl="1" eaLnBrk="1" latinLnBrk="0" hangingPunct="1">
              <a:lnSpc>
                <a:spcPct val="90000"/>
              </a:lnSpc>
              <a:spcBef>
                <a:spcPts val="1000"/>
              </a:spcBef>
              <a:buFont typeface="Arial" panose="020B0604020202020204" pitchFamily="34" charset="0"/>
              <a:buNone/>
            </a:pPr>
            <a:r>
              <a:rPr lang="he-IL" sz="2400" dirty="0"/>
              <a:t>אריה רוזנטל 209400753</a:t>
            </a:r>
          </a:p>
          <a:p>
            <a:pPr marL="0" indent="0" algn="ctr" defTabSz="914400" rtl="1" eaLnBrk="1" latinLnBrk="0" hangingPunct="1">
              <a:lnSpc>
                <a:spcPct val="90000"/>
              </a:lnSpc>
              <a:spcBef>
                <a:spcPts val="1000"/>
              </a:spcBef>
              <a:buFont typeface="Arial" panose="020B0604020202020204" pitchFamily="34" charset="0"/>
              <a:buNone/>
            </a:pPr>
            <a:r>
              <a:rPr lang="he-IL" sz="2400" dirty="0"/>
              <a:t>אור מזרחי 208850008</a:t>
            </a:r>
          </a:p>
          <a:p>
            <a:pPr marL="0" indent="0" algn="ctr" defTabSz="914400" rtl="1" eaLnBrk="1" latinLnBrk="0" hangingPunct="1">
              <a:lnSpc>
                <a:spcPct val="90000"/>
              </a:lnSpc>
              <a:spcBef>
                <a:spcPts val="1000"/>
              </a:spcBef>
              <a:buFont typeface="Arial" panose="020B0604020202020204" pitchFamily="34" charset="0"/>
              <a:buNone/>
            </a:pPr>
            <a:r>
              <a:rPr lang="he-IL" sz="3200" dirty="0"/>
              <a:t>מנחה:</a:t>
            </a:r>
          </a:p>
          <a:p>
            <a:pPr marL="0" indent="0" algn="ctr" defTabSz="914400" rtl="1" eaLnBrk="1" latinLnBrk="0" hangingPunct="1">
              <a:lnSpc>
                <a:spcPct val="90000"/>
              </a:lnSpc>
              <a:spcBef>
                <a:spcPts val="1000"/>
              </a:spcBef>
              <a:buFont typeface="Arial" panose="020B0604020202020204" pitchFamily="34" charset="0"/>
              <a:buNone/>
            </a:pPr>
            <a:r>
              <a:rPr lang="he-IL" sz="2400" dirty="0"/>
              <a:t>מר חן כהן – אוניברסיטת ת׳׳א</a:t>
            </a:r>
          </a:p>
          <a:p>
            <a:pPr marL="0" indent="0" algn="ctr" defTabSz="914400" rtl="1" eaLnBrk="1" latinLnBrk="0" hangingPunct="1">
              <a:lnSpc>
                <a:spcPct val="90000"/>
              </a:lnSpc>
              <a:spcBef>
                <a:spcPts val="1000"/>
              </a:spcBef>
              <a:buFont typeface="Arial" panose="020B0604020202020204" pitchFamily="34" charset="0"/>
              <a:buNone/>
            </a:pPr>
            <a:r>
              <a:rPr lang="he-IL" sz="3200" dirty="0"/>
              <a:t>מקום ביצוע הפרויקט:</a:t>
            </a:r>
          </a:p>
          <a:p>
            <a:pPr marL="0" indent="0" algn="ctr" defTabSz="914400" rtl="1" eaLnBrk="1" latinLnBrk="0" hangingPunct="1">
              <a:lnSpc>
                <a:spcPct val="90000"/>
              </a:lnSpc>
              <a:spcBef>
                <a:spcPts val="1000"/>
              </a:spcBef>
              <a:buFont typeface="Arial" panose="020B0604020202020204" pitchFamily="34" charset="0"/>
              <a:buNone/>
            </a:pPr>
            <a:r>
              <a:rPr lang="he-IL" sz="2400" dirty="0"/>
              <a:t>מעבדת האופטיקה של ד׳׳ר דוד מנדלוביץ</a:t>
            </a:r>
          </a:p>
          <a:p>
            <a:pPr marL="0" indent="0" algn="ctr" defTabSz="914400" rtl="1" eaLnBrk="1" latinLnBrk="0" hangingPunct="1">
              <a:lnSpc>
                <a:spcPct val="90000"/>
              </a:lnSpc>
              <a:spcBef>
                <a:spcPts val="1000"/>
              </a:spcBef>
              <a:buFont typeface="Arial" panose="020B0604020202020204" pitchFamily="34" charset="0"/>
              <a:buNone/>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a:t>
            </a:fld>
            <a:endParaRPr lang="en-US"/>
          </a:p>
        </p:txBody>
      </p:sp>
      <p:pic>
        <p:nvPicPr>
          <p:cNvPr id="10" name="Picture 9">
            <a:extLst>
              <a:ext uri="{FF2B5EF4-FFF2-40B4-BE49-F238E27FC236}">
                <a16:creationId xmlns:a16="http://schemas.microsoft.com/office/drawing/2014/main" id="{FE5C41B6-5064-9A19-0AB2-36E0E0AC0FEE}"/>
              </a:ext>
            </a:extLst>
          </p:cNvPr>
          <p:cNvPicPr>
            <a:picLocks noChangeAspect="1"/>
          </p:cNvPicPr>
          <p:nvPr/>
        </p:nvPicPr>
        <p:blipFill>
          <a:blip r:embed="rId3"/>
          <a:stretch>
            <a:fillRect/>
          </a:stretch>
        </p:blipFill>
        <p:spPr>
          <a:xfrm>
            <a:off x="10593237" y="226484"/>
            <a:ext cx="867365" cy="778493"/>
          </a:xfrm>
          <a:prstGeom prst="rect">
            <a:avLst/>
          </a:prstGeom>
        </p:spPr>
      </p:pic>
      <p:cxnSp>
        <p:nvCxnSpPr>
          <p:cNvPr id="16" name="Straight Connector 15">
            <a:extLst>
              <a:ext uri="{FF2B5EF4-FFF2-40B4-BE49-F238E27FC236}">
                <a16:creationId xmlns:a16="http://schemas.microsoft.com/office/drawing/2014/main" id="{C0A29776-F524-3369-46BF-4090F2D1C30B}"/>
              </a:ext>
            </a:extLst>
          </p:cNvPr>
          <p:cNvCxnSpPr>
            <a:cxnSpLocks/>
          </p:cNvCxnSpPr>
          <p:nvPr/>
        </p:nvCxnSpPr>
        <p:spPr>
          <a:xfrm>
            <a:off x="2755231" y="1596189"/>
            <a:ext cx="6681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4F446A-5724-B797-BE31-81A354342A6F}"/>
              </a:ext>
            </a:extLst>
          </p:cNvPr>
          <p:cNvCxnSpPr>
            <a:cxnSpLocks/>
          </p:cNvCxnSpPr>
          <p:nvPr/>
        </p:nvCxnSpPr>
        <p:spPr>
          <a:xfrm>
            <a:off x="2755231" y="2157662"/>
            <a:ext cx="6681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0DA09B-9B95-24D3-E6BF-6B1D0063E706}"/>
              </a:ext>
            </a:extLst>
          </p:cNvPr>
          <p:cNvCxnSpPr>
            <a:cxnSpLocks/>
          </p:cNvCxnSpPr>
          <p:nvPr/>
        </p:nvCxnSpPr>
        <p:spPr>
          <a:xfrm>
            <a:off x="2755231" y="3711550"/>
            <a:ext cx="6681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4C5D9D-36B5-8E93-2D42-6C95B3AD17AF}"/>
              </a:ext>
            </a:extLst>
          </p:cNvPr>
          <p:cNvCxnSpPr>
            <a:cxnSpLocks/>
          </p:cNvCxnSpPr>
          <p:nvPr/>
        </p:nvCxnSpPr>
        <p:spPr>
          <a:xfrm>
            <a:off x="2755231" y="4796590"/>
            <a:ext cx="66815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48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1E7A1-D894-87CF-6C33-7159A77935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9BF28F-5819-8743-C459-4436091D3E25}"/>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92D410D9-0BE1-1E4A-2341-E8215A1853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8E37CD7E-501B-0B52-D1E3-39CAEC725F23}"/>
              </a:ext>
            </a:extLst>
          </p:cNvPr>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a:extLst>
              <a:ext uri="{FF2B5EF4-FFF2-40B4-BE49-F238E27FC236}">
                <a16:creationId xmlns:a16="http://schemas.microsoft.com/office/drawing/2014/main" id="{42C04B68-18EB-5E87-435A-830BDCD7A765}"/>
              </a:ext>
            </a:extLst>
          </p:cNvPr>
          <p:cNvSpPr>
            <a:spLocks noGrp="1"/>
          </p:cNvSpPr>
          <p:nvPr>
            <p:ph type="sldNum" sz="quarter" idx="12"/>
          </p:nvPr>
        </p:nvSpPr>
        <p:spPr/>
        <p:txBody>
          <a:bodyPr/>
          <a:lstStyle/>
          <a:p>
            <a:fld id="{397A11E8-8F25-49C3-8F7D-865FECFDFD18}" type="slidenum">
              <a:rPr lang="en-US" smtClean="0"/>
              <a:t>2</a:t>
            </a:fld>
            <a:endParaRPr lang="en-US"/>
          </a:p>
        </p:txBody>
      </p:sp>
      <p:pic>
        <p:nvPicPr>
          <p:cNvPr id="10" name="Picture 9">
            <a:extLst>
              <a:ext uri="{FF2B5EF4-FFF2-40B4-BE49-F238E27FC236}">
                <a16:creationId xmlns:a16="http://schemas.microsoft.com/office/drawing/2014/main" id="{A5DED873-F03E-64FF-679C-A1387F85232B}"/>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AD9DB1DC-CA64-D455-6599-AA6CF6797D3E}"/>
              </a:ext>
            </a:extLst>
          </p:cNvPr>
          <p:cNvSpPr txBox="1"/>
          <p:nvPr/>
        </p:nvSpPr>
        <p:spPr>
          <a:xfrm>
            <a:off x="-6102123" y="1304093"/>
            <a:ext cx="17778205" cy="5730864"/>
          </a:xfrm>
          <a:prstGeom prst="rect">
            <a:avLst/>
          </a:prstGeom>
          <a:noFill/>
        </p:spPr>
        <p:txBody>
          <a:bodyPr wrap="square" rtlCol="0">
            <a:spAutoFit/>
          </a:bodyPr>
          <a:lstStyle/>
          <a:p>
            <a:pPr algn="r" rtl="1">
              <a:lnSpc>
                <a:spcPct val="150000"/>
              </a:lnSpc>
              <a:spcBef>
                <a:spcPts val="1200"/>
              </a:spcBef>
              <a:spcAft>
                <a:spcPts val="300"/>
              </a:spcAft>
            </a:pPr>
            <a:r>
              <a:rPr lang="he-IL" sz="1400" b="0" kern="1400" dirty="0">
                <a:effectLst/>
                <a:latin typeface="Arial" panose="020B0604020202020204" pitchFamily="34" charset="0"/>
                <a:ea typeface="Times New Roman" panose="02020603050405020304" pitchFamily="18" charset="0"/>
              </a:rPr>
              <a:t>תמונה היפרספקטראלית היא תמונה רבת ערוצים, אשר טומנת בתוכה מידע רב.</a:t>
            </a:r>
            <a:endParaRPr lang="he-IL" sz="1400" kern="1400" dirty="0">
              <a:latin typeface="Arial" panose="020B0604020202020204" pitchFamily="34" charset="0"/>
              <a:ea typeface="Times New Roman" panose="02020603050405020304" pitchFamily="18" charset="0"/>
            </a:endParaRPr>
          </a:p>
          <a:p>
            <a:pPr algn="r" rtl="1">
              <a:lnSpc>
                <a:spcPct val="150000"/>
              </a:lnSpc>
              <a:spcBef>
                <a:spcPts val="1200"/>
              </a:spcBef>
              <a:spcAft>
                <a:spcPts val="300"/>
              </a:spcAft>
            </a:pPr>
            <a:r>
              <a:rPr lang="he-IL" sz="1400" b="0" kern="1400" dirty="0">
                <a:effectLst/>
                <a:latin typeface="Arial" panose="020B0604020202020204" pitchFamily="34" charset="0"/>
                <a:ea typeface="Times New Roman" panose="02020603050405020304" pitchFamily="18" charset="0"/>
              </a:rPr>
              <a:t>תמונות </a:t>
            </a:r>
            <a:r>
              <a:rPr lang="en-US" sz="1400" b="0" kern="1400" dirty="0">
                <a:effectLst/>
                <a:latin typeface="Arial" panose="020B0604020202020204" pitchFamily="34" charset="0"/>
                <a:ea typeface="Times New Roman" panose="02020603050405020304" pitchFamily="18" charset="0"/>
              </a:rPr>
              <a:t>RGB</a:t>
            </a:r>
            <a:r>
              <a:rPr lang="he-IL" sz="1400" b="0" kern="1400" dirty="0">
                <a:effectLst/>
                <a:latin typeface="Arial" panose="020B0604020202020204" pitchFamily="34" charset="0"/>
                <a:ea typeface="Times New Roman" panose="02020603050405020304" pitchFamily="18" charset="0"/>
              </a:rPr>
              <a:t> רגילות, בעלות 3 ערוצי צבע לכל פיקסל וכן טווח אורכי הגל בתמונה נמתחים על פני האור הנראה (</a:t>
            </a:r>
            <a:r>
              <a:rPr lang="en-US" sz="1400" b="0" kern="1400" dirty="0">
                <a:effectLst/>
                <a:latin typeface="Arial" panose="020B0604020202020204" pitchFamily="34" charset="0"/>
                <a:ea typeface="Times New Roman" panose="02020603050405020304" pitchFamily="18" charset="0"/>
              </a:rPr>
              <a:t>380nm-750nm</a:t>
            </a:r>
            <a:r>
              <a:rPr lang="he-IL" sz="1400" b="0" kern="1400" dirty="0">
                <a:effectLst/>
                <a:latin typeface="Arial" panose="020B0604020202020204" pitchFamily="34" charset="0"/>
                <a:ea typeface="Times New Roman" panose="02020603050405020304" pitchFamily="18" charset="0"/>
              </a:rPr>
              <a:t>)</a:t>
            </a:r>
            <a:r>
              <a:rPr lang="he-IL" sz="1400" kern="1400" dirty="0">
                <a:latin typeface="Arial" panose="020B0604020202020204" pitchFamily="34" charset="0"/>
                <a:ea typeface="Times New Roman" panose="02020603050405020304" pitchFamily="18" charset="0"/>
              </a:rPr>
              <a:t>.</a:t>
            </a:r>
            <a:br>
              <a:rPr lang="en-US" sz="1400" kern="1400" dirty="0">
                <a:latin typeface="Arial" panose="020B0604020202020204" pitchFamily="34" charset="0"/>
                <a:ea typeface="Times New Roman" panose="02020603050405020304" pitchFamily="18" charset="0"/>
              </a:rPr>
            </a:br>
            <a:r>
              <a:rPr lang="he-IL" sz="1400" b="0" kern="1400" dirty="0">
                <a:effectLst/>
                <a:latin typeface="Arial" panose="020B0604020202020204" pitchFamily="34" charset="0"/>
                <a:ea typeface="Times New Roman" panose="02020603050405020304" pitchFamily="18" charset="0"/>
              </a:rPr>
              <a:t>לעומת זאת, תמונות </a:t>
            </a:r>
            <a:r>
              <a:rPr lang="he-IL" sz="1400" b="0" kern="1400" dirty="0" err="1">
                <a:effectLst/>
                <a:latin typeface="Arial" panose="020B0604020202020204" pitchFamily="34" charset="0"/>
                <a:ea typeface="Times New Roman" panose="02020603050405020304" pitchFamily="18" charset="0"/>
              </a:rPr>
              <a:t>היפרספקטראליות</a:t>
            </a:r>
            <a:r>
              <a:rPr lang="he-IL" sz="1400" b="0" kern="1400" dirty="0">
                <a:effectLst/>
                <a:latin typeface="Arial" panose="020B0604020202020204" pitchFamily="34" charset="0"/>
                <a:ea typeface="Times New Roman" panose="02020603050405020304" pitchFamily="18" charset="0"/>
              </a:rPr>
              <a:t> מכילות עשרות ועד מאות ערוצי צבע, אשר יכולים </a:t>
            </a:r>
            <a:r>
              <a:rPr lang="he-IL" sz="1400" b="0" kern="1400" dirty="0" err="1">
                <a:effectLst/>
                <a:latin typeface="Arial" panose="020B0604020202020204" pitchFamily="34" charset="0"/>
                <a:ea typeface="Times New Roman" panose="02020603050405020304" pitchFamily="18" charset="0"/>
              </a:rPr>
              <a:t>להמתח</a:t>
            </a:r>
            <a:r>
              <a:rPr lang="he-IL" sz="1400" b="0" kern="1400" dirty="0">
                <a:effectLst/>
                <a:latin typeface="Arial" panose="020B0604020202020204" pitchFamily="34" charset="0"/>
                <a:ea typeface="Times New Roman" panose="02020603050405020304" pitchFamily="18" charset="0"/>
              </a:rPr>
              <a:t> מעבר לתחום האור הנראה, </a:t>
            </a:r>
            <a:r>
              <a:rPr lang="he-IL" sz="1400" kern="1400" dirty="0">
                <a:latin typeface="Arial" panose="020B0604020202020204" pitchFamily="34" charset="0"/>
                <a:ea typeface="Times New Roman" panose="02020603050405020304" pitchFamily="18" charset="0"/>
              </a:rPr>
              <a:t>מעל </a:t>
            </a:r>
            <a:r>
              <a:rPr lang="en-US" sz="1400" kern="1400" dirty="0">
                <a:latin typeface="Arial" panose="020B0604020202020204" pitchFamily="34" charset="0"/>
                <a:ea typeface="Times New Roman" panose="02020603050405020304" pitchFamily="18" charset="0"/>
              </a:rPr>
              <a:t>750nm</a:t>
            </a:r>
            <a:r>
              <a:rPr lang="he-IL" sz="1400" kern="1400" dirty="0">
                <a:latin typeface="Arial" panose="020B0604020202020204" pitchFamily="34" charset="0"/>
                <a:ea typeface="Times New Roman" panose="02020603050405020304" pitchFamily="18" charset="0"/>
              </a:rPr>
              <a:t> (אינפרה אדום קרוב</a:t>
            </a:r>
            <a:r>
              <a:rPr lang="en-US" sz="1400" kern="1400" dirty="0">
                <a:latin typeface="Arial" panose="020B0604020202020204" pitchFamily="34" charset="0"/>
                <a:ea typeface="Times New Roman" panose="02020603050405020304" pitchFamily="18" charset="0"/>
              </a:rPr>
              <a:t>NIR  - </a:t>
            </a:r>
            <a:r>
              <a:rPr lang="he-IL" sz="1400" kern="1400" dirty="0">
                <a:latin typeface="Arial" panose="020B0604020202020204" pitchFamily="34" charset="0"/>
                <a:ea typeface="Times New Roman" panose="02020603050405020304" pitchFamily="18" charset="0"/>
              </a:rPr>
              <a:t>)</a:t>
            </a:r>
            <a:br>
              <a:rPr lang="en-US" sz="1400" kern="1400" dirty="0">
                <a:latin typeface="Arial" panose="020B0604020202020204" pitchFamily="34" charset="0"/>
                <a:ea typeface="Times New Roman" panose="02020603050405020304" pitchFamily="18" charset="0"/>
              </a:rPr>
            </a:br>
            <a:r>
              <a:rPr lang="he-IL" sz="1400" kern="1400" dirty="0">
                <a:latin typeface="Arial" panose="020B0604020202020204" pitchFamily="34" charset="0"/>
                <a:ea typeface="Times New Roman" panose="02020603050405020304" pitchFamily="18" charset="0"/>
              </a:rPr>
              <a:t>ומתחת ל</a:t>
            </a:r>
            <a:r>
              <a:rPr lang="en-US" sz="1400" kern="1400" dirty="0">
                <a:latin typeface="Arial" panose="020B0604020202020204" pitchFamily="34" charset="0"/>
                <a:ea typeface="Times New Roman" panose="02020603050405020304" pitchFamily="18" charset="0"/>
              </a:rPr>
              <a:t>380nm</a:t>
            </a:r>
            <a:r>
              <a:rPr lang="he-IL" sz="1400" kern="1400" dirty="0">
                <a:latin typeface="Arial" panose="020B0604020202020204" pitchFamily="34" charset="0"/>
                <a:ea typeface="Times New Roman" panose="02020603050405020304" pitchFamily="18" charset="0"/>
              </a:rPr>
              <a:t> (אולטרה סגול, </a:t>
            </a:r>
            <a:r>
              <a:rPr lang="en-US" sz="1400" kern="1400" dirty="0">
                <a:latin typeface="Arial" panose="020B0604020202020204" pitchFamily="34" charset="0"/>
                <a:ea typeface="Times New Roman" panose="02020603050405020304" pitchFamily="18" charset="0"/>
              </a:rPr>
              <a:t>UV</a:t>
            </a:r>
            <a:r>
              <a:rPr lang="he-IL" sz="1400" kern="1400" dirty="0">
                <a:latin typeface="Arial" panose="020B0604020202020204" pitchFamily="34" charset="0"/>
                <a:ea typeface="Times New Roman" panose="02020603050405020304" pitchFamily="18" charset="0"/>
              </a:rPr>
              <a:t>).</a:t>
            </a:r>
          </a:p>
          <a:p>
            <a:pPr algn="r" rtl="1">
              <a:lnSpc>
                <a:spcPct val="150000"/>
              </a:lnSpc>
              <a:spcBef>
                <a:spcPts val="1200"/>
              </a:spcBef>
              <a:spcAft>
                <a:spcPts val="300"/>
              </a:spcAft>
            </a:pPr>
            <a:r>
              <a:rPr lang="he-IL" sz="1400" dirty="0"/>
              <a:t>ישנם כמה שימושים בולטים לצילום </a:t>
            </a:r>
            <a:r>
              <a:rPr lang="he-IL" sz="1400" dirty="0" err="1"/>
              <a:t>היפרספקטרלי</a:t>
            </a:r>
            <a:r>
              <a:rPr lang="he-IL" sz="1400" dirty="0"/>
              <a:t>, נציג כמה מהם:</a:t>
            </a:r>
            <a:endParaRPr lang="he-IL" sz="1400" kern="1400" dirty="0">
              <a:latin typeface="Arial" panose="020B0604020202020204" pitchFamily="34" charset="0"/>
            </a:endParaRPr>
          </a:p>
          <a:p>
            <a:pPr marL="285750" indent="-285750" algn="r" rtl="1">
              <a:lnSpc>
                <a:spcPct val="150000"/>
              </a:lnSpc>
              <a:spcBef>
                <a:spcPts val="1200"/>
              </a:spcBef>
              <a:spcAft>
                <a:spcPts val="300"/>
              </a:spcAft>
              <a:buFont typeface="Arial" panose="020B0604020202020204" pitchFamily="34" charset="0"/>
              <a:buChar char="•"/>
            </a:pPr>
            <a:r>
              <a:rPr lang="he-IL" sz="1400" u="sng" kern="1400" dirty="0">
                <a:latin typeface="Arial" panose="020B0604020202020204" pitchFamily="34" charset="0"/>
              </a:rPr>
              <a:t>מחקר חלל ואסטרונומיה</a:t>
            </a:r>
            <a:br>
              <a:rPr lang="en-US" sz="1400" u="sng" kern="1400" dirty="0">
                <a:latin typeface="Arial" panose="020B0604020202020204" pitchFamily="34" charset="0"/>
              </a:rPr>
            </a:br>
            <a:r>
              <a:rPr lang="he-IL" sz="1400" kern="1400" dirty="0">
                <a:latin typeface="Arial" panose="020B0604020202020204" pitchFamily="34" charset="0"/>
              </a:rPr>
              <a:t>1</a:t>
            </a:r>
            <a:r>
              <a:rPr lang="he-IL" sz="1400" dirty="0"/>
              <a:t>. חקר פני השטח של כוכבי לכת – שימוש במידע ספקטרלי לזיהוי מינרלים וחומרים</a:t>
            </a:r>
            <a:br>
              <a:rPr lang="en-US" sz="1400" dirty="0"/>
            </a:br>
            <a:r>
              <a:rPr lang="he-IL" sz="1400" dirty="0"/>
              <a:t>2. מעקב אחרי שינויי אקלים – ניתוח קרחונים, מדבריות ויערות מהחלל</a:t>
            </a:r>
          </a:p>
          <a:p>
            <a:pPr marL="285750" indent="-285750" algn="r" rtl="1">
              <a:lnSpc>
                <a:spcPct val="150000"/>
              </a:lnSpc>
              <a:spcBef>
                <a:spcPts val="1200"/>
              </a:spcBef>
              <a:spcAft>
                <a:spcPts val="300"/>
              </a:spcAft>
              <a:buFont typeface="Arial" panose="020B0604020202020204" pitchFamily="34" charset="0"/>
              <a:buChar char="•"/>
            </a:pPr>
            <a:r>
              <a:rPr lang="he-IL" sz="1400" u="sng" dirty="0"/>
              <a:t>גורמים </a:t>
            </a:r>
            <a:r>
              <a:rPr lang="he-IL" sz="1400" u="sng" dirty="0" err="1"/>
              <a:t>בטחוניים</a:t>
            </a:r>
            <a:r>
              <a:rPr lang="he-IL" sz="1400" dirty="0"/>
              <a:t>:</a:t>
            </a:r>
            <a:br>
              <a:rPr lang="en-US" sz="1400" u="sng" dirty="0"/>
            </a:br>
            <a:r>
              <a:rPr lang="he-IL" sz="1400" dirty="0"/>
              <a:t>1</a:t>
            </a:r>
            <a:r>
              <a:rPr lang="he-IL" sz="1400" dirty="0">
                <a:effectLst/>
                <a:latin typeface=".AppleSystemUIFont"/>
              </a:rPr>
              <a:t>. זיהוי חומרי נפץ, ניתן </a:t>
            </a:r>
            <a:r>
              <a:rPr lang="he-IL" sz="1400" dirty="0">
                <a:latin typeface=".AppleSystemUIFont"/>
              </a:rPr>
              <a:t>לגלות</a:t>
            </a:r>
            <a:r>
              <a:rPr lang="he-IL" sz="1400" dirty="0">
                <a:effectLst/>
                <a:latin typeface=".AppleSystemUIFont"/>
              </a:rPr>
              <a:t> חומרים וגורמים מסוכנים מרחוק</a:t>
            </a:r>
            <a:br>
              <a:rPr lang="en-US" sz="1400" dirty="0">
                <a:latin typeface=".AppleSystemUIFont"/>
              </a:rPr>
            </a:br>
            <a:r>
              <a:rPr lang="he-IL" sz="1400" dirty="0">
                <a:latin typeface=".AppleSystemUIFont"/>
              </a:rPr>
              <a:t>2. ייצור מודיעין חזותי, יצירה של מפות מדויקות לצורכי מודיעין</a:t>
            </a:r>
            <a:endParaRPr lang="he-IL" sz="1400" dirty="0">
              <a:effectLst/>
              <a:latin typeface=".AppleSystemUIFont"/>
            </a:endParaRPr>
          </a:p>
          <a:p>
            <a:pPr marL="285750" indent="-285750" algn="r" rtl="1">
              <a:lnSpc>
                <a:spcPct val="150000"/>
              </a:lnSpc>
              <a:spcBef>
                <a:spcPts val="1200"/>
              </a:spcBef>
              <a:spcAft>
                <a:spcPts val="300"/>
              </a:spcAft>
              <a:buFont typeface="Arial" panose="020B0604020202020204" pitchFamily="34" charset="0"/>
              <a:buChar char="•"/>
            </a:pPr>
            <a:endParaRPr lang="en-IL" sz="1400" dirty="0"/>
          </a:p>
          <a:p>
            <a:pPr algn="r" rtl="1">
              <a:lnSpc>
                <a:spcPct val="150000"/>
              </a:lnSpc>
              <a:spcBef>
                <a:spcPts val="1200"/>
              </a:spcBef>
              <a:spcAft>
                <a:spcPts val="300"/>
              </a:spcAft>
            </a:pPr>
            <a:br>
              <a:rPr lang="en-US" sz="1400" u="sng" kern="1400" dirty="0">
                <a:latin typeface="Arial" panose="020B0604020202020204" pitchFamily="34" charset="0"/>
              </a:rPr>
            </a:br>
            <a:endParaRPr lang="he-IL" sz="1400" u="sng" kern="1400" dirty="0">
              <a:latin typeface="Arial" panose="020B0604020202020204" pitchFamily="34" charset="0"/>
            </a:endParaRPr>
          </a:p>
        </p:txBody>
      </p:sp>
      <p:sp>
        <p:nvSpPr>
          <p:cNvPr id="15" name="Title 3">
            <a:extLst>
              <a:ext uri="{FF2B5EF4-FFF2-40B4-BE49-F238E27FC236}">
                <a16:creationId xmlns:a16="http://schemas.microsoft.com/office/drawing/2014/main" id="{EECFD155-3985-ABE3-5743-370705AC3FBC}"/>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2400" b="1" dirty="0"/>
              <a:t>נושא הפרויקט – תקציר</a:t>
            </a:r>
            <a:r>
              <a:rPr lang="en-US" sz="2400" b="1" dirty="0"/>
              <a:t>/</a:t>
            </a:r>
            <a:r>
              <a:rPr lang="he-IL" sz="2400" b="1" dirty="0"/>
              <a:t>מבוא</a:t>
            </a:r>
            <a:endParaRPr lang="en-US" sz="2400" u="sng" dirty="0"/>
          </a:p>
        </p:txBody>
      </p:sp>
      <p:pic>
        <p:nvPicPr>
          <p:cNvPr id="2" name="Picture 2" descr="What is Hyperspectral Imaging | Nireos">
            <a:extLst>
              <a:ext uri="{FF2B5EF4-FFF2-40B4-BE49-F238E27FC236}">
                <a16:creationId xmlns:a16="http://schemas.microsoft.com/office/drawing/2014/main" id="{672D1355-2CD6-3045-E2B9-15D7A6C21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418" y="2613219"/>
            <a:ext cx="4105031" cy="17003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second publicly available hyperspectral image dataset (a)... | Download  Scientific Diagram">
            <a:extLst>
              <a:ext uri="{FF2B5EF4-FFF2-40B4-BE49-F238E27FC236}">
                <a16:creationId xmlns:a16="http://schemas.microsoft.com/office/drawing/2014/main" id="{17BA649E-99E1-FD25-8FA5-04037E77B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18" y="4919958"/>
            <a:ext cx="3866033" cy="149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4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E91CA-CD82-51A9-B943-EF779305C3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DF3831-71A5-6B0A-E6F3-FF3BC4B098A8}"/>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FB54A0EB-FEB2-05C0-29D9-DAD0CBED32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7A16CE0E-77BA-D29B-7640-544173E5CDA5}"/>
              </a:ext>
            </a:extLst>
          </p:cNvPr>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a:extLst>
              <a:ext uri="{FF2B5EF4-FFF2-40B4-BE49-F238E27FC236}">
                <a16:creationId xmlns:a16="http://schemas.microsoft.com/office/drawing/2014/main" id="{D5B8C24B-7C47-09BD-D731-173686B222BE}"/>
              </a:ext>
            </a:extLst>
          </p:cNvPr>
          <p:cNvSpPr>
            <a:spLocks noGrp="1"/>
          </p:cNvSpPr>
          <p:nvPr>
            <p:ph type="sldNum" sz="quarter" idx="12"/>
          </p:nvPr>
        </p:nvSpPr>
        <p:spPr/>
        <p:txBody>
          <a:bodyPr/>
          <a:lstStyle/>
          <a:p>
            <a:fld id="{397A11E8-8F25-49C3-8F7D-865FECFDFD18}" type="slidenum">
              <a:rPr lang="en-US" smtClean="0"/>
              <a:t>3</a:t>
            </a:fld>
            <a:endParaRPr lang="en-US"/>
          </a:p>
        </p:txBody>
      </p:sp>
      <p:pic>
        <p:nvPicPr>
          <p:cNvPr id="10" name="Picture 9">
            <a:extLst>
              <a:ext uri="{FF2B5EF4-FFF2-40B4-BE49-F238E27FC236}">
                <a16:creationId xmlns:a16="http://schemas.microsoft.com/office/drawing/2014/main" id="{2A159986-D2ED-583A-CBE3-8476E75CF20B}"/>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EA757259-725F-4C67-C68C-DECEEDEC908E}"/>
              </a:ext>
            </a:extLst>
          </p:cNvPr>
          <p:cNvSpPr txBox="1"/>
          <p:nvPr/>
        </p:nvSpPr>
        <p:spPr>
          <a:xfrm>
            <a:off x="1042737" y="1341284"/>
            <a:ext cx="10705535" cy="5447069"/>
          </a:xfrm>
          <a:prstGeom prst="rect">
            <a:avLst/>
          </a:prstGeom>
          <a:noFill/>
        </p:spPr>
        <p:txBody>
          <a:bodyPr wrap="square" rtlCol="0">
            <a:spAutoFit/>
          </a:bodyPr>
          <a:lstStyle/>
          <a:p>
            <a:pPr marL="285750" indent="-285750" algn="r" rtl="1">
              <a:lnSpc>
                <a:spcPct val="150000"/>
              </a:lnSpc>
              <a:spcBef>
                <a:spcPts val="1200"/>
              </a:spcBef>
              <a:spcAft>
                <a:spcPts val="300"/>
              </a:spcAft>
              <a:buFont typeface="Arial" panose="020B0604020202020204" pitchFamily="34" charset="0"/>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האלגוריתמים המובילים כיום לזיהוי מטרות בתמונות היפרספקטרליות מתמודדים עם אתגרים משמעותיים.</a:t>
            </a:r>
          </a:p>
          <a:p>
            <a:pPr marL="285750" indent="-285750" algn="r" rtl="1">
              <a:lnSpc>
                <a:spcPct val="150000"/>
              </a:lnSpc>
              <a:spcBef>
                <a:spcPts val="1200"/>
              </a:spcBef>
              <a:spcAft>
                <a:spcPts val="300"/>
              </a:spcAft>
              <a:buFont typeface="Arial" panose="020B0604020202020204" pitchFamily="34" charset="0"/>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שיטות קיימות, כמו אלו המבוססות על הערכות סטטיסטיות של מטריצות </a:t>
            </a:r>
            <a:r>
              <a:rPr lang="he-IL" sz="1600" dirty="0" err="1">
                <a:effectLst/>
                <a:latin typeface="Times New Roman" panose="02020603050405020304" pitchFamily="18" charset="0"/>
                <a:ea typeface="Times New Roman" panose="02020603050405020304" pitchFamily="18" charset="0"/>
                <a:cs typeface="Arial" panose="020B0604020202020204" pitchFamily="34" charset="0"/>
              </a:rPr>
              <a:t>קוואריאנס</a:t>
            </a:r>
            <a:r>
              <a:rPr lang="he-IL" sz="1600" dirty="0">
                <a:effectLst/>
                <a:latin typeface="Times New Roman" panose="02020603050405020304" pitchFamily="18" charset="0"/>
                <a:ea typeface="Times New Roman" panose="02020603050405020304" pitchFamily="18" charset="0"/>
                <a:cs typeface="Arial" panose="020B0604020202020204" pitchFamily="34" charset="0"/>
              </a:rPr>
              <a:t> מסדר שני, לעיתים קרובות אינן מספקות תוצאות מספיק מדויקות.</a:t>
            </a:r>
            <a:r>
              <a:rPr lang="he-IL" sz="1600" dirty="0">
                <a:latin typeface="Times New Roman" panose="02020603050405020304" pitchFamily="18" charset="0"/>
                <a:ea typeface="Times New Roman" panose="02020603050405020304" pitchFamily="18" charset="0"/>
                <a:cs typeface="Arial" panose="020B0604020202020204" pitchFamily="34" charset="0"/>
              </a:rPr>
              <a:t> הסיבה לשימוש בשיטת מטריצת </a:t>
            </a:r>
            <a:r>
              <a:rPr lang="he-IL" sz="1600" dirty="0" err="1">
                <a:latin typeface="Times New Roman" panose="02020603050405020304" pitchFamily="18" charset="0"/>
                <a:ea typeface="Times New Roman" panose="02020603050405020304" pitchFamily="18" charset="0"/>
                <a:cs typeface="Arial" panose="020B0604020202020204" pitchFamily="34" charset="0"/>
              </a:rPr>
              <a:t>הקוואריאנס</a:t>
            </a:r>
            <a:r>
              <a:rPr lang="he-IL" sz="1600" dirty="0">
                <a:latin typeface="Times New Roman" panose="02020603050405020304" pitchFamily="18" charset="0"/>
                <a:ea typeface="Times New Roman" panose="02020603050405020304" pitchFamily="18" charset="0"/>
                <a:cs typeface="Arial" panose="020B0604020202020204" pitchFamily="34" charset="0"/>
              </a:rPr>
              <a:t> ההופכית היא מכיוון שהמטריצה היא קעורה, בכך היא מאפשרת לאלגוריתמים של למידה עמוקה להגיע למינימום הגלובלי של הפונקציה, כלומר להגיע לביצועים </a:t>
            </a:r>
            <a:r>
              <a:rPr lang="he-IL" sz="1600" dirty="0" err="1">
                <a:latin typeface="Times New Roman" panose="02020603050405020304" pitchFamily="18" charset="0"/>
                <a:ea typeface="Times New Roman" panose="02020603050405020304" pitchFamily="18" charset="0"/>
                <a:cs typeface="Arial" panose="020B0604020202020204" pitchFamily="34" charset="0"/>
              </a:rPr>
              <a:t>מירביים</a:t>
            </a:r>
            <a:endParaRPr lang="he-IL"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285750" indent="-285750" algn="r" rtl="1">
              <a:lnSpc>
                <a:spcPct val="150000"/>
              </a:lnSpc>
              <a:spcBef>
                <a:spcPts val="1200"/>
              </a:spcBef>
              <a:spcAft>
                <a:spcPts val="300"/>
              </a:spcAft>
              <a:buFont typeface="Arial" panose="020B0604020202020204" pitchFamily="34" charset="0"/>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פרויקט זה הוקם מתוך הצורך להתגבר על מגבלות אלו בעזרת שילוב מסגרות למידת מכונה מתקדמות, ובפרט רשתות נוירונים עמוקות, כדי לשפר את דיוק ואמינות תוצאות הזיהוי.</a:t>
            </a:r>
          </a:p>
          <a:p>
            <a:pPr marL="285750" indent="-285750" algn="r" rtl="1">
              <a:lnSpc>
                <a:spcPct val="150000"/>
              </a:lnSpc>
              <a:spcBef>
                <a:spcPts val="1200"/>
              </a:spcBef>
              <a:spcAft>
                <a:spcPts val="300"/>
              </a:spcAft>
              <a:buFont typeface="Arial" panose="020B0604020202020204" pitchFamily="34" charset="0"/>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שיתוף הפעולה שהתבצע עם צוותים צבאיים וחוקרים אקדמיים מדגיש את החשיבות המעשית והיישומית של המחקר</a:t>
            </a:r>
            <a:r>
              <a:rPr lang="en-US" sz="1600" dirty="0">
                <a:effectLst/>
                <a:latin typeface="Arial" panose="020B0604020202020204" pitchFamily="34" charset="0"/>
                <a:ea typeface="Times New Roman" panose="02020603050405020304" pitchFamily="18" charset="0"/>
              </a:rPr>
              <a:t>.</a:t>
            </a:r>
            <a:endParaRPr lang="he-IL" sz="1600" dirty="0">
              <a:effectLst/>
              <a:latin typeface="Arial" panose="020B0604020202020204" pitchFamily="34" charset="0"/>
              <a:ea typeface="Times New Roman" panose="02020603050405020304" pitchFamily="18" charset="0"/>
            </a:endParaRPr>
          </a:p>
          <a:p>
            <a:pPr marL="285750" indent="-285750" algn="just" rtl="1">
              <a:lnSpc>
                <a:spcPct val="150000"/>
              </a:lnSpc>
              <a:spcBef>
                <a:spcPts val="600"/>
              </a:spcBef>
              <a:spcAft>
                <a:spcPts val="600"/>
              </a:spcAft>
              <a:buFont typeface="Arial" panose="020B0604020202020204" pitchFamily="34" charset="0"/>
              <a:buChar char="•"/>
            </a:pPr>
            <a:r>
              <a:rPr lang="he-IL" sz="1600" dirty="0">
                <a:effectLst/>
                <a:latin typeface="Times New Roman" panose="02020603050405020304" pitchFamily="18" charset="0"/>
                <a:ea typeface="Times New Roman" panose="02020603050405020304" pitchFamily="18" charset="0"/>
                <a:cs typeface="Arial" panose="020B0604020202020204" pitchFamily="34" charset="0"/>
              </a:rPr>
              <a:t>מטרת העל של פרויקט זה היא לשפר את ביצועי האלגוריתמים הקיימים לזיהוי מטרות בתמונות </a:t>
            </a:r>
            <a:r>
              <a:rPr lang="he-IL" sz="1600" dirty="0" err="1">
                <a:effectLst/>
                <a:latin typeface="Times New Roman" panose="02020603050405020304" pitchFamily="18" charset="0"/>
                <a:ea typeface="Times New Roman" panose="02020603050405020304" pitchFamily="18" charset="0"/>
                <a:cs typeface="Arial" panose="020B0604020202020204" pitchFamily="34" charset="0"/>
              </a:rPr>
              <a:t>היפרספקטרליות</a:t>
            </a:r>
            <a:r>
              <a:rPr lang="he-IL" sz="1600" dirty="0">
                <a:effectLst/>
                <a:latin typeface="Times New Roman" panose="02020603050405020304" pitchFamily="18" charset="0"/>
                <a:ea typeface="Times New Roman" panose="02020603050405020304" pitchFamily="18" charset="0"/>
                <a:cs typeface="Arial" panose="020B0604020202020204" pitchFamily="34" charset="0"/>
              </a:rPr>
              <a:t>. באופן ספציפי, הפרויקט מתמקד בפיתוח אלגוריתם חזק המאפשר זיהוי מדויק של מטרות נראות ובלתי נראות בתמונות היפרספקטרליות, תוך מתן ציון מספרי להערכת מידת הדיוק של הזיהוי, במטרה שיעלה על תוצאות השיא של השיטות הקיימות</a:t>
            </a:r>
            <a:r>
              <a:rPr lang="en-US" sz="1400" dirty="0">
                <a:effectLst/>
                <a:latin typeface="Arial" panose="020B0604020202020204" pitchFamily="34" charset="0"/>
                <a:ea typeface="Times New Roman" panose="02020603050405020304" pitchFamily="18" charset="0"/>
              </a:rPr>
              <a:t>.</a:t>
            </a:r>
            <a:endParaRPr lang="en-IL" sz="1600" dirty="0">
              <a:effectLst/>
              <a:latin typeface="Times New Roman" panose="02020603050405020304" pitchFamily="18" charset="0"/>
              <a:ea typeface="Times New Roman" panose="02020603050405020304" pitchFamily="18" charset="0"/>
            </a:endParaRPr>
          </a:p>
          <a:p>
            <a:pPr algn="r" rtl="1">
              <a:lnSpc>
                <a:spcPct val="150000"/>
              </a:lnSpc>
              <a:spcBef>
                <a:spcPts val="1200"/>
              </a:spcBef>
              <a:spcAft>
                <a:spcPts val="300"/>
              </a:spcAft>
            </a:pPr>
            <a:endParaRPr lang="en-IL" sz="1400" dirty="0">
              <a:effectLst/>
              <a:latin typeface="Times New Roman" panose="02020603050405020304" pitchFamily="18" charset="0"/>
              <a:ea typeface="Times New Roman" panose="02020603050405020304" pitchFamily="18" charset="0"/>
            </a:endParaRPr>
          </a:p>
          <a:p>
            <a:pPr algn="r" rtl="1">
              <a:lnSpc>
                <a:spcPct val="150000"/>
              </a:lnSpc>
              <a:spcBef>
                <a:spcPts val="1200"/>
              </a:spcBef>
              <a:spcAft>
                <a:spcPts val="300"/>
              </a:spcAft>
            </a:pPr>
            <a:endParaRPr lang="en-IL" sz="1100" b="1" kern="1400" dirty="0">
              <a:effectLst/>
              <a:latin typeface="Arial" panose="020B0604020202020204" pitchFamily="34" charset="0"/>
              <a:ea typeface="Times New Roman" panose="02020603050405020304" pitchFamily="18" charset="0"/>
            </a:endParaRPr>
          </a:p>
        </p:txBody>
      </p:sp>
      <p:sp>
        <p:nvSpPr>
          <p:cNvPr id="15" name="Title 3">
            <a:extLst>
              <a:ext uri="{FF2B5EF4-FFF2-40B4-BE49-F238E27FC236}">
                <a16:creationId xmlns:a16="http://schemas.microsoft.com/office/drawing/2014/main" id="{1FC2FFF7-56FF-3FA7-128B-7A219E8DB441}"/>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2400" b="1" dirty="0"/>
              <a:t>מוטיבציה ומטרות</a:t>
            </a:r>
            <a:endParaRPr lang="en-US" sz="2400" u="sng" dirty="0"/>
          </a:p>
        </p:txBody>
      </p:sp>
    </p:spTree>
    <p:extLst>
      <p:ext uri="{BB962C8B-B14F-4D97-AF65-F5344CB8AC3E}">
        <p14:creationId xmlns:p14="http://schemas.microsoft.com/office/powerpoint/2010/main" val="2269503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6A4AD-0FD6-488B-5BCA-C36E815654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CEEA94-150F-97B7-DB16-0F6028176E53}"/>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506ED2A8-02FA-1497-0189-57691D046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20E369FB-E6E0-9278-2027-B6069B4331BE}"/>
              </a:ext>
            </a:extLst>
          </p:cNvPr>
          <p:cNvSpPr>
            <a:spLocks noGrp="1"/>
          </p:cNvSpPr>
          <p:nvPr>
            <p:ph type="dt" sz="half" idx="10"/>
          </p:nvPr>
        </p:nvSpPr>
        <p:spPr/>
        <p:txBody>
          <a:bodyPr/>
          <a:lstStyle/>
          <a:p>
            <a:fld id="{EF352739-273F-4728-8B1A-480EEBF683AC}" type="datetime1">
              <a:rPr lang="en-US" smtClean="0"/>
              <a:t>1/19/25</a:t>
            </a:fld>
            <a:endParaRPr lang="en-US" dirty="0"/>
          </a:p>
        </p:txBody>
      </p:sp>
      <p:sp>
        <p:nvSpPr>
          <p:cNvPr id="9" name="Slide Number Placeholder 8">
            <a:extLst>
              <a:ext uri="{FF2B5EF4-FFF2-40B4-BE49-F238E27FC236}">
                <a16:creationId xmlns:a16="http://schemas.microsoft.com/office/drawing/2014/main" id="{610F2B30-85C3-C3BD-FB9B-95E0BBF1CD37}"/>
              </a:ext>
            </a:extLst>
          </p:cNvPr>
          <p:cNvSpPr>
            <a:spLocks noGrp="1"/>
          </p:cNvSpPr>
          <p:nvPr>
            <p:ph type="sldNum" sz="quarter" idx="12"/>
          </p:nvPr>
        </p:nvSpPr>
        <p:spPr/>
        <p:txBody>
          <a:bodyPr/>
          <a:lstStyle/>
          <a:p>
            <a:fld id="{397A11E8-8F25-49C3-8F7D-865FECFDFD18}" type="slidenum">
              <a:rPr lang="en-US" smtClean="0"/>
              <a:t>4</a:t>
            </a:fld>
            <a:endParaRPr lang="en-US" dirty="0"/>
          </a:p>
        </p:txBody>
      </p:sp>
      <p:pic>
        <p:nvPicPr>
          <p:cNvPr id="10" name="Picture 9">
            <a:extLst>
              <a:ext uri="{FF2B5EF4-FFF2-40B4-BE49-F238E27FC236}">
                <a16:creationId xmlns:a16="http://schemas.microsoft.com/office/drawing/2014/main" id="{16CC84C6-B823-CE20-3688-601FFD5980C6}"/>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3E2895B2-9B41-CA46-3A93-D6C3D7EF5C6F}"/>
              </a:ext>
            </a:extLst>
          </p:cNvPr>
          <p:cNvSpPr txBox="1"/>
          <p:nvPr/>
        </p:nvSpPr>
        <p:spPr>
          <a:xfrm>
            <a:off x="1092859" y="1747730"/>
            <a:ext cx="10705535" cy="2637710"/>
          </a:xfrm>
          <a:prstGeom prst="rect">
            <a:avLst/>
          </a:prstGeom>
          <a:noFill/>
        </p:spPr>
        <p:txBody>
          <a:bodyPr wrap="square" rtlCol="0">
            <a:spAutoFit/>
          </a:bodyPr>
          <a:lstStyle/>
          <a:p>
            <a:pPr algn="just" rtl="1">
              <a:lnSpc>
                <a:spcPct val="150000"/>
              </a:lnSpc>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הגישה שנבחרה בפרויקט מתבססת על טכניקות מסורתיות בשילוב עם שיטות למידת מכונה חדשניות. תהליך העבודה כולל</a:t>
            </a:r>
            <a:r>
              <a:rPr lang="en-US" sz="1400" dirty="0">
                <a:effectLst/>
                <a:latin typeface="Arial" panose="020B0604020202020204" pitchFamily="34" charset="0"/>
                <a:ea typeface="Times New Roman" panose="02020603050405020304" pitchFamily="18" charset="0"/>
              </a:rPr>
              <a:t>:</a:t>
            </a:r>
            <a:endParaRPr lang="he-IL" sz="1400" dirty="0">
              <a:effectLst/>
              <a:latin typeface="Arial" panose="020B0604020202020204" pitchFamily="34" charset="0"/>
              <a:ea typeface="Times New Roman" panose="02020603050405020304" pitchFamily="18" charset="0"/>
            </a:endParaRPr>
          </a:p>
          <a:p>
            <a:pPr algn="just" rtl="1">
              <a:lnSpc>
                <a:spcPct val="150000"/>
              </a:lnSpc>
            </a:pPr>
            <a:endParaRPr lang="he-IL" sz="1400" dirty="0">
              <a:effectLst/>
              <a:latin typeface="Arial" panose="020B0604020202020204" pitchFamily="34" charset="0"/>
              <a:ea typeface="Times New Roman" panose="02020603050405020304" pitchFamily="18" charset="0"/>
            </a:endParaRPr>
          </a:p>
          <a:p>
            <a:pPr marL="285750" indent="-285750" algn="just" rtl="1">
              <a:lnSpc>
                <a:spcPct val="150000"/>
              </a:lnSpc>
              <a:buFont typeface="Arial" panose="020B0604020202020204" pitchFamily="34" charset="0"/>
              <a:buChar char="•"/>
            </a:pPr>
            <a:r>
              <a:rPr lang="he-IL" sz="1400" dirty="0"/>
              <a:t>שימוש במצלמה המצלמת בטווח ספקטרום </a:t>
            </a:r>
            <a:r>
              <a:rPr lang="he-IL" sz="1400" dirty="0" err="1"/>
              <a:t>היפרספקטרלי</a:t>
            </a:r>
            <a:r>
              <a:rPr lang="he-IL" sz="1400" dirty="0"/>
              <a:t>, ומצלמת במגוון תאורות ורקעים את המטרה אותה נרצה לאתר לאחר מכן בצילומים. נקרא לערך המטרה בתמונה ״חתימת המטרה״</a:t>
            </a:r>
          </a:p>
          <a:p>
            <a:pPr marL="285750" indent="-285750" algn="just" rtl="1">
              <a:lnSpc>
                <a:spcPct val="150000"/>
              </a:lnSpc>
              <a:buFont typeface="Arial" panose="020B0604020202020204" pitchFamily="34" charset="0"/>
              <a:buChar char="•"/>
            </a:pPr>
            <a:r>
              <a:rPr lang="he-IL" sz="1400" dirty="0"/>
              <a:t>לאחר מכן, נשתמש בתמונות </a:t>
            </a:r>
            <a:r>
              <a:rPr lang="he-IL" sz="1400" dirty="0" err="1"/>
              <a:t>היפרספקטרליות</a:t>
            </a:r>
            <a:r>
              <a:rPr lang="he-IL" sz="1400" dirty="0"/>
              <a:t> סינטטיות אשר יצרנו במעבדה או כאלו שהורדנו מהאינטרנט. אפשרות נוספת היא לצלם את השטח בלי חתימת המטרה בתוכו. בשלב זה נשתול את חתימת המטרה בתמונה זאת</a:t>
            </a:r>
          </a:p>
          <a:p>
            <a:pPr marL="285750" indent="-285750" algn="just" rtl="1">
              <a:lnSpc>
                <a:spcPct val="150000"/>
              </a:lnSpc>
              <a:buFont typeface="Arial" panose="020B0604020202020204" pitchFamily="34" charset="0"/>
              <a:buChar char="•"/>
            </a:pPr>
            <a:r>
              <a:rPr lang="he-IL" sz="1400" dirty="0"/>
              <a:t>נשתמש בשיטה קלאסית שחוקרים בימים אלו בתחום הצילום </a:t>
            </a:r>
            <a:r>
              <a:rPr lang="he-IL" sz="1400" dirty="0" err="1"/>
              <a:t>ההיפרספקטרלי</a:t>
            </a:r>
            <a:r>
              <a:rPr lang="he-IL" sz="1400" dirty="0"/>
              <a:t> והוא השימוש בסטטיסטיקה מסדר שני של התמונה, ספציפית בשערוך מטריצות </a:t>
            </a:r>
            <a:r>
              <a:rPr lang="he-IL" sz="1400" dirty="0" err="1"/>
              <a:t>קווריאנס</a:t>
            </a:r>
            <a:r>
              <a:rPr lang="he-IL" sz="1400" dirty="0"/>
              <a:t> הופכיות. שיטה סטטיסטית נוספת אך בעלת תוצאות פחות מיטיבות היא שערוך התוחלת של התמונה </a:t>
            </a:r>
            <a:r>
              <a:rPr lang="he-IL" sz="1400" dirty="0" err="1"/>
              <a:t>ההיפרספקטרלית</a:t>
            </a:r>
            <a:endParaRPr lang="he-IL" sz="1400" dirty="0"/>
          </a:p>
        </p:txBody>
      </p:sp>
      <p:sp>
        <p:nvSpPr>
          <p:cNvPr id="15" name="Title 3">
            <a:extLst>
              <a:ext uri="{FF2B5EF4-FFF2-40B4-BE49-F238E27FC236}">
                <a16:creationId xmlns:a16="http://schemas.microsoft.com/office/drawing/2014/main" id="{9EA8EF2B-FABB-6A30-5EE5-D1912ABBD462}"/>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2400" b="1" dirty="0"/>
              <a:t>שיטות ומימוש</a:t>
            </a:r>
            <a:endParaRPr lang="en-US" sz="2400" u="sng" dirty="0"/>
          </a:p>
        </p:txBody>
      </p:sp>
      <p:pic>
        <p:nvPicPr>
          <p:cNvPr id="2" name="Picture 2" descr="Hyperspectral Imaging and Their Applications in the Nondestructive Quality  Assessment of Fruits and Vegetables | IntechOpen">
            <a:extLst>
              <a:ext uri="{FF2B5EF4-FFF2-40B4-BE49-F238E27FC236}">
                <a16:creationId xmlns:a16="http://schemas.microsoft.com/office/drawing/2014/main" id="{95E7854E-1F3E-77D7-69D1-2D6FA6AB5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858" y="4720453"/>
            <a:ext cx="2743199" cy="17340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106577A-2375-647D-1314-1D30F213B187}"/>
              </a:ext>
            </a:extLst>
          </p:cNvPr>
          <p:cNvPicPr>
            <a:picLocks noChangeAspect="1"/>
          </p:cNvPicPr>
          <p:nvPr/>
        </p:nvPicPr>
        <p:blipFill>
          <a:blip r:embed="rId5"/>
          <a:stretch>
            <a:fillRect/>
          </a:stretch>
        </p:blipFill>
        <p:spPr>
          <a:xfrm>
            <a:off x="4724400" y="4955722"/>
            <a:ext cx="5600700" cy="1028700"/>
          </a:xfrm>
          <a:prstGeom prst="rect">
            <a:avLst/>
          </a:prstGeom>
        </p:spPr>
      </p:pic>
    </p:spTree>
    <p:extLst>
      <p:ext uri="{BB962C8B-B14F-4D97-AF65-F5344CB8AC3E}">
        <p14:creationId xmlns:p14="http://schemas.microsoft.com/office/powerpoint/2010/main" val="391362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19C46-BA07-29A8-1A55-233EF5F8A5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4A543D-B96C-9676-7871-14540EB8D0D9}"/>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B39988B3-7A69-F7E6-905A-4E4D0F17C8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3EF261C6-D448-14D8-E3B3-DB3D08F681FB}"/>
              </a:ext>
            </a:extLst>
          </p:cNvPr>
          <p:cNvSpPr>
            <a:spLocks noGrp="1"/>
          </p:cNvSpPr>
          <p:nvPr>
            <p:ph type="dt" sz="half" idx="10"/>
          </p:nvPr>
        </p:nvSpPr>
        <p:spPr/>
        <p:txBody>
          <a:bodyPr/>
          <a:lstStyle/>
          <a:p>
            <a:fld id="{EF352739-273F-4728-8B1A-480EEBF683AC}" type="datetime1">
              <a:rPr lang="en-US" smtClean="0"/>
              <a:t>1/20/25</a:t>
            </a:fld>
            <a:endParaRPr lang="en-US" dirty="0"/>
          </a:p>
        </p:txBody>
      </p:sp>
      <p:sp>
        <p:nvSpPr>
          <p:cNvPr id="9" name="Slide Number Placeholder 8">
            <a:extLst>
              <a:ext uri="{FF2B5EF4-FFF2-40B4-BE49-F238E27FC236}">
                <a16:creationId xmlns:a16="http://schemas.microsoft.com/office/drawing/2014/main" id="{F0046F46-6975-1195-EA2A-71AB1D32EF5A}"/>
              </a:ext>
            </a:extLst>
          </p:cNvPr>
          <p:cNvSpPr>
            <a:spLocks noGrp="1"/>
          </p:cNvSpPr>
          <p:nvPr>
            <p:ph type="sldNum" sz="quarter" idx="12"/>
          </p:nvPr>
        </p:nvSpPr>
        <p:spPr/>
        <p:txBody>
          <a:bodyPr/>
          <a:lstStyle/>
          <a:p>
            <a:fld id="{397A11E8-8F25-49C3-8F7D-865FECFDFD18}" type="slidenum">
              <a:rPr lang="en-US" smtClean="0"/>
              <a:t>5</a:t>
            </a:fld>
            <a:endParaRPr lang="en-US" dirty="0"/>
          </a:p>
        </p:txBody>
      </p:sp>
      <p:pic>
        <p:nvPicPr>
          <p:cNvPr id="10" name="Picture 9">
            <a:extLst>
              <a:ext uri="{FF2B5EF4-FFF2-40B4-BE49-F238E27FC236}">
                <a16:creationId xmlns:a16="http://schemas.microsoft.com/office/drawing/2014/main" id="{B8A7DDEC-649D-791B-008D-53048427E7FC}"/>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D746701F-C433-10CF-23ED-30BF1099D0D8}"/>
              </a:ext>
            </a:extLst>
          </p:cNvPr>
          <p:cNvSpPr txBox="1"/>
          <p:nvPr/>
        </p:nvSpPr>
        <p:spPr>
          <a:xfrm>
            <a:off x="1092859" y="1779261"/>
            <a:ext cx="10705535" cy="2637710"/>
          </a:xfrm>
          <a:prstGeom prst="rect">
            <a:avLst/>
          </a:prstGeom>
          <a:noFill/>
        </p:spPr>
        <p:txBody>
          <a:bodyPr wrap="square" rtlCol="0">
            <a:spAutoFit/>
          </a:bodyPr>
          <a:lstStyle/>
          <a:p>
            <a:pPr marL="285750" indent="-285750" algn="just" rtl="1">
              <a:lnSpc>
                <a:spcPct val="150000"/>
              </a:lnSpc>
              <a:buFont typeface="Arial" panose="020B0604020202020204" pitchFamily="34" charset="0"/>
              <a:buChar char="•"/>
            </a:pPr>
            <a:r>
              <a:rPr lang="he-IL" sz="1400" dirty="0"/>
              <a:t>בעת אימון המודל, נהוג להשתמש בשיטות להורדת הערוצים </a:t>
            </a:r>
            <a:r>
              <a:rPr lang="he-IL" sz="1400" dirty="0" err="1"/>
              <a:t>ה״רועשים</a:t>
            </a:r>
            <a:r>
              <a:rPr lang="he-IL" sz="1400" dirty="0"/>
              <a:t>״ </a:t>
            </a:r>
            <a:r>
              <a:rPr lang="he-IL" sz="1400" dirty="0" err="1"/>
              <a:t>וה״מיותרים</a:t>
            </a:r>
            <a:r>
              <a:rPr lang="he-IL" sz="1400" dirty="0"/>
              <a:t>״ שכן לא כל הערוצים בתמונה </a:t>
            </a:r>
            <a:r>
              <a:rPr lang="he-IL" sz="1400" dirty="0" err="1"/>
              <a:t>ההיפרספקטרלית</a:t>
            </a:r>
            <a:r>
              <a:rPr lang="he-IL" sz="1400" dirty="0"/>
              <a:t> הם אכן אפקטיביים</a:t>
            </a:r>
            <a:r>
              <a:rPr lang="en-US" sz="1400" dirty="0"/>
              <a:t>.</a:t>
            </a:r>
            <a:r>
              <a:rPr lang="he-IL" sz="1400" dirty="0"/>
              <a:t> שיטה קלאסית לשימוש במקרה זה היא </a:t>
            </a:r>
            <a:r>
              <a:rPr lang="en-US" sz="1400" dirty="0"/>
              <a:t>PCA</a:t>
            </a:r>
            <a:r>
              <a:rPr lang="he-IL" sz="1400" dirty="0"/>
              <a:t> – שיטה אשר מוצאת את הערוצים שהכי תורמים </a:t>
            </a:r>
            <a:r>
              <a:rPr lang="he-IL" sz="1400" dirty="0" err="1"/>
              <a:t>לקווריאנס</a:t>
            </a:r>
            <a:r>
              <a:rPr lang="he-IL" sz="1400" dirty="0"/>
              <a:t> </a:t>
            </a:r>
            <a:r>
              <a:rPr lang="he-IL" sz="1400" dirty="0" err="1"/>
              <a:t>ו״משליכה</a:t>
            </a:r>
            <a:r>
              <a:rPr lang="he-IL" sz="1400" dirty="0"/>
              <a:t>״ ערוצים אשר פחות תורמים סטטיסטית</a:t>
            </a:r>
          </a:p>
          <a:p>
            <a:pPr marL="285750" indent="-285750" algn="just" rtl="1">
              <a:lnSpc>
                <a:spcPct val="150000"/>
              </a:lnSpc>
              <a:buFont typeface="Arial" panose="020B0604020202020204" pitchFamily="34" charset="0"/>
              <a:buChar char="•"/>
            </a:pPr>
            <a:r>
              <a:rPr lang="he-IL" sz="1400" dirty="0"/>
              <a:t>לאחר מכן, נכניס את התמונה </a:t>
            </a:r>
            <a:r>
              <a:rPr lang="he-IL" sz="1400" dirty="0" err="1"/>
              <a:t>ההיפרספקטרלית</a:t>
            </a:r>
            <a:r>
              <a:rPr lang="he-IL" sz="1400" dirty="0"/>
              <a:t> עם חתימת המטרה שבתוכה לאלגוריתם זיהוי. קיימים אלגוריתמי זיהוי רבים המתבססים על סוגי </a:t>
            </a:r>
            <a:r>
              <a:rPr lang="he-IL" sz="1400" dirty="0" err="1"/>
              <a:t>פילטור</a:t>
            </a:r>
            <a:r>
              <a:rPr lang="he-IL" sz="1400" dirty="0"/>
              <a:t> שונים. נבחר את הפילטר אשר יספק את תוצאת הזיהוי הטובה ביותר. המטרה באלגוריתם הזיהוי היא למדוד את </a:t>
            </a:r>
            <a:r>
              <a:rPr lang="he-IL" sz="1400" dirty="0">
                <a:effectLst/>
                <a:ea typeface="Times New Roman" panose="02020603050405020304" pitchFamily="18" charset="0"/>
                <a:cs typeface="Arial" panose="020B0604020202020204" pitchFamily="34" charset="0"/>
              </a:rPr>
              <a:t>אחוז הזיהוי הנכון</a:t>
            </a:r>
            <a:r>
              <a:rPr lang="en-US" sz="1400" dirty="0">
                <a:effectLst/>
                <a:latin typeface="Arial" panose="020B0604020202020204" pitchFamily="34" charset="0"/>
                <a:ea typeface="Times New Roman" panose="02020603050405020304" pitchFamily="18" charset="0"/>
              </a:rPr>
              <a:t> (True Positive Rate - TPR) </a:t>
            </a:r>
            <a:r>
              <a:rPr lang="he-IL" sz="1400" dirty="0">
                <a:effectLst/>
                <a:ea typeface="Times New Roman" panose="02020603050405020304" pitchFamily="18" charset="0"/>
                <a:cs typeface="Arial" panose="020B0604020202020204" pitchFamily="34" charset="0"/>
              </a:rPr>
              <a:t>ביחס לאחוז הזיהוי השגוי</a:t>
            </a:r>
            <a:r>
              <a:rPr lang="en-US" sz="1400" dirty="0">
                <a:effectLst/>
                <a:latin typeface="Arial" panose="020B0604020202020204" pitchFamily="34" charset="0"/>
                <a:ea typeface="Times New Roman" panose="02020603050405020304" pitchFamily="18" charset="0"/>
              </a:rPr>
              <a:t> (False Positive Rate - FPR) </a:t>
            </a:r>
            <a:r>
              <a:rPr lang="he-IL" sz="1400" dirty="0">
                <a:effectLst/>
                <a:latin typeface="Arial" panose="020B0604020202020204" pitchFamily="34" charset="0"/>
                <a:ea typeface="Times New Roman" panose="02020603050405020304" pitchFamily="18" charset="0"/>
              </a:rPr>
              <a:t> </a:t>
            </a:r>
            <a:r>
              <a:rPr lang="he-IL" sz="1400" dirty="0">
                <a:effectLst/>
                <a:ea typeface="Times New Roman" panose="02020603050405020304" pitchFamily="18" charset="0"/>
                <a:cs typeface="Arial" panose="020B0604020202020204" pitchFamily="34" charset="0"/>
              </a:rPr>
              <a:t>על פני ספי זיהוי שונים</a:t>
            </a:r>
            <a:endParaRPr lang="he-IL" sz="1400" dirty="0"/>
          </a:p>
          <a:p>
            <a:pPr marL="285750" indent="-285750" algn="just" rtl="1">
              <a:lnSpc>
                <a:spcPct val="150000"/>
              </a:lnSpc>
              <a:buFont typeface="Arial" panose="020B0604020202020204" pitchFamily="34" charset="0"/>
              <a:buChar char="•"/>
            </a:pPr>
            <a:r>
              <a:rPr lang="he-IL" sz="1400" dirty="0"/>
              <a:t>לסיכום האלגוריתם נרצה להשוות את מטריצת </a:t>
            </a:r>
            <a:r>
              <a:rPr lang="he-IL" sz="1400" dirty="0" err="1"/>
              <a:t>הקווריאנס</a:t>
            </a:r>
            <a:r>
              <a:rPr lang="he-IL" sz="1400" dirty="0"/>
              <a:t> המשוערכת למקורית, זהו כלי העוזר לוודא שאיננו סטינו מדי בתהליך השערוך שלנו, ומראה את יעילות הרשת ללמוד את המערכת</a:t>
            </a:r>
            <a:endParaRPr lang="en-IL" sz="1200" b="1" kern="1400" dirty="0">
              <a:effectLst/>
              <a:latin typeface="Arial" panose="020B0604020202020204" pitchFamily="34" charset="0"/>
              <a:ea typeface="Times New Roman" panose="02020603050405020304" pitchFamily="18" charset="0"/>
            </a:endParaRPr>
          </a:p>
        </p:txBody>
      </p:sp>
      <p:sp>
        <p:nvSpPr>
          <p:cNvPr id="15" name="Title 3">
            <a:extLst>
              <a:ext uri="{FF2B5EF4-FFF2-40B4-BE49-F238E27FC236}">
                <a16:creationId xmlns:a16="http://schemas.microsoft.com/office/drawing/2014/main" id="{7366CF71-75C0-4F53-2992-537E8BD52FD0}"/>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2400" b="1" dirty="0"/>
              <a:t>שיטות ומימוש - המשך</a:t>
            </a:r>
            <a:endParaRPr lang="en-US" sz="2400" u="sng" dirty="0"/>
          </a:p>
        </p:txBody>
      </p:sp>
      <p:pic>
        <p:nvPicPr>
          <p:cNvPr id="3" name="Picture 2" descr="Camouflage Target Recognition Based on Dimension Reduction Analysis of Hyperspectral  Image Regions">
            <a:extLst>
              <a:ext uri="{FF2B5EF4-FFF2-40B4-BE49-F238E27FC236}">
                <a16:creationId xmlns:a16="http://schemas.microsoft.com/office/drawing/2014/main" id="{5EAE6D37-2104-C151-9014-5F33C6D61F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6677" y="4320337"/>
            <a:ext cx="3830354" cy="211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425ACC-3894-90E5-CBAC-C3C13DD96D99}"/>
              </a:ext>
            </a:extLst>
          </p:cNvPr>
          <p:cNvPicPr>
            <a:picLocks noChangeAspect="1"/>
          </p:cNvPicPr>
          <p:nvPr/>
        </p:nvPicPr>
        <p:blipFill>
          <a:blip r:embed="rId5"/>
          <a:stretch>
            <a:fillRect/>
          </a:stretch>
        </p:blipFill>
        <p:spPr>
          <a:xfrm>
            <a:off x="5457031" y="4610973"/>
            <a:ext cx="5896769" cy="1727200"/>
          </a:xfrm>
          <a:prstGeom prst="rect">
            <a:avLst/>
          </a:prstGeom>
        </p:spPr>
      </p:pic>
    </p:spTree>
    <p:extLst>
      <p:ext uri="{BB962C8B-B14F-4D97-AF65-F5344CB8AC3E}">
        <p14:creationId xmlns:p14="http://schemas.microsoft.com/office/powerpoint/2010/main" val="353571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5E8C4-6F75-41E1-C8F0-688AA62F58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B367BD-984F-B822-910C-2043D611A6D4}"/>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4CBB1E11-742A-0697-A469-8FB6074D41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5946F504-AC47-F658-CF3E-536CE8C4BB9E}"/>
              </a:ext>
            </a:extLst>
          </p:cNvPr>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a:extLst>
              <a:ext uri="{FF2B5EF4-FFF2-40B4-BE49-F238E27FC236}">
                <a16:creationId xmlns:a16="http://schemas.microsoft.com/office/drawing/2014/main" id="{8BB0ED1C-24B6-2C7B-6F57-63E1D8AB708A}"/>
              </a:ext>
            </a:extLst>
          </p:cNvPr>
          <p:cNvSpPr>
            <a:spLocks noGrp="1"/>
          </p:cNvSpPr>
          <p:nvPr>
            <p:ph type="sldNum" sz="quarter" idx="12"/>
          </p:nvPr>
        </p:nvSpPr>
        <p:spPr/>
        <p:txBody>
          <a:bodyPr/>
          <a:lstStyle/>
          <a:p>
            <a:fld id="{397A11E8-8F25-49C3-8F7D-865FECFDFD18}" type="slidenum">
              <a:rPr lang="en-US" smtClean="0"/>
              <a:t>6</a:t>
            </a:fld>
            <a:endParaRPr lang="en-US"/>
          </a:p>
        </p:txBody>
      </p:sp>
      <p:pic>
        <p:nvPicPr>
          <p:cNvPr id="10" name="Picture 9">
            <a:extLst>
              <a:ext uri="{FF2B5EF4-FFF2-40B4-BE49-F238E27FC236}">
                <a16:creationId xmlns:a16="http://schemas.microsoft.com/office/drawing/2014/main" id="{2A23E74B-50E0-8A39-0A24-9862037C47CF}"/>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D910CF36-B4C8-DECE-9470-BA309CC34B17}"/>
              </a:ext>
            </a:extLst>
          </p:cNvPr>
          <p:cNvSpPr txBox="1"/>
          <p:nvPr/>
        </p:nvSpPr>
        <p:spPr>
          <a:xfrm>
            <a:off x="1042737" y="1341284"/>
            <a:ext cx="10705535" cy="314894"/>
          </a:xfrm>
          <a:prstGeom prst="rect">
            <a:avLst/>
          </a:prstGeom>
          <a:noFill/>
        </p:spPr>
        <p:txBody>
          <a:bodyPr wrap="square" rtlCol="0">
            <a:spAutoFit/>
          </a:bodyPr>
          <a:lstStyle/>
          <a:p>
            <a:pPr algn="r" rtl="1">
              <a:lnSpc>
                <a:spcPct val="150000"/>
              </a:lnSpc>
              <a:spcBef>
                <a:spcPts val="1200"/>
              </a:spcBef>
              <a:spcAft>
                <a:spcPts val="300"/>
              </a:spcAft>
            </a:pPr>
            <a:endParaRPr lang="en-IL" sz="1100" b="1" kern="1400" dirty="0">
              <a:effectLst/>
              <a:latin typeface="Arial" panose="020B0604020202020204" pitchFamily="34" charset="0"/>
              <a:ea typeface="Times New Roman" panose="02020603050405020304" pitchFamily="18" charset="0"/>
            </a:endParaRPr>
          </a:p>
        </p:txBody>
      </p:sp>
      <p:sp>
        <p:nvSpPr>
          <p:cNvPr id="15" name="Title 3">
            <a:extLst>
              <a:ext uri="{FF2B5EF4-FFF2-40B4-BE49-F238E27FC236}">
                <a16:creationId xmlns:a16="http://schemas.microsoft.com/office/drawing/2014/main" id="{404BE821-1561-4F11-C858-569001174D55}"/>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r" defTabSz="914400" rtl="0" eaLnBrk="1" latinLnBrk="0" hangingPunct="1">
              <a:lnSpc>
                <a:spcPct val="90000"/>
              </a:lnSpc>
              <a:spcBef>
                <a:spcPct val="0"/>
              </a:spcBef>
              <a:buNone/>
            </a:pPr>
            <a:r>
              <a:rPr lang="he-IL" sz="2400" b="1" dirty="0"/>
              <a:t>הדגמה</a:t>
            </a:r>
            <a:endParaRPr lang="en-US" sz="2400" b="1" dirty="0"/>
          </a:p>
        </p:txBody>
      </p:sp>
      <p:sp>
        <p:nvSpPr>
          <p:cNvPr id="2" name="TextBox 1">
            <a:extLst>
              <a:ext uri="{FF2B5EF4-FFF2-40B4-BE49-F238E27FC236}">
                <a16:creationId xmlns:a16="http://schemas.microsoft.com/office/drawing/2014/main" id="{8615BABD-92AD-1598-D7D1-B22B8FC888AF}"/>
              </a:ext>
            </a:extLst>
          </p:cNvPr>
          <p:cNvSpPr txBox="1"/>
          <p:nvPr/>
        </p:nvSpPr>
        <p:spPr>
          <a:xfrm>
            <a:off x="755067" y="1395892"/>
            <a:ext cx="10705535" cy="2638671"/>
          </a:xfrm>
          <a:prstGeom prst="rect">
            <a:avLst/>
          </a:prstGeom>
          <a:noFill/>
        </p:spPr>
        <p:txBody>
          <a:bodyPr wrap="square" rtlCol="0">
            <a:spAutoFit/>
          </a:bodyPr>
          <a:lstStyle/>
          <a:p>
            <a:pPr algn="r" rtl="1">
              <a:lnSpc>
                <a:spcPct val="150000"/>
              </a:lnSpc>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במסגרת הפרויקט בוצעו מספר סימולציות שנועדו לבדוק את הדיוק והיעילות של האלגוריתם המפותח בהשוואה לשיטות קיימות.</a:t>
            </a:r>
            <a:endParaRPr lang="en-IL" sz="1400" dirty="0">
              <a:effectLst/>
              <a:latin typeface="Times New Roman" panose="02020603050405020304" pitchFamily="18" charset="0"/>
              <a:ea typeface="Times New Roman" panose="02020603050405020304" pitchFamily="18" charset="0"/>
            </a:endParaRPr>
          </a:p>
          <a:p>
            <a:pPr algn="r" rtl="1">
              <a:lnSpc>
                <a:spcPct val="150000"/>
              </a:lnSpc>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מטרה בעלת חתימה ספקטרלית ייחודית הושתלה בתמונה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היפרספקטרלית</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נתוני המטרה נבחרו כך שיהיו קרובים מבחינה ספקטרלית לסביבה הטבעית, במטרה לדמות אתגרי זיהוי אמיתיים</a:t>
            </a:r>
            <a:r>
              <a:rPr lang="en-US" sz="1400" dirty="0">
                <a:effectLst/>
                <a:latin typeface="Arial" panose="020B0604020202020204" pitchFamily="34" charset="0"/>
                <a:ea typeface="Times New Roman" panose="02020603050405020304" pitchFamily="18" charset="0"/>
              </a:rPr>
              <a:t>.</a:t>
            </a:r>
            <a:endParaRPr lang="en-IL" sz="1400" dirty="0">
              <a:effectLst/>
              <a:latin typeface="Times New Roman" panose="02020603050405020304" pitchFamily="18" charset="0"/>
              <a:ea typeface="Times New Roman" panose="02020603050405020304" pitchFamily="18" charset="0"/>
            </a:endParaRPr>
          </a:p>
          <a:p>
            <a:pPr algn="r" rtl="1">
              <a:lnSpc>
                <a:spcPct val="150000"/>
              </a:lnSpc>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נמדד אחוז הזיהוי הנכון</a:t>
            </a:r>
            <a:r>
              <a:rPr lang="en-US" sz="1400" dirty="0">
                <a:effectLst/>
                <a:latin typeface="Arial" panose="020B0604020202020204" pitchFamily="34" charset="0"/>
                <a:ea typeface="Times New Roman" panose="02020603050405020304" pitchFamily="18" charset="0"/>
              </a:rPr>
              <a:t> (True Positive Rate - TPR) </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ביחס לאחוז הזיהוי השגוי</a:t>
            </a:r>
            <a:r>
              <a:rPr lang="en-US" sz="1400" dirty="0">
                <a:effectLst/>
                <a:latin typeface="Arial" panose="020B0604020202020204" pitchFamily="34" charset="0"/>
                <a:ea typeface="Times New Roman" panose="02020603050405020304" pitchFamily="18" charset="0"/>
              </a:rPr>
              <a:t> (False Positive Rate - FPR) </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על פני ספי זיהוי שונים</a:t>
            </a:r>
            <a:r>
              <a:rPr lang="he-IL" sz="1400" dirty="0">
                <a:effectLst/>
                <a:latin typeface="Arial" panose="020B0604020202020204" pitchFamily="34" charset="0"/>
                <a:ea typeface="Times New Roman" panose="02020603050405020304" pitchFamily="18" charset="0"/>
                <a:cs typeface="Arial" panose="020B0604020202020204" pitchFamily="34" charset="0"/>
              </a:rPr>
              <a:t>.</a:t>
            </a:r>
            <a:r>
              <a:rPr lang="en-US" sz="1400" dirty="0">
                <a:effectLst/>
                <a:latin typeface="Arial" panose="020B0604020202020204" pitchFamily="34" charset="0"/>
                <a:ea typeface="Times New Roman" panose="02020603050405020304" pitchFamily="18" charset="0"/>
              </a:rPr>
              <a:t> </a:t>
            </a:r>
            <a:endParaRPr lang="en-IL" sz="1400" dirty="0">
              <a:effectLst/>
              <a:latin typeface="Times New Roman" panose="02020603050405020304" pitchFamily="18" charset="0"/>
              <a:ea typeface="Times New Roman" panose="02020603050405020304" pitchFamily="18" charset="0"/>
            </a:endParaRPr>
          </a:p>
          <a:p>
            <a:pPr algn="r" rtl="1">
              <a:lnSpc>
                <a:spcPct val="150000"/>
              </a:lnSpc>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בניסוי נעשתה השוואת ביצועים מול אלגוריתמים קיימים, תוך ניתוח הגרפים של </a:t>
            </a:r>
            <a:r>
              <a:rPr lang="en-US" sz="1400" dirty="0">
                <a:effectLst/>
                <a:latin typeface="Arial" panose="020B0604020202020204" pitchFamily="34" charset="0"/>
                <a:ea typeface="Times New Roman" panose="02020603050405020304" pitchFamily="18" charset="0"/>
              </a:rPr>
              <a:t>ROC (Receiver Operating Characteristic)</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ותוצאות של מדדי ה </a:t>
            </a:r>
            <a:r>
              <a:rPr lang="en-US" sz="1400" dirty="0">
                <a:effectLst/>
                <a:latin typeface="Arial" panose="020B0604020202020204" pitchFamily="34" charset="0"/>
                <a:ea typeface="Times New Roman" panose="02020603050405020304" pitchFamily="18" charset="0"/>
              </a:rPr>
              <a:t>Log-Likelihood</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של כל אלגוריתם אשר מראה את איכות המודל באופן כללי, ואת הדמיון של מטריצת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הקווריאנס</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המשוערכת ביחס למטריצת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הקווריאנס</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האמיתית.</a:t>
            </a:r>
          </a:p>
          <a:p>
            <a:pPr algn="r" rtl="1">
              <a:lnSpc>
                <a:spcPct val="150000"/>
              </a:lnSpc>
            </a:pPr>
            <a:r>
              <a:rPr lang="he-IL" sz="1400" dirty="0">
                <a:latin typeface="Times New Roman" panose="02020603050405020304" pitchFamily="18" charset="0"/>
                <a:ea typeface="Times New Roman" panose="02020603050405020304" pitchFamily="18" charset="0"/>
                <a:cs typeface="Arial" panose="020B0604020202020204" pitchFamily="34" charset="0"/>
              </a:rPr>
              <a:t>להלן תוצאת הגרף והציונים:</a:t>
            </a:r>
            <a:endParaRPr lang="en-IL" sz="1400" dirty="0">
              <a:effectLst/>
              <a:latin typeface="Times New Roman" panose="02020603050405020304" pitchFamily="18" charset="0"/>
              <a:ea typeface="Times New Roman" panose="02020603050405020304" pitchFamily="18" charset="0"/>
            </a:endParaRPr>
          </a:p>
        </p:txBody>
      </p:sp>
      <p:pic>
        <p:nvPicPr>
          <p:cNvPr id="3" name="תמונה 8">
            <a:extLst>
              <a:ext uri="{FF2B5EF4-FFF2-40B4-BE49-F238E27FC236}">
                <a16:creationId xmlns:a16="http://schemas.microsoft.com/office/drawing/2014/main" id="{6E6C94AF-EF50-7A37-ED28-418012B28E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7057" y="3966352"/>
            <a:ext cx="3878580" cy="2563495"/>
          </a:xfrm>
          <a:prstGeom prst="rect">
            <a:avLst/>
          </a:prstGeom>
          <a:noFill/>
        </p:spPr>
      </p:pic>
      <p:pic>
        <p:nvPicPr>
          <p:cNvPr id="12" name="Picture 11" descr="A black background with white numbers&#10;&#10;Description automatically generated">
            <a:extLst>
              <a:ext uri="{FF2B5EF4-FFF2-40B4-BE49-F238E27FC236}">
                <a16:creationId xmlns:a16="http://schemas.microsoft.com/office/drawing/2014/main" id="{081A7404-3F6D-8D8C-6C0D-61893D23E4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270" y="5516716"/>
            <a:ext cx="4768025" cy="695337"/>
          </a:xfrm>
          <a:prstGeom prst="rect">
            <a:avLst/>
          </a:prstGeom>
        </p:spPr>
      </p:pic>
    </p:spTree>
    <p:extLst>
      <p:ext uri="{BB962C8B-B14F-4D97-AF65-F5344CB8AC3E}">
        <p14:creationId xmlns:p14="http://schemas.microsoft.com/office/powerpoint/2010/main" val="132305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82E5C-7CB3-7FCD-E007-F0AEA9E3081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4DF202-D378-BE5D-9160-A6EFAD243CDC}"/>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003B6D47-1035-ED0E-D934-B1A0601527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6F411842-53B1-04A2-47BC-56A7A110CE42}"/>
              </a:ext>
            </a:extLst>
          </p:cNvPr>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a:extLst>
              <a:ext uri="{FF2B5EF4-FFF2-40B4-BE49-F238E27FC236}">
                <a16:creationId xmlns:a16="http://schemas.microsoft.com/office/drawing/2014/main" id="{DF51B334-09F0-5636-6C2B-4CC35A0FD533}"/>
              </a:ext>
            </a:extLst>
          </p:cNvPr>
          <p:cNvSpPr>
            <a:spLocks noGrp="1"/>
          </p:cNvSpPr>
          <p:nvPr>
            <p:ph type="sldNum" sz="quarter" idx="12"/>
          </p:nvPr>
        </p:nvSpPr>
        <p:spPr/>
        <p:txBody>
          <a:bodyPr/>
          <a:lstStyle/>
          <a:p>
            <a:fld id="{397A11E8-8F25-49C3-8F7D-865FECFDFD18}" type="slidenum">
              <a:rPr lang="en-US" smtClean="0"/>
              <a:t>7</a:t>
            </a:fld>
            <a:endParaRPr lang="en-US"/>
          </a:p>
        </p:txBody>
      </p:sp>
      <p:pic>
        <p:nvPicPr>
          <p:cNvPr id="10" name="Picture 9">
            <a:extLst>
              <a:ext uri="{FF2B5EF4-FFF2-40B4-BE49-F238E27FC236}">
                <a16:creationId xmlns:a16="http://schemas.microsoft.com/office/drawing/2014/main" id="{0A3F9D60-5B36-E58F-EEF0-F5E6AB771EBF}"/>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2E0CFDCA-4560-2D2F-C8E2-F895203FF135}"/>
              </a:ext>
            </a:extLst>
          </p:cNvPr>
          <p:cNvSpPr txBox="1"/>
          <p:nvPr/>
        </p:nvSpPr>
        <p:spPr>
          <a:xfrm>
            <a:off x="1042737" y="1341284"/>
            <a:ext cx="10705535" cy="314894"/>
          </a:xfrm>
          <a:prstGeom prst="rect">
            <a:avLst/>
          </a:prstGeom>
          <a:noFill/>
        </p:spPr>
        <p:txBody>
          <a:bodyPr wrap="square" rtlCol="0">
            <a:spAutoFit/>
          </a:bodyPr>
          <a:lstStyle/>
          <a:p>
            <a:pPr algn="r" rtl="1">
              <a:lnSpc>
                <a:spcPct val="150000"/>
              </a:lnSpc>
              <a:spcBef>
                <a:spcPts val="1200"/>
              </a:spcBef>
              <a:spcAft>
                <a:spcPts val="300"/>
              </a:spcAft>
            </a:pPr>
            <a:endParaRPr lang="en-IL" sz="1100" b="1" kern="1400" dirty="0">
              <a:effectLst/>
              <a:latin typeface="Arial" panose="020B0604020202020204" pitchFamily="34" charset="0"/>
              <a:ea typeface="Times New Roman" panose="02020603050405020304" pitchFamily="18" charset="0"/>
            </a:endParaRPr>
          </a:p>
        </p:txBody>
      </p:sp>
      <p:sp>
        <p:nvSpPr>
          <p:cNvPr id="15" name="Title 3">
            <a:extLst>
              <a:ext uri="{FF2B5EF4-FFF2-40B4-BE49-F238E27FC236}">
                <a16:creationId xmlns:a16="http://schemas.microsoft.com/office/drawing/2014/main" id="{4B0F8BD1-5EFE-A3DB-DCAD-A0078111A030}"/>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r" defTabSz="914400" rtl="0" eaLnBrk="1" latinLnBrk="0" hangingPunct="1">
              <a:lnSpc>
                <a:spcPct val="90000"/>
              </a:lnSpc>
              <a:spcBef>
                <a:spcPct val="0"/>
              </a:spcBef>
              <a:buNone/>
            </a:pPr>
            <a:r>
              <a:rPr lang="he-IL" sz="2400" b="1" dirty="0"/>
              <a:t>תוצאות ומסקנות</a:t>
            </a:r>
            <a:endParaRPr lang="en-US" sz="2400" b="1" dirty="0"/>
          </a:p>
        </p:txBody>
      </p:sp>
      <p:sp>
        <p:nvSpPr>
          <p:cNvPr id="2" name="TextBox 1">
            <a:extLst>
              <a:ext uri="{FF2B5EF4-FFF2-40B4-BE49-F238E27FC236}">
                <a16:creationId xmlns:a16="http://schemas.microsoft.com/office/drawing/2014/main" id="{0656E975-DAD2-1165-0752-4F1B75937965}"/>
              </a:ext>
            </a:extLst>
          </p:cNvPr>
          <p:cNvSpPr txBox="1"/>
          <p:nvPr/>
        </p:nvSpPr>
        <p:spPr>
          <a:xfrm>
            <a:off x="755067" y="1395892"/>
            <a:ext cx="10705535" cy="2961836"/>
          </a:xfrm>
          <a:prstGeom prst="rect">
            <a:avLst/>
          </a:prstGeom>
          <a:noFill/>
        </p:spPr>
        <p:txBody>
          <a:bodyPr wrap="square" rtlCol="0">
            <a:spAutoFit/>
          </a:bodyPr>
          <a:lstStyle/>
          <a:p>
            <a:pPr marL="628650" indent="-171450" algn="r" rtl="1">
              <a:lnSpc>
                <a:spcPct val="150000"/>
              </a:lnSpc>
              <a:buFont typeface="Arial" panose="020B0604020202020204" pitchFamily="34" charset="0"/>
              <a:buChar char="•"/>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במהלך הסימולציות נמצא כי האלגוריתם שפותח מפגין ביצועים מיטביים בטווח ערוצים מסוים, אך ביצועיו יורדים משמעותית מחוץ לטווח זה. בפרט,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בדאטאסט</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שלנו, אשר מכיל תמונות בעלות 81 ערוצי צבע, התגלה כי בחירת ערוצים בקפיצות </a:t>
            </a:r>
            <a:r>
              <a:rPr lang="he-IL" sz="1400" dirty="0">
                <a:latin typeface="Times New Roman" panose="02020603050405020304" pitchFamily="18" charset="0"/>
                <a:ea typeface="Times New Roman" panose="02020603050405020304" pitchFamily="18" charset="0"/>
                <a:cs typeface="Arial" panose="020B0604020202020204" pitchFamily="34" charset="0"/>
              </a:rPr>
              <a:t>קבועות, </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בטווח של 16 עד 64 ערוצים מתקבלים ביצועים משופרים של שערוך מטריצת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קווריאנס</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עם רמת שגיאה נמוכה. אזי, נוכל לחסוך בערוצים ובכך לחסוך בעלויות של חישוביות ושל מחיר המצלמה המורכבת </a:t>
            </a:r>
          </a:p>
          <a:p>
            <a:pPr marL="628650" indent="-171450" algn="r" rtl="1">
              <a:lnSpc>
                <a:spcPct val="150000"/>
              </a:lnSpc>
              <a:buFont typeface="Arial" panose="020B0604020202020204" pitchFamily="34" charset="0"/>
              <a:buChar char="•"/>
            </a:pPr>
            <a:r>
              <a:rPr lang="he-IL" sz="1400" dirty="0">
                <a:effectLst/>
                <a:latin typeface="Times New Roman" panose="02020603050405020304" pitchFamily="18" charset="0"/>
                <a:ea typeface="Times New Roman" panose="02020603050405020304" pitchFamily="18" charset="0"/>
                <a:cs typeface="Arial" panose="020B0604020202020204" pitchFamily="34" charset="0"/>
              </a:rPr>
              <a:t>תוצאה זו מובילה למסקנה מעניינת: ישנו טווח ערוצים מסוים שבו האלגוריתם מצליח לבצע שיערוך משופר, אך בטווח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ההיפרספקטרלי</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הרחב הביצועים אינם משיגים את אותה רמת דיוק. ממצא זה מצביע על צורך במחקר נוסף להבנת המגבלות הקיימות בטווח </a:t>
            </a:r>
            <a:r>
              <a:rPr lang="he-IL" sz="1400" dirty="0" err="1">
                <a:effectLst/>
                <a:latin typeface="Times New Roman" panose="02020603050405020304" pitchFamily="18" charset="0"/>
                <a:ea typeface="Times New Roman" panose="02020603050405020304" pitchFamily="18" charset="0"/>
                <a:cs typeface="Arial" panose="020B0604020202020204" pitchFamily="34" charset="0"/>
              </a:rPr>
              <a:t>ההיפרספקטרלי</a:t>
            </a:r>
            <a:r>
              <a:rPr lang="he-IL" sz="1400" dirty="0">
                <a:effectLst/>
                <a:latin typeface="Times New Roman" panose="02020603050405020304" pitchFamily="18" charset="0"/>
                <a:ea typeface="Times New Roman" panose="02020603050405020304" pitchFamily="18" charset="0"/>
                <a:cs typeface="Arial" panose="020B0604020202020204" pitchFamily="34" charset="0"/>
              </a:rPr>
              <a:t> ואיתור דרכים לשפר את ביצועי האלגוריתם בסביבה זו</a:t>
            </a:r>
            <a:endParaRPr lang="he-IL" sz="1400" dirty="0">
              <a:latin typeface="Times New Roman" panose="02020603050405020304" pitchFamily="18" charset="0"/>
              <a:ea typeface="Times New Roman" panose="02020603050405020304" pitchFamily="18" charset="0"/>
              <a:cs typeface="Arial" panose="020B0604020202020204" pitchFamily="34" charset="0"/>
            </a:endParaRPr>
          </a:p>
          <a:p>
            <a:pPr marL="628650" indent="-171450" algn="r" rtl="1">
              <a:lnSpc>
                <a:spcPct val="150000"/>
              </a:lnSpc>
              <a:buFont typeface="Arial" panose="020B0604020202020204" pitchFamily="34" charset="0"/>
              <a:buChar char="•"/>
            </a:pPr>
            <a:r>
              <a:rPr lang="he-IL" sz="1400" dirty="0">
                <a:latin typeface="Times New Roman" panose="02020603050405020304" pitchFamily="18" charset="0"/>
                <a:ea typeface="Times New Roman" panose="02020603050405020304" pitchFamily="18" charset="0"/>
                <a:cs typeface="Arial" panose="020B0604020202020204" pitchFamily="34" charset="0"/>
              </a:rPr>
              <a:t>בגרפים המצורפים נוכל לראות את רמת הדיוק המרבית על </a:t>
            </a:r>
            <a:r>
              <a:rPr lang="he-IL" sz="1400" dirty="0" err="1">
                <a:latin typeface="Times New Roman" panose="02020603050405020304" pitchFamily="18" charset="0"/>
                <a:ea typeface="Times New Roman" panose="02020603050405020304" pitchFamily="18" charset="0"/>
                <a:cs typeface="Arial" panose="020B0604020202020204" pitchFamily="34" charset="0"/>
              </a:rPr>
              <a:t>הדאטאסט</a:t>
            </a:r>
            <a:r>
              <a:rPr lang="he-IL" sz="1400" dirty="0">
                <a:latin typeface="Times New Roman" panose="02020603050405020304" pitchFamily="18" charset="0"/>
                <a:ea typeface="Times New Roman" panose="02020603050405020304" pitchFamily="18" charset="0"/>
                <a:cs typeface="Arial" panose="020B0604020202020204" pitchFamily="34" charset="0"/>
              </a:rPr>
              <a:t> שלנו, כתלות בכמות הערוצים המשומשים בפועל. וכן את הגרף והציון המתקבל כאשר נבחר את כמות הערוצים המספקת:</a:t>
            </a:r>
            <a:endParaRPr lang="en-IL" sz="1400" dirty="0">
              <a:effectLst/>
              <a:latin typeface="Times New Roman" panose="02020603050405020304" pitchFamily="18" charset="0"/>
              <a:ea typeface="Times New Roman" panose="02020603050405020304" pitchFamily="18" charset="0"/>
            </a:endParaRPr>
          </a:p>
        </p:txBody>
      </p:sp>
      <p:pic>
        <p:nvPicPr>
          <p:cNvPr id="18" name="Picture 17" descr="A graph showing a number of different colored lines&#10;&#10;Description automatically generated">
            <a:extLst>
              <a:ext uri="{FF2B5EF4-FFF2-40B4-BE49-F238E27FC236}">
                <a16:creationId xmlns:a16="http://schemas.microsoft.com/office/drawing/2014/main" id="{AE320C5A-0DA0-D508-B450-9A4F67CFC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841" y="4256822"/>
            <a:ext cx="2942110" cy="2197272"/>
          </a:xfrm>
          <a:prstGeom prst="rect">
            <a:avLst/>
          </a:prstGeom>
        </p:spPr>
      </p:pic>
      <p:pic>
        <p:nvPicPr>
          <p:cNvPr id="19" name="Picture 18">
            <a:extLst>
              <a:ext uri="{FF2B5EF4-FFF2-40B4-BE49-F238E27FC236}">
                <a16:creationId xmlns:a16="http://schemas.microsoft.com/office/drawing/2014/main" id="{E3111A13-29F0-0489-07F5-C80153D1EEA4}"/>
              </a:ext>
            </a:extLst>
          </p:cNvPr>
          <p:cNvPicPr>
            <a:picLocks noChangeAspect="1"/>
          </p:cNvPicPr>
          <p:nvPr/>
        </p:nvPicPr>
        <p:blipFill>
          <a:blip r:embed="rId5"/>
          <a:stretch>
            <a:fillRect/>
          </a:stretch>
        </p:blipFill>
        <p:spPr>
          <a:xfrm>
            <a:off x="661307" y="4218575"/>
            <a:ext cx="3428774" cy="2185790"/>
          </a:xfrm>
          <a:prstGeom prst="rect">
            <a:avLst/>
          </a:prstGeom>
        </p:spPr>
      </p:pic>
      <p:pic>
        <p:nvPicPr>
          <p:cNvPr id="21" name="Picture 20" descr="A black background with white numbers&#10;&#10;Description automatically generated">
            <a:extLst>
              <a:ext uri="{FF2B5EF4-FFF2-40B4-BE49-F238E27FC236}">
                <a16:creationId xmlns:a16="http://schemas.microsoft.com/office/drawing/2014/main" id="{7689BE55-B656-2EF1-EBE2-621724F1F4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317" y="5336334"/>
            <a:ext cx="4332581" cy="600736"/>
          </a:xfrm>
          <a:prstGeom prst="rect">
            <a:avLst/>
          </a:prstGeom>
        </p:spPr>
      </p:pic>
    </p:spTree>
    <p:extLst>
      <p:ext uri="{BB962C8B-B14F-4D97-AF65-F5344CB8AC3E}">
        <p14:creationId xmlns:p14="http://schemas.microsoft.com/office/powerpoint/2010/main" val="2430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19138-64F6-BD79-19B4-7C922A27EF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FF2FD0-B2CA-1F28-241F-D7E12DEBD101}"/>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34F748C3-55BB-7A54-A121-FD38B3810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F24A3008-0E34-9F79-01D9-F037B21CC6C9}"/>
              </a:ext>
            </a:extLst>
          </p:cNvPr>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a:extLst>
              <a:ext uri="{FF2B5EF4-FFF2-40B4-BE49-F238E27FC236}">
                <a16:creationId xmlns:a16="http://schemas.microsoft.com/office/drawing/2014/main" id="{094D7C99-5AB3-3F9F-3C75-508948E8D07E}"/>
              </a:ext>
            </a:extLst>
          </p:cNvPr>
          <p:cNvSpPr>
            <a:spLocks noGrp="1"/>
          </p:cNvSpPr>
          <p:nvPr>
            <p:ph type="sldNum" sz="quarter" idx="12"/>
          </p:nvPr>
        </p:nvSpPr>
        <p:spPr/>
        <p:txBody>
          <a:bodyPr/>
          <a:lstStyle/>
          <a:p>
            <a:fld id="{397A11E8-8F25-49C3-8F7D-865FECFDFD18}" type="slidenum">
              <a:rPr lang="en-US" smtClean="0"/>
              <a:t>8</a:t>
            </a:fld>
            <a:endParaRPr lang="en-US"/>
          </a:p>
        </p:txBody>
      </p:sp>
      <p:pic>
        <p:nvPicPr>
          <p:cNvPr id="10" name="Picture 9">
            <a:extLst>
              <a:ext uri="{FF2B5EF4-FFF2-40B4-BE49-F238E27FC236}">
                <a16:creationId xmlns:a16="http://schemas.microsoft.com/office/drawing/2014/main" id="{8783198E-9A0A-55F2-F3A1-B78F360DDAE6}"/>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1B7E9C04-80E9-D25C-2738-373DA9A9A918}"/>
              </a:ext>
            </a:extLst>
          </p:cNvPr>
          <p:cNvSpPr txBox="1"/>
          <p:nvPr/>
        </p:nvSpPr>
        <p:spPr>
          <a:xfrm>
            <a:off x="1042737" y="1341284"/>
            <a:ext cx="10705535" cy="314894"/>
          </a:xfrm>
          <a:prstGeom prst="rect">
            <a:avLst/>
          </a:prstGeom>
          <a:noFill/>
        </p:spPr>
        <p:txBody>
          <a:bodyPr wrap="square" rtlCol="0">
            <a:spAutoFit/>
          </a:bodyPr>
          <a:lstStyle/>
          <a:p>
            <a:pPr algn="r" rtl="1">
              <a:lnSpc>
                <a:spcPct val="150000"/>
              </a:lnSpc>
              <a:spcBef>
                <a:spcPts val="1200"/>
              </a:spcBef>
              <a:spcAft>
                <a:spcPts val="300"/>
              </a:spcAft>
            </a:pPr>
            <a:endParaRPr lang="en-IL" sz="1100" b="1" kern="1400" dirty="0">
              <a:effectLst/>
              <a:latin typeface="Arial" panose="020B0604020202020204" pitchFamily="34" charset="0"/>
              <a:ea typeface="Times New Roman" panose="02020603050405020304" pitchFamily="18" charset="0"/>
            </a:endParaRPr>
          </a:p>
        </p:txBody>
      </p:sp>
      <p:sp>
        <p:nvSpPr>
          <p:cNvPr id="15" name="Title 3">
            <a:extLst>
              <a:ext uri="{FF2B5EF4-FFF2-40B4-BE49-F238E27FC236}">
                <a16:creationId xmlns:a16="http://schemas.microsoft.com/office/drawing/2014/main" id="{B53E25E6-7223-8B52-FAFA-03205516D029}"/>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r" defTabSz="914400" rtl="0" eaLnBrk="1" latinLnBrk="0" hangingPunct="1">
              <a:lnSpc>
                <a:spcPct val="90000"/>
              </a:lnSpc>
              <a:spcBef>
                <a:spcPct val="0"/>
              </a:spcBef>
              <a:buNone/>
            </a:pPr>
            <a:r>
              <a:rPr lang="he-IL" sz="2400" b="1" dirty="0"/>
              <a:t>הצעות להמשך</a:t>
            </a:r>
            <a:endParaRPr lang="en-US" sz="2400" b="1" dirty="0"/>
          </a:p>
        </p:txBody>
      </p:sp>
      <p:sp>
        <p:nvSpPr>
          <p:cNvPr id="2" name="TextBox 1">
            <a:extLst>
              <a:ext uri="{FF2B5EF4-FFF2-40B4-BE49-F238E27FC236}">
                <a16:creationId xmlns:a16="http://schemas.microsoft.com/office/drawing/2014/main" id="{DE8E2A4D-5DB0-0655-7EAC-80D805C398F6}"/>
              </a:ext>
            </a:extLst>
          </p:cNvPr>
          <p:cNvSpPr txBox="1"/>
          <p:nvPr/>
        </p:nvSpPr>
        <p:spPr>
          <a:xfrm>
            <a:off x="838200" y="1833869"/>
            <a:ext cx="10705535" cy="2638671"/>
          </a:xfrm>
          <a:prstGeom prst="rect">
            <a:avLst/>
          </a:prstGeom>
          <a:noFill/>
        </p:spPr>
        <p:txBody>
          <a:bodyPr wrap="square" rtlCol="0">
            <a:spAutoFit/>
          </a:bodyPr>
          <a:lstStyle/>
          <a:p>
            <a:pPr marL="628650" indent="-171450" algn="r" rtl="1">
              <a:lnSpc>
                <a:spcPct val="150000"/>
              </a:lnSpc>
              <a:buFont typeface="Arial" panose="020B0604020202020204" pitchFamily="34" charset="0"/>
              <a:buChar char="•"/>
            </a:pPr>
            <a:r>
              <a:rPr lang="he-IL" sz="1400" dirty="0">
                <a:effectLst/>
                <a:latin typeface="Times New Roman" panose="02020603050405020304" pitchFamily="18" charset="0"/>
                <a:ea typeface="Times New Roman" panose="02020603050405020304" pitchFamily="18" charset="0"/>
              </a:rPr>
              <a:t>לאחר שראינו כי עבור </a:t>
            </a:r>
            <a:r>
              <a:rPr lang="he-IL" sz="1400" dirty="0" err="1">
                <a:effectLst/>
                <a:latin typeface="Times New Roman" panose="02020603050405020304" pitchFamily="18" charset="0"/>
                <a:ea typeface="Times New Roman" panose="02020603050405020304" pitchFamily="18" charset="0"/>
              </a:rPr>
              <a:t>הדאטאסט</a:t>
            </a:r>
            <a:r>
              <a:rPr lang="he-IL" sz="1400" dirty="0">
                <a:effectLst/>
                <a:latin typeface="Times New Roman" panose="02020603050405020304" pitchFamily="18" charset="0"/>
                <a:ea typeface="Times New Roman" panose="02020603050405020304" pitchFamily="18" charset="0"/>
              </a:rPr>
              <a:t> שלנו, הורדת ערוצים שיפרה את תוצאות הגרפים המבוססים על אלגוריתם </a:t>
            </a:r>
            <a:r>
              <a:rPr lang="he-IL" sz="1400" dirty="0" err="1">
                <a:effectLst/>
                <a:latin typeface="Times New Roman" panose="02020603050405020304" pitchFamily="18" charset="0"/>
                <a:ea typeface="Times New Roman" panose="02020603050405020304" pitchFamily="18" charset="0"/>
              </a:rPr>
              <a:t>הדטקציה</a:t>
            </a:r>
            <a:r>
              <a:rPr lang="he-IL" sz="1400" dirty="0">
                <a:effectLst/>
                <a:latin typeface="Times New Roman" panose="02020603050405020304" pitchFamily="18" charset="0"/>
                <a:ea typeface="Times New Roman" panose="02020603050405020304" pitchFamily="18" charset="0"/>
              </a:rPr>
              <a:t> ואת הדיוק של שערוך מטריצות </a:t>
            </a:r>
            <a:r>
              <a:rPr lang="he-IL" sz="1400" dirty="0" err="1">
                <a:effectLst/>
                <a:latin typeface="Times New Roman" panose="02020603050405020304" pitchFamily="18" charset="0"/>
                <a:ea typeface="Times New Roman" panose="02020603050405020304" pitchFamily="18" charset="0"/>
              </a:rPr>
              <a:t>הקווריאנס</a:t>
            </a:r>
            <a:r>
              <a:rPr lang="he-IL" sz="1400" dirty="0">
                <a:effectLst/>
                <a:latin typeface="Times New Roman" panose="02020603050405020304" pitchFamily="18" charset="0"/>
                <a:ea typeface="Times New Roman" panose="02020603050405020304" pitchFamily="18" charset="0"/>
              </a:rPr>
              <a:t> ההופכיות, יהיה מעניין לקבל הכללה בנוגע לשיטות המיטביות לזיהוי כמה שיותר מדויק של מטרה בתמונה </a:t>
            </a:r>
            <a:r>
              <a:rPr lang="he-IL" sz="1400" dirty="0" err="1">
                <a:effectLst/>
                <a:latin typeface="Times New Roman" panose="02020603050405020304" pitchFamily="18" charset="0"/>
                <a:ea typeface="Times New Roman" panose="02020603050405020304" pitchFamily="18" charset="0"/>
              </a:rPr>
              <a:t>היפרספקטרלית</a:t>
            </a:r>
            <a:r>
              <a:rPr lang="he-IL" sz="1400" dirty="0">
                <a:effectLst/>
                <a:latin typeface="Times New Roman" panose="02020603050405020304" pitchFamily="18" charset="0"/>
                <a:ea typeface="Times New Roman" panose="02020603050405020304" pitchFamily="18" charset="0"/>
              </a:rPr>
              <a:t>, שכן אין שיטה אחת רווחת אשר מוגדת כטובה ביותר.</a:t>
            </a:r>
          </a:p>
          <a:p>
            <a:pPr marL="628650" indent="-171450" algn="r" rtl="1">
              <a:lnSpc>
                <a:spcPct val="150000"/>
              </a:lnSpc>
              <a:buFont typeface="Arial" panose="020B0604020202020204" pitchFamily="34" charset="0"/>
              <a:buChar char="•"/>
            </a:pPr>
            <a:r>
              <a:rPr lang="he-IL" sz="1400" dirty="0">
                <a:latin typeface="Times New Roman" panose="02020603050405020304" pitchFamily="18" charset="0"/>
                <a:ea typeface="Times New Roman" panose="02020603050405020304" pitchFamily="18" charset="0"/>
              </a:rPr>
              <a:t>בפרויקט שלנו, ראינו כי עבור </a:t>
            </a:r>
            <a:r>
              <a:rPr lang="he-IL" sz="1400" dirty="0" err="1">
                <a:latin typeface="Times New Roman" panose="02020603050405020304" pitchFamily="18" charset="0"/>
                <a:ea typeface="Times New Roman" panose="02020603050405020304" pitchFamily="18" charset="0"/>
              </a:rPr>
              <a:t>הדאטאסט</a:t>
            </a:r>
            <a:r>
              <a:rPr lang="he-IL" sz="1400" dirty="0">
                <a:latin typeface="Times New Roman" panose="02020603050405020304" pitchFamily="18" charset="0"/>
                <a:ea typeface="Times New Roman" panose="02020603050405020304" pitchFamily="18" charset="0"/>
              </a:rPr>
              <a:t>, עם מעט ממחצית סך הערוצים מתקבלות התוצאות הטובות ביותר. מסקרן לדעת האם ניתן להכליל את הפתרון שאנחנו הצגנו בפרויקט </a:t>
            </a:r>
            <a:r>
              <a:rPr lang="he-IL" sz="1400" dirty="0" err="1">
                <a:latin typeface="Times New Roman" panose="02020603050405020304" pitchFamily="18" charset="0"/>
                <a:ea typeface="Times New Roman" panose="02020603050405020304" pitchFamily="18" charset="0"/>
              </a:rPr>
              <a:t>הנ</a:t>
            </a:r>
            <a:r>
              <a:rPr lang="he-IL" sz="1400" dirty="0">
                <a:latin typeface="Times New Roman" panose="02020603050405020304" pitchFamily="18" charset="0"/>
                <a:ea typeface="Times New Roman" panose="02020603050405020304" pitchFamily="18" charset="0"/>
              </a:rPr>
              <a:t>׳׳ל לכל שימוש של צילום </a:t>
            </a:r>
            <a:r>
              <a:rPr lang="he-IL" sz="1400" dirty="0" err="1">
                <a:latin typeface="Times New Roman" panose="02020603050405020304" pitchFamily="18" charset="0"/>
                <a:ea typeface="Times New Roman" panose="02020603050405020304" pitchFamily="18" charset="0"/>
              </a:rPr>
              <a:t>היפרספקטרלי</a:t>
            </a:r>
            <a:r>
              <a:rPr lang="he-IL" sz="1400" dirty="0">
                <a:latin typeface="Times New Roman" panose="02020603050405020304" pitchFamily="18" charset="0"/>
                <a:ea typeface="Times New Roman" panose="02020603050405020304" pitchFamily="18" charset="0"/>
              </a:rPr>
              <a:t> לצורך זיהוי מטרות. האם קיים אחוז ערוצים </a:t>
            </a:r>
            <a:r>
              <a:rPr lang="he-IL" sz="1400" dirty="0" err="1">
                <a:latin typeface="Times New Roman" panose="02020603050405020304" pitchFamily="18" charset="0"/>
                <a:ea typeface="Times New Roman" panose="02020603050405020304" pitchFamily="18" charset="0"/>
              </a:rPr>
              <a:t>מסויים</a:t>
            </a:r>
            <a:r>
              <a:rPr lang="he-IL" sz="1400" dirty="0">
                <a:latin typeface="Times New Roman" panose="02020603050405020304" pitchFamily="18" charset="0"/>
                <a:ea typeface="Times New Roman" panose="02020603050405020304" pitchFamily="18" charset="0"/>
              </a:rPr>
              <a:t> מסך הערוצים כך שבכמות ערוצים זאת, הזיהוי והשערוך בבעיה יהיו אופטימליים.</a:t>
            </a:r>
          </a:p>
          <a:p>
            <a:pPr marL="628650" indent="-171450" algn="r" rtl="1">
              <a:lnSpc>
                <a:spcPct val="150000"/>
              </a:lnSpc>
              <a:buFont typeface="Arial" panose="020B0604020202020204" pitchFamily="34" charset="0"/>
              <a:buChar char="•"/>
            </a:pPr>
            <a:r>
              <a:rPr lang="he-IL" sz="1400" dirty="0">
                <a:effectLst/>
                <a:latin typeface="Times New Roman" panose="02020603050405020304" pitchFamily="18" charset="0"/>
                <a:ea typeface="Times New Roman" panose="02020603050405020304" pitchFamily="18" charset="0"/>
              </a:rPr>
              <a:t>בתהליך הורדת הערוצים, התבצעה שיטה של קפיצה קבועה בין הערוצים. הצעה מעניינת להמשך יכולה להיות שינוי </a:t>
            </a:r>
            <a:r>
              <a:rPr lang="he-IL" sz="1400" dirty="0">
                <a:latin typeface="Times New Roman" panose="02020603050405020304" pitchFamily="18" charset="0"/>
                <a:ea typeface="Times New Roman" panose="02020603050405020304" pitchFamily="18" charset="0"/>
              </a:rPr>
              <a:t>של הקפיצה הקבועה לקפיצה עם חוקיות </a:t>
            </a:r>
            <a:r>
              <a:rPr lang="he-IL" sz="1400" dirty="0" err="1">
                <a:latin typeface="Times New Roman" panose="02020603050405020304" pitchFamily="18" charset="0"/>
                <a:ea typeface="Times New Roman" panose="02020603050405020304" pitchFamily="18" charset="0"/>
              </a:rPr>
              <a:t>מסויימת</a:t>
            </a:r>
            <a:r>
              <a:rPr lang="he-IL" sz="1400" dirty="0">
                <a:latin typeface="Times New Roman" panose="02020603050405020304" pitchFamily="18" charset="0"/>
                <a:ea typeface="Times New Roman" panose="02020603050405020304" pitchFamily="18" charset="0"/>
              </a:rPr>
              <a:t> או דגש על טווח ערוצים </a:t>
            </a:r>
            <a:r>
              <a:rPr lang="he-IL" sz="1400" dirty="0" err="1">
                <a:latin typeface="Times New Roman" panose="02020603050405020304" pitchFamily="18" charset="0"/>
                <a:ea typeface="Times New Roman" panose="02020603050405020304" pitchFamily="18" charset="0"/>
              </a:rPr>
              <a:t>מסויימים</a:t>
            </a:r>
            <a:r>
              <a:rPr lang="he-IL" sz="1400" dirty="0">
                <a:latin typeface="Times New Roman" panose="02020603050405020304" pitchFamily="18" charset="0"/>
                <a:ea typeface="Times New Roman" panose="02020603050405020304" pitchFamily="18" charset="0"/>
              </a:rPr>
              <a:t> </a:t>
            </a:r>
            <a:endParaRPr lang="en-IL"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668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455A7-4C53-68EC-8970-34A98E2A72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743A7D-ACE0-2D9B-A135-768D81BF9CC3}"/>
              </a:ext>
            </a:extLst>
          </p:cNvPr>
          <p:cNvSpPr>
            <a:spLocks noGrp="1"/>
          </p:cNvSpPr>
          <p:nvPr>
            <p:ph type="title"/>
          </p:nvPr>
        </p:nvSpPr>
        <p:spPr>
          <a:xfrm>
            <a:off x="3192839" y="328153"/>
            <a:ext cx="6295158" cy="575154"/>
          </a:xfrm>
        </p:spPr>
        <p:txBody>
          <a:bodyPr>
            <a:noAutofit/>
          </a:bodyPr>
          <a:lstStyle/>
          <a:p>
            <a:r>
              <a:rPr lang="he-IL" sz="3600" b="1" dirty="0"/>
              <a:t>ניתוח תצלומי אוויר היפרספקטרליים</a:t>
            </a:r>
            <a:endParaRPr lang="en-US" sz="3600" u="sng" dirty="0"/>
          </a:p>
        </p:txBody>
      </p:sp>
      <p:pic>
        <p:nvPicPr>
          <p:cNvPr id="6" name="Picture 5">
            <a:extLst>
              <a:ext uri="{FF2B5EF4-FFF2-40B4-BE49-F238E27FC236}">
                <a16:creationId xmlns:a16="http://schemas.microsoft.com/office/drawing/2014/main" id="{ED1488C6-8F2B-6F68-0D55-8BC2417CC3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26C87C72-2F41-A386-CCCF-419BC9E317A0}"/>
              </a:ext>
            </a:extLst>
          </p:cNvPr>
          <p:cNvSpPr>
            <a:spLocks noGrp="1"/>
          </p:cNvSpPr>
          <p:nvPr>
            <p:ph type="dt" sz="half" idx="10"/>
          </p:nvPr>
        </p:nvSpPr>
        <p:spPr/>
        <p:txBody>
          <a:bodyPr/>
          <a:lstStyle/>
          <a:p>
            <a:fld id="{EF352739-273F-4728-8B1A-480EEBF683AC}" type="datetime1">
              <a:rPr lang="en-US" smtClean="0"/>
              <a:t>1/19/25</a:t>
            </a:fld>
            <a:endParaRPr lang="en-US"/>
          </a:p>
        </p:txBody>
      </p:sp>
      <p:sp>
        <p:nvSpPr>
          <p:cNvPr id="9" name="Slide Number Placeholder 8">
            <a:extLst>
              <a:ext uri="{FF2B5EF4-FFF2-40B4-BE49-F238E27FC236}">
                <a16:creationId xmlns:a16="http://schemas.microsoft.com/office/drawing/2014/main" id="{A3B97593-1682-A2E3-87DB-7F7293EC0280}"/>
              </a:ext>
            </a:extLst>
          </p:cNvPr>
          <p:cNvSpPr>
            <a:spLocks noGrp="1"/>
          </p:cNvSpPr>
          <p:nvPr>
            <p:ph type="sldNum" sz="quarter" idx="12"/>
          </p:nvPr>
        </p:nvSpPr>
        <p:spPr/>
        <p:txBody>
          <a:bodyPr/>
          <a:lstStyle/>
          <a:p>
            <a:fld id="{397A11E8-8F25-49C3-8F7D-865FECFDFD18}" type="slidenum">
              <a:rPr lang="en-US" smtClean="0"/>
              <a:t>9</a:t>
            </a:fld>
            <a:endParaRPr lang="en-US"/>
          </a:p>
        </p:txBody>
      </p:sp>
      <p:pic>
        <p:nvPicPr>
          <p:cNvPr id="10" name="Picture 9">
            <a:extLst>
              <a:ext uri="{FF2B5EF4-FFF2-40B4-BE49-F238E27FC236}">
                <a16:creationId xmlns:a16="http://schemas.microsoft.com/office/drawing/2014/main" id="{708291A8-F788-BE39-E232-612B070D33FC}"/>
              </a:ext>
            </a:extLst>
          </p:cNvPr>
          <p:cNvPicPr>
            <a:picLocks noChangeAspect="1"/>
          </p:cNvPicPr>
          <p:nvPr/>
        </p:nvPicPr>
        <p:blipFill>
          <a:blip r:embed="rId3"/>
          <a:stretch>
            <a:fillRect/>
          </a:stretch>
        </p:blipFill>
        <p:spPr>
          <a:xfrm>
            <a:off x="10593237" y="226484"/>
            <a:ext cx="867365" cy="778493"/>
          </a:xfrm>
          <a:prstGeom prst="rect">
            <a:avLst/>
          </a:prstGeom>
        </p:spPr>
      </p:pic>
      <p:sp>
        <p:nvSpPr>
          <p:cNvPr id="11" name="TextBox 10">
            <a:extLst>
              <a:ext uri="{FF2B5EF4-FFF2-40B4-BE49-F238E27FC236}">
                <a16:creationId xmlns:a16="http://schemas.microsoft.com/office/drawing/2014/main" id="{B982AB08-2DCC-EF28-5C52-B3869F4B717B}"/>
              </a:ext>
            </a:extLst>
          </p:cNvPr>
          <p:cNvSpPr txBox="1"/>
          <p:nvPr/>
        </p:nvSpPr>
        <p:spPr>
          <a:xfrm>
            <a:off x="1042737" y="1341284"/>
            <a:ext cx="10705535" cy="314894"/>
          </a:xfrm>
          <a:prstGeom prst="rect">
            <a:avLst/>
          </a:prstGeom>
          <a:noFill/>
        </p:spPr>
        <p:txBody>
          <a:bodyPr wrap="square" rtlCol="0">
            <a:spAutoFit/>
          </a:bodyPr>
          <a:lstStyle/>
          <a:p>
            <a:pPr algn="r" rtl="1">
              <a:lnSpc>
                <a:spcPct val="150000"/>
              </a:lnSpc>
              <a:spcBef>
                <a:spcPts val="1200"/>
              </a:spcBef>
              <a:spcAft>
                <a:spcPts val="300"/>
              </a:spcAft>
            </a:pPr>
            <a:endParaRPr lang="en-IL" sz="1100" b="1" kern="1400" dirty="0">
              <a:effectLst/>
              <a:latin typeface="Arial" panose="020B0604020202020204" pitchFamily="34" charset="0"/>
              <a:ea typeface="Times New Roman" panose="02020603050405020304" pitchFamily="18" charset="0"/>
            </a:endParaRPr>
          </a:p>
        </p:txBody>
      </p:sp>
      <p:sp>
        <p:nvSpPr>
          <p:cNvPr id="15" name="Title 3">
            <a:extLst>
              <a:ext uri="{FF2B5EF4-FFF2-40B4-BE49-F238E27FC236}">
                <a16:creationId xmlns:a16="http://schemas.microsoft.com/office/drawing/2014/main" id="{303B4DD3-0595-B845-7DC0-43E3315944F6}"/>
              </a:ext>
            </a:extLst>
          </p:cNvPr>
          <p:cNvSpPr txBox="1">
            <a:spLocks/>
          </p:cNvSpPr>
          <p:nvPr/>
        </p:nvSpPr>
        <p:spPr>
          <a:xfrm>
            <a:off x="2970680" y="766130"/>
            <a:ext cx="6295158" cy="575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algn="r" defTabSz="914400" rtl="0" eaLnBrk="1" latinLnBrk="0" hangingPunct="1">
              <a:lnSpc>
                <a:spcPct val="90000"/>
              </a:lnSpc>
              <a:spcBef>
                <a:spcPct val="0"/>
              </a:spcBef>
              <a:buNone/>
            </a:pPr>
            <a:r>
              <a:rPr lang="he-IL" sz="2400" b="1" dirty="0"/>
              <a:t>תיעוד הפרויקט</a:t>
            </a:r>
            <a:endParaRPr lang="en-US" sz="2400" b="1" dirty="0"/>
          </a:p>
        </p:txBody>
      </p:sp>
      <p:sp>
        <p:nvSpPr>
          <p:cNvPr id="2" name="TextBox 1">
            <a:extLst>
              <a:ext uri="{FF2B5EF4-FFF2-40B4-BE49-F238E27FC236}">
                <a16:creationId xmlns:a16="http://schemas.microsoft.com/office/drawing/2014/main" id="{83598DB9-CABE-18BD-4B6C-D47A7F4143C1}"/>
              </a:ext>
            </a:extLst>
          </p:cNvPr>
          <p:cNvSpPr txBox="1"/>
          <p:nvPr/>
        </p:nvSpPr>
        <p:spPr>
          <a:xfrm>
            <a:off x="838200" y="1933929"/>
            <a:ext cx="10705535" cy="2638928"/>
          </a:xfrm>
          <a:prstGeom prst="rect">
            <a:avLst/>
          </a:prstGeom>
          <a:noFill/>
        </p:spPr>
        <p:txBody>
          <a:bodyPr wrap="square" rtlCol="0">
            <a:spAutoFit/>
          </a:bodyPr>
          <a:lstStyle/>
          <a:p>
            <a:pPr marL="628650" indent="-171450" algn="r" rtl="1">
              <a:lnSpc>
                <a:spcPct val="150000"/>
              </a:lnSpc>
              <a:buFont typeface="Arial" panose="020B0604020202020204" pitchFamily="34" charset="0"/>
              <a:buChar char="•"/>
            </a:pPr>
            <a:r>
              <a:rPr lang="he-IL" sz="1400" dirty="0">
                <a:latin typeface="Times New Roman" panose="02020603050405020304" pitchFamily="18" charset="0"/>
                <a:ea typeface="Times New Roman" panose="02020603050405020304" pitchFamily="18" charset="0"/>
              </a:rPr>
              <a:t>כחלק מתיעוד הפרויקט, העלנו ל</a:t>
            </a:r>
            <a:r>
              <a:rPr lang="en-US" sz="1400" dirty="0">
                <a:latin typeface="Times New Roman" panose="02020603050405020304" pitchFamily="18" charset="0"/>
                <a:ea typeface="Times New Roman" panose="02020603050405020304" pitchFamily="18" charset="0"/>
              </a:rPr>
              <a:t>GitHub</a:t>
            </a:r>
            <a:r>
              <a:rPr lang="he-IL" sz="1400" dirty="0">
                <a:latin typeface="Times New Roman" panose="02020603050405020304" pitchFamily="18" charset="0"/>
                <a:ea typeface="Times New Roman" panose="02020603050405020304" pitchFamily="18" charset="0"/>
              </a:rPr>
              <a:t> את הקוד שלנו, בשפת </a:t>
            </a:r>
            <a:r>
              <a:rPr lang="he-IL" sz="1400" dirty="0" err="1">
                <a:latin typeface="Times New Roman" panose="02020603050405020304" pitchFamily="18" charset="0"/>
                <a:ea typeface="Times New Roman" panose="02020603050405020304" pitchFamily="18" charset="0"/>
              </a:rPr>
              <a:t>פייתון</a:t>
            </a:r>
            <a:r>
              <a:rPr lang="he-IL" sz="1400" dirty="0">
                <a:latin typeface="Times New Roman" panose="02020603050405020304" pitchFamily="18" charset="0"/>
                <a:ea typeface="Times New Roman" panose="02020603050405020304" pitchFamily="18" charset="0"/>
              </a:rPr>
              <a:t>, הנקרא </a:t>
            </a:r>
            <a:r>
              <a:rPr lang="en-US" sz="1400" dirty="0" err="1">
                <a:latin typeface="Times New Roman" panose="02020603050405020304" pitchFamily="18" charset="0"/>
                <a:ea typeface="Times New Roman" panose="02020603050405020304" pitchFamily="18" charset="0"/>
              </a:rPr>
              <a:t>final_project.py</a:t>
            </a:r>
            <a:r>
              <a:rPr lang="he-IL" sz="1400" dirty="0">
                <a:latin typeface="Times New Roman" panose="02020603050405020304" pitchFamily="18" charset="0"/>
                <a:ea typeface="Times New Roman" panose="02020603050405020304" pitchFamily="18" charset="0"/>
              </a:rPr>
              <a:t>. </a:t>
            </a:r>
          </a:p>
          <a:p>
            <a:pPr marL="628650" indent="-171450" algn="r" rtl="1">
              <a:lnSpc>
                <a:spcPct val="150000"/>
              </a:lnSpc>
              <a:buFont typeface="Arial" panose="020B0604020202020204" pitchFamily="34" charset="0"/>
              <a:buChar char="•"/>
            </a:pPr>
            <a:r>
              <a:rPr lang="he-IL" sz="1400" dirty="0">
                <a:effectLst/>
                <a:latin typeface="Times New Roman" panose="02020603050405020304" pitchFamily="18" charset="0"/>
                <a:ea typeface="Times New Roman" panose="02020603050405020304" pitchFamily="18" charset="0"/>
              </a:rPr>
              <a:t>ב</a:t>
            </a:r>
            <a:r>
              <a:rPr lang="en-US" sz="1400" dirty="0">
                <a:effectLst/>
                <a:latin typeface="Times New Roman" panose="02020603050405020304" pitchFamily="18" charset="0"/>
                <a:ea typeface="Times New Roman" panose="02020603050405020304" pitchFamily="18" charset="0"/>
              </a:rPr>
              <a:t>GitHub</a:t>
            </a:r>
            <a:r>
              <a:rPr lang="he-IL" sz="1400" dirty="0">
                <a:effectLst/>
                <a:latin typeface="Times New Roman" panose="02020603050405020304" pitchFamily="18" charset="0"/>
                <a:ea typeface="Times New Roman" panose="02020603050405020304" pitchFamily="18" charset="0"/>
              </a:rPr>
              <a:t> </a:t>
            </a:r>
            <a:r>
              <a:rPr lang="he-IL" sz="1400" dirty="0">
                <a:latin typeface="Times New Roman" panose="02020603050405020304" pitchFamily="18" charset="0"/>
                <a:ea typeface="Times New Roman" panose="02020603050405020304" pitchFamily="18" charset="0"/>
              </a:rPr>
              <a:t>מופיע קובץ שנקרא </a:t>
            </a:r>
            <a:r>
              <a:rPr lang="en-US" sz="1400" dirty="0" err="1">
                <a:latin typeface="Times New Roman" panose="02020603050405020304" pitchFamily="18" charset="0"/>
                <a:ea typeface="Times New Roman" panose="02020603050405020304" pitchFamily="18" charset="0"/>
              </a:rPr>
              <a:t>target.npy</a:t>
            </a:r>
            <a:r>
              <a:rPr lang="he-IL" sz="1400" dirty="0">
                <a:latin typeface="Times New Roman" panose="02020603050405020304" pitchFamily="18" charset="0"/>
                <a:ea typeface="Times New Roman" panose="02020603050405020304" pitchFamily="18" charset="0"/>
              </a:rPr>
              <a:t> שהוא חתימת המטרה אותו אנו שותלים בתוך התמונות </a:t>
            </a:r>
            <a:r>
              <a:rPr lang="he-IL" sz="1400" dirty="0" err="1">
                <a:latin typeface="Times New Roman" panose="02020603050405020304" pitchFamily="18" charset="0"/>
                <a:ea typeface="Times New Roman" panose="02020603050405020304" pitchFamily="18" charset="0"/>
              </a:rPr>
              <a:t>ההיפרספקטרליות</a:t>
            </a:r>
            <a:r>
              <a:rPr lang="he-IL" sz="1400" dirty="0">
                <a:latin typeface="Times New Roman" panose="02020603050405020304" pitchFamily="18" charset="0"/>
                <a:ea typeface="Times New Roman" panose="02020603050405020304" pitchFamily="18" charset="0"/>
              </a:rPr>
              <a:t>, ועליו עושים מניפולציה כדי לבדוק פרמטרים הקשורים לסוג המטרה </a:t>
            </a:r>
            <a:r>
              <a:rPr lang="he-IL" sz="1400" dirty="0" err="1">
                <a:latin typeface="Times New Roman" panose="02020603050405020304" pitchFamily="18" charset="0"/>
                <a:ea typeface="Times New Roman" panose="02020603050405020304" pitchFamily="18" charset="0"/>
              </a:rPr>
              <a:t>ואופיה</a:t>
            </a:r>
            <a:r>
              <a:rPr lang="he-IL" sz="1400" dirty="0">
                <a:latin typeface="Times New Roman" panose="02020603050405020304" pitchFamily="18" charset="0"/>
                <a:ea typeface="Times New Roman" panose="02020603050405020304" pitchFamily="18" charset="0"/>
              </a:rPr>
              <a:t>.</a:t>
            </a:r>
          </a:p>
          <a:p>
            <a:pPr marL="628650" indent="-171450" algn="r" rtl="1">
              <a:lnSpc>
                <a:spcPct val="150000"/>
              </a:lnSpc>
              <a:buFont typeface="Arial" panose="020B0604020202020204" pitchFamily="34" charset="0"/>
              <a:buChar char="•"/>
            </a:pPr>
            <a:r>
              <a:rPr lang="he-IL" sz="1400" dirty="0">
                <a:latin typeface="Times New Roman" panose="02020603050405020304" pitchFamily="18" charset="0"/>
                <a:ea typeface="Times New Roman" panose="02020603050405020304" pitchFamily="18" charset="0"/>
              </a:rPr>
              <a:t>לטובת הורדת הקבצים העיקריים איתם עבדנו, יש ללחוץ על הלינק בקובץ ה</a:t>
            </a:r>
            <a:r>
              <a:rPr lang="en-US" sz="1400" dirty="0">
                <a:latin typeface="Times New Roman" panose="02020603050405020304" pitchFamily="18" charset="0"/>
                <a:ea typeface="Times New Roman" panose="02020603050405020304" pitchFamily="18" charset="0"/>
              </a:rPr>
              <a:t>README</a:t>
            </a:r>
            <a:r>
              <a:rPr lang="he-IL" sz="1400" dirty="0">
                <a:latin typeface="Times New Roman" panose="02020603050405020304" pitchFamily="18" charset="0"/>
                <a:ea typeface="Times New Roman" panose="02020603050405020304" pitchFamily="18" charset="0"/>
              </a:rPr>
              <a:t> שכן תמונות </a:t>
            </a:r>
            <a:r>
              <a:rPr lang="he-IL" sz="1400" dirty="0" err="1">
                <a:latin typeface="Times New Roman" panose="02020603050405020304" pitchFamily="18" charset="0"/>
                <a:ea typeface="Times New Roman" panose="02020603050405020304" pitchFamily="18" charset="0"/>
              </a:rPr>
              <a:t>היפרספקטרליות</a:t>
            </a:r>
            <a:r>
              <a:rPr lang="he-IL" sz="1400" dirty="0">
                <a:latin typeface="Times New Roman" panose="02020603050405020304" pitchFamily="18" charset="0"/>
                <a:ea typeface="Times New Roman" panose="02020603050405020304" pitchFamily="18" charset="0"/>
              </a:rPr>
              <a:t> מכילות מידע רב, ו</a:t>
            </a:r>
            <a:r>
              <a:rPr lang="en-US" sz="1400" dirty="0">
                <a:latin typeface="Times New Roman" panose="02020603050405020304" pitchFamily="18" charset="0"/>
                <a:ea typeface="Times New Roman" panose="02020603050405020304" pitchFamily="18" charset="0"/>
              </a:rPr>
              <a:t>GitHub</a:t>
            </a:r>
            <a:r>
              <a:rPr lang="he-IL" sz="1400" dirty="0">
                <a:latin typeface="Times New Roman" panose="02020603050405020304" pitchFamily="18" charset="0"/>
                <a:ea typeface="Times New Roman" panose="02020603050405020304" pitchFamily="18" charset="0"/>
              </a:rPr>
              <a:t> אינו יכול לטעון תמונות כה כבדות.</a:t>
            </a:r>
          </a:p>
          <a:p>
            <a:pPr marL="628650" indent="-171450" algn="r" rtl="1">
              <a:lnSpc>
                <a:spcPct val="150000"/>
              </a:lnSpc>
              <a:buFont typeface="Arial" panose="020B0604020202020204" pitchFamily="34" charset="0"/>
              <a:buChar char="•"/>
            </a:pPr>
            <a:r>
              <a:rPr lang="he-IL" sz="1400" dirty="0">
                <a:latin typeface="Times New Roman" panose="02020603050405020304" pitchFamily="18" charset="0"/>
                <a:ea typeface="Times New Roman" panose="02020603050405020304" pitchFamily="18" charset="0"/>
              </a:rPr>
              <a:t>לכניסה ל</a:t>
            </a:r>
            <a:r>
              <a:rPr lang="en-US" sz="1400" dirty="0">
                <a:latin typeface="Times New Roman" panose="02020603050405020304" pitchFamily="18" charset="0"/>
                <a:ea typeface="Times New Roman" panose="02020603050405020304" pitchFamily="18" charset="0"/>
              </a:rPr>
              <a:t>GitHub</a:t>
            </a:r>
            <a:r>
              <a:rPr lang="he-IL" sz="1400" dirty="0">
                <a:latin typeface="Times New Roman" panose="02020603050405020304" pitchFamily="18" charset="0"/>
                <a:ea typeface="Times New Roman" panose="02020603050405020304" pitchFamily="18" charset="0"/>
              </a:rPr>
              <a:t> של הפרויקט, ניתן </a:t>
            </a:r>
            <a:r>
              <a:rPr lang="he-IL" sz="1400" dirty="0" err="1">
                <a:latin typeface="Times New Roman" panose="02020603050405020304" pitchFamily="18" charset="0"/>
                <a:ea typeface="Times New Roman" panose="02020603050405020304" pitchFamily="18" charset="0"/>
              </a:rPr>
              <a:t>להכנס</a:t>
            </a:r>
            <a:r>
              <a:rPr lang="he-IL" sz="1400" dirty="0">
                <a:latin typeface="Times New Roman" panose="02020603050405020304" pitchFamily="18" charset="0"/>
                <a:ea typeface="Times New Roman" panose="02020603050405020304" pitchFamily="18" charset="0"/>
              </a:rPr>
              <a:t> </a:t>
            </a:r>
            <a:r>
              <a:rPr lang="he-IL" sz="1400" dirty="0">
                <a:latin typeface="Times New Roman" panose="02020603050405020304" pitchFamily="18" charset="0"/>
                <a:ea typeface="Times New Roman" panose="02020603050405020304" pitchFamily="18" charset="0"/>
                <a:hlinkClick r:id="rId4"/>
              </a:rPr>
              <a:t>בלינק כאן</a:t>
            </a:r>
            <a:endParaRPr lang="he-IL" sz="1400" dirty="0">
              <a:latin typeface="Times New Roman" panose="02020603050405020304" pitchFamily="18" charset="0"/>
              <a:ea typeface="Times New Roman" panose="02020603050405020304" pitchFamily="18" charset="0"/>
            </a:endParaRPr>
          </a:p>
          <a:p>
            <a:pPr marL="628650" indent="-171450" algn="r" rtl="1">
              <a:lnSpc>
                <a:spcPct val="150000"/>
              </a:lnSpc>
              <a:buFont typeface="Arial" panose="020B0604020202020204" pitchFamily="34" charset="0"/>
              <a:buChar char="•"/>
            </a:pPr>
            <a:endParaRPr lang="he-IL" sz="1400" dirty="0">
              <a:latin typeface="Times New Roman" panose="02020603050405020304" pitchFamily="18" charset="0"/>
              <a:ea typeface="Times New Roman" panose="02020603050405020304" pitchFamily="18" charset="0"/>
            </a:endParaRPr>
          </a:p>
          <a:p>
            <a:pPr marL="628650" indent="-171450" algn="r" rtl="1">
              <a:lnSpc>
                <a:spcPct val="150000"/>
              </a:lnSpc>
              <a:buFont typeface="Arial" panose="020B0604020202020204" pitchFamily="34" charset="0"/>
              <a:buChar char="•"/>
            </a:pPr>
            <a:endParaRPr lang="en-IL"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641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3191</TotalTime>
  <Words>1192</Words>
  <Application>Microsoft Macintosh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.AppleSystemUIFont</vt:lpstr>
      <vt:lpstr>Arial</vt:lpstr>
      <vt:lpstr>Calibri</vt:lpstr>
      <vt:lpstr>Calibri Light</vt:lpstr>
      <vt:lpstr>Times New Roman</vt:lpstr>
      <vt:lpstr>Office Theme</vt:lpstr>
      <vt:lpstr>ניתוח תצלומי אוויר היפרספקטרליים</vt:lpstr>
      <vt:lpstr>ניתוח תצלומי אוויר היפרספקטרליים</vt:lpstr>
      <vt:lpstr>ניתוח תצלומי אוויר היפרספקטרליים</vt:lpstr>
      <vt:lpstr>ניתוח תצלומי אוויר היפרספקטרליים</vt:lpstr>
      <vt:lpstr>ניתוח תצלומי אוויר היפרספקטרליים</vt:lpstr>
      <vt:lpstr>ניתוח תצלומי אוויר היפרספקטרליים</vt:lpstr>
      <vt:lpstr>ניתוח תצלומי אוויר היפרספקטרליים</vt:lpstr>
      <vt:lpstr>ניתוח תצלומי אוויר היפרספקטרליים</vt:lpstr>
      <vt:lpstr>ניתוח תצלומי אוויר היפרספקטרליים</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Fainguelernt</dc:creator>
  <cp:lastModifiedBy>Arie Rozental</cp:lastModifiedBy>
  <cp:revision>11</cp:revision>
  <dcterms:created xsi:type="dcterms:W3CDTF">2021-12-15T06:30:50Z</dcterms:created>
  <dcterms:modified xsi:type="dcterms:W3CDTF">2025-01-20T18:05:35Z</dcterms:modified>
</cp:coreProperties>
</file>