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593" r:id="rId2"/>
    <p:sldId id="595" r:id="rId3"/>
    <p:sldId id="594" r:id="rId4"/>
    <p:sldId id="643" r:id="rId5"/>
    <p:sldId id="610" r:id="rId6"/>
    <p:sldId id="635" r:id="rId7"/>
    <p:sldId id="636" r:id="rId8"/>
    <p:sldId id="637" r:id="rId9"/>
    <p:sldId id="639" r:id="rId10"/>
    <p:sldId id="640" r:id="rId11"/>
    <p:sldId id="641" r:id="rId12"/>
    <p:sldId id="614" r:id="rId13"/>
    <p:sldId id="607" r:id="rId14"/>
    <p:sldId id="615" r:id="rId15"/>
    <p:sldId id="642" r:id="rId16"/>
    <p:sldId id="622" r:id="rId17"/>
    <p:sldId id="56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pos="2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 静远" initials="徐" lastIdx="4" clrIdx="0"/>
  <p:cmAuthor id="2" name="葛 健男" initials="葛" lastIdx="1" clrIdx="1"/>
  <p:cmAuthor id="3" name="zy l" initials="zl" lastIdx="1" clrIdx="2">
    <p:extLst>
      <p:ext uri="{19B8F6BF-5375-455C-9EA6-DF929625EA0E}">
        <p15:presenceInfo xmlns:p15="http://schemas.microsoft.com/office/powerpoint/2012/main" userId="1c07cb8cf2ecd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9D1"/>
    <a:srgbClr val="66FFCC"/>
    <a:srgbClr val="99FFCC"/>
    <a:srgbClr val="CCFF99"/>
    <a:srgbClr val="F0D2EE"/>
    <a:srgbClr val="DD8047"/>
    <a:srgbClr val="94B6D2"/>
    <a:srgbClr val="0033FF"/>
    <a:srgbClr val="014BA0"/>
    <a:srgbClr val="004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8" autoAdjust="0"/>
    <p:restoredTop sz="95320" autoAdjust="0"/>
  </p:normalViewPr>
  <p:slideViewPr>
    <p:cSldViewPr>
      <p:cViewPr varScale="1">
        <p:scale>
          <a:sx n="131" d="100"/>
          <a:sy n="131" d="100"/>
        </p:scale>
        <p:origin x="1080" y="176"/>
      </p:cViewPr>
      <p:guideLst>
        <p:guide orient="horz" pos="2250"/>
        <p:guide pos="294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35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C088-6779-478D-BFC4-B02F74C9D47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CE05B-1D6A-4EF7-A591-B3FE4C6E9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3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968198F-D380-411B-968E-E9E7B223432C}" type="datetimeFigureOut">
              <a:rPr lang="zh-CN" altLang="en-US"/>
              <a:t>2025/2/25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434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92CE7C5-A61D-47A0-BD2C-455709C4B5E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597819"/>
            <a:ext cx="6858000" cy="2387600"/>
          </a:xfrm>
        </p:spPr>
        <p:txBody>
          <a:bodyPr anchor="b"/>
          <a:lstStyle>
            <a:lvl1pPr algn="ctr">
              <a:defRPr sz="54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077494"/>
            <a:ext cx="6858000" cy="1655762"/>
          </a:xfrm>
        </p:spPr>
        <p:txBody>
          <a:bodyPr/>
          <a:lstStyle>
            <a:lvl1pPr marL="0" indent="0" algn="ctr">
              <a:buNone/>
              <a:defRPr sz="22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5C05BA5-083A-4C5D-ACD1-A071A0A4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89050"/>
            <a:ext cx="539750" cy="230188"/>
          </a:xfrm>
        </p:spPr>
        <p:txBody>
          <a:bodyPr/>
          <a:lstStyle>
            <a:lvl1pPr>
              <a:defRPr/>
            </a:lvl1pPr>
          </a:lstStyle>
          <a:p>
            <a:fld id="{C536968F-8ADA-4A53-88C1-D8DA183B7D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4B4984-725B-4990-9F38-028772280879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05F9B-738B-4B86-AD27-E7E8EDF571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7825" y="215900"/>
            <a:ext cx="2038350" cy="5956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12775" y="215900"/>
            <a:ext cx="5962650" cy="5956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4EA032-F196-46AF-BDB7-D1FB31BABA0E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16F06-B301-439C-9936-C92F0B0EF8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 sz="2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 sz="25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 sz="22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6968F-8ADA-4A53-88C1-D8DA183B7D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2DDF2-3F0F-486D-9FDC-E9DA1775B1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lang="zh-CN" altLang="en-US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12775" y="1600200"/>
            <a:ext cx="4000500" cy="457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/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</a:lstStyle>
          <a:p>
            <a:pPr lvl="0">
              <a:lnSpc>
                <a:spcPct val="110000"/>
              </a:lnSpc>
            </a:pPr>
            <a:r>
              <a:rPr lang="zh-CN" altLang="en-US" dirty="0"/>
              <a:t>编辑母版文本样式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第二级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第三级</a:t>
            </a:r>
          </a:p>
          <a:p>
            <a:pPr lvl="3">
              <a:lnSpc>
                <a:spcPct val="110000"/>
              </a:lnSpc>
            </a:pPr>
            <a:r>
              <a:rPr lang="zh-CN" altLang="en-US" dirty="0"/>
              <a:t>第四级</a:t>
            </a:r>
          </a:p>
          <a:p>
            <a:pPr lvl="4">
              <a:lnSpc>
                <a:spcPct val="110000"/>
              </a:lnSpc>
            </a:pPr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65675" y="1600200"/>
            <a:ext cx="4000500" cy="4572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/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</a:lstStyle>
          <a:p>
            <a:pPr lvl="0">
              <a:lnSpc>
                <a:spcPct val="110000"/>
              </a:lnSpc>
            </a:pPr>
            <a:r>
              <a:rPr lang="zh-CN" altLang="en-US"/>
              <a:t>编辑母版文本样式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第二级</a:t>
            </a:r>
          </a:p>
          <a:p>
            <a:pPr lvl="2">
              <a:lnSpc>
                <a:spcPct val="110000"/>
              </a:lnSpc>
            </a:pPr>
            <a:r>
              <a:rPr lang="zh-CN" altLang="en-US"/>
              <a:t>第三级</a:t>
            </a:r>
          </a:p>
          <a:p>
            <a:pPr lvl="3">
              <a:lnSpc>
                <a:spcPct val="110000"/>
              </a:lnSpc>
            </a:pPr>
            <a:r>
              <a:rPr lang="zh-CN" altLang="en-US"/>
              <a:t>第四级</a:t>
            </a:r>
          </a:p>
          <a:p>
            <a:pPr lvl="4">
              <a:lnSpc>
                <a:spcPct val="110000"/>
              </a:lnSpc>
            </a:pPr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DF92C-B9F5-4711-A6DD-F9C30C651217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15849-A598-4896-8FF4-283A0236E6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>
              <a:lnSpc>
                <a:spcPct val="110000"/>
              </a:lnSpc>
            </a:pPr>
            <a:r>
              <a:rPr lang="zh-CN" altLang="en-US" dirty="0"/>
              <a:t>编辑母版文本样式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第二级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第三级</a:t>
            </a:r>
          </a:p>
          <a:p>
            <a:pPr lvl="3">
              <a:lnSpc>
                <a:spcPct val="110000"/>
              </a:lnSpc>
            </a:pPr>
            <a:r>
              <a:rPr lang="zh-CN" altLang="en-US" dirty="0"/>
              <a:t>第四级</a:t>
            </a:r>
          </a:p>
          <a:p>
            <a:pPr lvl="4">
              <a:lnSpc>
                <a:spcPct val="110000"/>
              </a:lnSpc>
            </a:pPr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lang="zh-CN" altLang="en-US" sz="2400" b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/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</a:lstStyle>
          <a:p>
            <a:pPr lvl="0">
              <a:lnSpc>
                <a:spcPct val="110000"/>
              </a:lnSpc>
            </a:pPr>
            <a:r>
              <a:rPr lang="zh-CN" altLang="en-US"/>
              <a:t>编辑母版文本样式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第二级</a:t>
            </a:r>
          </a:p>
          <a:p>
            <a:pPr lvl="2">
              <a:lnSpc>
                <a:spcPct val="110000"/>
              </a:lnSpc>
            </a:pPr>
            <a:r>
              <a:rPr lang="zh-CN" altLang="en-US"/>
              <a:t>第三级</a:t>
            </a:r>
          </a:p>
          <a:p>
            <a:pPr lvl="3">
              <a:lnSpc>
                <a:spcPct val="110000"/>
              </a:lnSpc>
            </a:pPr>
            <a:r>
              <a:rPr lang="zh-CN" altLang="en-US"/>
              <a:t>第四级</a:t>
            </a:r>
          </a:p>
          <a:p>
            <a:pPr lvl="4">
              <a:lnSpc>
                <a:spcPct val="110000"/>
              </a:lnSpc>
            </a:pPr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F98DEE-7876-49BD-BD61-536BDBE93819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DFF7E-5BC2-440D-9E58-996AE98C6011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301FBD8-38E7-49DB-9D72-1C137B5D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15900"/>
            <a:ext cx="8153400" cy="99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lang="zh-CN" altLang="en-US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lang="zh-CN" altLang="en-US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4E75D5-08D5-4713-A2CF-A8CEC3894574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6AAC3-1B79-4A76-AB03-DC3F57F173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4B86E-B8F6-455D-92F5-B74168376785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51209-3603-471C-BDA4-EA3C299212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lang="zh-CN" altLang="en-US"/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/>
            </a:lvl5pPr>
          </a:lstStyle>
          <a:p>
            <a:pPr lvl="0">
              <a:lnSpc>
                <a:spcPct val="110000"/>
              </a:lnSpc>
            </a:pPr>
            <a:r>
              <a:rPr lang="zh-CN" altLang="en-US"/>
              <a:t>编辑母版文本样式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第二级</a:t>
            </a:r>
          </a:p>
          <a:p>
            <a:pPr lvl="2">
              <a:lnSpc>
                <a:spcPct val="110000"/>
              </a:lnSpc>
            </a:pPr>
            <a:r>
              <a:rPr lang="zh-CN" altLang="en-US"/>
              <a:t>第三级</a:t>
            </a:r>
          </a:p>
          <a:p>
            <a:pPr lvl="3">
              <a:lnSpc>
                <a:spcPct val="110000"/>
              </a:lnSpc>
            </a:pPr>
            <a:r>
              <a:rPr lang="zh-CN" altLang="en-US"/>
              <a:t>第四级</a:t>
            </a:r>
          </a:p>
          <a:p>
            <a:pPr lvl="4">
              <a:lnSpc>
                <a:spcPct val="110000"/>
              </a:lnSpc>
            </a:pPr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57AE8B-0183-4E95-8D40-132F56A8FD30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00C60-BA3D-4E3E-BDB9-3F058B16A1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68FA63-0B4F-42D2-AC16-5BDEF5FD3701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Chuanbin Liu - USTC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0C130-6BED-4836-BD93-402B53B2B5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159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>
              <a:lnSpc>
                <a:spcPct val="110000"/>
              </a:lnSpc>
            </a:pPr>
            <a:r>
              <a:rPr lang="zh-CN" altLang="zh-CN"/>
              <a:t>单击此处编辑母版文本样式</a:t>
            </a:r>
          </a:p>
          <a:p>
            <a:pPr lvl="1">
              <a:lnSpc>
                <a:spcPct val="110000"/>
              </a:lnSpc>
            </a:pPr>
            <a:r>
              <a:rPr lang="zh-CN" altLang="zh-CN"/>
              <a:t>第二级</a:t>
            </a:r>
          </a:p>
          <a:p>
            <a:pPr lvl="2">
              <a:lnSpc>
                <a:spcPct val="110000"/>
              </a:lnSpc>
            </a:pPr>
            <a:r>
              <a:rPr lang="zh-CN" altLang="zh-CN"/>
              <a:t>第三级</a:t>
            </a:r>
          </a:p>
          <a:p>
            <a:pPr lvl="3">
              <a:lnSpc>
                <a:spcPct val="110000"/>
              </a:lnSpc>
            </a:pPr>
            <a:r>
              <a:rPr lang="zh-CN" altLang="zh-CN"/>
              <a:t>第四级</a:t>
            </a:r>
          </a:p>
          <a:p>
            <a:pPr lvl="4">
              <a:lnSpc>
                <a:spcPct val="110000"/>
              </a:lnSpc>
            </a:pPr>
            <a:r>
              <a:rPr lang="zh-CN" altLang="zh-CN"/>
              <a:t>第五级</a:t>
            </a:r>
          </a:p>
        </p:txBody>
      </p:sp>
      <p:sp>
        <p:nvSpPr>
          <p:cNvPr id="1028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40087" y="6423068"/>
            <a:ext cx="2663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92932ADE-FC92-47F7-9626-54CE1B797811}" type="datetime1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2775" y="6423068"/>
            <a:ext cx="244705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/>
              <a:t>Chuanbin Liu - USTC</a:t>
            </a:r>
            <a:endParaRPr lang="zh-CN" altLang="en-US" dirty="0"/>
          </a:p>
        </p:txBody>
      </p:sp>
      <p:sp>
        <p:nvSpPr>
          <p:cNvPr id="1030" name="矩形 6"/>
          <p:cNvSpPr>
            <a:spLocks noChangeArrowheads="1"/>
          </p:cNvSpPr>
          <p:nvPr/>
        </p:nvSpPr>
        <p:spPr bwMode="auto">
          <a:xfrm>
            <a:off x="0" y="1241425"/>
            <a:ext cx="9144000" cy="323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Palatino Linotype" panose="02040502050505030304" pitchFamily="18" charset="0"/>
              <a:ea typeface="仿宋" panose="02010609060101010101" pitchFamily="49" charset="-122"/>
            </a:endParaRPr>
          </a:p>
        </p:txBody>
      </p:sp>
      <p:sp>
        <p:nvSpPr>
          <p:cNvPr id="1031" name="矩形 7"/>
          <p:cNvSpPr>
            <a:spLocks noChangeArrowheads="1"/>
          </p:cNvSpPr>
          <p:nvPr/>
        </p:nvSpPr>
        <p:spPr bwMode="auto">
          <a:xfrm>
            <a:off x="0" y="1289050"/>
            <a:ext cx="539750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Palatino Linotype" panose="02040502050505030304" pitchFamily="18" charset="0"/>
              <a:ea typeface="仿宋" panose="02010609060101010101" pitchFamily="49" charset="-122"/>
            </a:endParaRPr>
          </a:p>
        </p:txBody>
      </p:sp>
      <p:sp>
        <p:nvSpPr>
          <p:cNvPr id="1032" name="矩形 8"/>
          <p:cNvSpPr>
            <a:spLocks noChangeArrowheads="1"/>
          </p:cNvSpPr>
          <p:nvPr/>
        </p:nvSpPr>
        <p:spPr bwMode="auto">
          <a:xfrm>
            <a:off x="612775" y="1289050"/>
            <a:ext cx="8531225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  <a:latin typeface="Palatino Linotype" panose="02040502050505030304" pitchFamily="18" charset="0"/>
              <a:ea typeface="仿宋" panose="02010609060101010101" pitchFamily="49" charset="-122"/>
            </a:endParaRPr>
          </a:p>
        </p:txBody>
      </p:sp>
      <p:sp>
        <p:nvSpPr>
          <p:cNvPr id="1033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1289050"/>
            <a:ext cx="5397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fld id="{BA57F85E-72CE-4B97-9356-AB52C252E77F}" type="slidenum">
              <a:rPr lang="zh-CN" altLang="en-US"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342" y="232137"/>
            <a:ext cx="883833" cy="908769"/>
          </a:xfrm>
          <a:prstGeom prst="rect">
            <a:avLst/>
          </a:prstGeom>
        </p:spPr>
      </p:pic>
      <p:sp>
        <p:nvSpPr>
          <p:cNvPr id="12" name="日期占位符 13"/>
          <p:cNvSpPr txBox="1">
            <a:spLocks noChangeArrowheads="1"/>
          </p:cNvSpPr>
          <p:nvPr userDrawn="1"/>
        </p:nvSpPr>
        <p:spPr bwMode="auto">
          <a:xfrm>
            <a:off x="6012160" y="6423068"/>
            <a:ext cx="275401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4" name="Picture 2" descr="http://imcc.ustc.edu.cn/images/logo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1"/>
          <a:stretch>
            <a:fillRect/>
          </a:stretch>
        </p:blipFill>
        <p:spPr bwMode="auto">
          <a:xfrm>
            <a:off x="6841501" y="6222030"/>
            <a:ext cx="2032922" cy="63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zh-CN" sz="4400" kern="1200" baseline="0" dirty="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lang="zh-CN" altLang="zh-CN"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"/>
        <a:defRPr lang="zh-CN" altLang="zh-CN" sz="25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lang="zh-CN" altLang="zh-CN" sz="2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lang="zh-CN" altLang="zh-CN"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lang="zh-CN" altLang="zh-CN"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7553D67-6109-4547-9C63-FC1E454BA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1655762"/>
          </a:xfrm>
        </p:spPr>
        <p:txBody>
          <a:bodyPr/>
          <a:lstStyle/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zh-CN" altLang="en-US" dirty="0">
                <a:latin typeface="+mn-ea"/>
                <a:ea typeface="+mn-ea"/>
              </a:rPr>
              <a:t>李莹璐 </a:t>
            </a:r>
            <a:r>
              <a:rPr lang="en-US" altLang="zh-CN" dirty="0">
                <a:latin typeface="+mn-lt"/>
              </a:rPr>
              <a:t>2025.2.25</a:t>
            </a:r>
            <a:endParaRPr lang="zh-CN" altLang="en-US" dirty="0">
              <a:latin typeface="+mn-lt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14D0701-D2FE-821B-BD1A-3BF72C818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208912" cy="2437478"/>
          </a:xfrm>
        </p:spPr>
        <p:txBody>
          <a:bodyPr/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Parametric Retrieval Augmented Generation 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endParaRPr lang="en-CN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2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8409-116F-D504-C99F-6B2734EE2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719E-E309-B2DD-9796-F48E83AC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15900"/>
            <a:ext cx="2519065" cy="99060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EE60B0-53BE-67CE-1994-428DA296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D78519-E981-028C-CE11-420C693A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720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离线文档参数化：将知识库中的每个文档都转换成</a:t>
            </a:r>
            <a:r>
              <a:rPr lang="en-US" altLang="zh-CN" dirty="0">
                <a:latin typeface="+mn-lt"/>
                <a:ea typeface="+mn-ea"/>
              </a:rPr>
              <a:t>plug-in</a:t>
            </a:r>
            <a:r>
              <a:rPr lang="zh-CN" altLang="en-US" dirty="0">
                <a:latin typeface="+mn-ea"/>
                <a:ea typeface="+mn-ea"/>
              </a:rPr>
              <a:t>参数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参数化文档编码：针对增强数据集的每个文档，提前计算出对应的</a:t>
            </a:r>
            <a:r>
              <a:rPr lang="en-US" altLang="zh-CN" dirty="0">
                <a:latin typeface="+mn-lt"/>
                <a:ea typeface="+mn-ea"/>
              </a:rPr>
              <a:t>lora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marL="1371600" marR="0" lvl="3" indent="-228600" algn="l" defTabSz="914400" rtl="0" eaLnBrk="0" fontAlgn="base" latinLnBrk="0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685800" marR="0" lvl="2" indent="0" algn="l" defTabSz="914400" rtl="0" eaLnBrk="0" fontAlgn="base" latinLnBrk="0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7030" lvl="1" indent="0"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E794A-B884-CDFE-9FF7-7C6A9A00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73016"/>
            <a:ext cx="35560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AEBAA-D50A-A803-85F2-1B5A2EA2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34" y="4106416"/>
            <a:ext cx="30099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3FBD8-027A-F822-0581-22234442D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62" y="4575868"/>
            <a:ext cx="4127475" cy="825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E9A7B-668B-499E-ABF0-5DEB0FC62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599" y="5489815"/>
            <a:ext cx="4368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8F7A0-C993-2BE1-E0E1-3A17AE4D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25DB9-9D7F-00DE-4C6B-80BF58F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15900"/>
            <a:ext cx="2519065" cy="99060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16117-DC41-A363-08C2-5E90B902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F9CC1D-D54A-7DC6-C7A7-D9F59D4D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720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在线推理：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sz="2200" dirty="0">
                <a:latin typeface="+mn-ea"/>
                <a:ea typeface="+mn-ea"/>
              </a:rPr>
              <a:t>检索：使用检索器根据输入提示检索与查询最相关的文档；</a:t>
            </a:r>
            <a:endParaRPr lang="en-US" altLang="zh-CN" sz="2200" dirty="0">
              <a:latin typeface="+mn-ea"/>
              <a:ea typeface="+mn-ea"/>
            </a:endParaRPr>
          </a:p>
          <a:p>
            <a:pPr lvl="1"/>
            <a:r>
              <a:rPr lang="zh-CN" altLang="en-US" sz="2200" dirty="0">
                <a:latin typeface="+mn-ea"/>
                <a:ea typeface="+mn-ea"/>
              </a:rPr>
              <a:t>更新：将检索文档对应的参数与</a:t>
            </a:r>
            <a:r>
              <a:rPr lang="en-US" altLang="zh-CN" sz="2200" dirty="0">
                <a:latin typeface="+mn-lt"/>
                <a:ea typeface="+mn-ea"/>
              </a:rPr>
              <a:t>LLM</a:t>
            </a:r>
            <a:r>
              <a:rPr lang="zh-CN" altLang="en-US" sz="2200" dirty="0">
                <a:latin typeface="+mn-ea"/>
                <a:ea typeface="+mn-ea"/>
              </a:rPr>
              <a:t>原有参数合并，更新</a:t>
            </a:r>
            <a:r>
              <a:rPr lang="en-US" altLang="zh-CN" sz="2200" dirty="0">
                <a:latin typeface="+mn-lt"/>
                <a:ea typeface="+mn-ea"/>
              </a:rPr>
              <a:t>LLM</a:t>
            </a:r>
            <a:r>
              <a:rPr lang="zh-CN" altLang="en-US" sz="2200" dirty="0">
                <a:latin typeface="+mn-ea"/>
                <a:ea typeface="+mn-ea"/>
              </a:rPr>
              <a:t>的参数；</a:t>
            </a:r>
            <a:endParaRPr lang="en-US" altLang="zh-CN" sz="2200" dirty="0">
              <a:latin typeface="+mn-ea"/>
              <a:ea typeface="+mn-ea"/>
            </a:endParaRPr>
          </a:p>
          <a:p>
            <a:pPr lvl="1"/>
            <a:r>
              <a:rPr lang="zh-CN" altLang="en-US" sz="2200" dirty="0">
                <a:latin typeface="+mn-ea"/>
                <a:ea typeface="+mn-ea"/>
              </a:rPr>
              <a:t>生成：更新后的</a:t>
            </a:r>
            <a:r>
              <a:rPr lang="en-US" altLang="zh-CN" sz="2200" dirty="0">
                <a:latin typeface="+mn-ea"/>
                <a:ea typeface="+mn-ea"/>
              </a:rPr>
              <a:t>LLM</a:t>
            </a:r>
            <a:r>
              <a:rPr lang="zh-CN" altLang="en-US" sz="2200" dirty="0">
                <a:latin typeface="+mn-ea"/>
                <a:ea typeface="+mn-ea"/>
              </a:rPr>
              <a:t>根据原始输入提示生成回答。</a:t>
            </a:r>
            <a:endParaRPr lang="en-US" altLang="zh-CN" sz="2200" dirty="0">
              <a:latin typeface="+mn-lt"/>
              <a:ea typeface="+mn-ea"/>
            </a:endParaRPr>
          </a:p>
          <a:p>
            <a:pPr marL="1371600" marR="0" lvl="3" indent="-228600" algn="l" defTabSz="914400" rtl="0" eaLnBrk="0" fontAlgn="base" latinLnBrk="0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685800" marR="0" lvl="2" indent="0" algn="l" defTabSz="914400" rtl="0" eaLnBrk="0" fontAlgn="base" latinLnBrk="0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7030" lvl="1" indent="0"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C6425-2B80-7DAA-C68D-E601F9142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61048"/>
            <a:ext cx="7772400" cy="2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3D33E-F2B2-C18C-B74A-638AAED7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86380-75D7-CF0D-E752-2AD1845C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15900"/>
            <a:ext cx="2519065" cy="99060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实验效果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49732-D51D-04D0-EF30-22372B66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23723D0-843D-B031-0660-6789302E5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72000"/>
          </a:xfrm>
        </p:spPr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在一些开源</a:t>
            </a:r>
            <a:r>
              <a:rPr lang="en-US" altLang="zh-CN" sz="2400" dirty="0">
                <a:latin typeface="+mn-lt"/>
                <a:ea typeface="+mn-ea"/>
              </a:rPr>
              <a:t>LLM</a:t>
            </a:r>
            <a:r>
              <a:rPr lang="zh-CN" altLang="en-US" sz="2400" dirty="0">
                <a:latin typeface="+mn-ea"/>
                <a:ea typeface="+mn-ea"/>
              </a:rPr>
              <a:t>上优于现有的其他</a:t>
            </a:r>
            <a:r>
              <a:rPr lang="en-US" altLang="zh-CN" sz="2400" dirty="0">
                <a:latin typeface="+mn-lt"/>
                <a:ea typeface="+mn-ea"/>
              </a:rPr>
              <a:t>RAG</a:t>
            </a:r>
            <a:r>
              <a:rPr lang="zh-CN" altLang="en-US" sz="2400" dirty="0">
                <a:latin typeface="+mn-ea"/>
                <a:ea typeface="+mn-ea"/>
              </a:rPr>
              <a:t>方法</a:t>
            </a:r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E767F-3E51-5FFE-ADF6-FEAB4A82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7" y="2060848"/>
            <a:ext cx="7772400" cy="4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EC2E7-D836-4FA2-849C-CC9CC00A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8F546-8799-4208-912B-EA1E360A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不同的</a:t>
            </a:r>
            <a:r>
              <a:rPr lang="en-US" altLang="zh-CN" dirty="0">
                <a:latin typeface="+mn-lt"/>
                <a:ea typeface="+mn-ea"/>
              </a:rPr>
              <a:t>lora</a:t>
            </a:r>
            <a:r>
              <a:rPr lang="zh-CN" altLang="en-US" dirty="0">
                <a:latin typeface="+mn-ea"/>
                <a:ea typeface="+mn-ea"/>
              </a:rPr>
              <a:t>权重初始化的策略对效果的影响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47C556-D460-4073-A3D2-2245F651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A0637-8405-2179-A6C0-1AA32DDB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94" y="2420888"/>
            <a:ext cx="4989810" cy="3249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CA8A1-65DF-C66F-D057-FE7CBE3D6FF8}"/>
              </a:ext>
            </a:extLst>
          </p:cNvPr>
          <p:cNvSpPr txBox="1"/>
          <p:nvPr/>
        </p:nvSpPr>
        <p:spPr>
          <a:xfrm>
            <a:off x="5724128" y="2519916"/>
            <a:ext cx="2747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dirty="0"/>
              <a:t>随机参数初始化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+mn-lt"/>
              </a:rPr>
              <a:t>w</a:t>
            </a:r>
            <a:r>
              <a:rPr lang="en-CN" dirty="0">
                <a:latin typeface="+mn-lt"/>
              </a:rPr>
              <a:t>arm</a:t>
            </a:r>
            <a:r>
              <a:rPr lang="en-US" altLang="zh-CN" dirty="0">
                <a:latin typeface="+mn-lt"/>
              </a:rPr>
              <a:t>-up</a:t>
            </a:r>
            <a:r>
              <a:rPr lang="zh-CN" altLang="en-US" dirty="0"/>
              <a:t>初始化：</a:t>
            </a:r>
            <a:endParaRPr lang="en-US" altLang="zh-CN" dirty="0"/>
          </a:p>
          <a:p>
            <a:r>
              <a:rPr lang="zh-CN" altLang="en-US" dirty="0"/>
              <a:t>用很小的</a:t>
            </a:r>
            <a:r>
              <a:rPr lang="zh-CN" altLang="en-CN" dirty="0"/>
              <a:t>学习率</a:t>
            </a:r>
            <a:r>
              <a:rPr lang="zh-CN" altLang="en-US" dirty="0"/>
              <a:t>先简单训了一会，效果优于随机初始化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573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6E9B3-F5AB-91CF-1E25-93D26A23A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8AB5-A353-AB17-6E8E-CCA205B5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96617-270F-452B-5C84-1FC53D85E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文档增强阶段不同方法的消融实验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DC05C-A524-CB41-FB83-103C0C80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731A3-28FA-2FA5-87C1-2476E67B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4241995" cy="408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6497F-EE24-56A5-7815-B2FB2862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77" y="2770334"/>
            <a:ext cx="4310285" cy="32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85AA1-BDBB-9D8E-AF0E-C58946EC8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C67F-7703-7975-9C85-2771DAC3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实验效果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1FFA1-81CB-E306-69AB-DF50617D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</a:rPr>
              <a:t>加载参数这一步的计算量还不到</a:t>
            </a:r>
            <a:r>
              <a:rPr lang="zh-CN" altLang="en-CN" dirty="0">
                <a:latin typeface="+mn-lt"/>
                <a:ea typeface="+mn-ea"/>
              </a:rPr>
              <a:t>前向传播</a:t>
            </a:r>
            <a:r>
              <a:rPr lang="zh-CN" altLang="en-US" dirty="0">
                <a:latin typeface="+mn-lt"/>
                <a:ea typeface="+mn-ea"/>
              </a:rPr>
              <a:t>一个</a:t>
            </a:r>
            <a:r>
              <a:rPr lang="en-US" altLang="zh-CN" dirty="0">
                <a:latin typeface="+mn-lt"/>
                <a:ea typeface="+mn-ea"/>
              </a:rPr>
              <a:t>token</a:t>
            </a:r>
            <a:r>
              <a:rPr lang="zh-CN" altLang="en-US" dirty="0">
                <a:latin typeface="+mn-lt"/>
                <a:ea typeface="+mn-ea"/>
              </a:rPr>
              <a:t>所需要的计算量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5E51C-C172-C185-25A2-05453099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68E17-81E8-5D35-0BFE-056C198D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42610"/>
            <a:ext cx="6336704" cy="41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2C3D8-C065-7D3E-8626-90B8DBCA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FBD0-D4F4-937F-81F2-A8F154B0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C08AB-4E4E-B525-D1B3-1E72EE80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lt"/>
                <a:ea typeface="+mn-ea"/>
              </a:rPr>
              <a:t>相当于实现了一个动态</a:t>
            </a:r>
            <a:r>
              <a:rPr lang="en-US" altLang="zh-CN" sz="2400" dirty="0">
                <a:latin typeface="+mn-lt"/>
                <a:ea typeface="+mn-ea"/>
              </a:rPr>
              <a:t>LLM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" panose="05000000000000000000" pitchFamily="2" charset="2"/>
              <a:buChar char=""/>
              <a:tabLst/>
              <a:defRPr/>
            </a:pPr>
            <a:r>
              <a:rPr lang="zh-CN" altLang="en-US" sz="2000" dirty="0">
                <a:solidFill>
                  <a:srgbClr val="000000"/>
                </a:solidFill>
                <a:latin typeface="Palatino Linotype"/>
                <a:ea typeface="仿宋"/>
              </a:rPr>
              <a:t>不同的</a:t>
            </a:r>
            <a:r>
              <a:rPr lang="en-US" altLang="zh-CN" sz="2000" dirty="0">
                <a:solidFill>
                  <a:srgbClr val="000000"/>
                </a:solidFill>
                <a:latin typeface="Palatino Linotype"/>
                <a:ea typeface="仿宋"/>
              </a:rPr>
              <a:t>query</a:t>
            </a:r>
            <a:r>
              <a:rPr lang="zh-CN" altLang="en-US" sz="2000" dirty="0">
                <a:solidFill>
                  <a:srgbClr val="000000"/>
                </a:solidFill>
                <a:latin typeface="Palatino Linotype"/>
                <a:ea typeface="仿宋"/>
              </a:rPr>
              <a:t>对应不同的</a:t>
            </a:r>
            <a:r>
              <a:rPr lang="en-US" altLang="zh-CN" sz="2000" dirty="0">
                <a:solidFill>
                  <a:srgbClr val="000000"/>
                </a:solidFill>
                <a:latin typeface="Palatino Linotype"/>
                <a:ea typeface="仿宋"/>
              </a:rPr>
              <a:t>LLM</a:t>
            </a:r>
            <a:r>
              <a:rPr lang="zh-CN" altLang="en-US" sz="2000" dirty="0">
                <a:solidFill>
                  <a:srgbClr val="000000"/>
                </a:solidFill>
                <a:latin typeface="Palatino Linotype"/>
                <a:ea typeface="仿宋"/>
              </a:rPr>
              <a:t>参数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lt"/>
                <a:ea typeface="+mn-ea"/>
              </a:rPr>
              <a:t>提升效率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pPr lvl="1">
              <a:buClr>
                <a:srgbClr val="94B6D2"/>
              </a:buClr>
              <a:defRPr/>
            </a:pPr>
            <a:r>
              <a:rPr lang="en-US" altLang="zh-CN" sz="2000" dirty="0">
                <a:latin typeface="+mn-lt"/>
                <a:ea typeface="+mn-ea"/>
              </a:rPr>
              <a:t>PRAG</a:t>
            </a:r>
            <a:r>
              <a:rPr lang="zh-CN" altLang="en-US" sz="2000" dirty="0">
                <a:latin typeface="+mn-lt"/>
                <a:ea typeface="+mn-ea"/>
              </a:rPr>
              <a:t>不需要占用任何</a:t>
            </a:r>
            <a:r>
              <a:rPr lang="en-US" altLang="zh-CN" sz="2000" dirty="0">
                <a:latin typeface="+mn-lt"/>
                <a:ea typeface="+mn-ea"/>
              </a:rPr>
              <a:t>context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buClr>
                <a:srgbClr val="94B6D2"/>
              </a:buClr>
              <a:defRPr/>
            </a:pPr>
            <a:r>
              <a:rPr lang="zh-CN" altLang="en-US" sz="2000" dirty="0">
                <a:latin typeface="+mn-ea"/>
                <a:ea typeface="+mn-ea"/>
              </a:rPr>
              <a:t>文档参数化可以离线做，且</a:t>
            </a:r>
            <a:r>
              <a:rPr lang="en-US" altLang="zh-CN" sz="2000" dirty="0">
                <a:latin typeface="+mn-lt"/>
                <a:ea typeface="+mn-ea"/>
              </a:rPr>
              <a:t>plug-in</a:t>
            </a:r>
            <a:r>
              <a:rPr lang="zh-CN" altLang="en-US" sz="2000" dirty="0">
                <a:latin typeface="+mn-ea"/>
                <a:ea typeface="+mn-ea"/>
              </a:rPr>
              <a:t>的成本不高</a:t>
            </a:r>
            <a:endParaRPr lang="en-US" altLang="zh-CN" sz="2000" dirty="0">
              <a:latin typeface="+mn-ea"/>
              <a:ea typeface="+mn-ea"/>
            </a:endParaRPr>
          </a:p>
          <a:p>
            <a:pPr marL="319405" marR="0" lvl="0" indent="-319405" algn="l" defTabSz="914400" rtl="0" eaLnBrk="0" fontAlgn="base" latinLnBrk="0" hangingPunct="0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  <a:tabLst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alatino Linotype"/>
                <a:ea typeface="仿宋"/>
              </a:rPr>
              <a:t>通过</a:t>
            </a:r>
            <a:r>
              <a:rPr lang="en-US" altLang="zh-CN" sz="2400" dirty="0">
                <a:solidFill>
                  <a:srgbClr val="000000"/>
                </a:solidFill>
                <a:latin typeface="Palatino Linotype"/>
                <a:ea typeface="仿宋"/>
              </a:rPr>
              <a:t>lora</a:t>
            </a:r>
            <a:r>
              <a:rPr lang="zh-CN" altLang="en-US" sz="2400" dirty="0">
                <a:solidFill>
                  <a:srgbClr val="000000"/>
                </a:solidFill>
                <a:latin typeface="Palatino Linotype"/>
                <a:ea typeface="仿宋"/>
              </a:rPr>
              <a:t>技术将外部知识高效编码到模型参数中，解决了传统</a:t>
            </a:r>
            <a:r>
              <a:rPr lang="en-US" altLang="zh-CN" sz="2400" dirty="0">
                <a:solidFill>
                  <a:srgbClr val="000000"/>
                </a:solidFill>
                <a:latin typeface="Palatino Linotype"/>
                <a:ea typeface="仿宋"/>
              </a:rPr>
              <a:t>RAG</a:t>
            </a:r>
            <a:r>
              <a:rPr lang="zh-CN" altLang="en-US" sz="2400" dirty="0">
                <a:solidFill>
                  <a:srgbClr val="000000"/>
                </a:solidFill>
                <a:latin typeface="Palatino Linotype"/>
                <a:ea typeface="仿宋"/>
              </a:rPr>
              <a:t>上下文</a:t>
            </a:r>
            <a:r>
              <a:rPr lang="zh-CN" altLang="en-CN" sz="2400" dirty="0">
                <a:solidFill>
                  <a:srgbClr val="000000"/>
                </a:solidFill>
                <a:latin typeface="Palatino Linotype"/>
                <a:ea typeface="仿宋"/>
              </a:rPr>
              <a:t>冗余问题</a:t>
            </a:r>
            <a:endParaRPr lang="en-US" altLang="zh-CN" sz="2400" dirty="0">
              <a:solidFill>
                <a:srgbClr val="000000"/>
              </a:solidFill>
              <a:latin typeface="Palatino Linotype"/>
              <a:ea typeface="仿宋"/>
            </a:endParaRPr>
          </a:p>
          <a:p>
            <a:pPr marL="367030" lvl="1" indent="0">
              <a:buClr>
                <a:srgbClr val="94B6D2"/>
              </a:buClr>
              <a:buNone/>
              <a:defRPr/>
            </a:pPr>
            <a:endParaRPr lang="en-US" altLang="zh-CN" dirty="0">
              <a:latin typeface="+mn-ea"/>
              <a:ea typeface="+mn-ea"/>
            </a:endParaRPr>
          </a:p>
          <a:p>
            <a:pPr marL="640080" marR="0" lvl="1" indent="-273050" algn="l" defTabSz="914400" rtl="0" eaLnBrk="0" fontAlgn="base" latinLnBrk="0" hangingPunct="0">
              <a:lnSpc>
                <a:spcPct val="110000"/>
              </a:lnSpc>
              <a:spcBef>
                <a:spcPts val="550"/>
              </a:spcBef>
              <a:spcAft>
                <a:spcPct val="0"/>
              </a:spcAft>
              <a:buClr>
                <a:srgbClr val="94B6D2"/>
              </a:buClr>
              <a:buSzPct val="70000"/>
              <a:buFont typeface="Wingdings" panose="05000000000000000000" pitchFamily="2" charset="2"/>
              <a:buChar char=""/>
              <a:tabLst/>
              <a:defRPr/>
            </a:pP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53AE4-5EB2-33F2-9263-A83B1D5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67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EE769-2B47-49D7-B439-1AC2A517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sz="3600" dirty="0">
                <a:latin typeface="+mj-ea"/>
                <a:ea typeface="+mj-ea"/>
              </a:rPr>
              <a:t>Thanks</a:t>
            </a:r>
            <a:r>
              <a:rPr lang="zh-CN" altLang="en-US" sz="3600" dirty="0">
                <a:latin typeface="+mj-ea"/>
                <a:ea typeface="+mj-ea"/>
              </a:rPr>
              <a:t>！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E4B0B-2BE6-45CF-94FA-D0A27A12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8520B-A9AC-49C1-A8B0-F4FDDE2B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C0FFC-25E1-41AC-9EAA-C4E7C7F7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endParaRPr lang="en-US" altLang="zh-CN" dirty="0"/>
          </a:p>
          <a:p>
            <a:pPr lvl="1"/>
            <a:r>
              <a:rPr lang="zh-CN" altLang="en-US" dirty="0"/>
              <a:t>标题</a:t>
            </a:r>
            <a:endParaRPr lang="en-US" altLang="zh-CN" dirty="0"/>
          </a:p>
          <a:p>
            <a:pPr lvl="2"/>
            <a:r>
              <a:rPr lang="zh-CN" altLang="en-US" dirty="0"/>
              <a:t>标题</a:t>
            </a:r>
            <a:endParaRPr lang="en-US" altLang="zh-CN" dirty="0"/>
          </a:p>
          <a:p>
            <a:pPr lvl="3"/>
            <a:r>
              <a:rPr lang="zh-CN" altLang="en-US" dirty="0"/>
              <a:t>标题</a:t>
            </a:r>
            <a:endParaRPr lang="en-US" altLang="zh-CN" dirty="0"/>
          </a:p>
          <a:p>
            <a:pPr lvl="4"/>
            <a:r>
              <a:rPr lang="zh-CN" altLang="en-US" dirty="0"/>
              <a:t>标题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2060D-2FDC-48B7-B164-FA136F3E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6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FB8E1-EF26-418B-BDBC-3A165361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F82BB-A503-4CCC-8069-9BE42AFB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研究现状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作者介绍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研究方法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实验效果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F5C91-CC5B-4893-93BF-5A3D370F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6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F471-1A4A-A033-A88C-FBBA48D89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A965E-ED04-E928-71AB-7DD821EF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78539-7E56-9EE3-92B4-D3D0CAB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6E409D-6DC1-99DC-7EE7-31A6A0081CC2}"/>
              </a:ext>
            </a:extLst>
          </p:cNvPr>
          <p:cNvCxnSpPr>
            <a:cxnSpLocks/>
          </p:cNvCxnSpPr>
          <p:nvPr/>
        </p:nvCxnSpPr>
        <p:spPr bwMode="auto">
          <a:xfrm>
            <a:off x="4916454" y="5579640"/>
            <a:ext cx="1480684" cy="1179818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4E93BE-D9D1-9746-B00A-5839BD01C05C}"/>
              </a:ext>
            </a:extLst>
          </p:cNvPr>
          <p:cNvCxnSpPr>
            <a:cxnSpLocks/>
          </p:cNvCxnSpPr>
          <p:nvPr/>
        </p:nvCxnSpPr>
        <p:spPr bwMode="auto">
          <a:xfrm>
            <a:off x="5076055" y="5824952"/>
            <a:ext cx="172251" cy="730322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D3D8E53-C102-1FE9-EE95-FD8D7F81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8250"/>
            <a:ext cx="7772400" cy="2891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3B8D5-6642-BB64-7778-2E242201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6" y="4598258"/>
            <a:ext cx="6261421" cy="1620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185F8-BE1C-0FA4-6C05-774D87FD2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85" y="4186865"/>
            <a:ext cx="2523355" cy="2626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D4BA5F-C0E7-00FE-5657-9A26AAE8F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04" y="3014478"/>
            <a:ext cx="6303936" cy="14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91337-6ECF-4D00-BA2C-AB578B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研究现状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D5BC9-9484-46E9-92D0-5FCAA904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2044821"/>
          </a:xfrm>
        </p:spPr>
        <p:txBody>
          <a:bodyPr/>
          <a:lstStyle/>
          <a:p>
            <a:r>
              <a:rPr lang="en-US" altLang="zh-CN" sz="2200" dirty="0">
                <a:latin typeface="+mn-lt"/>
                <a:ea typeface="+mn-ea"/>
              </a:rPr>
              <a:t>RAG</a:t>
            </a:r>
            <a:r>
              <a:rPr lang="zh-CN" altLang="en-US" sz="2200" dirty="0">
                <a:latin typeface="+mn-lt"/>
                <a:ea typeface="+mn-ea"/>
              </a:rPr>
              <a:t>框架扩展</a:t>
            </a:r>
            <a:r>
              <a:rPr lang="zh-CN" altLang="en-US" sz="2200" dirty="0">
                <a:latin typeface="+mn-ea"/>
                <a:ea typeface="+mn-ea"/>
              </a:rPr>
              <a:t>：包括考虑检索时机、知识库的构建、文档选择等方法。</a:t>
            </a:r>
            <a:endParaRPr lang="en-US" altLang="zh-CN" sz="22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E94D8-052B-46ED-9E7F-79CE92D6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96F028-3431-7AF3-229D-16AF0B76CE05}"/>
              </a:ext>
            </a:extLst>
          </p:cNvPr>
          <p:cNvCxnSpPr>
            <a:cxnSpLocks/>
          </p:cNvCxnSpPr>
          <p:nvPr/>
        </p:nvCxnSpPr>
        <p:spPr bwMode="auto">
          <a:xfrm>
            <a:off x="4916454" y="5579640"/>
            <a:ext cx="1480684" cy="1179818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53BAA6-8EA8-6182-CFB0-61B21F678FB6}"/>
              </a:ext>
            </a:extLst>
          </p:cNvPr>
          <p:cNvCxnSpPr>
            <a:cxnSpLocks/>
          </p:cNvCxnSpPr>
          <p:nvPr/>
        </p:nvCxnSpPr>
        <p:spPr bwMode="auto">
          <a:xfrm>
            <a:off x="5076055" y="5824952"/>
            <a:ext cx="172251" cy="730322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09B0DB-9BC7-3ACC-BE33-D7C17E82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04891"/>
            <a:ext cx="6912768" cy="1412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1CE3D-3BD8-713E-5483-4495257D24F2}"/>
              </a:ext>
            </a:extLst>
          </p:cNvPr>
          <p:cNvSpPr txBox="1"/>
          <p:nvPr/>
        </p:nvSpPr>
        <p:spPr>
          <a:xfrm>
            <a:off x="7092280" y="2453333"/>
            <a:ext cx="1673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>
                <a:latin typeface="+mn-lt"/>
              </a:rPr>
              <a:t>AdapterRAG</a:t>
            </a:r>
            <a:r>
              <a:rPr lang="zh-CN" altLang="en-US" sz="1600" dirty="0">
                <a:latin typeface="+mn-lt"/>
              </a:rPr>
              <a:t>：</a:t>
            </a:r>
            <a:endParaRPr lang="en-US" altLang="zh-CN" sz="1600" dirty="0">
              <a:latin typeface="+mn-lt"/>
            </a:endParaRPr>
          </a:p>
          <a:p>
            <a:r>
              <a:rPr lang="zh-CN" altLang="en-US" sz="1600" dirty="0">
                <a:latin typeface="+mn-ea"/>
                <a:ea typeface="+mn-ea"/>
              </a:rPr>
              <a:t>根据问题复杂程度自适应选择合适策略</a:t>
            </a:r>
            <a:endParaRPr lang="en-CN" sz="1600" dirty="0">
              <a:latin typeface="+mn-ea"/>
              <a:ea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260B8-C14E-8D46-02E0-143F4C3A0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5338"/>
            <a:ext cx="6912768" cy="2891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7543-8316-2808-F741-3715363CF594}"/>
              </a:ext>
            </a:extLst>
          </p:cNvPr>
          <p:cNvSpPr txBox="1"/>
          <p:nvPr/>
        </p:nvSpPr>
        <p:spPr>
          <a:xfrm>
            <a:off x="7111803" y="4747734"/>
            <a:ext cx="1673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>
                <a:latin typeface="+mn-lt"/>
              </a:rPr>
              <a:t>IRCoT</a:t>
            </a:r>
            <a:r>
              <a:rPr lang="zh-CN" altLang="en-US" sz="1600" dirty="0">
                <a:latin typeface="+mn-lt"/>
              </a:rPr>
              <a:t>：</a:t>
            </a:r>
            <a:endParaRPr lang="en-US" altLang="zh-CN" sz="1600" dirty="0">
              <a:latin typeface="+mn-lt"/>
            </a:endParaRPr>
          </a:p>
          <a:p>
            <a:r>
              <a:rPr lang="zh-CN" altLang="en-US" sz="1600" dirty="0">
                <a:latin typeface="+mn-ea"/>
                <a:ea typeface="+mn-ea"/>
              </a:rPr>
              <a:t>交错的生成、检索</a:t>
            </a:r>
            <a:r>
              <a:rPr lang="en-US" altLang="zh-CN" sz="1600" dirty="0" err="1">
                <a:latin typeface="+mn-lt"/>
                <a:ea typeface="+mn-ea"/>
              </a:rPr>
              <a:t>CoT</a:t>
            </a:r>
            <a:r>
              <a:rPr lang="zh-CN" altLang="en-US" sz="1600" dirty="0">
                <a:latin typeface="+mn-ea"/>
                <a:ea typeface="+mn-ea"/>
              </a:rPr>
              <a:t>引导检索结果</a:t>
            </a:r>
            <a:endParaRPr lang="en-CN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939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2D0BA-9583-0477-8D6E-A65B5DCB1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6B91F-2AA7-6A96-58F5-937C3E50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研究现状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D9CE1-2B6F-1146-FE68-6FAECA1D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4" y="1600200"/>
            <a:ext cx="8423721" cy="2044821"/>
          </a:xfrm>
        </p:spPr>
        <p:txBody>
          <a:bodyPr/>
          <a:lstStyle/>
          <a:p>
            <a:r>
              <a:rPr lang="zh-CN" altLang="en-US" sz="2200" dirty="0">
                <a:latin typeface="+mn-lt"/>
                <a:ea typeface="+mn-ea"/>
              </a:rPr>
              <a:t>动态的</a:t>
            </a:r>
            <a:r>
              <a:rPr lang="en-US" altLang="zh-CN" sz="2200" dirty="0">
                <a:latin typeface="+mn-lt"/>
                <a:ea typeface="+mn-ea"/>
              </a:rPr>
              <a:t>RAG</a:t>
            </a:r>
            <a:r>
              <a:rPr lang="zh-CN" altLang="en-US" sz="2200" dirty="0">
                <a:latin typeface="+mn-ea"/>
                <a:ea typeface="+mn-ea"/>
              </a:rPr>
              <a:t>：主要针对长文本生成过程中信息需求变化的情况。</a:t>
            </a:r>
            <a:endParaRPr lang="en-US" altLang="zh-CN" sz="22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48013-531D-DE38-C09A-D6AF77D1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68F712-73BA-C60E-D6D6-791D1C002EF9}"/>
              </a:ext>
            </a:extLst>
          </p:cNvPr>
          <p:cNvCxnSpPr>
            <a:cxnSpLocks/>
          </p:cNvCxnSpPr>
          <p:nvPr/>
        </p:nvCxnSpPr>
        <p:spPr bwMode="auto">
          <a:xfrm>
            <a:off x="4916454" y="5579640"/>
            <a:ext cx="1480684" cy="1179818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BC5C44-197E-C81A-FE94-ED4501BBDC47}"/>
              </a:ext>
            </a:extLst>
          </p:cNvPr>
          <p:cNvCxnSpPr>
            <a:cxnSpLocks/>
          </p:cNvCxnSpPr>
          <p:nvPr/>
        </p:nvCxnSpPr>
        <p:spPr bwMode="auto">
          <a:xfrm>
            <a:off x="5076055" y="5824952"/>
            <a:ext cx="172251" cy="730322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8721E2-8020-CE6E-3AB8-07C8C26757B7}"/>
              </a:ext>
            </a:extLst>
          </p:cNvPr>
          <p:cNvSpPr txBox="1"/>
          <p:nvPr/>
        </p:nvSpPr>
        <p:spPr>
          <a:xfrm>
            <a:off x="5058203" y="5877272"/>
            <a:ext cx="2970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FLARE</a:t>
            </a:r>
            <a:r>
              <a:rPr lang="zh-CN" altLang="en-US" sz="1600" dirty="0">
                <a:latin typeface="+mn-lt"/>
              </a:rPr>
              <a:t>：</a:t>
            </a:r>
            <a:endParaRPr lang="en-US" altLang="zh-CN" sz="1600" dirty="0">
              <a:latin typeface="+mn-lt"/>
            </a:endParaRPr>
          </a:p>
          <a:p>
            <a:r>
              <a:rPr lang="zh-CN" altLang="en-US" sz="1600" dirty="0">
                <a:latin typeface="+mn-ea"/>
                <a:ea typeface="+mn-ea"/>
              </a:rPr>
              <a:t>根据模型的</a:t>
            </a:r>
            <a:r>
              <a:rPr lang="en-US" altLang="zh-CN" sz="1600" dirty="0">
                <a:latin typeface="+mn-lt"/>
                <a:ea typeface="+mn-ea"/>
              </a:rPr>
              <a:t>token</a:t>
            </a:r>
            <a:r>
              <a:rPr lang="zh-CN" altLang="en-US" sz="1600" dirty="0">
                <a:latin typeface="+mn-lt"/>
                <a:ea typeface="+mn-ea"/>
              </a:rPr>
              <a:t>预测概率改变检索重点内容</a:t>
            </a:r>
            <a:endParaRPr lang="en-CN" sz="1600" dirty="0">
              <a:latin typeface="+mn-lt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0310F-A617-A806-6350-2CE5295B4EAA}"/>
              </a:ext>
            </a:extLst>
          </p:cNvPr>
          <p:cNvSpPr txBox="1"/>
          <p:nvPr/>
        </p:nvSpPr>
        <p:spPr>
          <a:xfrm>
            <a:off x="1199914" y="5982379"/>
            <a:ext cx="250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DRAGIN</a:t>
            </a:r>
            <a:r>
              <a:rPr lang="zh-CN" altLang="en-US" sz="1600" dirty="0">
                <a:latin typeface="+mn-lt"/>
              </a:rPr>
              <a:t>：</a:t>
            </a:r>
            <a:endParaRPr lang="en-CN" altLang="zh-CN" sz="1600" dirty="0">
              <a:latin typeface="+mn-ea"/>
              <a:ea typeface="+mn-ea"/>
            </a:endParaRPr>
          </a:p>
          <a:p>
            <a:r>
              <a:rPr lang="zh-CN" altLang="en-CN" sz="1600" dirty="0">
                <a:latin typeface="+mn-ea"/>
                <a:ea typeface="+mn-ea"/>
              </a:rPr>
              <a:t>对</a:t>
            </a:r>
            <a:r>
              <a:rPr lang="en-US" altLang="zh-CN" sz="1600" dirty="0">
                <a:latin typeface="+mn-lt"/>
                <a:ea typeface="+mn-ea"/>
              </a:rPr>
              <a:t>LLM</a:t>
            </a:r>
            <a:r>
              <a:rPr lang="zh-CN" altLang="en-US" sz="1600" dirty="0">
                <a:latin typeface="+mn-ea"/>
                <a:ea typeface="+mn-ea"/>
              </a:rPr>
              <a:t>的实时信息需求进行建模</a:t>
            </a:r>
            <a:endParaRPr lang="en-US" altLang="zh-CN" sz="16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B0C6F1-6CD9-F37B-683E-6758417A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696" y="2062419"/>
            <a:ext cx="3131207" cy="1827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1BC60-5694-9973-8EAA-5CB0BBC8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5" y="2015629"/>
            <a:ext cx="3125735" cy="4005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B2D93-CBFD-A79D-BDC6-60AFEAF8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783" y="3862605"/>
            <a:ext cx="3318709" cy="2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F0D1-FF66-1C1B-9639-F8381B9B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238E4-2A3D-ED10-1DB0-3C3D08B2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研究现状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42D96-1E78-564B-BA7B-74440068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2044821"/>
          </a:xfrm>
        </p:spPr>
        <p:txBody>
          <a:bodyPr/>
          <a:lstStyle/>
          <a:p>
            <a:r>
              <a:rPr lang="zh-CN" altLang="en-US" sz="2200" dirty="0">
                <a:latin typeface="+mn-lt"/>
                <a:ea typeface="+mn-ea"/>
              </a:rPr>
              <a:t>现有的</a:t>
            </a:r>
            <a:r>
              <a:rPr lang="en-US" altLang="zh-CN" sz="2200" dirty="0">
                <a:latin typeface="+mn-lt"/>
                <a:ea typeface="+mn-ea"/>
              </a:rPr>
              <a:t>RAG</a:t>
            </a:r>
            <a:r>
              <a:rPr lang="zh-CN" altLang="en-US" sz="2200" dirty="0">
                <a:latin typeface="+mn-lt"/>
                <a:ea typeface="+mn-ea"/>
              </a:rPr>
              <a:t>大多是将检索到的相关知识文档附加到</a:t>
            </a:r>
            <a:r>
              <a:rPr lang="en-US" altLang="zh-CN" sz="2200" dirty="0">
                <a:latin typeface="+mn-lt"/>
                <a:ea typeface="+mn-ea"/>
              </a:rPr>
              <a:t>LLM</a:t>
            </a:r>
            <a:r>
              <a:rPr lang="zh-CN" altLang="en-US" sz="2200" dirty="0">
                <a:latin typeface="+mn-lt"/>
                <a:ea typeface="+mn-ea"/>
              </a:rPr>
              <a:t>的输入中来引导生成过程</a:t>
            </a:r>
            <a:r>
              <a:rPr lang="zh-CN" altLang="en-US" sz="2200" dirty="0">
                <a:latin typeface="+mn-ea"/>
                <a:ea typeface="+mn-ea"/>
              </a:rPr>
              <a:t>。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sz="2200" dirty="0">
                <a:latin typeface="+mn-ea"/>
                <a:ea typeface="+mn-ea"/>
              </a:rPr>
              <a:t>存在问题：</a:t>
            </a:r>
            <a:endParaRPr lang="en-US" altLang="zh-CN" sz="2200" dirty="0">
              <a:latin typeface="+mn-ea"/>
              <a:ea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增加上下文长度和相关文档数量会增大计算开销，并可能降低复杂推理任务的性能；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+mn-lt"/>
                <a:ea typeface="+mn-ea"/>
              </a:rPr>
              <a:t>LLM</a:t>
            </a:r>
            <a:r>
              <a:rPr lang="zh-CN" altLang="en-US" sz="2000" dirty="0">
                <a:latin typeface="+mn-ea"/>
                <a:ea typeface="+mn-ea"/>
              </a:rPr>
              <a:t>主要在参数中存储知识，</a:t>
            </a:r>
            <a:r>
              <a:rPr lang="en-US" altLang="zh-CN" sz="2000" dirty="0">
                <a:latin typeface="+mn-lt"/>
                <a:ea typeface="+mn-ea"/>
              </a:rPr>
              <a:t>RAG</a:t>
            </a:r>
            <a:r>
              <a:rPr lang="zh-CN" altLang="en-US" sz="2000" dirty="0">
                <a:latin typeface="+mn-ea"/>
                <a:ea typeface="+mn-ea"/>
              </a:rPr>
              <a:t>主要在输入层面操作，限制了</a:t>
            </a:r>
            <a:r>
              <a:rPr lang="en-US" altLang="zh-CN" sz="2000" dirty="0">
                <a:latin typeface="+mn-lt"/>
                <a:ea typeface="+mn-ea"/>
              </a:rPr>
              <a:t>LLM</a:t>
            </a:r>
            <a:r>
              <a:rPr lang="zh-CN" altLang="en-US" sz="2000" dirty="0">
                <a:latin typeface="+mn-ea"/>
                <a:ea typeface="+mn-ea"/>
              </a:rPr>
              <a:t>利用外部知识的能力。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CN" sz="2200" dirty="0">
                <a:latin typeface="+mn-ea"/>
                <a:ea typeface="+mn-ea"/>
              </a:rPr>
              <a:t>新范式</a:t>
            </a:r>
            <a:r>
              <a:rPr lang="zh-CN" altLang="en-US" sz="2200" dirty="0">
                <a:latin typeface="+mn-ea"/>
                <a:ea typeface="+mn-ea"/>
              </a:rPr>
              <a:t>：</a:t>
            </a:r>
            <a:endParaRPr lang="en-US" altLang="zh-CN" sz="2200" dirty="0">
              <a:latin typeface="+mn-ea"/>
              <a:ea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通过文档参数化直接将外部知识整合到</a:t>
            </a:r>
            <a:r>
              <a:rPr lang="en-US" altLang="zh-CN" sz="2000" dirty="0">
                <a:latin typeface="+mn-lt"/>
                <a:ea typeface="+mn-ea"/>
              </a:rPr>
              <a:t>LLM</a:t>
            </a:r>
            <a:r>
              <a:rPr lang="zh-CN" altLang="en-US" sz="2000" dirty="0">
                <a:latin typeface="+mn-ea"/>
                <a:ea typeface="+mn-ea"/>
              </a:rPr>
              <a:t>到前馈网络（</a:t>
            </a:r>
            <a:r>
              <a:rPr lang="en-US" altLang="zh-CN" sz="2000" dirty="0">
                <a:latin typeface="+mn-lt"/>
                <a:ea typeface="+mn-ea"/>
              </a:rPr>
              <a:t>FFN</a:t>
            </a:r>
            <a:r>
              <a:rPr lang="zh-CN" altLang="en-US" sz="2000" dirty="0">
                <a:latin typeface="+mn-ea"/>
                <a:ea typeface="+mn-ea"/>
              </a:rPr>
              <a:t>）中。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BE8DD-6D6F-A02F-1A17-19E3C177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2802-5F4C-C410-0D21-B704791E97E5}"/>
              </a:ext>
            </a:extLst>
          </p:cNvPr>
          <p:cNvCxnSpPr>
            <a:cxnSpLocks/>
          </p:cNvCxnSpPr>
          <p:nvPr/>
        </p:nvCxnSpPr>
        <p:spPr bwMode="auto">
          <a:xfrm>
            <a:off x="4916454" y="5579640"/>
            <a:ext cx="1480684" cy="1179818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CB196C-D008-20F9-FBF5-053FBF721174}"/>
              </a:ext>
            </a:extLst>
          </p:cNvPr>
          <p:cNvCxnSpPr>
            <a:cxnSpLocks/>
          </p:cNvCxnSpPr>
          <p:nvPr/>
        </p:nvCxnSpPr>
        <p:spPr bwMode="auto">
          <a:xfrm>
            <a:off x="5076055" y="5824952"/>
            <a:ext cx="172251" cy="730322"/>
          </a:xfrm>
          <a:prstGeom prst="straightConnector1">
            <a:avLst/>
          </a:prstGeom>
          <a:noFill/>
          <a:ln>
            <a:noFill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6596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2073B-F468-2623-8B7A-0A6EABBBC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13366-C7B5-8EAE-45CD-9B97D4A3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15900"/>
            <a:ext cx="2519065" cy="99060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6D89F-38AB-C638-39BB-30252B1D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1FCF585-928D-8698-E084-59C0F579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720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离线文档参数化：将知识库中的每个文档都转换成</a:t>
            </a:r>
            <a:r>
              <a:rPr lang="en-US" altLang="zh-CN" dirty="0">
                <a:latin typeface="+mn-lt"/>
                <a:ea typeface="+mn-ea"/>
              </a:rPr>
              <a:t>plug-in</a:t>
            </a:r>
            <a:r>
              <a:rPr lang="zh-CN" altLang="en-US" dirty="0">
                <a:latin typeface="+mn-ea"/>
                <a:ea typeface="+mn-ea"/>
              </a:rPr>
              <a:t>参数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文档增强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参数化文档编码</a:t>
            </a:r>
            <a:endParaRPr lang="en-US" altLang="zh-CN" dirty="0">
              <a:latin typeface="+mn-lt"/>
              <a:ea typeface="+mn-ea"/>
            </a:endParaRPr>
          </a:p>
          <a:p>
            <a:pPr marL="1371600" marR="0" lvl="3" indent="-228600" algn="l" defTabSz="914400" rtl="0" eaLnBrk="0" fontAlgn="base" latinLnBrk="0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685800" marR="0" lvl="2" indent="0" algn="l" defTabSz="914400" rtl="0" eaLnBrk="0" fontAlgn="base" latinLnBrk="0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7030" lvl="1" indent="0"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9EE7E-F99D-FC9F-A785-CCB4E2FC9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45024"/>
            <a:ext cx="7772400" cy="23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9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0848F-4099-48C6-8419-5C8700D0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97122-4BB3-4585-F591-AC2B449C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15900"/>
            <a:ext cx="2519065" cy="990600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研究方法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687C7-A263-27DE-F672-21707923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968F-8ADA-4A53-88C1-D8DA183B7D7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5DA7C1-7231-4F84-13B4-A940B181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720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离线文档参数化：将知识库中的每个文档都转换成</a:t>
            </a:r>
            <a:r>
              <a:rPr lang="en-US" altLang="zh-CN" dirty="0">
                <a:latin typeface="+mn-lt"/>
                <a:ea typeface="+mn-ea"/>
              </a:rPr>
              <a:t>plug-in</a:t>
            </a:r>
            <a:r>
              <a:rPr lang="zh-CN" altLang="en-US" dirty="0">
                <a:latin typeface="+mn-ea"/>
                <a:ea typeface="+mn-ea"/>
              </a:rPr>
              <a:t>参数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文档增强：通过文档改写和基于文档的问答对生成，将每个文档转换成包含多种语言变体的综合资源。</a:t>
            </a:r>
            <a:endParaRPr lang="en-US" altLang="zh-CN" dirty="0">
              <a:latin typeface="+mn-lt"/>
              <a:ea typeface="+mn-ea"/>
            </a:endParaRPr>
          </a:p>
          <a:p>
            <a:pPr marL="1371600" marR="0" lvl="3" indent="-228600" algn="l" defTabSz="914400" rtl="0" eaLnBrk="0" fontAlgn="base" latinLnBrk="0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685800" marR="0" lvl="2" indent="0" algn="l" defTabSz="914400" rtl="0" eaLnBrk="0" fontAlgn="base" latinLnBrk="0" hangingPunct="0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  <a:buClr>
                <a:srgbClr val="DD8047"/>
              </a:buClr>
              <a:buSzPct val="7500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67030" lvl="1" indent="0">
              <a:buNone/>
            </a:pPr>
            <a:endParaRPr lang="en-US" altLang="zh-CN" dirty="0">
              <a:latin typeface="+mn-lt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D42A0-42BC-2224-C6D2-2F8B0F8C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98994"/>
            <a:ext cx="7772400" cy="23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34371"/>
      </p:ext>
    </p:extLst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中性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中性">
      <a:majorFont>
        <a:latin typeface="Arial"/>
        <a:ea typeface="黑体"/>
        <a:cs typeface=""/>
      </a:majorFont>
      <a:minorFont>
        <a:latin typeface="Palatino Linotype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中性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11033</TotalTime>
  <Words>518</Words>
  <Application>Microsoft Macintosh PowerPoint</Application>
  <PresentationFormat>On-screen Show (4:3)</PresentationFormat>
  <Paragraphs>90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Palatino Linotype</vt:lpstr>
      <vt:lpstr>Wingdings</vt:lpstr>
      <vt:lpstr>1_1</vt:lpstr>
      <vt:lpstr>Parametric Retrieval Augmented Generation  </vt:lpstr>
      <vt:lpstr>PowerPoint Presentation</vt:lpstr>
      <vt:lpstr>目录</vt:lpstr>
      <vt:lpstr> </vt:lpstr>
      <vt:lpstr>研究现状 </vt:lpstr>
      <vt:lpstr>研究现状 </vt:lpstr>
      <vt:lpstr>研究现状 </vt:lpstr>
      <vt:lpstr>研究方法</vt:lpstr>
      <vt:lpstr>研究方法</vt:lpstr>
      <vt:lpstr>研究方法</vt:lpstr>
      <vt:lpstr>研究方法</vt:lpstr>
      <vt:lpstr>实验效果</vt:lpstr>
      <vt:lpstr>实验效果</vt:lpstr>
      <vt:lpstr>实验效果</vt:lpstr>
      <vt:lpstr>实验效果</vt:lpstr>
      <vt:lpstr>总结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ada zhang</dc:creator>
  <cp:keywords>Research</cp:keywords>
  <dc:description/>
  <cp:lastModifiedBy>Microsoft Office User</cp:lastModifiedBy>
  <cp:revision>2085</cp:revision>
  <dcterms:created xsi:type="dcterms:W3CDTF">2014-11-29T06:09:00Z</dcterms:created>
  <dcterms:modified xsi:type="dcterms:W3CDTF">2025-02-25T08:11:02Z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5C2469D317B64835B3B355834FD3E8B8</vt:lpwstr>
  </property>
</Properties>
</file>