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7" r:id="rId3"/>
    <p:sldId id="258" r:id="rId4"/>
    <p:sldId id="265" r:id="rId5"/>
    <p:sldId id="259" r:id="rId6"/>
    <p:sldId id="269" r:id="rId7"/>
    <p:sldId id="260" r:id="rId8"/>
    <p:sldId id="266" r:id="rId9"/>
    <p:sldId id="267" r:id="rId10"/>
    <p:sldId id="272" r:id="rId11"/>
    <p:sldId id="273" r:id="rId12"/>
    <p:sldId id="274" r:id="rId13"/>
    <p:sldId id="278" r:id="rId14"/>
    <p:sldId id="275" r:id="rId15"/>
    <p:sldId id="276" r:id="rId16"/>
    <p:sldId id="279" r:id="rId17"/>
    <p:sldId id="280" r:id="rId18"/>
    <p:sldId id="281" r:id="rId19"/>
    <p:sldId id="282" r:id="rId20"/>
    <p:sldId id="261" r:id="rId21"/>
    <p:sldId id="262" r:id="rId22"/>
    <p:sldId id="26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28" autoAdjust="0"/>
  </p:normalViewPr>
  <p:slideViewPr>
    <p:cSldViewPr snapToGrid="0">
      <p:cViewPr varScale="1">
        <p:scale>
          <a:sx n="77" d="100"/>
          <a:sy n="77" d="100"/>
        </p:scale>
        <p:origin x="69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3B05E-EE22-4CB4-9578-09B96521384B}"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DCCEF-5DF6-408E-BEFE-2456920447FE}" type="slidenum">
              <a:rPr lang="en-US" smtClean="0"/>
              <a:t>‹#›</a:t>
            </a:fld>
            <a:endParaRPr lang="en-US"/>
          </a:p>
        </p:txBody>
      </p:sp>
    </p:spTree>
    <p:extLst>
      <p:ext uri="{BB962C8B-B14F-4D97-AF65-F5344CB8AC3E}">
        <p14:creationId xmlns:p14="http://schemas.microsoft.com/office/powerpoint/2010/main" val="2543213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2</a:t>
            </a:fld>
            <a:endParaRPr lang="en-US"/>
          </a:p>
        </p:txBody>
      </p:sp>
    </p:spTree>
    <p:extLst>
      <p:ext uri="{BB962C8B-B14F-4D97-AF65-F5344CB8AC3E}">
        <p14:creationId xmlns:p14="http://schemas.microsoft.com/office/powerpoint/2010/main" val="341736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20</a:t>
            </a:fld>
            <a:endParaRPr lang="en-US"/>
          </a:p>
        </p:txBody>
      </p:sp>
    </p:spTree>
    <p:extLst>
      <p:ext uri="{BB962C8B-B14F-4D97-AF65-F5344CB8AC3E}">
        <p14:creationId xmlns:p14="http://schemas.microsoft.com/office/powerpoint/2010/main" val="378076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21</a:t>
            </a:fld>
            <a:endParaRPr lang="en-US"/>
          </a:p>
        </p:txBody>
      </p:sp>
    </p:spTree>
    <p:extLst>
      <p:ext uri="{BB962C8B-B14F-4D97-AF65-F5344CB8AC3E}">
        <p14:creationId xmlns:p14="http://schemas.microsoft.com/office/powerpoint/2010/main" val="428710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22</a:t>
            </a:fld>
            <a:endParaRPr lang="en-US"/>
          </a:p>
        </p:txBody>
      </p:sp>
    </p:spTree>
    <p:extLst>
      <p:ext uri="{BB962C8B-B14F-4D97-AF65-F5344CB8AC3E}">
        <p14:creationId xmlns:p14="http://schemas.microsoft.com/office/powerpoint/2010/main" val="141868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3</a:t>
            </a:fld>
            <a:endParaRPr lang="en-US"/>
          </a:p>
        </p:txBody>
      </p:sp>
    </p:spTree>
    <p:extLst>
      <p:ext uri="{BB962C8B-B14F-4D97-AF65-F5344CB8AC3E}">
        <p14:creationId xmlns:p14="http://schemas.microsoft.com/office/powerpoint/2010/main" val="4085693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9</a:t>
            </a:fld>
            <a:endParaRPr lang="en-US"/>
          </a:p>
        </p:txBody>
      </p:sp>
    </p:spTree>
    <p:extLst>
      <p:ext uri="{BB962C8B-B14F-4D97-AF65-F5344CB8AC3E}">
        <p14:creationId xmlns:p14="http://schemas.microsoft.com/office/powerpoint/2010/main" val="232782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rPr>
              <a:t>The effects of </a:t>
            </a:r>
            <a:r>
              <a:rPr lang="en-US" u="sng" dirty="0">
                <a:solidFill>
                  <a:srgbClr val="000000"/>
                </a:solidFill>
                <a:effectLst/>
              </a:rPr>
              <a:t>PCA</a:t>
            </a:r>
            <a:r>
              <a:rPr lang="en-US" dirty="0">
                <a:solidFill>
                  <a:srgbClr val="000000"/>
                </a:solidFill>
                <a:effectLst/>
              </a:rPr>
              <a:t> on model prediction's </a:t>
            </a:r>
            <a:r>
              <a:rPr lang="en-US" u="sng" dirty="0">
                <a:solidFill>
                  <a:srgbClr val="000000"/>
                </a:solidFill>
                <a:effectLst/>
              </a:rPr>
              <a:t>RMSE</a:t>
            </a:r>
            <a:r>
              <a:rPr lang="en-US" dirty="0">
                <a:solidFill>
                  <a:srgbClr val="000000"/>
                </a:solidFill>
                <a:effectLst/>
              </a:rPr>
              <a:t> scores are shown in Figure </a:t>
            </a:r>
            <a:r>
              <a:rPr lang="en-US" dirty="0">
                <a:solidFill>
                  <a:srgbClr val="800000"/>
                </a:solidFill>
                <a:effectLst/>
              </a:rPr>
              <a:t>\ref</a:t>
            </a:r>
            <a:r>
              <a:rPr lang="en-US" dirty="0">
                <a:solidFill>
                  <a:srgbClr val="000000"/>
                </a:solidFill>
                <a:effectLst/>
              </a:rPr>
              <a:t>{</a:t>
            </a:r>
            <a:r>
              <a:rPr lang="en-US" dirty="0" err="1">
                <a:solidFill>
                  <a:srgbClr val="000000"/>
                </a:solidFill>
                <a:effectLst/>
              </a:rPr>
              <a:t>figure:</a:t>
            </a:r>
            <a:r>
              <a:rPr lang="en-US" u="sng" dirty="0" err="1">
                <a:solidFill>
                  <a:srgbClr val="000000"/>
                </a:solidFill>
                <a:effectLst/>
              </a:rPr>
              <a:t>pca_no_pca</a:t>
            </a:r>
            <a:r>
              <a:rPr lang="en-US" dirty="0">
                <a:solidFill>
                  <a:srgbClr val="000000"/>
                </a:solidFill>
                <a:effectLst/>
              </a:rPr>
              <a:t>}. The figure contains the </a:t>
            </a:r>
            <a:r>
              <a:rPr lang="en-US" u="sng" dirty="0">
                <a:solidFill>
                  <a:srgbClr val="000000"/>
                </a:solidFill>
                <a:effectLst/>
              </a:rPr>
              <a:t>RMSE</a:t>
            </a:r>
            <a:r>
              <a:rPr lang="en-US" dirty="0">
                <a:solidFill>
                  <a:srgbClr val="000000"/>
                </a:solidFill>
                <a:effectLst/>
              </a:rPr>
              <a:t> values of the last split of the k-fold train-test set for IBM's daily open price prediction. For some models, like Bayesian Ridge Regression and Support Vector Regression, there is minimal difference in </a:t>
            </a:r>
            <a:r>
              <a:rPr lang="en-US" u="sng" dirty="0">
                <a:solidFill>
                  <a:srgbClr val="000000"/>
                </a:solidFill>
                <a:effectLst/>
              </a:rPr>
              <a:t>RMSEs</a:t>
            </a:r>
            <a:r>
              <a:rPr lang="en-US" dirty="0">
                <a:solidFill>
                  <a:srgbClr val="000000"/>
                </a:solidFill>
                <a:effectLst/>
              </a:rPr>
              <a:t> of the predicted results. For other models, the difference is more noticeable, with linear regression having the most different of about 5 in terms of </a:t>
            </a:r>
            <a:r>
              <a:rPr lang="en-US" u="sng" dirty="0">
                <a:solidFill>
                  <a:srgbClr val="000000"/>
                </a:solidFill>
                <a:effectLst/>
              </a:rPr>
              <a:t>RMSE</a:t>
            </a:r>
            <a:r>
              <a:rPr lang="en-US" dirty="0">
                <a:solidFill>
                  <a:srgbClr val="000000"/>
                </a:solidFill>
                <a:effectLst/>
              </a:rPr>
              <a:t> values. For most models, </a:t>
            </a:r>
            <a:r>
              <a:rPr lang="en-US" u="sng" dirty="0">
                <a:solidFill>
                  <a:srgbClr val="000000"/>
                </a:solidFill>
                <a:effectLst/>
              </a:rPr>
              <a:t>PCA</a:t>
            </a:r>
            <a:r>
              <a:rPr lang="en-US" dirty="0">
                <a:solidFill>
                  <a:srgbClr val="000000"/>
                </a:solidFill>
                <a:effectLst/>
              </a:rPr>
              <a:t> perform better, except for Bayesian ridge regression, decision tree regression, and support vector regression. </a:t>
            </a:r>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10</a:t>
            </a:fld>
            <a:endParaRPr lang="en-US"/>
          </a:p>
        </p:txBody>
      </p:sp>
    </p:spTree>
    <p:extLst>
      <p:ext uri="{BB962C8B-B14F-4D97-AF65-F5344CB8AC3E}">
        <p14:creationId xmlns:p14="http://schemas.microsoft.com/office/powerpoint/2010/main" val="416142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12</a:t>
            </a:fld>
            <a:endParaRPr lang="en-US"/>
          </a:p>
        </p:txBody>
      </p:sp>
    </p:spTree>
    <p:extLst>
      <p:ext uri="{BB962C8B-B14F-4D97-AF65-F5344CB8AC3E}">
        <p14:creationId xmlns:p14="http://schemas.microsoft.com/office/powerpoint/2010/main" val="146690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rPr>
              <a:t>This might be due to inconsistency in technical indicator data or large fluctuations in stock price that the models do not account for. To investigate further, Figure </a:t>
            </a:r>
            <a:r>
              <a:rPr lang="en-US" dirty="0">
                <a:solidFill>
                  <a:srgbClr val="800000"/>
                </a:solidFill>
                <a:effectLst/>
              </a:rPr>
              <a:t>\ref</a:t>
            </a:r>
            <a:r>
              <a:rPr lang="en-US" dirty="0">
                <a:solidFill>
                  <a:srgbClr val="000000"/>
                </a:solidFill>
                <a:effectLst/>
              </a:rPr>
              <a:t>{</a:t>
            </a:r>
            <a:r>
              <a:rPr lang="en-US" dirty="0" err="1">
                <a:solidFill>
                  <a:srgbClr val="000000"/>
                </a:solidFill>
                <a:effectLst/>
              </a:rPr>
              <a:t>figure:</a:t>
            </a:r>
            <a:r>
              <a:rPr lang="en-US" u="sng" dirty="0" err="1">
                <a:solidFill>
                  <a:srgbClr val="000000"/>
                </a:solidFill>
                <a:effectLst/>
              </a:rPr>
              <a:t>AAPL_special_rmse</a:t>
            </a:r>
            <a:r>
              <a:rPr lang="en-US" dirty="0">
                <a:solidFill>
                  <a:srgbClr val="000000"/>
                </a:solidFill>
                <a:effectLst/>
              </a:rPr>
              <a:t>} shows the effects for each data split. It can be observed that the models work significantly worse for </a:t>
            </a:r>
            <a:r>
              <a:rPr lang="en-US" u="sng" dirty="0">
                <a:solidFill>
                  <a:srgbClr val="000000"/>
                </a:solidFill>
                <a:effectLst/>
              </a:rPr>
              <a:t>AAPL</a:t>
            </a:r>
            <a:r>
              <a:rPr lang="en-US" dirty="0">
                <a:solidFill>
                  <a:srgbClr val="000000"/>
                </a:solidFill>
                <a:effectLst/>
              </a:rPr>
              <a:t> than the two other stocks, especially on splits 6 and 9.</a:t>
            </a:r>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13</a:t>
            </a:fld>
            <a:endParaRPr lang="en-US"/>
          </a:p>
        </p:txBody>
      </p:sp>
    </p:spTree>
    <p:extLst>
      <p:ext uri="{BB962C8B-B14F-4D97-AF65-F5344CB8AC3E}">
        <p14:creationId xmlns:p14="http://schemas.microsoft.com/office/powerpoint/2010/main" val="1644244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14</a:t>
            </a:fld>
            <a:endParaRPr lang="en-US"/>
          </a:p>
        </p:txBody>
      </p:sp>
    </p:spTree>
    <p:extLst>
      <p:ext uri="{BB962C8B-B14F-4D97-AF65-F5344CB8AC3E}">
        <p14:creationId xmlns:p14="http://schemas.microsoft.com/office/powerpoint/2010/main" val="313627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16</a:t>
            </a:fld>
            <a:endParaRPr lang="en-US"/>
          </a:p>
        </p:txBody>
      </p:sp>
    </p:spTree>
    <p:extLst>
      <p:ext uri="{BB962C8B-B14F-4D97-AF65-F5344CB8AC3E}">
        <p14:creationId xmlns:p14="http://schemas.microsoft.com/office/powerpoint/2010/main" val="9255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BDCCEF-5DF6-408E-BEFE-2456920447FE}" type="slidenum">
              <a:rPr lang="en-US" smtClean="0"/>
              <a:t>18</a:t>
            </a:fld>
            <a:endParaRPr lang="en-US"/>
          </a:p>
        </p:txBody>
      </p:sp>
    </p:spTree>
    <p:extLst>
      <p:ext uri="{BB962C8B-B14F-4D97-AF65-F5344CB8AC3E}">
        <p14:creationId xmlns:p14="http://schemas.microsoft.com/office/powerpoint/2010/main" val="148702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9874782-AF1E-452E-BEF4-4A6F673B55FE}" type="datetimeFigureOut">
              <a:rPr lang="en-US" smtClean="0"/>
              <a:t>12/9/2020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916A287-0B0D-4D3E-BBAA-84F6F9C3145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76586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74782-AF1E-452E-BEF4-4A6F673B55F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180883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74782-AF1E-452E-BEF4-4A6F673B55F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294935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74782-AF1E-452E-BEF4-4A6F673B55F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327143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74782-AF1E-452E-BEF4-4A6F673B55F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A287-0B0D-4D3E-BBAA-84F6F9C3145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477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874782-AF1E-452E-BEF4-4A6F673B55F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284339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874782-AF1E-452E-BEF4-4A6F673B55FE}"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202870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874782-AF1E-452E-BEF4-4A6F673B55FE}"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239981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74782-AF1E-452E-BEF4-4A6F673B55FE}"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425820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74782-AF1E-452E-BEF4-4A6F673B55F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142862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74782-AF1E-452E-BEF4-4A6F673B55F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6A287-0B0D-4D3E-BBAA-84F6F9C31453}" type="slidenum">
              <a:rPr lang="en-US" smtClean="0"/>
              <a:t>‹#›</a:t>
            </a:fld>
            <a:endParaRPr lang="en-US"/>
          </a:p>
        </p:txBody>
      </p:sp>
    </p:spTree>
    <p:extLst>
      <p:ext uri="{BB962C8B-B14F-4D97-AF65-F5344CB8AC3E}">
        <p14:creationId xmlns:p14="http://schemas.microsoft.com/office/powerpoint/2010/main" val="393844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9874782-AF1E-452E-BEF4-4A6F673B55FE}" type="datetimeFigureOut">
              <a:rPr lang="en-US" smtClean="0"/>
              <a:t>12/9/2020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916A287-0B0D-4D3E-BBAA-84F6F9C31453}" type="slidenum">
              <a:rPr lang="en-US" smtClean="0"/>
              <a:t>‹#›</a:t>
            </a:fld>
            <a:endParaRPr lang="en-US"/>
          </a:p>
        </p:txBody>
      </p:sp>
    </p:spTree>
    <p:extLst>
      <p:ext uri="{BB962C8B-B14F-4D97-AF65-F5344CB8AC3E}">
        <p14:creationId xmlns:p14="http://schemas.microsoft.com/office/powerpoint/2010/main" val="15031798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872C-5D89-489F-B115-6235AD61BF1F}"/>
              </a:ext>
            </a:extLst>
          </p:cNvPr>
          <p:cNvSpPr>
            <a:spLocks noGrp="1"/>
          </p:cNvSpPr>
          <p:nvPr>
            <p:ph type="ctrTitle"/>
          </p:nvPr>
        </p:nvSpPr>
        <p:spPr>
          <a:xfrm>
            <a:off x="1386840" y="1504800"/>
            <a:ext cx="9418320" cy="1985400"/>
          </a:xfrm>
        </p:spPr>
        <p:txBody>
          <a:bodyPr>
            <a:normAutofit/>
          </a:bodyPr>
          <a:lstStyle/>
          <a:p>
            <a:pPr algn="ctr"/>
            <a:r>
              <a:rPr lang="en-US" sz="4000" dirty="0"/>
              <a:t>Predicting Next Day Stock Price by using Supervised Machine Learning Models on Technical Indicators</a:t>
            </a:r>
          </a:p>
        </p:txBody>
      </p:sp>
      <p:sp>
        <p:nvSpPr>
          <p:cNvPr id="3" name="Subtitle 2">
            <a:extLst>
              <a:ext uri="{FF2B5EF4-FFF2-40B4-BE49-F238E27FC236}">
                <a16:creationId xmlns:a16="http://schemas.microsoft.com/office/drawing/2014/main" id="{9BD09BA6-F2AE-4E42-A726-5878C8567C16}"/>
              </a:ext>
            </a:extLst>
          </p:cNvPr>
          <p:cNvSpPr>
            <a:spLocks noGrp="1"/>
          </p:cNvSpPr>
          <p:nvPr>
            <p:ph type="subTitle" idx="1"/>
          </p:nvPr>
        </p:nvSpPr>
        <p:spPr/>
        <p:txBody>
          <a:bodyPr/>
          <a:lstStyle/>
          <a:p>
            <a:r>
              <a:rPr lang="en-US" dirty="0"/>
              <a:t>Man Yi (Ariel) Yeung</a:t>
            </a:r>
          </a:p>
          <a:p>
            <a:r>
              <a:rPr lang="en-US" dirty="0"/>
              <a:t>CS 613</a:t>
            </a:r>
          </a:p>
          <a:p>
            <a:r>
              <a:rPr lang="en-US" dirty="0"/>
              <a:t>12/10/2020</a:t>
            </a:r>
          </a:p>
          <a:p>
            <a:endParaRPr lang="en-US" dirty="0"/>
          </a:p>
        </p:txBody>
      </p:sp>
    </p:spTree>
    <p:extLst>
      <p:ext uri="{BB962C8B-B14F-4D97-AF65-F5344CB8AC3E}">
        <p14:creationId xmlns:p14="http://schemas.microsoft.com/office/powerpoint/2010/main" val="221139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5131-6DB6-4771-9BC6-CD6F5A803CBA}"/>
              </a:ext>
            </a:extLst>
          </p:cNvPr>
          <p:cNvSpPr>
            <a:spLocks noGrp="1"/>
          </p:cNvSpPr>
          <p:nvPr>
            <p:ph type="title"/>
          </p:nvPr>
        </p:nvSpPr>
        <p:spPr/>
        <p:txBody>
          <a:bodyPr/>
          <a:lstStyle/>
          <a:p>
            <a:r>
              <a:rPr lang="en-US" dirty="0"/>
              <a:t>Experiments and Results - PCA</a:t>
            </a:r>
          </a:p>
        </p:txBody>
      </p:sp>
      <p:sp>
        <p:nvSpPr>
          <p:cNvPr id="3" name="Content Placeholder 2">
            <a:extLst>
              <a:ext uri="{FF2B5EF4-FFF2-40B4-BE49-F238E27FC236}">
                <a16:creationId xmlns:a16="http://schemas.microsoft.com/office/drawing/2014/main" id="{70C88738-BD5E-438C-BCB4-AFD1F4B0FB42}"/>
              </a:ext>
            </a:extLst>
          </p:cNvPr>
          <p:cNvSpPr>
            <a:spLocks noGrp="1"/>
          </p:cNvSpPr>
          <p:nvPr>
            <p:ph idx="1"/>
          </p:nvPr>
        </p:nvSpPr>
        <p:spPr>
          <a:xfrm>
            <a:off x="1261872" y="1878496"/>
            <a:ext cx="8595360" cy="4351337"/>
          </a:xfrm>
        </p:spPr>
        <p:txBody>
          <a:bodyPr/>
          <a:lstStyle/>
          <a:p>
            <a:r>
              <a:rPr lang="en-US" dirty="0">
                <a:solidFill>
                  <a:srgbClr val="000000"/>
                </a:solidFill>
                <a:effectLst/>
              </a:rPr>
              <a:t>The effects of principle component analysis (PCA) on model prediction's RMSE scores on displayed below. </a:t>
            </a:r>
          </a:p>
          <a:p>
            <a:r>
              <a:rPr lang="en-US" dirty="0">
                <a:solidFill>
                  <a:srgbClr val="000000"/>
                </a:solidFill>
                <a:effectLst/>
              </a:rPr>
              <a:t>The figure contains the RMSE values of the last split of the k-fold train-test set for IBM's daily open price prediction. </a:t>
            </a:r>
          </a:p>
          <a:p>
            <a:r>
              <a:rPr lang="en-US" dirty="0">
                <a:solidFill>
                  <a:srgbClr val="000000"/>
                </a:solidFill>
                <a:effectLst/>
              </a:rPr>
              <a:t>For most models, PCA perform better, except for Bayesian ridge regression,</a:t>
            </a:r>
            <a:r>
              <a:rPr lang="en-US" dirty="0">
                <a:solidFill>
                  <a:srgbClr val="000000"/>
                </a:solidFill>
              </a:rPr>
              <a:t> and</a:t>
            </a:r>
            <a:r>
              <a:rPr lang="en-US" dirty="0">
                <a:solidFill>
                  <a:srgbClr val="000000"/>
                </a:solidFill>
                <a:effectLst/>
              </a:rPr>
              <a:t> decision tree regression. </a:t>
            </a:r>
            <a:endParaRPr lang="en-US" dirty="0"/>
          </a:p>
        </p:txBody>
      </p:sp>
      <p:pic>
        <p:nvPicPr>
          <p:cNvPr id="5" name="Picture 4">
            <a:extLst>
              <a:ext uri="{FF2B5EF4-FFF2-40B4-BE49-F238E27FC236}">
                <a16:creationId xmlns:a16="http://schemas.microsoft.com/office/drawing/2014/main" id="{3EEEE841-6B7E-4BB6-8195-11E14D4EC162}"/>
              </a:ext>
            </a:extLst>
          </p:cNvPr>
          <p:cNvPicPr>
            <a:picLocks noChangeAspect="1"/>
          </p:cNvPicPr>
          <p:nvPr/>
        </p:nvPicPr>
        <p:blipFill>
          <a:blip r:embed="rId3"/>
          <a:stretch>
            <a:fillRect/>
          </a:stretch>
        </p:blipFill>
        <p:spPr>
          <a:xfrm>
            <a:off x="1261872" y="4323522"/>
            <a:ext cx="8595360" cy="1289860"/>
          </a:xfrm>
          <a:prstGeom prst="rect">
            <a:avLst/>
          </a:prstGeom>
        </p:spPr>
      </p:pic>
    </p:spTree>
    <p:extLst>
      <p:ext uri="{BB962C8B-B14F-4D97-AF65-F5344CB8AC3E}">
        <p14:creationId xmlns:p14="http://schemas.microsoft.com/office/powerpoint/2010/main" val="418313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2DF0-A488-40E4-AE04-CD771962385D}"/>
              </a:ext>
            </a:extLst>
          </p:cNvPr>
          <p:cNvSpPr>
            <a:spLocks noGrp="1"/>
          </p:cNvSpPr>
          <p:nvPr>
            <p:ph type="title"/>
          </p:nvPr>
        </p:nvSpPr>
        <p:spPr/>
        <p:txBody>
          <a:bodyPr/>
          <a:lstStyle/>
          <a:p>
            <a:r>
              <a:rPr lang="en-US" dirty="0"/>
              <a:t>Experiments and Results</a:t>
            </a:r>
          </a:p>
        </p:txBody>
      </p:sp>
      <p:sp>
        <p:nvSpPr>
          <p:cNvPr id="3" name="Content Placeholder 2">
            <a:extLst>
              <a:ext uri="{FF2B5EF4-FFF2-40B4-BE49-F238E27FC236}">
                <a16:creationId xmlns:a16="http://schemas.microsoft.com/office/drawing/2014/main" id="{8BC7B0B3-F749-422B-B8A3-BC2DB36E8DD4}"/>
              </a:ext>
            </a:extLst>
          </p:cNvPr>
          <p:cNvSpPr>
            <a:spLocks noGrp="1"/>
          </p:cNvSpPr>
          <p:nvPr>
            <p:ph idx="1"/>
          </p:nvPr>
        </p:nvSpPr>
        <p:spPr/>
        <p:txBody>
          <a:bodyPr/>
          <a:lstStyle/>
          <a:p>
            <a:r>
              <a:rPr lang="en-US" dirty="0"/>
              <a:t>The seven regression models are implemented on the open, close, high, and low price data for IBM, AAPL, and JNJ stocks.</a:t>
            </a:r>
          </a:p>
          <a:p>
            <a:pPr marL="0" indent="0">
              <a:buNone/>
            </a:pPr>
            <a:endParaRPr lang="en-US" dirty="0"/>
          </a:p>
        </p:txBody>
      </p:sp>
      <p:pic>
        <p:nvPicPr>
          <p:cNvPr id="6" name="Picture 5">
            <a:extLst>
              <a:ext uri="{FF2B5EF4-FFF2-40B4-BE49-F238E27FC236}">
                <a16:creationId xmlns:a16="http://schemas.microsoft.com/office/drawing/2014/main" id="{B6B13A5E-DF30-412A-A5DB-506298ED193E}"/>
              </a:ext>
            </a:extLst>
          </p:cNvPr>
          <p:cNvPicPr>
            <a:picLocks noChangeAspect="1"/>
          </p:cNvPicPr>
          <p:nvPr/>
        </p:nvPicPr>
        <p:blipFill>
          <a:blip r:embed="rId2"/>
          <a:stretch>
            <a:fillRect/>
          </a:stretch>
        </p:blipFill>
        <p:spPr>
          <a:xfrm>
            <a:off x="1834324" y="2506663"/>
            <a:ext cx="7290170" cy="4351337"/>
          </a:xfrm>
          <a:prstGeom prst="rect">
            <a:avLst/>
          </a:prstGeom>
        </p:spPr>
      </p:pic>
    </p:spTree>
    <p:extLst>
      <p:ext uri="{BB962C8B-B14F-4D97-AF65-F5344CB8AC3E}">
        <p14:creationId xmlns:p14="http://schemas.microsoft.com/office/powerpoint/2010/main" val="104358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E474-D38F-4632-91C3-29C439BF331D}"/>
              </a:ext>
            </a:extLst>
          </p:cNvPr>
          <p:cNvSpPr>
            <a:spLocks noGrp="1"/>
          </p:cNvSpPr>
          <p:nvPr>
            <p:ph type="title"/>
          </p:nvPr>
        </p:nvSpPr>
        <p:spPr/>
        <p:txBody>
          <a:bodyPr/>
          <a:lstStyle/>
          <a:p>
            <a:r>
              <a:rPr lang="en-US" dirty="0"/>
              <a:t>Experiments and Results</a:t>
            </a:r>
          </a:p>
        </p:txBody>
      </p:sp>
      <p:sp>
        <p:nvSpPr>
          <p:cNvPr id="3" name="Content Placeholder 2">
            <a:extLst>
              <a:ext uri="{FF2B5EF4-FFF2-40B4-BE49-F238E27FC236}">
                <a16:creationId xmlns:a16="http://schemas.microsoft.com/office/drawing/2014/main" id="{65B1C88A-7ADC-4F72-BADC-73551D7F66D8}"/>
              </a:ext>
            </a:extLst>
          </p:cNvPr>
          <p:cNvSpPr>
            <a:spLocks noGrp="1"/>
          </p:cNvSpPr>
          <p:nvPr>
            <p:ph idx="1"/>
          </p:nvPr>
        </p:nvSpPr>
        <p:spPr/>
        <p:txBody>
          <a:bodyPr>
            <a:normAutofit/>
          </a:bodyPr>
          <a:lstStyle/>
          <a:p>
            <a:r>
              <a:rPr lang="en-US" dirty="0"/>
              <a:t>Differences in model performance for the four different price types are minimal, and for demonstration of model forecast results, only open prices’ actual forecasts of the three stocks will be presented.</a:t>
            </a:r>
          </a:p>
          <a:p>
            <a:r>
              <a:rPr lang="en-US" dirty="0"/>
              <a:t>For IBM and JNJ stocks, the </a:t>
            </a:r>
            <a:r>
              <a:rPr lang="en-US" dirty="0">
                <a:solidFill>
                  <a:srgbClr val="000000"/>
                </a:solidFill>
                <a:effectLst/>
              </a:rPr>
              <a:t>best models are the long short term memory model, linear regression and Bayesian ridge regression, with RMSE values between 2 and 5.</a:t>
            </a:r>
          </a:p>
          <a:p>
            <a:r>
              <a:rPr lang="en-US" dirty="0">
                <a:solidFill>
                  <a:srgbClr val="000000"/>
                </a:solidFill>
              </a:rPr>
              <a:t>For AAPL stock, the performance is much worse than the two other stock. </a:t>
            </a:r>
            <a:r>
              <a:rPr lang="en-US" dirty="0">
                <a:solidFill>
                  <a:srgbClr val="000000"/>
                </a:solidFill>
                <a:effectLst/>
              </a:rPr>
              <a:t>Random forest regression and support vector regression works better than other models, but all models have RMSE values of more than 120.</a:t>
            </a:r>
          </a:p>
          <a:p>
            <a:r>
              <a:rPr lang="en-US" dirty="0">
                <a:solidFill>
                  <a:srgbClr val="000000"/>
                </a:solidFill>
              </a:rPr>
              <a:t>This technical indicator approach fails to provide a reasonable prediction for the AAPL stock. </a:t>
            </a:r>
            <a:r>
              <a:rPr lang="en-US" dirty="0"/>
              <a:t>Reasons for unsuccessful prediction for AAPL might be </a:t>
            </a:r>
            <a:r>
              <a:rPr lang="en-US" dirty="0">
                <a:solidFill>
                  <a:srgbClr val="000000"/>
                </a:solidFill>
                <a:effectLst/>
              </a:rPr>
              <a:t>inconsistency in technical indicator data or large fluctuations in stock price that the models do not account for.</a:t>
            </a:r>
          </a:p>
          <a:p>
            <a:endParaRPr lang="en-US" dirty="0"/>
          </a:p>
        </p:txBody>
      </p:sp>
    </p:spTree>
    <p:extLst>
      <p:ext uri="{BB962C8B-B14F-4D97-AF65-F5344CB8AC3E}">
        <p14:creationId xmlns:p14="http://schemas.microsoft.com/office/powerpoint/2010/main" val="10573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EA0F-EDCB-4385-A3B5-4C21F319F56B}"/>
              </a:ext>
            </a:extLst>
          </p:cNvPr>
          <p:cNvSpPr>
            <a:spLocks noGrp="1"/>
          </p:cNvSpPr>
          <p:nvPr>
            <p:ph type="title"/>
          </p:nvPr>
        </p:nvSpPr>
        <p:spPr/>
        <p:txBody>
          <a:bodyPr/>
          <a:lstStyle/>
          <a:p>
            <a:r>
              <a:rPr lang="en-US" dirty="0"/>
              <a:t>Experiments and Results</a:t>
            </a:r>
          </a:p>
        </p:txBody>
      </p:sp>
      <p:sp>
        <p:nvSpPr>
          <p:cNvPr id="3" name="Content Placeholder 2">
            <a:extLst>
              <a:ext uri="{FF2B5EF4-FFF2-40B4-BE49-F238E27FC236}">
                <a16:creationId xmlns:a16="http://schemas.microsoft.com/office/drawing/2014/main" id="{0ECBEB2F-BE0B-4A24-B3FF-A3EE5F549C2F}"/>
              </a:ext>
            </a:extLst>
          </p:cNvPr>
          <p:cNvSpPr>
            <a:spLocks noGrp="1"/>
          </p:cNvSpPr>
          <p:nvPr>
            <p:ph idx="1"/>
          </p:nvPr>
        </p:nvSpPr>
        <p:spPr/>
        <p:txBody>
          <a:bodyPr/>
          <a:lstStyle/>
          <a:p>
            <a:r>
              <a:rPr lang="en-US" dirty="0">
                <a:solidFill>
                  <a:srgbClr val="000000"/>
                </a:solidFill>
              </a:rPr>
              <a:t>The performance of models for each k-fold split for AAPL is investigated</a:t>
            </a:r>
          </a:p>
          <a:p>
            <a:r>
              <a:rPr lang="en-US" dirty="0"/>
              <a:t>The models work consistently worse than the other two stocks except for the 0</a:t>
            </a:r>
            <a:r>
              <a:rPr lang="en-US" baseline="30000" dirty="0"/>
              <a:t>th</a:t>
            </a:r>
            <a:r>
              <a:rPr lang="en-US" dirty="0"/>
              <a:t> and the 1</a:t>
            </a:r>
            <a:r>
              <a:rPr lang="en-US" baseline="30000" dirty="0"/>
              <a:t>st</a:t>
            </a:r>
            <a:r>
              <a:rPr lang="en-US" dirty="0"/>
              <a:t> split, which indicates that the cause is fluctuations in stock price that are not accounted for in the model, </a:t>
            </a:r>
            <a:r>
              <a:rPr lang="en-US" dirty="0">
                <a:solidFill>
                  <a:srgbClr val="000000"/>
                </a:solidFill>
                <a:effectLst/>
              </a:rPr>
              <a:t>and might not be correlated with past technical indicators.</a:t>
            </a:r>
            <a:endParaRPr lang="en-US" dirty="0"/>
          </a:p>
        </p:txBody>
      </p:sp>
      <p:pic>
        <p:nvPicPr>
          <p:cNvPr id="5" name="Picture 4">
            <a:extLst>
              <a:ext uri="{FF2B5EF4-FFF2-40B4-BE49-F238E27FC236}">
                <a16:creationId xmlns:a16="http://schemas.microsoft.com/office/drawing/2014/main" id="{DA046786-1E6E-4E70-B0F5-D5DD9FC146EE}"/>
              </a:ext>
            </a:extLst>
          </p:cNvPr>
          <p:cNvPicPr>
            <a:picLocks noChangeAspect="1"/>
          </p:cNvPicPr>
          <p:nvPr/>
        </p:nvPicPr>
        <p:blipFill>
          <a:blip r:embed="rId3"/>
          <a:stretch>
            <a:fillRect/>
          </a:stretch>
        </p:blipFill>
        <p:spPr>
          <a:xfrm>
            <a:off x="1755408" y="3515627"/>
            <a:ext cx="7647316" cy="3202806"/>
          </a:xfrm>
          <a:prstGeom prst="rect">
            <a:avLst/>
          </a:prstGeom>
        </p:spPr>
      </p:pic>
    </p:spTree>
    <p:extLst>
      <p:ext uri="{BB962C8B-B14F-4D97-AF65-F5344CB8AC3E}">
        <p14:creationId xmlns:p14="http://schemas.microsoft.com/office/powerpoint/2010/main" val="409711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10C-5D31-4381-A9A3-DB9E8056B909}"/>
              </a:ext>
            </a:extLst>
          </p:cNvPr>
          <p:cNvSpPr>
            <a:spLocks noGrp="1"/>
          </p:cNvSpPr>
          <p:nvPr>
            <p:ph type="title"/>
          </p:nvPr>
        </p:nvSpPr>
        <p:spPr/>
        <p:txBody>
          <a:bodyPr/>
          <a:lstStyle/>
          <a:p>
            <a:r>
              <a:rPr lang="en-US" dirty="0"/>
              <a:t>Forecast – Open Price for IBM</a:t>
            </a:r>
          </a:p>
        </p:txBody>
      </p:sp>
      <p:pic>
        <p:nvPicPr>
          <p:cNvPr id="5" name="Content Placeholder 4">
            <a:extLst>
              <a:ext uri="{FF2B5EF4-FFF2-40B4-BE49-F238E27FC236}">
                <a16:creationId xmlns:a16="http://schemas.microsoft.com/office/drawing/2014/main" id="{EE3BAB00-338A-4B94-8FAB-772B0A67C1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6076" y="2626677"/>
            <a:ext cx="4114800" cy="2743200"/>
          </a:xfrm>
        </p:spPr>
      </p:pic>
      <p:pic>
        <p:nvPicPr>
          <p:cNvPr id="9" name="Picture 8">
            <a:extLst>
              <a:ext uri="{FF2B5EF4-FFF2-40B4-BE49-F238E27FC236}">
                <a16:creationId xmlns:a16="http://schemas.microsoft.com/office/drawing/2014/main" id="{ACFC546C-A1D9-4738-ACAF-1AB5DEF941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038" y="2626677"/>
            <a:ext cx="4114800" cy="2743200"/>
          </a:xfrm>
          <a:prstGeom prst="rect">
            <a:avLst/>
          </a:prstGeom>
        </p:spPr>
      </p:pic>
      <p:pic>
        <p:nvPicPr>
          <p:cNvPr id="11" name="Picture 10">
            <a:extLst>
              <a:ext uri="{FF2B5EF4-FFF2-40B4-BE49-F238E27FC236}">
                <a16:creationId xmlns:a16="http://schemas.microsoft.com/office/drawing/2014/main" id="{7D1FCC26-22AF-41B6-B2DA-8F018553D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626677"/>
            <a:ext cx="4114799" cy="2743200"/>
          </a:xfrm>
          <a:prstGeom prst="rect">
            <a:avLst/>
          </a:prstGeom>
        </p:spPr>
      </p:pic>
    </p:spTree>
    <p:extLst>
      <p:ext uri="{BB962C8B-B14F-4D97-AF65-F5344CB8AC3E}">
        <p14:creationId xmlns:p14="http://schemas.microsoft.com/office/powerpoint/2010/main" val="1432738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D0E6-3BF4-44D9-B2D4-2CFA1056436D}"/>
              </a:ext>
            </a:extLst>
          </p:cNvPr>
          <p:cNvSpPr>
            <a:spLocks noGrp="1"/>
          </p:cNvSpPr>
          <p:nvPr>
            <p:ph type="title"/>
          </p:nvPr>
        </p:nvSpPr>
        <p:spPr>
          <a:xfrm>
            <a:off x="1261872" y="365760"/>
            <a:ext cx="9692640" cy="896983"/>
          </a:xfrm>
        </p:spPr>
        <p:txBody>
          <a:bodyPr>
            <a:normAutofit/>
          </a:bodyPr>
          <a:lstStyle/>
          <a:p>
            <a:r>
              <a:rPr lang="en-US" dirty="0"/>
              <a:t>Forecast – Open Price for IBM</a:t>
            </a:r>
          </a:p>
        </p:txBody>
      </p:sp>
      <p:pic>
        <p:nvPicPr>
          <p:cNvPr id="4" name="Picture 3">
            <a:extLst>
              <a:ext uri="{FF2B5EF4-FFF2-40B4-BE49-F238E27FC236}">
                <a16:creationId xmlns:a16="http://schemas.microsoft.com/office/drawing/2014/main" id="{944D08E5-9105-431B-A8FD-F4247D13D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159" y="1380684"/>
            <a:ext cx="4114800" cy="2743200"/>
          </a:xfrm>
          <a:prstGeom prst="rect">
            <a:avLst/>
          </a:prstGeom>
        </p:spPr>
      </p:pic>
      <p:pic>
        <p:nvPicPr>
          <p:cNvPr id="5" name="Picture 4">
            <a:extLst>
              <a:ext uri="{FF2B5EF4-FFF2-40B4-BE49-F238E27FC236}">
                <a16:creationId xmlns:a16="http://schemas.microsoft.com/office/drawing/2014/main" id="{D40027CB-EA4C-4DC6-AFD3-C0BC57702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359" y="1380684"/>
            <a:ext cx="4114800" cy="2743200"/>
          </a:xfrm>
          <a:prstGeom prst="rect">
            <a:avLst/>
          </a:prstGeom>
        </p:spPr>
      </p:pic>
      <p:pic>
        <p:nvPicPr>
          <p:cNvPr id="6" name="Picture 5">
            <a:extLst>
              <a:ext uri="{FF2B5EF4-FFF2-40B4-BE49-F238E27FC236}">
                <a16:creationId xmlns:a16="http://schemas.microsoft.com/office/drawing/2014/main" id="{607984B8-202C-44FE-8AA3-B850E7325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359" y="4117828"/>
            <a:ext cx="4114800" cy="2743200"/>
          </a:xfrm>
          <a:prstGeom prst="rect">
            <a:avLst/>
          </a:prstGeom>
        </p:spPr>
      </p:pic>
      <p:pic>
        <p:nvPicPr>
          <p:cNvPr id="7" name="Picture 6">
            <a:extLst>
              <a:ext uri="{FF2B5EF4-FFF2-40B4-BE49-F238E27FC236}">
                <a16:creationId xmlns:a16="http://schemas.microsoft.com/office/drawing/2014/main" id="{9FC2D45B-534C-46F5-85D0-A6E9EA703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1159" y="4123884"/>
            <a:ext cx="4114800" cy="2743200"/>
          </a:xfrm>
          <a:prstGeom prst="rect">
            <a:avLst/>
          </a:prstGeom>
        </p:spPr>
      </p:pic>
    </p:spTree>
    <p:extLst>
      <p:ext uri="{BB962C8B-B14F-4D97-AF65-F5344CB8AC3E}">
        <p14:creationId xmlns:p14="http://schemas.microsoft.com/office/powerpoint/2010/main" val="50387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10C-5D31-4381-A9A3-DB9E8056B909}"/>
              </a:ext>
            </a:extLst>
          </p:cNvPr>
          <p:cNvSpPr>
            <a:spLocks noGrp="1"/>
          </p:cNvSpPr>
          <p:nvPr>
            <p:ph type="title"/>
          </p:nvPr>
        </p:nvSpPr>
        <p:spPr/>
        <p:txBody>
          <a:bodyPr/>
          <a:lstStyle/>
          <a:p>
            <a:r>
              <a:rPr lang="en-US" dirty="0"/>
              <a:t>Forecast – Open Price for AAPL</a:t>
            </a:r>
          </a:p>
        </p:txBody>
      </p:sp>
      <p:pic>
        <p:nvPicPr>
          <p:cNvPr id="7" name="Content Placeholder 6">
            <a:extLst>
              <a:ext uri="{FF2B5EF4-FFF2-40B4-BE49-F238E27FC236}">
                <a16:creationId xmlns:a16="http://schemas.microsoft.com/office/drawing/2014/main" id="{D8E6BB7C-4040-48F0-B89B-4C62216385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753" y="2469621"/>
            <a:ext cx="4114800" cy="2743200"/>
          </a:xfrm>
        </p:spPr>
      </p:pic>
      <p:pic>
        <p:nvPicPr>
          <p:cNvPr id="10" name="Picture 9">
            <a:extLst>
              <a:ext uri="{FF2B5EF4-FFF2-40B4-BE49-F238E27FC236}">
                <a16:creationId xmlns:a16="http://schemas.microsoft.com/office/drawing/2014/main" id="{4DB766A7-CE92-4539-AB46-0566294491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707" y="2469621"/>
            <a:ext cx="4114800" cy="2743200"/>
          </a:xfrm>
          <a:prstGeom prst="rect">
            <a:avLst/>
          </a:prstGeom>
        </p:spPr>
      </p:pic>
      <p:pic>
        <p:nvPicPr>
          <p:cNvPr id="13" name="Picture 12">
            <a:extLst>
              <a:ext uri="{FF2B5EF4-FFF2-40B4-BE49-F238E27FC236}">
                <a16:creationId xmlns:a16="http://schemas.microsoft.com/office/drawing/2014/main" id="{CA17E1B7-99ED-4595-A994-DB882081E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8928" y="2469621"/>
            <a:ext cx="4114800" cy="2743200"/>
          </a:xfrm>
          <a:prstGeom prst="rect">
            <a:avLst/>
          </a:prstGeom>
        </p:spPr>
      </p:pic>
    </p:spTree>
    <p:extLst>
      <p:ext uri="{BB962C8B-B14F-4D97-AF65-F5344CB8AC3E}">
        <p14:creationId xmlns:p14="http://schemas.microsoft.com/office/powerpoint/2010/main" val="67751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D0E6-3BF4-44D9-B2D4-2CFA1056436D}"/>
              </a:ext>
            </a:extLst>
          </p:cNvPr>
          <p:cNvSpPr>
            <a:spLocks noGrp="1"/>
          </p:cNvSpPr>
          <p:nvPr>
            <p:ph type="title"/>
          </p:nvPr>
        </p:nvSpPr>
        <p:spPr>
          <a:xfrm>
            <a:off x="1261872" y="365760"/>
            <a:ext cx="9692640" cy="896983"/>
          </a:xfrm>
        </p:spPr>
        <p:txBody>
          <a:bodyPr>
            <a:normAutofit/>
          </a:bodyPr>
          <a:lstStyle/>
          <a:p>
            <a:r>
              <a:rPr lang="en-US" dirty="0"/>
              <a:t>Forecast – Open Price for AAPL</a:t>
            </a:r>
          </a:p>
        </p:txBody>
      </p:sp>
      <p:pic>
        <p:nvPicPr>
          <p:cNvPr id="8" name="Picture 7">
            <a:extLst>
              <a:ext uri="{FF2B5EF4-FFF2-40B4-BE49-F238E27FC236}">
                <a16:creationId xmlns:a16="http://schemas.microsoft.com/office/drawing/2014/main" id="{8A94563D-E76F-4996-A305-63A2872CD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3915696"/>
            <a:ext cx="4114800" cy="2743200"/>
          </a:xfrm>
          <a:prstGeom prst="rect">
            <a:avLst/>
          </a:prstGeom>
        </p:spPr>
      </p:pic>
      <p:pic>
        <p:nvPicPr>
          <p:cNvPr id="10" name="Picture 9">
            <a:extLst>
              <a:ext uri="{FF2B5EF4-FFF2-40B4-BE49-F238E27FC236}">
                <a16:creationId xmlns:a16="http://schemas.microsoft.com/office/drawing/2014/main" id="{1729302A-4CB9-4643-BE27-953CA121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1172496"/>
            <a:ext cx="4114800" cy="2743200"/>
          </a:xfrm>
          <a:prstGeom prst="rect">
            <a:avLst/>
          </a:prstGeom>
        </p:spPr>
      </p:pic>
      <p:pic>
        <p:nvPicPr>
          <p:cNvPr id="12" name="Picture 11">
            <a:extLst>
              <a:ext uri="{FF2B5EF4-FFF2-40B4-BE49-F238E27FC236}">
                <a16:creationId xmlns:a16="http://schemas.microsoft.com/office/drawing/2014/main" id="{5FEBC432-A023-44BE-9EBE-C7049A83B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6672" y="3915696"/>
            <a:ext cx="4114800" cy="2743200"/>
          </a:xfrm>
          <a:prstGeom prst="rect">
            <a:avLst/>
          </a:prstGeom>
        </p:spPr>
      </p:pic>
      <p:pic>
        <p:nvPicPr>
          <p:cNvPr id="14" name="Picture 13">
            <a:extLst>
              <a:ext uri="{FF2B5EF4-FFF2-40B4-BE49-F238E27FC236}">
                <a16:creationId xmlns:a16="http://schemas.microsoft.com/office/drawing/2014/main" id="{04AE0B1C-0C02-488F-8A8A-A868AAD370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6672" y="1262743"/>
            <a:ext cx="4114800" cy="2743200"/>
          </a:xfrm>
          <a:prstGeom prst="rect">
            <a:avLst/>
          </a:prstGeom>
        </p:spPr>
      </p:pic>
    </p:spTree>
    <p:extLst>
      <p:ext uri="{BB962C8B-B14F-4D97-AF65-F5344CB8AC3E}">
        <p14:creationId xmlns:p14="http://schemas.microsoft.com/office/powerpoint/2010/main" val="2636569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10C-5D31-4381-A9A3-DB9E8056B909}"/>
              </a:ext>
            </a:extLst>
          </p:cNvPr>
          <p:cNvSpPr>
            <a:spLocks noGrp="1"/>
          </p:cNvSpPr>
          <p:nvPr>
            <p:ph type="title"/>
          </p:nvPr>
        </p:nvSpPr>
        <p:spPr/>
        <p:txBody>
          <a:bodyPr/>
          <a:lstStyle/>
          <a:p>
            <a:r>
              <a:rPr lang="en-US" dirty="0"/>
              <a:t>Forecast – Open Price for JNJ</a:t>
            </a:r>
          </a:p>
        </p:txBody>
      </p:sp>
      <p:pic>
        <p:nvPicPr>
          <p:cNvPr id="5" name="Content Placeholder 4">
            <a:extLst>
              <a:ext uri="{FF2B5EF4-FFF2-40B4-BE49-F238E27FC236}">
                <a16:creationId xmlns:a16="http://schemas.microsoft.com/office/drawing/2014/main" id="{BFD4959B-A34F-4E39-9A72-30ED54CE94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858" y="2632868"/>
            <a:ext cx="4114800" cy="2743200"/>
          </a:xfrm>
        </p:spPr>
      </p:pic>
      <p:pic>
        <p:nvPicPr>
          <p:cNvPr id="7" name="Picture 6">
            <a:extLst>
              <a:ext uri="{FF2B5EF4-FFF2-40B4-BE49-F238E27FC236}">
                <a16:creationId xmlns:a16="http://schemas.microsoft.com/office/drawing/2014/main" id="{B91FAB74-3A1E-4EF1-85AF-919448BE0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1529" y="2632868"/>
            <a:ext cx="4114800" cy="2743200"/>
          </a:xfrm>
          <a:prstGeom prst="rect">
            <a:avLst/>
          </a:prstGeom>
        </p:spPr>
      </p:pic>
      <p:pic>
        <p:nvPicPr>
          <p:cNvPr id="9" name="Picture 8">
            <a:extLst>
              <a:ext uri="{FF2B5EF4-FFF2-40B4-BE49-F238E27FC236}">
                <a16:creationId xmlns:a16="http://schemas.microsoft.com/office/drawing/2014/main" id="{3A621027-5359-4CA8-8936-26C02DA485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8446" y="2632868"/>
            <a:ext cx="4114800" cy="2743200"/>
          </a:xfrm>
          <a:prstGeom prst="rect">
            <a:avLst/>
          </a:prstGeom>
        </p:spPr>
      </p:pic>
    </p:spTree>
    <p:extLst>
      <p:ext uri="{BB962C8B-B14F-4D97-AF65-F5344CB8AC3E}">
        <p14:creationId xmlns:p14="http://schemas.microsoft.com/office/powerpoint/2010/main" val="403265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D0E6-3BF4-44D9-B2D4-2CFA1056436D}"/>
              </a:ext>
            </a:extLst>
          </p:cNvPr>
          <p:cNvSpPr>
            <a:spLocks noGrp="1"/>
          </p:cNvSpPr>
          <p:nvPr>
            <p:ph type="title"/>
          </p:nvPr>
        </p:nvSpPr>
        <p:spPr>
          <a:xfrm>
            <a:off x="1261872" y="365760"/>
            <a:ext cx="9692640" cy="896983"/>
          </a:xfrm>
        </p:spPr>
        <p:txBody>
          <a:bodyPr>
            <a:normAutofit/>
          </a:bodyPr>
          <a:lstStyle/>
          <a:p>
            <a:r>
              <a:rPr lang="en-US" dirty="0"/>
              <a:t>Forecast – Open Price for JNJ</a:t>
            </a:r>
          </a:p>
        </p:txBody>
      </p:sp>
      <p:pic>
        <p:nvPicPr>
          <p:cNvPr id="4" name="Picture 3">
            <a:extLst>
              <a:ext uri="{FF2B5EF4-FFF2-40B4-BE49-F238E27FC236}">
                <a16:creationId xmlns:a16="http://schemas.microsoft.com/office/drawing/2014/main" id="{7CC4A655-4811-4D00-8D34-611EFA014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525" y="1273207"/>
            <a:ext cx="4114800" cy="2743200"/>
          </a:xfrm>
          <a:prstGeom prst="rect">
            <a:avLst/>
          </a:prstGeom>
        </p:spPr>
      </p:pic>
      <p:pic>
        <p:nvPicPr>
          <p:cNvPr id="6" name="Picture 5">
            <a:extLst>
              <a:ext uri="{FF2B5EF4-FFF2-40B4-BE49-F238E27FC236}">
                <a16:creationId xmlns:a16="http://schemas.microsoft.com/office/drawing/2014/main" id="{A5785202-9F09-46B7-8D07-8C7B68683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05" y="3991378"/>
            <a:ext cx="4114800" cy="2743200"/>
          </a:xfrm>
          <a:prstGeom prst="rect">
            <a:avLst/>
          </a:prstGeom>
        </p:spPr>
      </p:pic>
      <p:pic>
        <p:nvPicPr>
          <p:cNvPr id="8" name="Picture 7">
            <a:extLst>
              <a:ext uri="{FF2B5EF4-FFF2-40B4-BE49-F238E27FC236}">
                <a16:creationId xmlns:a16="http://schemas.microsoft.com/office/drawing/2014/main" id="{429FCE93-00DC-4D4A-823F-B5D9AD7795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105" y="1273207"/>
            <a:ext cx="4114800" cy="2743200"/>
          </a:xfrm>
          <a:prstGeom prst="rect">
            <a:avLst/>
          </a:prstGeom>
        </p:spPr>
      </p:pic>
      <p:pic>
        <p:nvPicPr>
          <p:cNvPr id="10" name="Picture 9">
            <a:extLst>
              <a:ext uri="{FF2B5EF4-FFF2-40B4-BE49-F238E27FC236}">
                <a16:creationId xmlns:a16="http://schemas.microsoft.com/office/drawing/2014/main" id="{DBB41CCE-488E-4B79-A5CB-0125B3589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3905" y="3991378"/>
            <a:ext cx="4114800" cy="2743200"/>
          </a:xfrm>
          <a:prstGeom prst="rect">
            <a:avLst/>
          </a:prstGeom>
        </p:spPr>
      </p:pic>
    </p:spTree>
    <p:extLst>
      <p:ext uri="{BB962C8B-B14F-4D97-AF65-F5344CB8AC3E}">
        <p14:creationId xmlns:p14="http://schemas.microsoft.com/office/powerpoint/2010/main" val="96902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EB6C-B499-4F69-93AF-2E50775B401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3A12B84-1F02-4B2A-B39A-2EBC73AD8563}"/>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The goal of the project is to predict next day stock price (open, close, high, and low prices) from using supervised machine learning models on 27 technical indicators </a:t>
            </a:r>
            <a:r>
              <a:rPr lang="en-US" dirty="0">
                <a:latin typeface="Arial" panose="020B0604020202020204" pitchFamily="34" charset="0"/>
                <a:cs typeface="Arial" panose="020B0604020202020204" pitchFamily="34" charset="0"/>
              </a:rPr>
              <a:t>of the past 5 days. </a:t>
            </a:r>
          </a:p>
          <a:p>
            <a:r>
              <a:rPr lang="en-US" dirty="0">
                <a:latin typeface="Arial" panose="020B0604020202020204" pitchFamily="34" charset="0"/>
                <a:cs typeface="Arial" panose="020B0604020202020204" pitchFamily="34" charset="0"/>
              </a:rPr>
              <a:t>The data is sourced from Alpha Vantage API.</a:t>
            </a:r>
          </a:p>
          <a:p>
            <a:r>
              <a:rPr lang="en-US" sz="1800" dirty="0">
                <a:latin typeface="Arial" panose="020B0604020202020204" pitchFamily="34" charset="0"/>
                <a:cs typeface="Arial" panose="020B0604020202020204" pitchFamily="34" charset="0"/>
              </a:rPr>
              <a:t>The stocks investigated are IBM, AAPL (Apple), and JNJ (Johnson and Johnson). </a:t>
            </a:r>
          </a:p>
          <a:p>
            <a:r>
              <a:rPr lang="en-US" dirty="0">
                <a:latin typeface="Arial" panose="020B0604020202020204" pitchFamily="34" charset="0"/>
                <a:cs typeface="Arial" panose="020B0604020202020204" pitchFamily="34" charset="0"/>
              </a:rPr>
              <a:t>The indicators consists of the volume of trade, dividend, simple moving average (SMA), exponential moving average (EMA), moving average convergence/divergence (MACD), stochastic oscillator (STOCH), relative strength index (RSI), average directional movement index (ADX), commodity channel index (CCI), </a:t>
            </a:r>
            <a:r>
              <a:rPr lang="en-US" dirty="0" err="1">
                <a:latin typeface="Arial" panose="020B0604020202020204" pitchFamily="34" charset="0"/>
                <a:cs typeface="Arial" panose="020B0604020202020204" pitchFamily="34" charset="0"/>
              </a:rPr>
              <a:t>Aroon</a:t>
            </a:r>
            <a:r>
              <a:rPr lang="en-US" dirty="0">
                <a:latin typeface="Arial" panose="020B0604020202020204" pitchFamily="34" charset="0"/>
                <a:cs typeface="Arial" panose="020B0604020202020204" pitchFamily="34" charset="0"/>
              </a:rPr>
              <a:t> indicator (AROON), Bollinger bands (BBANDS), </a:t>
            </a:r>
            <a:r>
              <a:rPr lang="en-US" dirty="0" err="1">
                <a:latin typeface="Arial" panose="020B0604020202020204" pitchFamily="34" charset="0"/>
                <a:cs typeface="Arial" panose="020B0604020202020204" pitchFamily="34" charset="0"/>
              </a:rPr>
              <a:t>Chaikin</a:t>
            </a:r>
            <a:r>
              <a:rPr lang="en-US" dirty="0">
                <a:latin typeface="Arial" panose="020B0604020202020204" pitchFamily="34" charset="0"/>
                <a:cs typeface="Arial" panose="020B0604020202020204" pitchFamily="34" charset="0"/>
              </a:rPr>
              <a:t> A/D line (AD), and on balance volume (OBV). </a:t>
            </a:r>
          </a:p>
        </p:txBody>
      </p:sp>
    </p:spTree>
    <p:extLst>
      <p:ext uri="{BB962C8B-B14F-4D97-AF65-F5344CB8AC3E}">
        <p14:creationId xmlns:p14="http://schemas.microsoft.com/office/powerpoint/2010/main" val="958297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6F75-B81A-405E-A169-BFDB129C9F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028D1E0-9906-4629-95F0-A1E739F72647}"/>
              </a:ext>
            </a:extLst>
          </p:cNvPr>
          <p:cNvSpPr>
            <a:spLocks noGrp="1"/>
          </p:cNvSpPr>
          <p:nvPr>
            <p:ph idx="1"/>
          </p:nvPr>
        </p:nvSpPr>
        <p:spPr/>
        <p:txBody>
          <a:bodyPr>
            <a:normAutofit fontScale="92500"/>
          </a:bodyPr>
          <a:lstStyle/>
          <a:p>
            <a:r>
              <a:rPr lang="en-US" dirty="0">
                <a:solidFill>
                  <a:srgbClr val="000000"/>
                </a:solidFill>
                <a:effectLst/>
              </a:rPr>
              <a:t>Daily stock price are predicted by applying machine learning models to past 5 days' technical indicators. </a:t>
            </a:r>
          </a:p>
          <a:p>
            <a:r>
              <a:rPr lang="en-US" dirty="0">
                <a:solidFill>
                  <a:srgbClr val="000000"/>
                </a:solidFill>
                <a:effectLst/>
              </a:rPr>
              <a:t>Stock price and technical indicator data for the past almost 20 years are used to train the models after pre-processing steps including k-fold cross-validation split with blocking, normalization with standard scaler and min max scaler, as well as principle component analysis for dimensionality reduction.</a:t>
            </a:r>
          </a:p>
          <a:p>
            <a:r>
              <a:rPr lang="en-US" dirty="0">
                <a:solidFill>
                  <a:srgbClr val="000000"/>
                </a:solidFill>
              </a:rPr>
              <a:t>T</a:t>
            </a:r>
            <a:r>
              <a:rPr lang="en-US" dirty="0">
                <a:solidFill>
                  <a:srgbClr val="000000"/>
                </a:solidFill>
                <a:effectLst/>
              </a:rPr>
              <a:t>he best models are long short term memory model, linear regression model and Bayesian ridge regression model</a:t>
            </a:r>
            <a:r>
              <a:rPr lang="en-US" dirty="0">
                <a:solidFill>
                  <a:srgbClr val="000000"/>
                </a:solidFill>
              </a:rPr>
              <a:t> for the IBM and JNJ stocks.</a:t>
            </a:r>
          </a:p>
          <a:p>
            <a:r>
              <a:rPr lang="en-US" dirty="0">
                <a:solidFill>
                  <a:srgbClr val="000000"/>
                </a:solidFill>
              </a:rPr>
              <a:t>For AAPL, this approach of </a:t>
            </a:r>
            <a:r>
              <a:rPr lang="en-US" dirty="0">
                <a:solidFill>
                  <a:srgbClr val="000000"/>
                </a:solidFill>
                <a:effectLst/>
              </a:rPr>
              <a:t>predicting stocks through technical indicators does not provide promising result.</a:t>
            </a:r>
          </a:p>
          <a:p>
            <a:r>
              <a:rPr lang="en-US" dirty="0">
                <a:solidFill>
                  <a:srgbClr val="000000"/>
                </a:solidFill>
                <a:effectLst/>
              </a:rPr>
              <a:t>Therefore, this method of stock price prediction through analyzing technical indicators might not be applicable to all stocks, but it shows </a:t>
            </a:r>
            <a:r>
              <a:rPr lang="en-US" dirty="0">
                <a:solidFill>
                  <a:srgbClr val="000000"/>
                </a:solidFill>
              </a:rPr>
              <a:t>good prediction results </a:t>
            </a:r>
            <a:r>
              <a:rPr lang="en-US" dirty="0">
                <a:solidFill>
                  <a:srgbClr val="000000"/>
                </a:solidFill>
                <a:effectLst/>
              </a:rPr>
              <a:t>to stocks that have trends more correlated with past technical indicators</a:t>
            </a:r>
            <a:endParaRPr lang="en-US" dirty="0"/>
          </a:p>
        </p:txBody>
      </p:sp>
    </p:spTree>
    <p:extLst>
      <p:ext uri="{BB962C8B-B14F-4D97-AF65-F5344CB8AC3E}">
        <p14:creationId xmlns:p14="http://schemas.microsoft.com/office/powerpoint/2010/main" val="189235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FC8C-B70C-426E-B08E-47EA3368A7DB}"/>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4B7CFDE9-B7E4-4478-AAB6-A205D9D90A6C}"/>
              </a:ext>
            </a:extLst>
          </p:cNvPr>
          <p:cNvSpPr>
            <a:spLocks noGrp="1"/>
          </p:cNvSpPr>
          <p:nvPr>
            <p:ph idx="1"/>
          </p:nvPr>
        </p:nvSpPr>
        <p:spPr/>
        <p:txBody>
          <a:bodyPr>
            <a:normAutofit fontScale="92500"/>
          </a:bodyPr>
          <a:lstStyle/>
          <a:p>
            <a:r>
              <a:rPr lang="en-US" dirty="0"/>
              <a:t>The independent variable </a:t>
            </a:r>
            <a:r>
              <a:rPr lang="en-US" dirty="0">
                <a:solidFill>
                  <a:srgbClr val="000000"/>
                </a:solidFill>
                <a:effectLst/>
              </a:rPr>
              <a:t>can be adjusted to price difference between next day and current day. This will help to isolate the effect of original stock price.</a:t>
            </a:r>
          </a:p>
          <a:p>
            <a:r>
              <a:rPr lang="en-US" dirty="0">
                <a:solidFill>
                  <a:srgbClr val="000000"/>
                </a:solidFill>
                <a:effectLst/>
              </a:rPr>
              <a:t>Another improvement to the project can be to obtain a multi-day forecast instead of just a next-day forecast, by continue predicting on predicted data. However, this will require calculations of technical indicators based on daily open, daily close, daily high, and daily low predicted prices. Since some features depend on volume of trade, it requires some method of estimating the volume of trade.</a:t>
            </a:r>
          </a:p>
          <a:p>
            <a:r>
              <a:rPr lang="en-US" dirty="0">
                <a:solidFill>
                  <a:srgbClr val="000000"/>
                </a:solidFill>
                <a:effectLst/>
              </a:rPr>
              <a:t>One additional feature can be added before using this approach is to identify stocks that are likely to be correlated with technical indicators like the IBM and JNJ studied in this case. This will save time and computational power so it is not wasted to obtain unusable results for stocks like AAPL.</a:t>
            </a:r>
          </a:p>
          <a:p>
            <a:r>
              <a:rPr lang="en-US" dirty="0">
                <a:solidFill>
                  <a:srgbClr val="000000"/>
                </a:solidFill>
              </a:rPr>
              <a:t>Or more factors like company news and fundamental analysis of the stock can be included to make this approach more generalized for all kinds of stocks.</a:t>
            </a:r>
            <a:endParaRPr lang="en-US" dirty="0"/>
          </a:p>
        </p:txBody>
      </p:sp>
    </p:spTree>
    <p:extLst>
      <p:ext uri="{BB962C8B-B14F-4D97-AF65-F5344CB8AC3E}">
        <p14:creationId xmlns:p14="http://schemas.microsoft.com/office/powerpoint/2010/main" val="2686440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0D97-5C58-4303-A901-AFA7B6EFFA50}"/>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6F42AAAF-4D74-435D-909E-A4D35595EE9B}"/>
              </a:ext>
            </a:extLst>
          </p:cNvPr>
          <p:cNvSpPr>
            <a:spLocks noGrp="1"/>
          </p:cNvSpPr>
          <p:nvPr>
            <p:ph idx="1"/>
          </p:nvPr>
        </p:nvSpPr>
        <p:spPr/>
        <p:txBody>
          <a:bodyPr>
            <a:normAutofit/>
          </a:bodyPr>
          <a:lstStyle/>
          <a:p>
            <a:pPr marL="0" indent="0">
              <a:buNone/>
            </a:pPr>
            <a:r>
              <a:rPr lang="en-US" sz="1300" dirty="0"/>
              <a:t>[1] </a:t>
            </a:r>
            <a:r>
              <a:rPr lang="en-US" sz="1300" dirty="0">
                <a:effectLst/>
              </a:rPr>
              <a:t>W. </a:t>
            </a:r>
            <a:r>
              <a:rPr lang="en-US" sz="1300" u="sng" dirty="0" err="1">
                <a:effectLst/>
              </a:rPr>
              <a:t>Jasic</a:t>
            </a:r>
            <a:r>
              <a:rPr lang="en-US" sz="1300" dirty="0">
                <a:effectLst/>
              </a:rPr>
              <a:t>, </a:t>
            </a:r>
            <a:r>
              <a:rPr lang="en-US" sz="1300" u="sng" dirty="0">
                <a:effectLst/>
              </a:rPr>
              <a:t>“The</a:t>
            </a:r>
            <a:r>
              <a:rPr lang="en-US" sz="1300" dirty="0">
                <a:effectLst/>
              </a:rPr>
              <a:t> profitability of daily stock market </a:t>
            </a:r>
            <a:r>
              <a:rPr lang="en-US" sz="1300" u="sng" dirty="0">
                <a:effectLst/>
              </a:rPr>
              <a:t>indices</a:t>
            </a:r>
            <a:r>
              <a:rPr lang="en-US" sz="1300" dirty="0">
                <a:effectLst/>
              </a:rPr>
              <a:t> trades based on neural network predictions: case study for the S&amp;P 500, the </a:t>
            </a:r>
            <a:r>
              <a:rPr lang="en-US" sz="1300" u="sng" dirty="0">
                <a:effectLst/>
              </a:rPr>
              <a:t>DAX</a:t>
            </a:r>
            <a:r>
              <a:rPr lang="en-US" sz="1300" dirty="0">
                <a:effectLst/>
              </a:rPr>
              <a:t>, the </a:t>
            </a:r>
            <a:r>
              <a:rPr lang="en-US" sz="1300" u="sng" dirty="0">
                <a:effectLst/>
              </a:rPr>
              <a:t>TOPIX</a:t>
            </a:r>
            <a:r>
              <a:rPr lang="en-US" sz="1300" dirty="0">
                <a:effectLst/>
              </a:rPr>
              <a:t> and the </a:t>
            </a:r>
            <a:r>
              <a:rPr lang="en-US" sz="1300" u="sng" dirty="0">
                <a:effectLst/>
              </a:rPr>
              <a:t>FTSE</a:t>
            </a:r>
            <a:r>
              <a:rPr lang="en-US" sz="1300" dirty="0">
                <a:effectLst/>
              </a:rPr>
              <a:t> in the period 1965-1999,” Applied financial economics, vol. 14, no. 4, pp. </a:t>
            </a:r>
            <a:r>
              <a:rPr lang="en-US" sz="1300" u="sng" dirty="0">
                <a:effectLst/>
              </a:rPr>
              <a:t>285–297</a:t>
            </a:r>
            <a:r>
              <a:rPr lang="en-US" sz="1300" dirty="0">
                <a:effectLst/>
              </a:rPr>
              <a:t>, Feb. 2004, </a:t>
            </a:r>
            <a:r>
              <a:rPr lang="en-US" sz="1300" u="sng" dirty="0" err="1">
                <a:effectLst/>
              </a:rPr>
              <a:t>doi</a:t>
            </a:r>
            <a:r>
              <a:rPr lang="en-US" sz="1300" dirty="0">
                <a:effectLst/>
              </a:rPr>
              <a:t>: 10.1080/0960310042000201228.</a:t>
            </a:r>
            <a:r>
              <a:rPr lang="en-US" sz="1300" dirty="0"/>
              <a:t> </a:t>
            </a:r>
          </a:p>
          <a:p>
            <a:pPr marL="0" indent="0">
              <a:buNone/>
            </a:pPr>
            <a:r>
              <a:rPr lang="en-US" sz="1300" dirty="0"/>
              <a:t>[2] C. </a:t>
            </a:r>
            <a:r>
              <a:rPr lang="en-US" sz="1300" u="sng" dirty="0"/>
              <a:t>Yu</a:t>
            </a:r>
            <a:r>
              <a:rPr lang="en-US" sz="1300" dirty="0"/>
              <a:t>, </a:t>
            </a:r>
            <a:r>
              <a:rPr lang="en-US" sz="1300" u="sng" dirty="0"/>
              <a:t>“Evolving</a:t>
            </a:r>
            <a:r>
              <a:rPr lang="en-US" sz="1300" dirty="0"/>
              <a:t> Least Squares Support Vector Machines for Stock Market Trend Mining,” </a:t>
            </a:r>
            <a:r>
              <a:rPr lang="en-US" sz="1300" u="sng" dirty="0"/>
              <a:t>IEEE</a:t>
            </a:r>
            <a:r>
              <a:rPr lang="en-US" sz="1300" dirty="0"/>
              <a:t> transactions on evolutionary computation, vol. 13, no. 1, pp. </a:t>
            </a:r>
            <a:r>
              <a:rPr lang="en-US" sz="1300" u="sng" dirty="0"/>
              <a:t>87–102</a:t>
            </a:r>
            <a:r>
              <a:rPr lang="en-US" sz="1300" dirty="0"/>
              <a:t>, Feb. 2009, </a:t>
            </a:r>
            <a:r>
              <a:rPr lang="en-US" sz="1300" u="sng" dirty="0" err="1"/>
              <a:t>doi</a:t>
            </a:r>
            <a:r>
              <a:rPr lang="en-US" sz="1300" dirty="0"/>
              <a:t>: 10.1109/</a:t>
            </a:r>
            <a:r>
              <a:rPr lang="en-US" sz="1300" u="sng" dirty="0"/>
              <a:t>TEVC</a:t>
            </a:r>
            <a:r>
              <a:rPr lang="en-US" sz="1300" dirty="0"/>
              <a:t>.2008.928176. </a:t>
            </a:r>
          </a:p>
          <a:p>
            <a:pPr marL="0" indent="0">
              <a:buNone/>
            </a:pPr>
            <a:r>
              <a:rPr lang="en-US" sz="1300" dirty="0"/>
              <a:t>[3] </a:t>
            </a:r>
            <a:r>
              <a:rPr lang="en-US" sz="1300" dirty="0">
                <a:effectLst/>
              </a:rPr>
              <a:t>D. L. </a:t>
            </a:r>
            <a:r>
              <a:rPr lang="en-US" sz="1300" u="sng" dirty="0">
                <a:effectLst/>
              </a:rPr>
              <a:t>Minh</a:t>
            </a:r>
            <a:r>
              <a:rPr lang="en-US" sz="1300" dirty="0">
                <a:effectLst/>
              </a:rPr>
              <a:t>, A. </a:t>
            </a:r>
            <a:r>
              <a:rPr lang="en-US" sz="1300" u="sng" dirty="0">
                <a:effectLst/>
              </a:rPr>
              <a:t>Sadeghi</a:t>
            </a:r>
            <a:r>
              <a:rPr lang="en-US" sz="1300" dirty="0">
                <a:effectLst/>
              </a:rPr>
              <a:t>-</a:t>
            </a:r>
            <a:r>
              <a:rPr lang="en-US" sz="1300" u="sng" dirty="0" err="1">
                <a:effectLst/>
              </a:rPr>
              <a:t>Niaraki</a:t>
            </a:r>
            <a:r>
              <a:rPr lang="en-US" sz="1300" dirty="0">
                <a:effectLst/>
              </a:rPr>
              <a:t>, H. D. </a:t>
            </a:r>
            <a:r>
              <a:rPr lang="en-US" sz="1300" u="sng" dirty="0" err="1">
                <a:effectLst/>
              </a:rPr>
              <a:t>Huy</a:t>
            </a:r>
            <a:r>
              <a:rPr lang="en-US" sz="1300" dirty="0">
                <a:effectLst/>
              </a:rPr>
              <a:t>, K. Min, H. Moon, Deep learning approach</a:t>
            </a:r>
            <a:r>
              <a:rPr lang="en-US" sz="1300" dirty="0"/>
              <a:t> </a:t>
            </a:r>
            <a:r>
              <a:rPr lang="en-US" sz="1300" dirty="0">
                <a:effectLst/>
              </a:rPr>
              <a:t>for short-term stock trends prediction based on two-stream gated recurrent unit network,</a:t>
            </a:r>
            <a:r>
              <a:rPr lang="en-US" sz="1300" dirty="0"/>
              <a:t> </a:t>
            </a:r>
            <a:r>
              <a:rPr lang="en-US" sz="1300" u="sng" dirty="0" err="1">
                <a:effectLst/>
              </a:rPr>
              <a:t>Ieee</a:t>
            </a:r>
            <a:r>
              <a:rPr lang="en-US" sz="1300" dirty="0">
                <a:effectLst/>
              </a:rPr>
              <a:t> Access 6 (2018) </a:t>
            </a:r>
            <a:r>
              <a:rPr lang="en-US" sz="1300" u="sng" dirty="0">
                <a:effectLst/>
              </a:rPr>
              <a:t>55392–55404</a:t>
            </a:r>
            <a:r>
              <a:rPr lang="en-US" sz="1300" dirty="0">
                <a:effectLst/>
              </a:rPr>
              <a:t> (2018).</a:t>
            </a:r>
            <a:r>
              <a:rPr lang="en-US" sz="1300" dirty="0"/>
              <a:t> </a:t>
            </a:r>
          </a:p>
          <a:p>
            <a:pPr marL="0" indent="0">
              <a:buNone/>
            </a:pPr>
            <a:r>
              <a:rPr lang="en-US" sz="1300" dirty="0"/>
              <a:t>[4] </a:t>
            </a:r>
            <a:r>
              <a:rPr lang="en-US" sz="1300" dirty="0">
                <a:effectLst/>
              </a:rPr>
              <a:t>W. Wang, </a:t>
            </a:r>
            <a:r>
              <a:rPr lang="en-US" sz="1300" u="sng" dirty="0">
                <a:effectLst/>
              </a:rPr>
              <a:t>“Stock2Vec</a:t>
            </a:r>
            <a:r>
              <a:rPr lang="en-US" sz="1300" dirty="0">
                <a:effectLst/>
              </a:rPr>
              <a:t>: A Hybrid Deep Learning Framework for Stock Market Prediction with Representation Learning and Temporal </a:t>
            </a:r>
            <a:r>
              <a:rPr lang="en-US" sz="1300" u="sng" dirty="0">
                <a:effectLst/>
              </a:rPr>
              <a:t>Convolutional</a:t>
            </a:r>
            <a:r>
              <a:rPr lang="en-US" sz="1300" dirty="0">
                <a:effectLst/>
              </a:rPr>
              <a:t> Network,” </a:t>
            </a:r>
            <a:r>
              <a:rPr lang="en-US" sz="1300" u="sng" dirty="0">
                <a:effectLst/>
              </a:rPr>
              <a:t>Sep</a:t>
            </a:r>
            <a:r>
              <a:rPr lang="en-US" sz="1300" dirty="0">
                <a:effectLst/>
              </a:rPr>
              <a:t>. 2020.</a:t>
            </a:r>
          </a:p>
          <a:p>
            <a:pPr marL="0" indent="0">
              <a:buNone/>
            </a:pPr>
            <a:r>
              <a:rPr lang="en-US" sz="1300" dirty="0"/>
              <a:t>[5] </a:t>
            </a:r>
            <a:r>
              <a:rPr lang="en-US" sz="1300" dirty="0">
                <a:effectLst/>
              </a:rPr>
              <a:t>K. </a:t>
            </a:r>
            <a:r>
              <a:rPr lang="en-US" sz="1300" u="sng" dirty="0" err="1">
                <a:effectLst/>
              </a:rPr>
              <a:t>Ntakaris</a:t>
            </a:r>
            <a:r>
              <a:rPr lang="en-US" sz="1300" dirty="0">
                <a:effectLst/>
              </a:rPr>
              <a:t>, </a:t>
            </a:r>
            <a:r>
              <a:rPr lang="en-US" sz="1300" u="sng" dirty="0">
                <a:effectLst/>
              </a:rPr>
              <a:t>“Mid</a:t>
            </a:r>
            <a:r>
              <a:rPr lang="en-US" sz="1300" dirty="0">
                <a:effectLst/>
              </a:rPr>
              <a:t>-price prediction based on machine learning methods with technical and quantitative indicators,” </a:t>
            </a:r>
            <a:r>
              <a:rPr lang="en-US" sz="1300" u="sng" dirty="0" err="1">
                <a:effectLst/>
              </a:rPr>
              <a:t>PloS</a:t>
            </a:r>
            <a:r>
              <a:rPr lang="en-US" sz="1300" dirty="0">
                <a:effectLst/>
              </a:rPr>
              <a:t> one, vol. 15, no. 6, pp. </a:t>
            </a:r>
            <a:r>
              <a:rPr lang="en-US" sz="1300" u="sng" dirty="0">
                <a:effectLst/>
              </a:rPr>
              <a:t>e0234107–e0234107</a:t>
            </a:r>
            <a:r>
              <a:rPr lang="en-US" sz="1300" dirty="0">
                <a:effectLst/>
              </a:rPr>
              <a:t>, Jun. 2020, </a:t>
            </a:r>
            <a:r>
              <a:rPr lang="en-US" sz="1300" u="sng" dirty="0" err="1">
                <a:effectLst/>
              </a:rPr>
              <a:t>doi</a:t>
            </a:r>
            <a:r>
              <a:rPr lang="en-US" sz="1300" dirty="0">
                <a:effectLst/>
              </a:rPr>
              <a:t>: 10.1371/journal.pone.0234107.</a:t>
            </a:r>
            <a:r>
              <a:rPr lang="en-US" sz="1300" dirty="0"/>
              <a:t> </a:t>
            </a:r>
            <a:endParaRPr lang="en-US" sz="1300" dirty="0">
              <a:effectLst/>
            </a:endParaRPr>
          </a:p>
          <a:p>
            <a:pPr marL="0" indent="0">
              <a:buNone/>
            </a:pPr>
            <a:r>
              <a:rPr lang="en-US" sz="1300" dirty="0"/>
              <a:t>[6] </a:t>
            </a:r>
            <a:r>
              <a:rPr lang="en-US" sz="1300" dirty="0">
                <a:effectLst/>
              </a:rPr>
              <a:t>J. Patel, S. Shah, P. </a:t>
            </a:r>
            <a:r>
              <a:rPr lang="en-US" sz="1300" u="sng" dirty="0">
                <a:effectLst/>
              </a:rPr>
              <a:t>Thakkar</a:t>
            </a:r>
            <a:r>
              <a:rPr lang="en-US" sz="1300" dirty="0">
                <a:effectLst/>
              </a:rPr>
              <a:t>, and K. </a:t>
            </a:r>
            <a:r>
              <a:rPr lang="en-US" sz="1300" u="sng" dirty="0">
                <a:effectLst/>
              </a:rPr>
              <a:t>Kotecha</a:t>
            </a:r>
            <a:r>
              <a:rPr lang="en-US" sz="1300" dirty="0">
                <a:effectLst/>
              </a:rPr>
              <a:t>, </a:t>
            </a:r>
            <a:r>
              <a:rPr lang="en-US" sz="1300" u="sng" dirty="0">
                <a:effectLst/>
              </a:rPr>
              <a:t>“Predicting</a:t>
            </a:r>
            <a:r>
              <a:rPr lang="en-US" sz="1300" dirty="0">
                <a:effectLst/>
              </a:rPr>
              <a:t> stock and stock price index movement using Trend Deterministic Data Preparation and machine learning techniques,” Expert Systems with Applications, vol. 42, no. 1, pp. </a:t>
            </a:r>
            <a:r>
              <a:rPr lang="en-US" sz="1300" u="sng" dirty="0">
                <a:effectLst/>
              </a:rPr>
              <a:t>259–268</a:t>
            </a:r>
            <a:r>
              <a:rPr lang="en-US" sz="1300" dirty="0">
                <a:effectLst/>
              </a:rPr>
              <a:t>, 2015. </a:t>
            </a:r>
            <a:endParaRPr lang="en-US" sz="1300" dirty="0"/>
          </a:p>
        </p:txBody>
      </p:sp>
    </p:spTree>
    <p:extLst>
      <p:ext uri="{BB962C8B-B14F-4D97-AF65-F5344CB8AC3E}">
        <p14:creationId xmlns:p14="http://schemas.microsoft.com/office/powerpoint/2010/main" val="2202819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6F0C-9A08-4EFD-B993-A06264B6E376}"/>
              </a:ext>
            </a:extLst>
          </p:cNvPr>
          <p:cNvSpPr>
            <a:spLocks noGrp="1"/>
          </p:cNvSpPr>
          <p:nvPr>
            <p:ph idx="1"/>
          </p:nvPr>
        </p:nvSpPr>
        <p:spPr>
          <a:xfrm>
            <a:off x="1405872" y="2325600"/>
            <a:ext cx="8595360" cy="4351337"/>
          </a:xfrm>
        </p:spPr>
        <p:txBody>
          <a:bodyPr>
            <a:normAutofit/>
          </a:bodyPr>
          <a:lstStyle/>
          <a:p>
            <a:pPr marL="0" indent="0" algn="ctr">
              <a:buNone/>
            </a:pPr>
            <a:r>
              <a:rPr lang="en-US" sz="5400" dirty="0"/>
              <a:t>The End</a:t>
            </a:r>
          </a:p>
          <a:p>
            <a:pPr marL="0" indent="0" algn="ctr">
              <a:buNone/>
            </a:pPr>
            <a:r>
              <a:rPr lang="en-US" sz="5400" dirty="0"/>
              <a:t>Thank you!</a:t>
            </a:r>
          </a:p>
        </p:txBody>
      </p:sp>
    </p:spTree>
    <p:extLst>
      <p:ext uri="{BB962C8B-B14F-4D97-AF65-F5344CB8AC3E}">
        <p14:creationId xmlns:p14="http://schemas.microsoft.com/office/powerpoint/2010/main" val="333030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895A-2A3C-41F3-8672-AC3923F43F0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A3F5CC7-7BCA-4E4D-97A7-F10488602142}"/>
              </a:ext>
            </a:extLst>
          </p:cNvPr>
          <p:cNvSpPr>
            <a:spLocks noGrp="1"/>
          </p:cNvSpPr>
          <p:nvPr>
            <p:ph idx="1"/>
          </p:nvPr>
        </p:nvSpPr>
        <p:spPr/>
        <p:txBody>
          <a:bodyPr>
            <a:normAutofit/>
          </a:bodyPr>
          <a:lstStyle/>
          <a:p>
            <a:r>
              <a:rPr lang="en-US" dirty="0"/>
              <a:t>Many past research has been conducted in this area. Some models used include artificial neural networks (ANN) [1], support vector machine (SVM) [2], and so on.</a:t>
            </a:r>
          </a:p>
          <a:p>
            <a:r>
              <a:rPr lang="en-US" dirty="0"/>
              <a:t>An interesting and fairly recent term called “Stock2Vec” describes many algorithm to predict stock price. It is used in sentiment analysis on financial news for stock predict [3], as well as a deep learning approach using “Stock2Vec” as input features and applying convolutional network to predict daily stock price [4].</a:t>
            </a:r>
          </a:p>
        </p:txBody>
      </p:sp>
    </p:spTree>
    <p:extLst>
      <p:ext uri="{BB962C8B-B14F-4D97-AF65-F5344CB8AC3E}">
        <p14:creationId xmlns:p14="http://schemas.microsoft.com/office/powerpoint/2010/main" val="115993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171C-401B-4805-9AC7-5F4EB6ED208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0D1D86E6-42AF-4EF5-96AC-E447C16E567D}"/>
              </a:ext>
            </a:extLst>
          </p:cNvPr>
          <p:cNvSpPr>
            <a:spLocks noGrp="1"/>
          </p:cNvSpPr>
          <p:nvPr>
            <p:ph idx="1"/>
          </p:nvPr>
        </p:nvSpPr>
        <p:spPr/>
        <p:txBody>
          <a:bodyPr/>
          <a:lstStyle/>
          <a:p>
            <a:r>
              <a:rPr lang="en-US" dirty="0"/>
              <a:t>This project’s approach is similar to two particular studies:</a:t>
            </a:r>
          </a:p>
          <a:p>
            <a:pPr lvl="1"/>
            <a:r>
              <a:rPr lang="en-US" dirty="0"/>
              <a:t>The first study views the price prediction as a classification problem of whether price moves up, down or stays stationary. It applies logistic regression on qualitative and quantitative features related to the particular stock [5]</a:t>
            </a:r>
          </a:p>
          <a:p>
            <a:pPr lvl="1"/>
            <a:r>
              <a:rPr lang="en-US" dirty="0"/>
              <a:t>The second uses artificial neural network (ANN), support vector machine (SVM), random forest and naive-Bayes on </a:t>
            </a:r>
            <a:r>
              <a:rPr lang="en-US" dirty="0">
                <a:solidFill>
                  <a:srgbClr val="000000"/>
                </a:solidFill>
                <a:effectLst/>
              </a:rPr>
              <a:t>technical parameters calculated using stock open, high, low and close price, in order to predict stock price in the Indian market [6].</a:t>
            </a:r>
            <a:endParaRPr lang="en-US" dirty="0"/>
          </a:p>
          <a:p>
            <a:endParaRPr lang="en-US" dirty="0"/>
          </a:p>
        </p:txBody>
      </p:sp>
    </p:spTree>
    <p:extLst>
      <p:ext uri="{BB962C8B-B14F-4D97-AF65-F5344CB8AC3E}">
        <p14:creationId xmlns:p14="http://schemas.microsoft.com/office/powerpoint/2010/main" val="330860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9B4042-483A-4926-82DC-ADF7A16BF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142" y="638868"/>
            <a:ext cx="5400790" cy="5853371"/>
          </a:xfrm>
        </p:spPr>
      </p:pic>
      <p:sp>
        <p:nvSpPr>
          <p:cNvPr id="2" name="Title 1">
            <a:extLst>
              <a:ext uri="{FF2B5EF4-FFF2-40B4-BE49-F238E27FC236}">
                <a16:creationId xmlns:a16="http://schemas.microsoft.com/office/drawing/2014/main" id="{2C47083C-61D4-4D60-A214-CE4C578CB5F6}"/>
              </a:ext>
            </a:extLst>
          </p:cNvPr>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418941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8DF9-76BD-4864-B5C1-09AE9C4FD7D6}"/>
              </a:ext>
            </a:extLst>
          </p:cNvPr>
          <p:cNvSpPr>
            <a:spLocks noGrp="1"/>
          </p:cNvSpPr>
          <p:nvPr>
            <p:ph type="title"/>
          </p:nvPr>
        </p:nvSpPr>
        <p:spPr/>
        <p:txBody>
          <a:bodyPr/>
          <a:lstStyle/>
          <a:p>
            <a:r>
              <a:rPr lang="en-US" dirty="0"/>
              <a:t>Experiments – k-fold</a:t>
            </a:r>
          </a:p>
        </p:txBody>
      </p:sp>
      <p:sp>
        <p:nvSpPr>
          <p:cNvPr id="3" name="Content Placeholder 2">
            <a:extLst>
              <a:ext uri="{FF2B5EF4-FFF2-40B4-BE49-F238E27FC236}">
                <a16:creationId xmlns:a16="http://schemas.microsoft.com/office/drawing/2014/main" id="{B6C748DA-B810-40F9-AD31-4BC27217E901}"/>
              </a:ext>
            </a:extLst>
          </p:cNvPr>
          <p:cNvSpPr>
            <a:spLocks noGrp="1"/>
          </p:cNvSpPr>
          <p:nvPr>
            <p:ph idx="1"/>
          </p:nvPr>
        </p:nvSpPr>
        <p:spPr/>
        <p:txBody>
          <a:bodyPr/>
          <a:lstStyle/>
          <a:p>
            <a:r>
              <a:rPr lang="en-US" dirty="0"/>
              <a:t>Time series k-fold split with and without blocking can be visualized in the below figure. A k value of 5 is used for visualization, while a k value of 10 is used in the actual data pre-processing.</a:t>
            </a:r>
          </a:p>
        </p:txBody>
      </p:sp>
      <p:pic>
        <p:nvPicPr>
          <p:cNvPr id="5" name="Picture 4">
            <a:extLst>
              <a:ext uri="{FF2B5EF4-FFF2-40B4-BE49-F238E27FC236}">
                <a16:creationId xmlns:a16="http://schemas.microsoft.com/office/drawing/2014/main" id="{00DA7E7E-4CFE-45A0-9AD6-C35AA9FDC487}"/>
              </a:ext>
            </a:extLst>
          </p:cNvPr>
          <p:cNvPicPr>
            <a:picLocks noChangeAspect="1"/>
          </p:cNvPicPr>
          <p:nvPr/>
        </p:nvPicPr>
        <p:blipFill>
          <a:blip r:embed="rId2"/>
          <a:stretch>
            <a:fillRect/>
          </a:stretch>
        </p:blipFill>
        <p:spPr>
          <a:xfrm>
            <a:off x="1385244" y="2943451"/>
            <a:ext cx="8108496" cy="3127563"/>
          </a:xfrm>
          <a:prstGeom prst="rect">
            <a:avLst/>
          </a:prstGeom>
        </p:spPr>
      </p:pic>
    </p:spTree>
    <p:extLst>
      <p:ext uri="{BB962C8B-B14F-4D97-AF65-F5344CB8AC3E}">
        <p14:creationId xmlns:p14="http://schemas.microsoft.com/office/powerpoint/2010/main" val="428053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DCE8-246F-4B27-ADFB-E972D1A98ED7}"/>
              </a:ext>
            </a:extLst>
          </p:cNvPr>
          <p:cNvSpPr>
            <a:spLocks noGrp="1"/>
          </p:cNvSpPr>
          <p:nvPr>
            <p:ph type="title"/>
          </p:nvPr>
        </p:nvSpPr>
        <p:spPr/>
        <p:txBody>
          <a:bodyPr/>
          <a:lstStyle/>
          <a:p>
            <a:r>
              <a:rPr lang="en-US" dirty="0"/>
              <a:t>Results – k-fold</a:t>
            </a:r>
          </a:p>
        </p:txBody>
      </p:sp>
      <p:sp>
        <p:nvSpPr>
          <p:cNvPr id="3" name="Content Placeholder 2">
            <a:extLst>
              <a:ext uri="{FF2B5EF4-FFF2-40B4-BE49-F238E27FC236}">
                <a16:creationId xmlns:a16="http://schemas.microsoft.com/office/drawing/2014/main" id="{5DB8B6EA-B010-402C-930E-917B1D5C5BB4}"/>
              </a:ext>
            </a:extLst>
          </p:cNvPr>
          <p:cNvSpPr>
            <a:spLocks noGrp="1"/>
          </p:cNvSpPr>
          <p:nvPr>
            <p:ph idx="1"/>
          </p:nvPr>
        </p:nvSpPr>
        <p:spPr/>
        <p:txBody>
          <a:bodyPr/>
          <a:lstStyle/>
          <a:p>
            <a:r>
              <a:rPr lang="en-US" dirty="0"/>
              <a:t>k-Fold cross-validation without blocking for IBM stock open price</a:t>
            </a:r>
          </a:p>
        </p:txBody>
      </p:sp>
      <p:pic>
        <p:nvPicPr>
          <p:cNvPr id="9" name="Picture 8">
            <a:extLst>
              <a:ext uri="{FF2B5EF4-FFF2-40B4-BE49-F238E27FC236}">
                <a16:creationId xmlns:a16="http://schemas.microsoft.com/office/drawing/2014/main" id="{CD9E60C7-8B13-4D04-B590-199E255EED80}"/>
              </a:ext>
            </a:extLst>
          </p:cNvPr>
          <p:cNvPicPr>
            <a:picLocks noChangeAspect="1"/>
          </p:cNvPicPr>
          <p:nvPr/>
        </p:nvPicPr>
        <p:blipFill>
          <a:blip r:embed="rId2"/>
          <a:stretch>
            <a:fillRect/>
          </a:stretch>
        </p:blipFill>
        <p:spPr>
          <a:xfrm>
            <a:off x="1844802" y="2447303"/>
            <a:ext cx="7429500" cy="3533775"/>
          </a:xfrm>
          <a:prstGeom prst="rect">
            <a:avLst/>
          </a:prstGeom>
        </p:spPr>
      </p:pic>
    </p:spTree>
    <p:extLst>
      <p:ext uri="{BB962C8B-B14F-4D97-AF65-F5344CB8AC3E}">
        <p14:creationId xmlns:p14="http://schemas.microsoft.com/office/powerpoint/2010/main" val="303469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5E8D-965F-4204-B962-67A42D20115E}"/>
              </a:ext>
            </a:extLst>
          </p:cNvPr>
          <p:cNvSpPr>
            <a:spLocks noGrp="1"/>
          </p:cNvSpPr>
          <p:nvPr>
            <p:ph type="title"/>
          </p:nvPr>
        </p:nvSpPr>
        <p:spPr/>
        <p:txBody>
          <a:bodyPr/>
          <a:lstStyle/>
          <a:p>
            <a:r>
              <a:rPr lang="en-US" dirty="0"/>
              <a:t>Results – k-fold</a:t>
            </a:r>
          </a:p>
        </p:txBody>
      </p:sp>
      <p:sp>
        <p:nvSpPr>
          <p:cNvPr id="3" name="Content Placeholder 2">
            <a:extLst>
              <a:ext uri="{FF2B5EF4-FFF2-40B4-BE49-F238E27FC236}">
                <a16:creationId xmlns:a16="http://schemas.microsoft.com/office/drawing/2014/main" id="{91561CAA-C41F-4482-8A46-A5E3F172E810}"/>
              </a:ext>
            </a:extLst>
          </p:cNvPr>
          <p:cNvSpPr>
            <a:spLocks noGrp="1"/>
          </p:cNvSpPr>
          <p:nvPr>
            <p:ph idx="1"/>
          </p:nvPr>
        </p:nvSpPr>
        <p:spPr/>
        <p:txBody>
          <a:bodyPr/>
          <a:lstStyle/>
          <a:p>
            <a:r>
              <a:rPr lang="en-US" dirty="0"/>
              <a:t>k-Fold cross-validation with blocking for IBM stock open price</a:t>
            </a:r>
          </a:p>
        </p:txBody>
      </p:sp>
      <p:pic>
        <p:nvPicPr>
          <p:cNvPr id="7" name="Picture 6">
            <a:extLst>
              <a:ext uri="{FF2B5EF4-FFF2-40B4-BE49-F238E27FC236}">
                <a16:creationId xmlns:a16="http://schemas.microsoft.com/office/drawing/2014/main" id="{C9852172-FD4A-453B-8C1C-B9AC4791D8BB}"/>
              </a:ext>
            </a:extLst>
          </p:cNvPr>
          <p:cNvPicPr>
            <a:picLocks noChangeAspect="1"/>
          </p:cNvPicPr>
          <p:nvPr/>
        </p:nvPicPr>
        <p:blipFill>
          <a:blip r:embed="rId2"/>
          <a:stretch>
            <a:fillRect/>
          </a:stretch>
        </p:blipFill>
        <p:spPr>
          <a:xfrm>
            <a:off x="1835277" y="2502591"/>
            <a:ext cx="7448550" cy="3562350"/>
          </a:xfrm>
          <a:prstGeom prst="rect">
            <a:avLst/>
          </a:prstGeom>
        </p:spPr>
      </p:pic>
    </p:spTree>
    <p:extLst>
      <p:ext uri="{BB962C8B-B14F-4D97-AF65-F5344CB8AC3E}">
        <p14:creationId xmlns:p14="http://schemas.microsoft.com/office/powerpoint/2010/main" val="211546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3894-B7FC-41DA-8F45-F111191BBF92}"/>
              </a:ext>
            </a:extLst>
          </p:cNvPr>
          <p:cNvSpPr>
            <a:spLocks noGrp="1"/>
          </p:cNvSpPr>
          <p:nvPr>
            <p:ph type="title"/>
          </p:nvPr>
        </p:nvSpPr>
        <p:spPr/>
        <p:txBody>
          <a:bodyPr/>
          <a:lstStyle/>
          <a:p>
            <a:r>
              <a:rPr lang="en-US" dirty="0"/>
              <a:t>Results – k-fold</a:t>
            </a:r>
          </a:p>
        </p:txBody>
      </p:sp>
      <p:sp>
        <p:nvSpPr>
          <p:cNvPr id="3" name="Content Placeholder 2">
            <a:extLst>
              <a:ext uri="{FF2B5EF4-FFF2-40B4-BE49-F238E27FC236}">
                <a16:creationId xmlns:a16="http://schemas.microsoft.com/office/drawing/2014/main" id="{EC487E13-2446-42F1-8837-6EBD65040675}"/>
              </a:ext>
            </a:extLst>
          </p:cNvPr>
          <p:cNvSpPr>
            <a:spLocks noGrp="1"/>
          </p:cNvSpPr>
          <p:nvPr>
            <p:ph idx="1"/>
          </p:nvPr>
        </p:nvSpPr>
        <p:spPr/>
        <p:txBody>
          <a:bodyPr/>
          <a:lstStyle/>
          <a:p>
            <a:r>
              <a:rPr lang="en-US" dirty="0">
                <a:solidFill>
                  <a:srgbClr val="000000"/>
                </a:solidFill>
              </a:rPr>
              <a:t>K</a:t>
            </a:r>
            <a:r>
              <a:rPr lang="en-US" dirty="0">
                <a:solidFill>
                  <a:srgbClr val="000000"/>
                </a:solidFill>
                <a:effectLst/>
              </a:rPr>
              <a:t>-fold cross validation with blocking results in average root mean square error (RMSE) values of between 3 and 10 for each model and a maximum RMSE of no more than 18. </a:t>
            </a:r>
          </a:p>
          <a:p>
            <a:r>
              <a:rPr lang="en-US" dirty="0">
                <a:solidFill>
                  <a:srgbClr val="000000"/>
                </a:solidFill>
                <a:effectLst/>
              </a:rPr>
              <a:t>For result obtained without blocking k-fold cross validation, the mean RMSE values range between 10 and 20, with a maximum at more than 38. </a:t>
            </a:r>
          </a:p>
          <a:p>
            <a:r>
              <a:rPr lang="en-US" dirty="0">
                <a:solidFill>
                  <a:srgbClr val="000000"/>
                </a:solidFill>
                <a:effectLst/>
              </a:rPr>
              <a:t>From this experiment, it can be observed that k-fold cross-validation with blocking will generate a better forecast. </a:t>
            </a:r>
          </a:p>
          <a:p>
            <a:r>
              <a:rPr lang="en-US" dirty="0">
                <a:solidFill>
                  <a:srgbClr val="000000"/>
                </a:solidFill>
              </a:rPr>
              <a:t>Furthermore, </a:t>
            </a:r>
            <a:r>
              <a:rPr lang="en-US" dirty="0">
                <a:solidFill>
                  <a:srgbClr val="000000"/>
                </a:solidFill>
                <a:effectLst/>
              </a:rPr>
              <a:t>The RMSE values for the different splits from k-fold cross-validation with blocking are quite consistent despite some peaks at k=5 and k=7 values for certain models. </a:t>
            </a:r>
            <a:endParaRPr lang="en-US" dirty="0"/>
          </a:p>
        </p:txBody>
      </p:sp>
    </p:spTree>
    <p:extLst>
      <p:ext uri="{BB962C8B-B14F-4D97-AF65-F5344CB8AC3E}">
        <p14:creationId xmlns:p14="http://schemas.microsoft.com/office/powerpoint/2010/main" val="74358478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209</TotalTime>
  <Words>1742</Words>
  <Application>Microsoft Office PowerPoint</Application>
  <PresentationFormat>Widescreen</PresentationFormat>
  <Paragraphs>82</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Schoolbook</vt:lpstr>
      <vt:lpstr>Wingdings 2</vt:lpstr>
      <vt:lpstr>View</vt:lpstr>
      <vt:lpstr>Predicting Next Day Stock Price by using Supervised Machine Learning Models on Technical Indicators</vt:lpstr>
      <vt:lpstr>Problem Statement</vt:lpstr>
      <vt:lpstr>Related Work</vt:lpstr>
      <vt:lpstr>Related Work</vt:lpstr>
      <vt:lpstr>Methodology</vt:lpstr>
      <vt:lpstr>Experiments – k-fold</vt:lpstr>
      <vt:lpstr>Results – k-fold</vt:lpstr>
      <vt:lpstr>Results – k-fold</vt:lpstr>
      <vt:lpstr>Results – k-fold</vt:lpstr>
      <vt:lpstr>Experiments and Results - PCA</vt:lpstr>
      <vt:lpstr>Experiments and Results</vt:lpstr>
      <vt:lpstr>Experiments and Results</vt:lpstr>
      <vt:lpstr>Experiments and Results</vt:lpstr>
      <vt:lpstr>Forecast – Open Price for IBM</vt:lpstr>
      <vt:lpstr>Forecast – Open Price for IBM</vt:lpstr>
      <vt:lpstr>Forecast – Open Price for AAPL</vt:lpstr>
      <vt:lpstr>Forecast – Open Price for AAPL</vt:lpstr>
      <vt:lpstr>Forecast – Open Price for JNJ</vt:lpstr>
      <vt:lpstr>Forecast – Open Price for JNJ</vt:lpstr>
      <vt:lpstr>Conclusion</vt:lpstr>
      <vt:lpstr>Future Works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Next Day Stock Price by using supervised Machine Learning Models on Technical Indicators</dc:title>
  <dc:creator>Yeung Manyi</dc:creator>
  <cp:lastModifiedBy>Yeung Manyi</cp:lastModifiedBy>
  <cp:revision>45</cp:revision>
  <dcterms:created xsi:type="dcterms:W3CDTF">2020-12-09T18:21:35Z</dcterms:created>
  <dcterms:modified xsi:type="dcterms:W3CDTF">2020-12-09T21:50:55Z</dcterms:modified>
</cp:coreProperties>
</file>