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505" r:id="rId3"/>
    <p:sldId id="510" r:id="rId4"/>
    <p:sldId id="51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6F1"/>
    <a:srgbClr val="45ACEB"/>
    <a:srgbClr val="C51313"/>
    <a:srgbClr val="D10A11"/>
    <a:srgbClr val="000000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88182" autoAdjust="0"/>
  </p:normalViewPr>
  <p:slideViewPr>
    <p:cSldViewPr snapToGrid="0">
      <p:cViewPr varScale="1">
        <p:scale>
          <a:sx n="61" d="100"/>
          <a:sy n="61" d="100"/>
        </p:scale>
        <p:origin x="95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32CE-4787-4226-8AE6-756454EE7E8E}" type="datetimeFigureOut">
              <a:rPr lang="pt-BR" smtClean="0"/>
              <a:t>02/04/2022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241C-6954-48A7-8526-87FC62F0F0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4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01037" y="874455"/>
            <a:ext cx="9144000" cy="2387600"/>
          </a:xfrm>
        </p:spPr>
        <p:txBody>
          <a:bodyPr anchor="t">
            <a:noAutofit/>
          </a:bodyPr>
          <a:lstStyle>
            <a:lvl1pPr algn="l">
              <a:defRPr sz="8000" baseline="0"/>
            </a:lvl1pPr>
          </a:lstStyle>
          <a:p>
            <a:r>
              <a:rPr lang="pt-BR" dirty="0"/>
              <a:t>TÍTULO DO</a:t>
            </a:r>
            <a:br>
              <a:rPr lang="pt-BR" dirty="0"/>
            </a:br>
            <a:r>
              <a:rPr lang="pt-BR" dirty="0"/>
              <a:t>CAPÍTULO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rot="5400000" flipV="1">
            <a:off x="-3406142" y="3406142"/>
            <a:ext cx="6858001" cy="45719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528854" y="247135"/>
            <a:ext cx="333632" cy="627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7" t="6084" b="85915"/>
          <a:stretch/>
        </p:blipFill>
        <p:spPr>
          <a:xfrm>
            <a:off x="11184586" y="365125"/>
            <a:ext cx="1007413" cy="5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57577" y="6040192"/>
            <a:ext cx="1300623" cy="681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6274622" cy="497760"/>
          </a:xfrm>
        </p:spPr>
        <p:txBody>
          <a:bodyPr lIns="0" anchor="t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065D-642B-4F73-AB93-F7BC616ED94A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/>
          </p:nvPr>
        </p:nvSpPr>
        <p:spPr>
          <a:xfrm>
            <a:off x="838200" y="1095375"/>
            <a:ext cx="6275388" cy="50355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7469747" y="339367"/>
            <a:ext cx="4032000" cy="48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7" r="12179"/>
          <a:stretch/>
        </p:blipFill>
        <p:spPr>
          <a:xfrm>
            <a:off x="8024117" y="1352762"/>
            <a:ext cx="4167883" cy="4888788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11642501" y="257577"/>
            <a:ext cx="193184" cy="154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37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54C5-977F-4BC1-A70F-5BC8B6A42192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9311425" y="309093"/>
            <a:ext cx="2678806" cy="64123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46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AC9C-EF9D-4C6B-859C-98232B69C644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2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3B35-103E-4FEB-AF29-0015527BE4CF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48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B024-4F21-4D34-97E9-6F3B3C398092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85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143-77AF-4D97-B5FA-5736C2CFDCCE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0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528854" y="247135"/>
            <a:ext cx="333632" cy="627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 rot="5400000" flipV="1">
            <a:off x="-3406142" y="3406142"/>
            <a:ext cx="6858001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01037" y="874455"/>
            <a:ext cx="9144000" cy="2387600"/>
          </a:xfrm>
        </p:spPr>
        <p:txBody>
          <a:bodyPr anchor="t">
            <a:noAutofit/>
          </a:bodyPr>
          <a:lstStyle>
            <a:lvl1pPr algn="l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</a:t>
            </a:r>
            <a:br>
              <a:rPr lang="pt-BR" dirty="0"/>
            </a:br>
            <a:r>
              <a:rPr lang="pt-BR" dirty="0"/>
              <a:t>CAPÍTULO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1528854" y="220476"/>
            <a:ext cx="333632" cy="197708"/>
          </a:xfrm>
          <a:prstGeom prst="rect">
            <a:avLst/>
          </a:prstGeom>
          <a:solidFill>
            <a:srgbClr val="C5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2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528854" y="247135"/>
            <a:ext cx="333632" cy="627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 rot="5400000" flipV="1">
            <a:off x="-3406142" y="3406142"/>
            <a:ext cx="6858001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01037" y="874455"/>
            <a:ext cx="9144000" cy="2387600"/>
          </a:xfrm>
        </p:spPr>
        <p:txBody>
          <a:bodyPr anchor="t">
            <a:noAutofit/>
          </a:bodyPr>
          <a:lstStyle>
            <a:lvl1pPr algn="l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</a:t>
            </a:r>
            <a:br>
              <a:rPr lang="pt-BR" dirty="0"/>
            </a:br>
            <a:r>
              <a:rPr lang="pt-BR" dirty="0"/>
              <a:t>CAPÍTULO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1528854" y="220476"/>
            <a:ext cx="333632" cy="197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 rot="5400000" flipV="1">
            <a:off x="-3406141" y="3406141"/>
            <a:ext cx="6858001" cy="45719"/>
          </a:xfrm>
          <a:prstGeom prst="rect">
            <a:avLst/>
          </a:prstGeom>
          <a:solidFill>
            <a:srgbClr val="C5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61034" y="365126"/>
            <a:ext cx="7192766" cy="460216"/>
          </a:xfrm>
        </p:spPr>
        <p:txBody>
          <a:bodyPr anchor="t">
            <a:normAutofit/>
          </a:bodyPr>
          <a:lstStyle>
            <a:lvl1pPr algn="r">
              <a:defRPr sz="2800" baseline="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53664"/>
            <a:ext cx="10515600" cy="51232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504C-53AF-4DF1-9EF6-D75936DE3344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8" y="71355"/>
            <a:ext cx="1620000" cy="98230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 flipV="1">
            <a:off x="4161034" y="-1"/>
            <a:ext cx="8030966" cy="53381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26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257577" y="6040192"/>
            <a:ext cx="1300623" cy="681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61034" y="365126"/>
            <a:ext cx="7192766" cy="460216"/>
          </a:xfrm>
        </p:spPr>
        <p:txBody>
          <a:bodyPr anchor="t">
            <a:normAutofit/>
          </a:bodyPr>
          <a:lstStyle>
            <a:lvl1pPr algn="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53664"/>
            <a:ext cx="10515600" cy="5123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6664-00C8-436B-B74C-BE25487A8DF1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8" y="71355"/>
            <a:ext cx="1620000" cy="98230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 flipV="1">
            <a:off x="4161034" y="-1"/>
            <a:ext cx="8030966" cy="53381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11642501" y="257577"/>
            <a:ext cx="193184" cy="154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0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3F39-CDDC-4FAB-BA13-4399D092BA95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9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99EB-9413-4292-AA2A-86BF22D43F0C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1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BA18-ED9C-4F21-8B0D-1A48F334B12F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57577" y="6040192"/>
            <a:ext cx="1300623" cy="6812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7" r="12179"/>
          <a:stretch/>
        </p:blipFill>
        <p:spPr>
          <a:xfrm>
            <a:off x="8024117" y="1352762"/>
            <a:ext cx="4167883" cy="48887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6274622" cy="497760"/>
          </a:xfrm>
        </p:spPr>
        <p:txBody>
          <a:bodyPr lIns="0" anchor="t">
            <a:normAutofit/>
          </a:bodyPr>
          <a:lstStyle>
            <a:lvl1pPr>
              <a:defRPr sz="2800" baseline="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DDD0-48E9-4E19-94AF-3E1571E28CA4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/>
          </p:nvPr>
        </p:nvSpPr>
        <p:spPr>
          <a:xfrm>
            <a:off x="838200" y="1095375"/>
            <a:ext cx="6275388" cy="50355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11642501" y="257577"/>
            <a:ext cx="193184" cy="1548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5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4" t="86979"/>
          <a:stretch/>
        </p:blipFill>
        <p:spPr>
          <a:xfrm>
            <a:off x="9390845" y="5965066"/>
            <a:ext cx="2801155" cy="8929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7" t="6084" b="85915"/>
          <a:stretch/>
        </p:blipFill>
        <p:spPr>
          <a:xfrm>
            <a:off x="11184586" y="365125"/>
            <a:ext cx="1007413" cy="5487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6624-E98D-43F2-82D7-BBAA15FF4C94}" type="datetime1">
              <a:rPr lang="pt-BR" smtClean="0"/>
              <a:t>02/04/2022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746159" y="6356350"/>
            <a:ext cx="482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2822" y="6356350"/>
            <a:ext cx="3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49EF-C6EE-4BB3-86A4-86BFB7DC99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0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 flipV="1">
            <a:off x="-3717041" y="1970543"/>
            <a:ext cx="8030966" cy="53381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3314" y="1155819"/>
            <a:ext cx="10626675" cy="4370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pt-BR" sz="2800" i="1" dirty="0"/>
              <a:t>Atividade Prática Supervisionada – POO </a:t>
            </a:r>
            <a:r>
              <a:rPr lang="pt-BR" sz="2800" i="1" dirty="0">
                <a:solidFill>
                  <a:srgbClr val="FF0000"/>
                </a:solidFill>
              </a:rPr>
              <a:t>(</a:t>
            </a:r>
            <a:r>
              <a:rPr lang="pt-BR" sz="2800" i="1">
                <a:solidFill>
                  <a:srgbClr val="FF0000"/>
                </a:solidFill>
              </a:rPr>
              <a:t>tema livre)</a:t>
            </a:r>
            <a:endParaRPr lang="pt-BR" sz="2800" spc="300" dirty="0">
              <a:solidFill>
                <a:srgbClr val="D10A1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48" y="-302932"/>
            <a:ext cx="2842796" cy="172376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797155" y="1887453"/>
            <a:ext cx="3867689" cy="318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Integrantes</a:t>
            </a:r>
          </a:p>
          <a:p>
            <a:endParaRPr lang="pt-BR" spc="3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1</a:t>
            </a: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2</a:t>
            </a: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3</a:t>
            </a: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4</a:t>
            </a: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5</a:t>
            </a: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6</a:t>
            </a:r>
          </a:p>
          <a:p>
            <a:pPr>
              <a:lnSpc>
                <a:spcPct val="150000"/>
              </a:lnSpc>
            </a:pPr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completo – Aluno 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41BC54-14BD-4769-A626-4272C60F3CA5}"/>
              </a:ext>
            </a:extLst>
          </p:cNvPr>
          <p:cNvSpPr txBox="1"/>
          <p:nvPr/>
        </p:nvSpPr>
        <p:spPr>
          <a:xfrm>
            <a:off x="8302850" y="1815334"/>
            <a:ext cx="19321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Ordem alfabética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6DF4752-AAEC-4147-9466-EEE4964683B3}"/>
              </a:ext>
            </a:extLst>
          </p:cNvPr>
          <p:cNvCxnSpPr/>
          <p:nvPr/>
        </p:nvCxnSpPr>
        <p:spPr>
          <a:xfrm flipV="1">
            <a:off x="6565440" y="2000000"/>
            <a:ext cx="1642645" cy="312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325134" y="189620"/>
            <a:ext cx="914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(Quando postarem a </a:t>
            </a:r>
            <a:r>
              <a:rPr lang="pt-BR" dirty="0" err="1">
                <a:solidFill>
                  <a:srgbClr val="FF0000"/>
                </a:solidFill>
              </a:rPr>
              <a:t>APS</a:t>
            </a:r>
            <a:r>
              <a:rPr lang="pt-BR" dirty="0">
                <a:solidFill>
                  <a:srgbClr val="FF0000"/>
                </a:solidFill>
              </a:rPr>
              <a:t>, NÃO postem </a:t>
            </a:r>
            <a:r>
              <a:rPr lang="pt-BR" dirty="0" err="1">
                <a:solidFill>
                  <a:srgbClr val="FF0000"/>
                </a:solidFill>
              </a:rPr>
              <a:t>ppt</a:t>
            </a:r>
            <a:r>
              <a:rPr lang="pt-BR" dirty="0">
                <a:solidFill>
                  <a:srgbClr val="FF0000"/>
                </a:solidFill>
              </a:rPr>
              <a:t> e SIM PDF. Só um PDF e nunca compactado. Todos devem enviar. Removam esse e outros avisos em vermelho)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314" y="5827148"/>
            <a:ext cx="413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Me Renato Alves Ferreira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41BC54-14BD-4769-A626-4272C60F3CA5}"/>
              </a:ext>
            </a:extLst>
          </p:cNvPr>
          <p:cNvSpPr txBox="1"/>
          <p:nvPr/>
        </p:nvSpPr>
        <p:spPr>
          <a:xfrm>
            <a:off x="8460910" y="5119107"/>
            <a:ext cx="29434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Mínimo 4 máximo 8 </a:t>
            </a:r>
            <a:r>
              <a:rPr lang="pt-BR" dirty="0">
                <a:solidFill>
                  <a:srgbClr val="FF0000"/>
                </a:solidFill>
              </a:rPr>
              <a:t>alunos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7546848" y="4828032"/>
            <a:ext cx="756002" cy="475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38A48AC-41A4-4186-9FFF-D366D9B80D81}"/>
              </a:ext>
            </a:extLst>
          </p:cNvPr>
          <p:cNvSpPr txBox="1"/>
          <p:nvPr/>
        </p:nvSpPr>
        <p:spPr>
          <a:xfrm>
            <a:off x="298154" y="45575"/>
            <a:ext cx="11558587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Título do trabalho</a:t>
            </a:r>
          </a:p>
          <a:p>
            <a:pPr>
              <a:lnSpc>
                <a:spcPct val="150000"/>
              </a:lnSpc>
            </a:pPr>
            <a:endParaRPr lang="pt-BR" sz="2400" b="1" dirty="0"/>
          </a:p>
          <a:p>
            <a:pPr>
              <a:lnSpc>
                <a:spcPct val="150000"/>
              </a:lnSpc>
            </a:pPr>
            <a:r>
              <a:rPr lang="pt-BR" sz="2400" b="1" dirty="0"/>
              <a:t>Descrição do trabalho </a:t>
            </a:r>
            <a:r>
              <a:rPr lang="pt-BR" sz="2400" dirty="0"/>
              <a:t>(o que é / para quê / finalidade / aplicabilidade)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DDFFB4-1118-4CC8-AC75-1DEDD9F62211}"/>
              </a:ext>
            </a:extLst>
          </p:cNvPr>
          <p:cNvSpPr/>
          <p:nvPr/>
        </p:nvSpPr>
        <p:spPr>
          <a:xfrm rot="5400000" flipV="1">
            <a:off x="-3717329" y="1927517"/>
            <a:ext cx="8030966" cy="53381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25676A-0A5D-4BD4-AC5D-65ACEDA75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04" y="0"/>
            <a:ext cx="2842796" cy="172376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8A85FB-623F-4130-A2E9-F46F94A52533}"/>
              </a:ext>
            </a:extLst>
          </p:cNvPr>
          <p:cNvSpPr txBox="1"/>
          <p:nvPr/>
        </p:nvSpPr>
        <p:spPr>
          <a:xfrm>
            <a:off x="2097742" y="1808275"/>
            <a:ext cx="955385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Espera-se do trabalho,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Desenvolvimento de uma atividade prática supervisionada de um projeto em uma grande equipe de desenvolvimento (entre 4 e 8 integrantes) que contemple os principais conceitos da POO, como: Classes concretas e abstratas, métodos comuns e estáticos,  herança, polimorfismo, interfaces, encapsulamento, coleção, etc.</a:t>
            </a:r>
          </a:p>
          <a:p>
            <a:pPr algn="just">
              <a:lnSpc>
                <a:spcPct val="150000"/>
              </a:lnSpc>
            </a:pPr>
            <a:endParaRPr lang="pt-BR" i="1" dirty="0"/>
          </a:p>
          <a:p>
            <a:pPr algn="just">
              <a:lnSpc>
                <a:spcPct val="150000"/>
              </a:lnSpc>
            </a:pPr>
            <a:r>
              <a:rPr lang="pt-BR" i="1" dirty="0"/>
              <a:t>-Os códigos deverão ser bem documentados e visíveis, assim como as imagens com os </a:t>
            </a:r>
            <a:r>
              <a:rPr lang="pt-BR" i="1" dirty="0" err="1"/>
              <a:t>prints</a:t>
            </a:r>
            <a:r>
              <a:rPr lang="pt-BR" i="1" dirty="0"/>
              <a:t> de execução do projeto e programas;</a:t>
            </a:r>
          </a:p>
          <a:p>
            <a:pPr algn="just">
              <a:lnSpc>
                <a:spcPct val="150000"/>
              </a:lnSpc>
            </a:pPr>
            <a:r>
              <a:rPr lang="pt-BR" i="1" dirty="0"/>
              <a:t>-Usem o projeto desenvolvido em aula como referência;</a:t>
            </a:r>
          </a:p>
          <a:p>
            <a:pPr algn="just">
              <a:lnSpc>
                <a:spcPct val="150000"/>
              </a:lnSpc>
            </a:pPr>
            <a:r>
              <a:rPr lang="pt-BR" i="1" dirty="0"/>
              <a:t>-Distribuam as tarefas entre os integrantes do grupo e aponte o responsável por cada item, mas todos devem participarem do todo.</a:t>
            </a:r>
          </a:p>
        </p:txBody>
      </p:sp>
    </p:spTree>
    <p:extLst>
      <p:ext uri="{BB962C8B-B14F-4D97-AF65-F5344CB8AC3E}">
        <p14:creationId xmlns:p14="http://schemas.microsoft.com/office/powerpoint/2010/main" val="265389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6188A93-9213-45F5-B23B-1C65AD2D3D67}"/>
              </a:ext>
            </a:extLst>
          </p:cNvPr>
          <p:cNvSpPr txBox="1"/>
          <p:nvPr/>
        </p:nvSpPr>
        <p:spPr>
          <a:xfrm>
            <a:off x="271463" y="0"/>
            <a:ext cx="115585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/>
              <a:t>Sumário </a:t>
            </a:r>
          </a:p>
          <a:p>
            <a:pPr>
              <a:lnSpc>
                <a:spcPct val="200000"/>
              </a:lnSpc>
            </a:pPr>
            <a:endParaRPr lang="pt-BR" sz="2400" b="1" dirty="0"/>
          </a:p>
          <a:p>
            <a:pPr>
              <a:lnSpc>
                <a:spcPct val="200000"/>
              </a:lnSpc>
            </a:pPr>
            <a:r>
              <a:rPr lang="pt-BR" sz="2200" b="1" dirty="0"/>
              <a:t>Parte 1 </a:t>
            </a:r>
            <a:r>
              <a:rPr lang="pt-BR" sz="2200" dirty="0"/>
              <a:t>– “Apresentação do projeto / fotos / imagens” -		 	</a:t>
            </a:r>
            <a:r>
              <a:rPr lang="pt-BR" sz="2200" dirty="0" err="1"/>
              <a:t>pg</a:t>
            </a:r>
            <a:r>
              <a:rPr lang="pt-BR" sz="2200" dirty="0"/>
              <a:t> 1  a  n</a:t>
            </a:r>
          </a:p>
          <a:p>
            <a:pPr>
              <a:lnSpc>
                <a:spcPct val="200000"/>
              </a:lnSpc>
            </a:pPr>
            <a:r>
              <a:rPr lang="pt-BR" sz="2200" b="1" dirty="0"/>
              <a:t>Parte 2 </a:t>
            </a:r>
            <a:r>
              <a:rPr lang="pt-BR" sz="2200" dirty="0"/>
              <a:t>– “Descrição de cada classe do projeto”				</a:t>
            </a:r>
            <a:r>
              <a:rPr lang="pt-BR" sz="2200" dirty="0" err="1"/>
              <a:t>pg</a:t>
            </a:r>
            <a:r>
              <a:rPr lang="pt-BR" sz="2200" dirty="0"/>
              <a:t> n  a  ..</a:t>
            </a:r>
          </a:p>
          <a:p>
            <a:pPr>
              <a:lnSpc>
                <a:spcPct val="200000"/>
              </a:lnSpc>
            </a:pPr>
            <a:r>
              <a:rPr lang="pt-BR" sz="2200" b="1" dirty="0"/>
              <a:t>Parte 3 </a:t>
            </a:r>
            <a:r>
              <a:rPr lang="pt-BR" sz="2200" dirty="0"/>
              <a:t>– “Códigos dos programas e </a:t>
            </a:r>
            <a:r>
              <a:rPr lang="pt-BR" sz="2200" dirty="0" err="1"/>
              <a:t>prints</a:t>
            </a:r>
            <a:r>
              <a:rPr lang="pt-BR" sz="2200" dirty="0"/>
              <a:t> das telas/execução”		</a:t>
            </a:r>
            <a:r>
              <a:rPr lang="pt-BR" sz="2200" dirty="0" err="1"/>
              <a:t>pg</a:t>
            </a:r>
            <a:r>
              <a:rPr lang="pt-BR" sz="2200" dirty="0"/>
              <a:t> n  a  ..</a:t>
            </a:r>
          </a:p>
          <a:p>
            <a:pPr>
              <a:lnSpc>
                <a:spcPct val="200000"/>
              </a:lnSpc>
            </a:pPr>
            <a:r>
              <a:rPr lang="pt-BR" sz="2200" b="1" dirty="0"/>
              <a:t>Parte 4 </a:t>
            </a:r>
            <a:r>
              <a:rPr lang="pt-BR" sz="2200" dirty="0"/>
              <a:t>– “Referências”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02888" y="2031409"/>
            <a:ext cx="368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(Apresente e descreva seu projeto)</a:t>
            </a:r>
          </a:p>
        </p:txBody>
      </p:sp>
    </p:spTree>
    <p:extLst>
      <p:ext uri="{BB962C8B-B14F-4D97-AF65-F5344CB8AC3E}">
        <p14:creationId xmlns:p14="http://schemas.microsoft.com/office/powerpoint/2010/main" val="15113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Renato Alves Ferreira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4245" y="236668"/>
            <a:ext cx="1838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Referências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10927" y="467500"/>
            <a:ext cx="494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(obras e links consultados – apague esse aviso)</a:t>
            </a:r>
          </a:p>
        </p:txBody>
      </p:sp>
    </p:spTree>
    <p:extLst>
      <p:ext uri="{BB962C8B-B14F-4D97-AF65-F5344CB8AC3E}">
        <p14:creationId xmlns:p14="http://schemas.microsoft.com/office/powerpoint/2010/main" val="1902067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MU 2019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316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note-Renato</dc:creator>
  <cp:lastModifiedBy>Renato Alves</cp:lastModifiedBy>
  <cp:revision>165</cp:revision>
  <dcterms:created xsi:type="dcterms:W3CDTF">2019-08-15T19:22:20Z</dcterms:created>
  <dcterms:modified xsi:type="dcterms:W3CDTF">2022-04-02T14:50:42Z</dcterms:modified>
</cp:coreProperties>
</file>