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9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3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33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3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53.xml" ContentType="application/vnd.openxmlformats-officedocument.presentationml.tags+xml"/>
  <Override PartName="/ppt/notesSlides/notesSlide38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39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59.xml" ContentType="application/vnd.openxmlformats-officedocument.presentationml.tags+xml"/>
  <Override PartName="/ppt/notesSlides/notesSlide42.xml" ContentType="application/vnd.openxmlformats-officedocument.presentationml.notesSlide+xml"/>
  <Override PartName="/ppt/tags/tag6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notesMasterIdLst>
    <p:notesMasterId r:id="rId53"/>
  </p:notesMasterIdLst>
  <p:handoutMasterIdLst>
    <p:handoutMasterId r:id="rId54"/>
  </p:handoutMasterIdLst>
  <p:sldIdLst>
    <p:sldId id="256" r:id="rId2"/>
    <p:sldId id="1575" r:id="rId3"/>
    <p:sldId id="1576" r:id="rId4"/>
    <p:sldId id="1577" r:id="rId5"/>
    <p:sldId id="1578" r:id="rId6"/>
    <p:sldId id="1579" r:id="rId7"/>
    <p:sldId id="1580" r:id="rId8"/>
    <p:sldId id="1581" r:id="rId9"/>
    <p:sldId id="1582" r:id="rId10"/>
    <p:sldId id="1535" r:id="rId11"/>
    <p:sldId id="1536" r:id="rId12"/>
    <p:sldId id="1537" r:id="rId13"/>
    <p:sldId id="1538" r:id="rId14"/>
    <p:sldId id="1539" r:id="rId15"/>
    <p:sldId id="1540" r:id="rId16"/>
    <p:sldId id="1541" r:id="rId17"/>
    <p:sldId id="1542" r:id="rId18"/>
    <p:sldId id="1543" r:id="rId19"/>
    <p:sldId id="1544" r:id="rId20"/>
    <p:sldId id="1545" r:id="rId21"/>
    <p:sldId id="1546" r:id="rId22"/>
    <p:sldId id="1547" r:id="rId23"/>
    <p:sldId id="1548" r:id="rId24"/>
    <p:sldId id="1549" r:id="rId25"/>
    <p:sldId id="1550" r:id="rId26"/>
    <p:sldId id="1551" r:id="rId27"/>
    <p:sldId id="1571" r:id="rId28"/>
    <p:sldId id="1572" r:id="rId29"/>
    <p:sldId id="1573" r:id="rId30"/>
    <p:sldId id="1574" r:id="rId31"/>
    <p:sldId id="1552" r:id="rId32"/>
    <p:sldId id="1553" r:id="rId33"/>
    <p:sldId id="1554" r:id="rId34"/>
    <p:sldId id="1555" r:id="rId35"/>
    <p:sldId id="1556" r:id="rId36"/>
    <p:sldId id="1557" r:id="rId37"/>
    <p:sldId id="1558" r:id="rId38"/>
    <p:sldId id="1559" r:id="rId39"/>
    <p:sldId id="1560" r:id="rId40"/>
    <p:sldId id="1561" r:id="rId41"/>
    <p:sldId id="1583" r:id="rId42"/>
    <p:sldId id="1584" r:id="rId43"/>
    <p:sldId id="1585" r:id="rId44"/>
    <p:sldId id="1562" r:id="rId45"/>
    <p:sldId id="1563" r:id="rId46"/>
    <p:sldId id="1564" r:id="rId47"/>
    <p:sldId id="1565" r:id="rId48"/>
    <p:sldId id="1566" r:id="rId49"/>
    <p:sldId id="1568" r:id="rId50"/>
    <p:sldId id="1569" r:id="rId51"/>
    <p:sldId id="1570" r:id="rId52"/>
  </p:sldIdLst>
  <p:sldSz cx="9144000" cy="6858000" type="screen4x3"/>
  <p:notesSz cx="7315200" cy="9601200"/>
  <p:custDataLst>
    <p:tags r:id="rId55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ahoma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5C0000"/>
    <a:srgbClr val="800000"/>
    <a:srgbClr val="FF0000"/>
    <a:srgbClr val="474747"/>
    <a:srgbClr val="545454"/>
    <a:srgbClr val="6B6B6B"/>
    <a:srgbClr val="969696"/>
    <a:srgbClr val="333333"/>
    <a:srgbClr val="3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63962" autoAdjust="0"/>
  </p:normalViewPr>
  <p:slideViewPr>
    <p:cSldViewPr snapToGrid="0">
      <p:cViewPr>
        <p:scale>
          <a:sx n="56" d="100"/>
          <a:sy n="56" d="100"/>
        </p:scale>
        <p:origin x="-25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8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08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14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14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14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27495B4A-68FB-48B8-BAC1-F0A50B1297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0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21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1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1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21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9" tIns="48330" rIns="96659" bIns="48330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3CF06CE8-B271-4729-B7EE-AC038DEC15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D7D99-FDBC-4CFF-8F92-092392F347A8}" type="slidenum">
              <a:rPr lang="en-US"/>
              <a:pPr/>
              <a:t>1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 [x_1,x_2]</a:t>
            </a:r>
          </a:p>
          <a:p>
            <a:r>
              <a:rPr lang="en-US" dirty="0" smtClean="0"/>
              <a:t>w= a[-1,1] \;\;\; a&gt;0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\text{loss}(w,\{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=1}^n)= \\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{1}{2}</a:t>
            </a:r>
          </a:p>
          <a:p>
            <a:r>
              <a:rPr lang="en-US" dirty="0" smtClean="0"/>
              <a:t>||w||^2_2 + C \sum_{</a:t>
            </a:r>
            <a:r>
              <a:rPr lang="en-US" dirty="0" err="1" smtClean="0"/>
              <a:t>i</a:t>
            </a:r>
            <a:r>
              <a:rPr lang="en-US" dirty="0" smtClean="0"/>
              <a:t>=1}^n \max(1-y_i(</a:t>
            </a:r>
            <a:r>
              <a:rPr lang="en-US" dirty="0" err="1" smtClean="0"/>
              <a:t>w^Tx_i</a:t>
            </a:r>
            <a:r>
              <a:rPr lang="en-US" dirty="0" smtClean="0"/>
              <a:t>),0) </a:t>
            </a:r>
          </a:p>
          <a:p>
            <a:r>
              <a:rPr lang="en-US" dirty="0" smtClean="0"/>
              <a:t>-------------------------------------------------------------------------------------------------------------</a:t>
            </a:r>
          </a:p>
          <a:p>
            <a:r>
              <a:rPr lang="en-US" dirty="0" smtClean="0"/>
              <a:t>w= w - \</a:t>
            </a:r>
            <a:r>
              <a:rPr lang="en-US" dirty="0" err="1" smtClean="0"/>
              <a:t>frac</a:t>
            </a:r>
            <a:r>
              <a:rPr lang="en-US" dirty="0" smtClean="0"/>
              <a:t>{\alpha}{t} (\text{sub\_gradient}(\text{loss}_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\text{loss}(w,\{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=1}^n)= \\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{1}{2}</a:t>
            </a:r>
          </a:p>
          <a:p>
            <a:r>
              <a:rPr lang="en-US" dirty="0" smtClean="0"/>
              <a:t>||w||^2_2 + C \sum_{</a:t>
            </a:r>
            <a:r>
              <a:rPr lang="en-US" dirty="0" err="1" smtClean="0"/>
              <a:t>i</a:t>
            </a:r>
            <a:r>
              <a:rPr lang="en-US" dirty="0" smtClean="0"/>
              <a:t>=1}^n \max(1-y_i(</a:t>
            </a:r>
            <a:r>
              <a:rPr lang="en-US" dirty="0" err="1" smtClean="0"/>
              <a:t>w^Tx_i</a:t>
            </a:r>
            <a:r>
              <a:rPr lang="en-US" dirty="0" smtClean="0"/>
              <a:t>),0) </a:t>
            </a:r>
          </a:p>
          <a:p>
            <a:r>
              <a:rPr lang="en-US" dirty="0" smtClean="0"/>
              <a:t>-------------------------------------------------------------------------------------------------------------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f(x)=y \;\;\; x \in \</a:t>
            </a:r>
            <a:r>
              <a:rPr lang="en-US" dirty="0" err="1" smtClean="0"/>
              <a:t>mathcal</a:t>
            </a:r>
            <a:r>
              <a:rPr lang="en-US" dirty="0" smtClean="0"/>
              <a:t>{X} \;\;\; y \in \</a:t>
            </a:r>
            <a:r>
              <a:rPr lang="en-US" dirty="0" err="1" smtClean="0"/>
              <a:t>mathcal</a:t>
            </a:r>
            <a:r>
              <a:rPr lang="en-US" dirty="0" smtClean="0"/>
              <a:t>{Y} </a:t>
            </a:r>
          </a:p>
          <a:p>
            <a:r>
              <a:rPr lang="en-US" dirty="0" smtClean="0"/>
              <a:t>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=1}^n</a:t>
            </a:r>
          </a:p>
          <a:p>
            <a:r>
              <a:rPr lang="en-US" dirty="0" smtClean="0"/>
              <a:t>\{</a:t>
            </a:r>
            <a:r>
              <a:rPr lang="en-US" dirty="0" err="1" smtClean="0"/>
              <a:t>x_i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=1}^{n}</a:t>
            </a:r>
          </a:p>
          <a:p>
            <a:r>
              <a:rPr lang="en-US" dirty="0" smtClean="0"/>
              <a:t>\{</a:t>
            </a:r>
            <a:r>
              <a:rPr lang="en-US" dirty="0" err="1" smtClean="0"/>
              <a:t>x_i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=1}^{n_1}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=1}^{n2}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\text{loss}_</a:t>
            </a:r>
            <a:r>
              <a:rPr lang="en-US" dirty="0" err="1" smtClean="0"/>
              <a:t>i</a:t>
            </a:r>
            <a:r>
              <a:rPr lang="en-US" dirty="0" smtClean="0"/>
              <a:t>= \\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{1}{2n}||w||^2_2 + C \max(1-y_i(</a:t>
            </a:r>
            <a:r>
              <a:rPr lang="en-US" dirty="0" err="1" smtClean="0"/>
              <a:t>w^Tx_i</a:t>
            </a:r>
            <a:r>
              <a:rPr lang="en-US" dirty="0" smtClean="0"/>
              <a:t>),0)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\text{loss}_</a:t>
            </a:r>
            <a:r>
              <a:rPr lang="en-US" dirty="0" err="1" smtClean="0"/>
              <a:t>i</a:t>
            </a:r>
            <a:r>
              <a:rPr lang="en-US" dirty="0" smtClean="0"/>
              <a:t>= \\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{1}{2n}||w||^2_2 + C \max(1-y_i(</a:t>
            </a:r>
            <a:r>
              <a:rPr lang="en-US" dirty="0" err="1" smtClean="0"/>
              <a:t>w^Tx_i</a:t>
            </a:r>
            <a:r>
              <a:rPr lang="en-US" dirty="0" smtClean="0"/>
              <a:t>),0)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\text{sub\_gradient}(\text{loss}_</a:t>
            </a:r>
            <a:r>
              <a:rPr lang="en-US" dirty="0" err="1" smtClean="0"/>
              <a:t>i</a:t>
            </a:r>
            <a:r>
              <a:rPr lang="en-US" dirty="0" smtClean="0"/>
              <a:t>)= \\</a:t>
            </a:r>
          </a:p>
          <a:p>
            <a:r>
              <a:rPr lang="en-US" dirty="0" smtClean="0"/>
              <a:t>\begin{cases} 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{1}{n}w &amp; \text{if  } (1-y_i(</a:t>
            </a:r>
            <a:r>
              <a:rPr lang="en-US" dirty="0" err="1" smtClean="0"/>
              <a:t>w^Tx_i</a:t>
            </a:r>
            <a:r>
              <a:rPr lang="en-US" dirty="0" smtClean="0"/>
              <a:t>) \</a:t>
            </a:r>
            <a:r>
              <a:rPr lang="en-US" dirty="0" err="1" smtClean="0"/>
              <a:t>leq</a:t>
            </a:r>
            <a:r>
              <a:rPr lang="en-US" dirty="0" smtClean="0"/>
              <a:t> 0) \\</a:t>
            </a:r>
          </a:p>
          <a:p>
            <a:r>
              <a:rPr lang="en-US" dirty="0" smtClean="0"/>
              <a:t>\</a:t>
            </a:r>
            <a:r>
              <a:rPr lang="en-US" dirty="0" err="1" smtClean="0"/>
              <a:t>frac</a:t>
            </a:r>
            <a:r>
              <a:rPr lang="en-US" dirty="0" smtClean="0"/>
              <a:t>{1}{n}w-C </a:t>
            </a:r>
            <a:r>
              <a:rPr lang="en-US" dirty="0" err="1" smtClean="0"/>
              <a:t>y_i</a:t>
            </a:r>
            <a:r>
              <a:rPr lang="en-US" dirty="0" smtClean="0"/>
              <a:t> </a:t>
            </a:r>
            <a:r>
              <a:rPr lang="en-US" dirty="0" err="1" smtClean="0"/>
              <a:t>x_i</a:t>
            </a:r>
            <a:r>
              <a:rPr lang="en-US" dirty="0" smtClean="0"/>
              <a:t> &amp; \text{else} </a:t>
            </a:r>
          </a:p>
          <a:p>
            <a:r>
              <a:rPr lang="en-US" dirty="0" smtClean="0"/>
              <a:t>\end{cases}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 [x_1,x_2]</a:t>
            </a:r>
          </a:p>
          <a:p>
            <a:r>
              <a:rPr lang="en-US" dirty="0" smtClean="0"/>
              <a:t>w= a[-1,1] \;\;\; a&gt;0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 [x_1,x_2]</a:t>
            </a:r>
          </a:p>
          <a:p>
            <a:r>
              <a:rPr lang="en-US" dirty="0" smtClean="0"/>
              <a:t>\Phi(x_1,x_2)=\</a:t>
            </a:r>
            <a:r>
              <a:rPr lang="en-US" dirty="0" err="1" smtClean="0"/>
              <a:t>sqrt</a:t>
            </a:r>
            <a:r>
              <a:rPr lang="en-US" dirty="0" smtClean="0"/>
              <a:t>{x_1^2+x_2^2}-2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 [x_1,x_2]</a:t>
            </a:r>
          </a:p>
          <a:p>
            <a:r>
              <a:rPr lang="en-US" dirty="0" smtClean="0"/>
              <a:t>\Phi(x_1,x_2)=\</a:t>
            </a:r>
            <a:r>
              <a:rPr lang="en-US" dirty="0" err="1" smtClean="0"/>
              <a:t>sqrt</a:t>
            </a:r>
            <a:r>
              <a:rPr lang="en-US" dirty="0" smtClean="0"/>
              <a:t>{x_1^2+x_2^2}-2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f(x)=y \;\;\; x \in \</a:t>
            </a:r>
            <a:r>
              <a:rPr lang="en-US" dirty="0" err="1" smtClean="0"/>
              <a:t>mathcal</a:t>
            </a:r>
            <a:r>
              <a:rPr lang="en-US" dirty="0" smtClean="0"/>
              <a:t>{X} \;\;\; y \in \</a:t>
            </a:r>
            <a:r>
              <a:rPr lang="en-US" dirty="0" err="1" smtClean="0"/>
              <a:t>mathcal</a:t>
            </a:r>
            <a:r>
              <a:rPr lang="en-US" dirty="0" smtClean="0"/>
              <a:t>{Y} </a:t>
            </a:r>
          </a:p>
          <a:p>
            <a:r>
              <a:rPr lang="en-US" dirty="0" smtClean="0"/>
              <a:t>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=1}^n</a:t>
            </a:r>
          </a:p>
          <a:p>
            <a:r>
              <a:rPr lang="en-US" dirty="0" smtClean="0"/>
              <a:t>\{</a:t>
            </a:r>
            <a:r>
              <a:rPr lang="en-US" dirty="0" err="1" smtClean="0"/>
              <a:t>x_i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=1}^{n}</a:t>
            </a:r>
          </a:p>
          <a:p>
            <a:r>
              <a:rPr lang="en-US" dirty="0" smtClean="0"/>
              <a:t>\{</a:t>
            </a:r>
            <a:r>
              <a:rPr lang="en-US" dirty="0" err="1" smtClean="0"/>
              <a:t>x_i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=1}^{n_1}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=1}^{n2}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K_{</a:t>
            </a:r>
            <a:r>
              <a:rPr lang="en-US" dirty="0" err="1" smtClean="0"/>
              <a:t>ij</a:t>
            </a:r>
            <a:r>
              <a:rPr lang="en-US" dirty="0" smtClean="0"/>
              <a:t>}= ({\</a:t>
            </a:r>
            <a:r>
              <a:rPr lang="en-US" dirty="0" err="1" smtClean="0"/>
              <a:t>boldsymbol</a:t>
            </a:r>
            <a:r>
              <a:rPr lang="en-US" dirty="0" smtClean="0"/>
              <a:t>{x}_</a:t>
            </a:r>
            <a:r>
              <a:rPr lang="en-US" dirty="0" err="1" smtClean="0"/>
              <a:t>i</a:t>
            </a:r>
            <a:r>
              <a:rPr lang="en-US" dirty="0" smtClean="0"/>
              <a:t>}^T\</a:t>
            </a:r>
            <a:r>
              <a:rPr lang="en-US" dirty="0" err="1" smtClean="0"/>
              <a:t>boldsymbol</a:t>
            </a:r>
            <a:r>
              <a:rPr lang="en-US" dirty="0" smtClean="0"/>
              <a:t>{x}_</a:t>
            </a:r>
            <a:r>
              <a:rPr lang="en-US" dirty="0" err="1" smtClean="0"/>
              <a:t>j+c</a:t>
            </a:r>
            <a:r>
              <a:rPr lang="en-US" dirty="0" smtClean="0"/>
              <a:t>)^p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mathcal</a:t>
            </a:r>
            <a:r>
              <a:rPr lang="en-US" dirty="0" smtClean="0"/>
              <a:t>{X}=\</a:t>
            </a:r>
            <a:r>
              <a:rPr lang="en-US" dirty="0" err="1" smtClean="0"/>
              <a:t>mathbb</a:t>
            </a:r>
            <a:r>
              <a:rPr lang="en-US" dirty="0" smtClean="0"/>
              <a:t>{R} \;\;\; \</a:t>
            </a:r>
            <a:r>
              <a:rPr lang="en-US" dirty="0" err="1" smtClean="0"/>
              <a:t>mathcal</a:t>
            </a:r>
            <a:r>
              <a:rPr lang="en-US" dirty="0" smtClean="0"/>
              <a:t>{Y}=\</a:t>
            </a:r>
            <a:r>
              <a:rPr lang="en-US" dirty="0" err="1" smtClean="0"/>
              <a:t>mathbb</a:t>
            </a:r>
            <a:r>
              <a:rPr lang="en-US" dirty="0" smtClean="0"/>
              <a:t>{R}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\sum_{k=1}^{K}\</a:t>
            </a:r>
            <a:r>
              <a:rPr lang="en-US" dirty="0" err="1" smtClean="0"/>
              <a:t>frac</a:t>
            </a:r>
            <a:r>
              <a:rPr lang="en-US" dirty="0" smtClean="0"/>
              <a:t>{1}{2}||</a:t>
            </a:r>
            <a:r>
              <a:rPr lang="en-US" dirty="0" err="1" smtClean="0"/>
              <a:t>w^k</a:t>
            </a:r>
            <a:r>
              <a:rPr lang="en-US" dirty="0" smtClean="0"/>
              <a:t>||^2_2 + </a:t>
            </a:r>
          </a:p>
          <a:p>
            <a:endParaRPr lang="en-US" dirty="0" smtClean="0"/>
          </a:p>
          <a:p>
            <a:r>
              <a:rPr lang="en-US" dirty="0" smtClean="0"/>
              <a:t>C \sum_{</a:t>
            </a:r>
            <a:r>
              <a:rPr lang="en-US" dirty="0" err="1" smtClean="0"/>
              <a:t>i</a:t>
            </a:r>
            <a:r>
              <a:rPr lang="en-US" dirty="0" smtClean="0"/>
              <a:t>=1}^n \max((1-</a:t>
            </a:r>
          </a:p>
          <a:p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]{0,1,0}w^{</a:t>
            </a:r>
            <a:r>
              <a:rPr lang="en-US" dirty="0" err="1" smtClean="0"/>
              <a:t>y_i</a:t>
            </a:r>
            <a:r>
              <a:rPr lang="en-US" dirty="0" smtClean="0"/>
              <a:t>}</a:t>
            </a:r>
            <a:r>
              <a:rPr lang="en-US" dirty="0" err="1" smtClean="0"/>
              <a:t>x_i</a:t>
            </a:r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]{1,1,1}+</a:t>
            </a:r>
          </a:p>
          <a:p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]{1,0,0}\max_{k \</a:t>
            </a:r>
            <a:r>
              <a:rPr lang="en-US" dirty="0" err="1" smtClean="0"/>
              <a:t>neq</a:t>
            </a:r>
            <a:r>
              <a:rPr lang="en-US" dirty="0" smtClean="0"/>
              <a:t> </a:t>
            </a:r>
            <a:r>
              <a:rPr lang="en-US" dirty="0" err="1" smtClean="0"/>
              <a:t>y_i</a:t>
            </a:r>
            <a:r>
              <a:rPr lang="en-US" dirty="0" smtClean="0"/>
              <a:t>}w^{k}</a:t>
            </a:r>
            <a:r>
              <a:rPr lang="en-US" dirty="0" err="1" smtClean="0"/>
              <a:t>x_i</a:t>
            </a:r>
            <a:r>
              <a:rPr lang="en-US" dirty="0" smtClean="0"/>
              <a:t>)\color[</a:t>
            </a:r>
            <a:r>
              <a:rPr lang="en-US" dirty="0" err="1" smtClean="0"/>
              <a:t>rgb</a:t>
            </a:r>
            <a:r>
              <a:rPr lang="en-US" dirty="0" smtClean="0"/>
              <a:t>]{1,1,1}</a:t>
            </a:r>
          </a:p>
          <a:p>
            <a:r>
              <a:rPr lang="en-US" dirty="0" smtClean="0"/>
              <a:t>,0)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\sum_{k=1}^{K}\</a:t>
            </a:r>
            <a:r>
              <a:rPr lang="en-US" dirty="0" err="1" smtClean="0"/>
              <a:t>frac</a:t>
            </a:r>
            <a:r>
              <a:rPr lang="en-US" dirty="0" smtClean="0"/>
              <a:t>{1}{2}||</a:t>
            </a:r>
            <a:r>
              <a:rPr lang="en-US" dirty="0" err="1" smtClean="0"/>
              <a:t>w^k</a:t>
            </a:r>
            <a:r>
              <a:rPr lang="en-US" dirty="0" smtClean="0"/>
              <a:t>||^2_2 + </a:t>
            </a:r>
          </a:p>
          <a:p>
            <a:endParaRPr lang="en-US" dirty="0" smtClean="0"/>
          </a:p>
          <a:p>
            <a:r>
              <a:rPr lang="en-US" dirty="0" smtClean="0"/>
              <a:t>C \sum_{</a:t>
            </a:r>
            <a:r>
              <a:rPr lang="en-US" dirty="0" err="1" smtClean="0"/>
              <a:t>i</a:t>
            </a:r>
            <a:r>
              <a:rPr lang="en-US" dirty="0" smtClean="0"/>
              <a:t>=1}^n \max((1-</a:t>
            </a:r>
          </a:p>
          <a:p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]{0,1,0}w^{</a:t>
            </a:r>
            <a:r>
              <a:rPr lang="en-US" dirty="0" err="1" smtClean="0"/>
              <a:t>y_i</a:t>
            </a:r>
            <a:r>
              <a:rPr lang="en-US" dirty="0" smtClean="0"/>
              <a:t>}</a:t>
            </a:r>
            <a:r>
              <a:rPr lang="en-US" dirty="0" err="1" smtClean="0"/>
              <a:t>x_i</a:t>
            </a:r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]{1,1,1}+</a:t>
            </a:r>
          </a:p>
          <a:p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]{1,0,0}\max_{k \</a:t>
            </a:r>
            <a:r>
              <a:rPr lang="en-US" dirty="0" err="1" smtClean="0"/>
              <a:t>neq</a:t>
            </a:r>
            <a:r>
              <a:rPr lang="en-US" dirty="0" smtClean="0"/>
              <a:t> </a:t>
            </a:r>
            <a:r>
              <a:rPr lang="en-US" dirty="0" err="1" smtClean="0"/>
              <a:t>y_i</a:t>
            </a:r>
            <a:r>
              <a:rPr lang="en-US" dirty="0" smtClean="0"/>
              <a:t>}w^{k}</a:t>
            </a:r>
            <a:r>
              <a:rPr lang="en-US" dirty="0" err="1" smtClean="0"/>
              <a:t>x_i</a:t>
            </a:r>
            <a:r>
              <a:rPr lang="en-US" dirty="0" smtClean="0"/>
              <a:t>)\color[</a:t>
            </a:r>
            <a:r>
              <a:rPr lang="en-US" dirty="0" err="1" smtClean="0"/>
              <a:t>rgb</a:t>
            </a:r>
            <a:r>
              <a:rPr lang="en-US" dirty="0" smtClean="0"/>
              <a:t>]{1,1,1}</a:t>
            </a:r>
          </a:p>
          <a:p>
            <a:r>
              <a:rPr lang="en-US" dirty="0" smtClean="0"/>
              <a:t>,0)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\sum_{k=1}^{K}\</a:t>
            </a:r>
            <a:r>
              <a:rPr lang="en-US" dirty="0" err="1" smtClean="0"/>
              <a:t>frac</a:t>
            </a:r>
            <a:r>
              <a:rPr lang="en-US" dirty="0" smtClean="0"/>
              <a:t>{1}{2}||</a:t>
            </a:r>
            <a:r>
              <a:rPr lang="en-US" dirty="0" err="1" smtClean="0"/>
              <a:t>w^k</a:t>
            </a:r>
            <a:r>
              <a:rPr lang="en-US" dirty="0" smtClean="0"/>
              <a:t>||^2_2 + </a:t>
            </a:r>
          </a:p>
          <a:p>
            <a:endParaRPr lang="en-US" dirty="0" smtClean="0"/>
          </a:p>
          <a:p>
            <a:r>
              <a:rPr lang="en-US" dirty="0" smtClean="0"/>
              <a:t>C \sum_{</a:t>
            </a:r>
            <a:r>
              <a:rPr lang="en-US" dirty="0" err="1" smtClean="0"/>
              <a:t>i</a:t>
            </a:r>
            <a:r>
              <a:rPr lang="en-US" dirty="0" smtClean="0"/>
              <a:t>=1}^n \max((1-</a:t>
            </a:r>
          </a:p>
          <a:p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]{0,1,0}w^{</a:t>
            </a:r>
            <a:r>
              <a:rPr lang="en-US" dirty="0" err="1" smtClean="0"/>
              <a:t>y_i</a:t>
            </a:r>
            <a:r>
              <a:rPr lang="en-US" dirty="0" smtClean="0"/>
              <a:t>}</a:t>
            </a:r>
            <a:r>
              <a:rPr lang="en-US" dirty="0" err="1" smtClean="0"/>
              <a:t>x_i</a:t>
            </a:r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]{1,1,1}+</a:t>
            </a:r>
          </a:p>
          <a:p>
            <a:r>
              <a:rPr lang="en-US" dirty="0" smtClean="0"/>
              <a:t>\color[</a:t>
            </a:r>
            <a:r>
              <a:rPr lang="en-US" dirty="0" err="1" smtClean="0"/>
              <a:t>rgb</a:t>
            </a:r>
            <a:r>
              <a:rPr lang="en-US" dirty="0" smtClean="0"/>
              <a:t>]{1,0,0}\max_{k \</a:t>
            </a:r>
            <a:r>
              <a:rPr lang="en-US" dirty="0" err="1" smtClean="0"/>
              <a:t>neq</a:t>
            </a:r>
            <a:r>
              <a:rPr lang="en-US" dirty="0" smtClean="0"/>
              <a:t> </a:t>
            </a:r>
            <a:r>
              <a:rPr lang="en-US" dirty="0" err="1" smtClean="0"/>
              <a:t>y_i</a:t>
            </a:r>
            <a:r>
              <a:rPr lang="en-US" dirty="0" smtClean="0"/>
              <a:t>}w^{k}</a:t>
            </a:r>
            <a:r>
              <a:rPr lang="en-US" dirty="0" err="1" smtClean="0"/>
              <a:t>x_i</a:t>
            </a:r>
            <a:r>
              <a:rPr lang="en-US" dirty="0" smtClean="0"/>
              <a:t>)\color[</a:t>
            </a:r>
            <a:r>
              <a:rPr lang="en-US" dirty="0" err="1" smtClean="0"/>
              <a:t>rgb</a:t>
            </a:r>
            <a:r>
              <a:rPr lang="en-US" dirty="0" smtClean="0"/>
              <a:t>]{1,1,1}</a:t>
            </a:r>
          </a:p>
          <a:p>
            <a:r>
              <a:rPr lang="en-US" dirty="0" smtClean="0"/>
              <a:t>,0)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\text{loss}(w,\{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=1}^n)=\sum_{</a:t>
            </a:r>
            <a:r>
              <a:rPr lang="en-US" dirty="0" err="1" smtClean="0"/>
              <a:t>i</a:t>
            </a:r>
            <a:r>
              <a:rPr lang="en-US" dirty="0" smtClean="0"/>
              <a:t>=1}^n(</a:t>
            </a:r>
            <a:r>
              <a:rPr lang="en-US" dirty="0" err="1" smtClean="0"/>
              <a:t>y_i-wx_i</a:t>
            </a:r>
            <a:r>
              <a:rPr lang="en-US" dirty="0" smtClean="0"/>
              <a:t>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\text{loss}(w,\{</a:t>
            </a:r>
            <a:r>
              <a:rPr lang="en-US" dirty="0" err="1" smtClean="0"/>
              <a:t>x_i,y_i</a:t>
            </a:r>
            <a:r>
              <a:rPr lang="en-US" dirty="0" smtClean="0"/>
              <a:t>\}_{</a:t>
            </a:r>
            <a:r>
              <a:rPr lang="en-US" dirty="0" err="1" smtClean="0"/>
              <a:t>i</a:t>
            </a:r>
            <a:r>
              <a:rPr lang="en-US" dirty="0" smtClean="0"/>
              <a:t>=1}^n)=\sum_{</a:t>
            </a:r>
            <a:r>
              <a:rPr lang="en-US" dirty="0" err="1" smtClean="0"/>
              <a:t>i</a:t>
            </a:r>
            <a:r>
              <a:rPr lang="en-US" dirty="0" smtClean="0"/>
              <a:t>=1}^n(</a:t>
            </a:r>
            <a:r>
              <a:rPr lang="en-US" dirty="0" err="1" smtClean="0"/>
              <a:t>y_i-wx_i</a:t>
            </a:r>
            <a:r>
              <a:rPr lang="en-US" dirty="0" smtClean="0"/>
              <a:t>)^2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\</a:t>
            </a:r>
            <a:r>
              <a:rPr lang="en-US" dirty="0" err="1" smtClean="0"/>
              <a:t>mathcal</a:t>
            </a:r>
            <a:r>
              <a:rPr lang="en-US" dirty="0" smtClean="0"/>
              <a:t>{X}=\</a:t>
            </a:r>
            <a:r>
              <a:rPr lang="en-US" dirty="0" err="1" smtClean="0"/>
              <a:t>mathbb</a:t>
            </a:r>
            <a:r>
              <a:rPr lang="en-US" dirty="0" smtClean="0"/>
              <a:t>{R}^d \;\;\; \</a:t>
            </a:r>
            <a:r>
              <a:rPr lang="en-US" dirty="0" err="1" smtClean="0"/>
              <a:t>mathcal</a:t>
            </a:r>
            <a:r>
              <a:rPr lang="en-US" dirty="0" smtClean="0"/>
              <a:t>{Y}=\{-1,1\}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06CE8-B271-4729-B7EE-AC038DEC15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980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6868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1145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9125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83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7663" y="1143000"/>
            <a:ext cx="4130675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143000"/>
            <a:ext cx="4132262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8266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3478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114612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663" y="1143000"/>
            <a:ext cx="413067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738" y="1143000"/>
            <a:ext cx="4132262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20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882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509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02893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344930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339320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7663" y="1143000"/>
            <a:ext cx="8415337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969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58200" cy="609600"/>
          </a:xfrm>
          <a:prstGeom prst="rect">
            <a:avLst/>
          </a:prstGeom>
          <a:noFill/>
          <a:ln w="9525">
            <a:solidFill>
              <a:srgbClr val="FFCC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900" b="1">
          <a:solidFill>
            <a:schemeClr val="bg1"/>
          </a:solidFill>
          <a:latin typeface="Tahoma" pitchFamily="34" charset="0"/>
          <a:cs typeface="Arial" pitchFamily="34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Char char="•"/>
        <a:defRPr sz="2100">
          <a:solidFill>
            <a:schemeClr val="bg1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›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›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›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›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lnSpc>
          <a:spcPct val="110000"/>
        </a:lnSpc>
        <a:spcBef>
          <a:spcPts val="600"/>
        </a:spcBef>
        <a:spcAft>
          <a:spcPts val="600"/>
        </a:spcAft>
        <a:buClr>
          <a:srgbClr val="FFCC99"/>
        </a:buClr>
        <a:buSzPct val="110000"/>
        <a:buFont typeface="Arial" pitchFamily="34" charset="0"/>
        <a:buChar char="›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gif"/><Relationship Id="rId3" Type="http://schemas.openxmlformats.org/officeDocument/2006/relationships/tags" Target="../tags/tag4.xml"/><Relationship Id="rId7" Type="http://schemas.openxmlformats.org/officeDocument/2006/relationships/image" Target="../media/image15.png"/><Relationship Id="rId12" Type="http://schemas.openxmlformats.org/officeDocument/2006/relationships/image" Target="../media/image20.gi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7.png"/><Relationship Id="rId14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6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2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4.png"/><Relationship Id="rId5" Type="http://schemas.openxmlformats.org/officeDocument/2006/relationships/tags" Target="../tags/tag18.xml"/><Relationship Id="rId10" Type="http://schemas.openxmlformats.org/officeDocument/2006/relationships/image" Target="../media/image23.png"/><Relationship Id="rId4" Type="http://schemas.openxmlformats.org/officeDocument/2006/relationships/tags" Target="../tags/tag17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6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5.png"/><Relationship Id="rId2" Type="http://schemas.openxmlformats.org/officeDocument/2006/relationships/tags" Target="../tags/tag22.xml"/><Relationship Id="rId16" Type="http://schemas.openxmlformats.org/officeDocument/2006/relationships/image" Target="../media/image29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4.png"/><Relationship Id="rId5" Type="http://schemas.openxmlformats.org/officeDocument/2006/relationships/tags" Target="../tags/tag25.xml"/><Relationship Id="rId15" Type="http://schemas.openxmlformats.org/officeDocument/2006/relationships/image" Target="../media/image28.png"/><Relationship Id="rId10" Type="http://schemas.openxmlformats.org/officeDocument/2006/relationships/notesSlide" Target="../notesSlides/notesSlide16.xml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gi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gi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gif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8.png"/><Relationship Id="rId7" Type="http://schemas.openxmlformats.org/officeDocument/2006/relationships/image" Target="../media/image22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gif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tags" Target="../tags/tag31.xml"/><Relationship Id="rId7" Type="http://schemas.openxmlformats.org/officeDocument/2006/relationships/image" Target="../media/image4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2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4.xml"/><Relationship Id="rId7" Type="http://schemas.openxmlformats.org/officeDocument/2006/relationships/image" Target="../media/image4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44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7.xml"/><Relationship Id="rId7" Type="http://schemas.openxmlformats.org/officeDocument/2006/relationships/image" Target="../media/image46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5.png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notesSlide" Target="../notesSlides/notesSlide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44.xml"/><Relationship Id="rId7" Type="http://schemas.openxmlformats.org/officeDocument/2006/relationships/image" Target="../media/image4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55.png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60.png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9.xml"/><Relationship Id="rId6" Type="http://schemas.openxmlformats.org/officeDocument/2006/relationships/image" Target="../media/image2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0.xml"/><Relationship Id="rId6" Type="http://schemas.openxmlformats.org/officeDocument/2006/relationships/image" Target="../media/image24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09111"/>
            <a:ext cx="9144000" cy="2790825"/>
          </a:xfrm>
        </p:spPr>
        <p:txBody>
          <a:bodyPr/>
          <a:lstStyle/>
          <a:p>
            <a:pPr algn="ctr"/>
            <a:r>
              <a:rPr lang="en-US" sz="4000" b="0" dirty="0" smtClean="0"/>
              <a:t>Learning by Loss Minimization</a:t>
            </a:r>
            <a:endParaRPr lang="en-US" sz="4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7663" y="1143000"/>
            <a:ext cx="8437562" cy="5410200"/>
          </a:xfrm>
          <a:noFill/>
          <a:ln/>
        </p:spPr>
        <p:txBody>
          <a:bodyPr/>
          <a:lstStyle/>
          <a:p>
            <a:r>
              <a:rPr lang="en-US" dirty="0"/>
              <a:t>Binary classification can be viewed as the task of separating classes in feature space: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896938" y="3054350"/>
            <a:ext cx="0" cy="30416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762000" y="5980113"/>
            <a:ext cx="4081463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936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62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1514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1133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1666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1133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285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047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2949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581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172460" y="4962660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2263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2886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2263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2962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87314" name="Picture 24873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4357688"/>
            <a:ext cx="2133600" cy="558800"/>
          </a:xfrm>
          <a:prstGeom prst="rect">
            <a:avLst/>
          </a:prstGeom>
        </p:spPr>
      </p:pic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368950" y="3724313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1979600" y="3318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829825" y="319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3820294" y="3473372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87312" name="Picture 24873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" y="2478088"/>
            <a:ext cx="2133600" cy="558800"/>
          </a:xfrm>
          <a:prstGeom prst="rect">
            <a:avLst/>
          </a:prstGeom>
        </p:spPr>
      </p:pic>
      <p:pic>
        <p:nvPicPr>
          <p:cNvPr id="2487313" name="Picture 24873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478088"/>
            <a:ext cx="2133600" cy="558800"/>
          </a:xfrm>
          <a:prstGeom prst="rect">
            <a:avLst/>
          </a:prstGeom>
        </p:spPr>
      </p:pic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75098" y="3036886"/>
            <a:ext cx="3472977" cy="3655743"/>
          </a:xfrm>
          <a:prstGeom prst="line">
            <a:avLst/>
          </a:prstGeom>
          <a:noFill/>
          <a:ln w="25400">
            <a:solidFill>
              <a:srgbClr val="FFC000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מלבן 1"/>
          <p:cNvSpPr/>
          <p:nvPr/>
        </p:nvSpPr>
        <p:spPr bwMode="auto">
          <a:xfrm>
            <a:off x="2027694" y="2536050"/>
            <a:ext cx="553581" cy="442875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0" name="מלבן 29"/>
          <p:cNvSpPr/>
          <p:nvPr/>
        </p:nvSpPr>
        <p:spPr bwMode="auto">
          <a:xfrm>
            <a:off x="4566672" y="2547754"/>
            <a:ext cx="553581" cy="442875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1" name="מלבן 30"/>
          <p:cNvSpPr/>
          <p:nvPr/>
        </p:nvSpPr>
        <p:spPr bwMode="auto">
          <a:xfrm>
            <a:off x="4566671" y="4428350"/>
            <a:ext cx="553581" cy="442875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531947" y="438768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1514475" y="4319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363323" y="5259956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1666875" y="4471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3114675" y="6164352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488115" y="6436736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0" name="Picture 6" descr="http://latex.codecogs.com/png.latex?%5Cbg_black%20%5Chuge%20x%3D%20%5Bx_1%2Cx_2%5D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11" y="2673349"/>
            <a:ext cx="16478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atex.codecogs.com/png.latex?%5Cbg_black%20%5Chuge%20x_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12" y="6134189"/>
            <a:ext cx="3143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codecogs.com/png.latex?%5Cbg_black%20%5Chuge%20x_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14" y="3010053"/>
            <a:ext cx="323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atex.codecogs.com/gif.latex?%5Cdpi%7B200%7D%20%5Cbg_black%20w%3D%20a%5B-1%2C1%5D%20%5C%3B%5C%3B%5C%3B%20a%3E0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011" y="3351134"/>
            <a:ext cx="2657475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latex.codecogs.com/gif.latex?%5Cdpi%7B200%7D%20%5Cbg_black%20%5Ccolor%5Brgb%5D%7B0.4%2C0.6%2C%201%7D%20y%3D-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88" y="3906682"/>
            <a:ext cx="1080042" cy="3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latex.codecogs.com/gif.latex?%5Cdpi%7B200%7D%20%5Cbg_black%20%5Ccolor%5Brgb%5D%7B1%2C0%2C%200%7D%20y%3D&amp;plus;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588" y="4524337"/>
            <a:ext cx="952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54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41" y="2285626"/>
            <a:ext cx="8547100" cy="1158875"/>
          </a:xfrm>
          <a:prstGeom prst="rect">
            <a:avLst/>
          </a:prstGeom>
        </p:spPr>
      </p:pic>
      <p:grpSp>
        <p:nvGrpSpPr>
          <p:cNvPr id="2487296" name="Group 29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262547" y="1404883"/>
            <a:ext cx="5302577" cy="543878"/>
            <a:chOff x="-2" y="0"/>
            <a:chExt cx="5762" cy="591"/>
          </a:xfrm>
        </p:grpSpPr>
        <p:sp>
          <p:nvSpPr>
            <p:cNvPr id="2487299" name="Freeform 30"/>
            <p:cNvSpPr>
              <a:spLocks noChangeAspect="1"/>
            </p:cNvSpPr>
            <p:nvPr/>
          </p:nvSpPr>
          <p:spPr bwMode="auto">
            <a:xfrm>
              <a:off x="-2" y="33"/>
              <a:ext cx="128" cy="403"/>
            </a:xfrm>
            <a:custGeom>
              <a:avLst/>
              <a:gdLst>
                <a:gd name="T0" fmla="*/ 83 w 128"/>
                <a:gd name="T1" fmla="*/ 0 h 403"/>
                <a:gd name="T2" fmla="*/ 0 w 128"/>
                <a:gd name="T3" fmla="*/ 6 h 403"/>
                <a:gd name="T4" fmla="*/ 0 w 128"/>
                <a:gd name="T5" fmla="*/ 24 h 403"/>
                <a:gd name="T6" fmla="*/ 14 w 128"/>
                <a:gd name="T7" fmla="*/ 25 h 403"/>
                <a:gd name="T8" fmla="*/ 24 w 128"/>
                <a:gd name="T9" fmla="*/ 25 h 403"/>
                <a:gd name="T10" fmla="*/ 32 w 128"/>
                <a:gd name="T11" fmla="*/ 27 h 403"/>
                <a:gd name="T12" fmla="*/ 38 w 128"/>
                <a:gd name="T13" fmla="*/ 30 h 403"/>
                <a:gd name="T14" fmla="*/ 42 w 128"/>
                <a:gd name="T15" fmla="*/ 34 h 403"/>
                <a:gd name="T16" fmla="*/ 44 w 128"/>
                <a:gd name="T17" fmla="*/ 40 h 403"/>
                <a:gd name="T18" fmla="*/ 45 w 128"/>
                <a:gd name="T19" fmla="*/ 47 h 403"/>
                <a:gd name="T20" fmla="*/ 45 w 128"/>
                <a:gd name="T21" fmla="*/ 57 h 403"/>
                <a:gd name="T22" fmla="*/ 45 w 128"/>
                <a:gd name="T23" fmla="*/ 359 h 403"/>
                <a:gd name="T24" fmla="*/ 44 w 128"/>
                <a:gd name="T25" fmla="*/ 374 h 403"/>
                <a:gd name="T26" fmla="*/ 37 w 128"/>
                <a:gd name="T27" fmla="*/ 381 h 403"/>
                <a:gd name="T28" fmla="*/ 23 w 128"/>
                <a:gd name="T29" fmla="*/ 384 h 403"/>
                <a:gd name="T30" fmla="*/ 0 w 128"/>
                <a:gd name="T31" fmla="*/ 385 h 403"/>
                <a:gd name="T32" fmla="*/ 0 w 128"/>
                <a:gd name="T33" fmla="*/ 403 h 403"/>
                <a:gd name="T34" fmla="*/ 16 w 128"/>
                <a:gd name="T35" fmla="*/ 402 h 403"/>
                <a:gd name="T36" fmla="*/ 34 w 128"/>
                <a:gd name="T37" fmla="*/ 401 h 403"/>
                <a:gd name="T38" fmla="*/ 51 w 128"/>
                <a:gd name="T39" fmla="*/ 401 h 403"/>
                <a:gd name="T40" fmla="*/ 64 w 128"/>
                <a:gd name="T41" fmla="*/ 401 h 403"/>
                <a:gd name="T42" fmla="*/ 77 w 128"/>
                <a:gd name="T43" fmla="*/ 401 h 403"/>
                <a:gd name="T44" fmla="*/ 93 w 128"/>
                <a:gd name="T45" fmla="*/ 401 h 403"/>
                <a:gd name="T46" fmla="*/ 111 w 128"/>
                <a:gd name="T47" fmla="*/ 402 h 403"/>
                <a:gd name="T48" fmla="*/ 128 w 128"/>
                <a:gd name="T49" fmla="*/ 403 h 403"/>
                <a:gd name="T50" fmla="*/ 128 w 128"/>
                <a:gd name="T51" fmla="*/ 385 h 403"/>
                <a:gd name="T52" fmla="*/ 105 w 128"/>
                <a:gd name="T53" fmla="*/ 384 h 403"/>
                <a:gd name="T54" fmla="*/ 91 w 128"/>
                <a:gd name="T55" fmla="*/ 381 h 403"/>
                <a:gd name="T56" fmla="*/ 85 w 128"/>
                <a:gd name="T57" fmla="*/ 374 h 403"/>
                <a:gd name="T58" fmla="*/ 83 w 128"/>
                <a:gd name="T59" fmla="*/ 359 h 403"/>
                <a:gd name="T60" fmla="*/ 83 w 128"/>
                <a:gd name="T6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8" h="403">
                  <a:moveTo>
                    <a:pt x="83" y="0"/>
                  </a:moveTo>
                  <a:lnTo>
                    <a:pt x="0" y="6"/>
                  </a:lnTo>
                  <a:lnTo>
                    <a:pt x="0" y="24"/>
                  </a:lnTo>
                  <a:lnTo>
                    <a:pt x="14" y="25"/>
                  </a:lnTo>
                  <a:lnTo>
                    <a:pt x="24" y="25"/>
                  </a:lnTo>
                  <a:lnTo>
                    <a:pt x="32" y="27"/>
                  </a:lnTo>
                  <a:lnTo>
                    <a:pt x="38" y="30"/>
                  </a:lnTo>
                  <a:lnTo>
                    <a:pt x="42" y="34"/>
                  </a:lnTo>
                  <a:lnTo>
                    <a:pt x="44" y="40"/>
                  </a:lnTo>
                  <a:lnTo>
                    <a:pt x="45" y="47"/>
                  </a:lnTo>
                  <a:lnTo>
                    <a:pt x="45" y="57"/>
                  </a:lnTo>
                  <a:lnTo>
                    <a:pt x="45" y="359"/>
                  </a:lnTo>
                  <a:lnTo>
                    <a:pt x="44" y="374"/>
                  </a:lnTo>
                  <a:lnTo>
                    <a:pt x="37" y="381"/>
                  </a:lnTo>
                  <a:lnTo>
                    <a:pt x="23" y="384"/>
                  </a:lnTo>
                  <a:lnTo>
                    <a:pt x="0" y="385"/>
                  </a:lnTo>
                  <a:lnTo>
                    <a:pt x="0" y="403"/>
                  </a:lnTo>
                  <a:lnTo>
                    <a:pt x="16" y="402"/>
                  </a:lnTo>
                  <a:lnTo>
                    <a:pt x="34" y="401"/>
                  </a:lnTo>
                  <a:lnTo>
                    <a:pt x="51" y="401"/>
                  </a:lnTo>
                  <a:lnTo>
                    <a:pt x="64" y="401"/>
                  </a:lnTo>
                  <a:lnTo>
                    <a:pt x="77" y="401"/>
                  </a:lnTo>
                  <a:lnTo>
                    <a:pt x="93" y="401"/>
                  </a:lnTo>
                  <a:lnTo>
                    <a:pt x="111" y="402"/>
                  </a:lnTo>
                  <a:lnTo>
                    <a:pt x="128" y="403"/>
                  </a:lnTo>
                  <a:lnTo>
                    <a:pt x="128" y="385"/>
                  </a:lnTo>
                  <a:lnTo>
                    <a:pt x="105" y="384"/>
                  </a:lnTo>
                  <a:lnTo>
                    <a:pt x="91" y="381"/>
                  </a:lnTo>
                  <a:lnTo>
                    <a:pt x="85" y="374"/>
                  </a:lnTo>
                  <a:lnTo>
                    <a:pt x="83" y="359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0" name="Freeform 31"/>
            <p:cNvSpPr>
              <a:spLocks noChangeAspect="1" noEditPoints="1"/>
            </p:cNvSpPr>
            <p:nvPr/>
          </p:nvSpPr>
          <p:spPr bwMode="auto">
            <a:xfrm>
              <a:off x="155" y="176"/>
              <a:ext cx="255" cy="266"/>
            </a:xfrm>
            <a:custGeom>
              <a:avLst/>
              <a:gdLst>
                <a:gd name="T0" fmla="*/ 255 w 255"/>
                <a:gd name="T1" fmla="*/ 135 h 266"/>
                <a:gd name="T2" fmla="*/ 253 w 255"/>
                <a:gd name="T3" fmla="*/ 108 h 266"/>
                <a:gd name="T4" fmla="*/ 245 w 255"/>
                <a:gd name="T5" fmla="*/ 83 h 266"/>
                <a:gd name="T6" fmla="*/ 233 w 255"/>
                <a:gd name="T7" fmla="*/ 60 h 266"/>
                <a:gd name="T8" fmla="*/ 218 w 255"/>
                <a:gd name="T9" fmla="*/ 40 h 266"/>
                <a:gd name="T10" fmla="*/ 199 w 255"/>
                <a:gd name="T11" fmla="*/ 23 h 266"/>
                <a:gd name="T12" fmla="*/ 177 w 255"/>
                <a:gd name="T13" fmla="*/ 10 h 266"/>
                <a:gd name="T14" fmla="*/ 154 w 255"/>
                <a:gd name="T15" fmla="*/ 3 h 266"/>
                <a:gd name="T16" fmla="*/ 128 w 255"/>
                <a:gd name="T17" fmla="*/ 0 h 266"/>
                <a:gd name="T18" fmla="*/ 102 w 255"/>
                <a:gd name="T19" fmla="*/ 3 h 266"/>
                <a:gd name="T20" fmla="*/ 78 w 255"/>
                <a:gd name="T21" fmla="*/ 11 h 266"/>
                <a:gd name="T22" fmla="*/ 56 w 255"/>
                <a:gd name="T23" fmla="*/ 24 h 266"/>
                <a:gd name="T24" fmla="*/ 37 w 255"/>
                <a:gd name="T25" fmla="*/ 40 h 266"/>
                <a:gd name="T26" fmla="*/ 22 w 255"/>
                <a:gd name="T27" fmla="*/ 61 h 266"/>
                <a:gd name="T28" fmla="*/ 10 w 255"/>
                <a:gd name="T29" fmla="*/ 84 h 266"/>
                <a:gd name="T30" fmla="*/ 3 w 255"/>
                <a:gd name="T31" fmla="*/ 109 h 266"/>
                <a:gd name="T32" fmla="*/ 0 w 255"/>
                <a:gd name="T33" fmla="*/ 135 h 266"/>
                <a:gd name="T34" fmla="*/ 11 w 255"/>
                <a:gd name="T35" fmla="*/ 187 h 266"/>
                <a:gd name="T36" fmla="*/ 39 w 255"/>
                <a:gd name="T37" fmla="*/ 229 h 266"/>
                <a:gd name="T38" fmla="*/ 79 w 255"/>
                <a:gd name="T39" fmla="*/ 256 h 266"/>
                <a:gd name="T40" fmla="*/ 128 w 255"/>
                <a:gd name="T41" fmla="*/ 266 h 266"/>
                <a:gd name="T42" fmla="*/ 177 w 255"/>
                <a:gd name="T43" fmla="*/ 256 h 266"/>
                <a:gd name="T44" fmla="*/ 218 w 255"/>
                <a:gd name="T45" fmla="*/ 228 h 266"/>
                <a:gd name="T46" fmla="*/ 245 w 255"/>
                <a:gd name="T47" fmla="*/ 187 h 266"/>
                <a:gd name="T48" fmla="*/ 255 w 255"/>
                <a:gd name="T49" fmla="*/ 135 h 266"/>
                <a:gd name="T50" fmla="*/ 128 w 255"/>
                <a:gd name="T51" fmla="*/ 251 h 266"/>
                <a:gd name="T52" fmla="*/ 110 w 255"/>
                <a:gd name="T53" fmla="*/ 249 h 266"/>
                <a:gd name="T54" fmla="*/ 92 w 255"/>
                <a:gd name="T55" fmla="*/ 242 h 266"/>
                <a:gd name="T56" fmla="*/ 76 w 255"/>
                <a:gd name="T57" fmla="*/ 230 h 266"/>
                <a:gd name="T58" fmla="*/ 63 w 255"/>
                <a:gd name="T59" fmla="*/ 213 h 266"/>
                <a:gd name="T60" fmla="*/ 54 w 255"/>
                <a:gd name="T61" fmla="*/ 192 h 266"/>
                <a:gd name="T62" fmla="*/ 50 w 255"/>
                <a:gd name="T63" fmla="*/ 170 h 266"/>
                <a:gd name="T64" fmla="*/ 48 w 255"/>
                <a:gd name="T65" fmla="*/ 149 h 266"/>
                <a:gd name="T66" fmla="*/ 48 w 255"/>
                <a:gd name="T67" fmla="*/ 131 h 266"/>
                <a:gd name="T68" fmla="*/ 48 w 255"/>
                <a:gd name="T69" fmla="*/ 112 h 266"/>
                <a:gd name="T70" fmla="*/ 50 w 255"/>
                <a:gd name="T71" fmla="*/ 92 h 266"/>
                <a:gd name="T72" fmla="*/ 54 w 255"/>
                <a:gd name="T73" fmla="*/ 71 h 266"/>
                <a:gd name="T74" fmla="*/ 62 w 255"/>
                <a:gd name="T75" fmla="*/ 51 h 266"/>
                <a:gd name="T76" fmla="*/ 76 w 255"/>
                <a:gd name="T77" fmla="*/ 34 h 266"/>
                <a:gd name="T78" fmla="*/ 92 w 255"/>
                <a:gd name="T79" fmla="*/ 22 h 266"/>
                <a:gd name="T80" fmla="*/ 110 w 255"/>
                <a:gd name="T81" fmla="*/ 15 h 266"/>
                <a:gd name="T82" fmla="*/ 128 w 255"/>
                <a:gd name="T83" fmla="*/ 13 h 266"/>
                <a:gd name="T84" fmla="*/ 146 w 255"/>
                <a:gd name="T85" fmla="*/ 15 h 266"/>
                <a:gd name="T86" fmla="*/ 164 w 255"/>
                <a:gd name="T87" fmla="*/ 22 h 266"/>
                <a:gd name="T88" fmla="*/ 180 w 255"/>
                <a:gd name="T89" fmla="*/ 34 h 266"/>
                <a:gd name="T90" fmla="*/ 193 w 255"/>
                <a:gd name="T91" fmla="*/ 50 h 266"/>
                <a:gd name="T92" fmla="*/ 201 w 255"/>
                <a:gd name="T93" fmla="*/ 70 h 266"/>
                <a:gd name="T94" fmla="*/ 206 w 255"/>
                <a:gd name="T95" fmla="*/ 92 h 266"/>
                <a:gd name="T96" fmla="*/ 208 w 255"/>
                <a:gd name="T97" fmla="*/ 112 h 266"/>
                <a:gd name="T98" fmla="*/ 208 w 255"/>
                <a:gd name="T99" fmla="*/ 131 h 266"/>
                <a:gd name="T100" fmla="*/ 208 w 255"/>
                <a:gd name="T101" fmla="*/ 148 h 266"/>
                <a:gd name="T102" fmla="*/ 206 w 255"/>
                <a:gd name="T103" fmla="*/ 168 h 266"/>
                <a:gd name="T104" fmla="*/ 202 w 255"/>
                <a:gd name="T105" fmla="*/ 188 h 266"/>
                <a:gd name="T106" fmla="*/ 195 w 255"/>
                <a:gd name="T107" fmla="*/ 208 h 266"/>
                <a:gd name="T108" fmla="*/ 183 w 255"/>
                <a:gd name="T109" fmla="*/ 226 h 266"/>
                <a:gd name="T110" fmla="*/ 168 w 255"/>
                <a:gd name="T111" fmla="*/ 240 h 266"/>
                <a:gd name="T112" fmla="*/ 149 w 255"/>
                <a:gd name="T113" fmla="*/ 248 h 266"/>
                <a:gd name="T114" fmla="*/ 128 w 255"/>
                <a:gd name="T115" fmla="*/ 251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5" h="266">
                  <a:moveTo>
                    <a:pt x="255" y="135"/>
                  </a:moveTo>
                  <a:lnTo>
                    <a:pt x="253" y="108"/>
                  </a:lnTo>
                  <a:lnTo>
                    <a:pt x="245" y="83"/>
                  </a:lnTo>
                  <a:lnTo>
                    <a:pt x="233" y="60"/>
                  </a:lnTo>
                  <a:lnTo>
                    <a:pt x="218" y="40"/>
                  </a:lnTo>
                  <a:lnTo>
                    <a:pt x="199" y="23"/>
                  </a:lnTo>
                  <a:lnTo>
                    <a:pt x="177" y="10"/>
                  </a:lnTo>
                  <a:lnTo>
                    <a:pt x="154" y="3"/>
                  </a:lnTo>
                  <a:lnTo>
                    <a:pt x="128" y="0"/>
                  </a:lnTo>
                  <a:lnTo>
                    <a:pt x="102" y="3"/>
                  </a:lnTo>
                  <a:lnTo>
                    <a:pt x="78" y="11"/>
                  </a:lnTo>
                  <a:lnTo>
                    <a:pt x="56" y="24"/>
                  </a:lnTo>
                  <a:lnTo>
                    <a:pt x="37" y="40"/>
                  </a:lnTo>
                  <a:lnTo>
                    <a:pt x="22" y="61"/>
                  </a:lnTo>
                  <a:lnTo>
                    <a:pt x="10" y="84"/>
                  </a:lnTo>
                  <a:lnTo>
                    <a:pt x="3" y="109"/>
                  </a:lnTo>
                  <a:lnTo>
                    <a:pt x="0" y="135"/>
                  </a:lnTo>
                  <a:lnTo>
                    <a:pt x="11" y="187"/>
                  </a:lnTo>
                  <a:lnTo>
                    <a:pt x="39" y="229"/>
                  </a:lnTo>
                  <a:lnTo>
                    <a:pt x="79" y="256"/>
                  </a:lnTo>
                  <a:lnTo>
                    <a:pt x="128" y="266"/>
                  </a:lnTo>
                  <a:lnTo>
                    <a:pt x="177" y="256"/>
                  </a:lnTo>
                  <a:lnTo>
                    <a:pt x="218" y="228"/>
                  </a:lnTo>
                  <a:lnTo>
                    <a:pt x="245" y="187"/>
                  </a:lnTo>
                  <a:lnTo>
                    <a:pt x="255" y="135"/>
                  </a:lnTo>
                  <a:close/>
                  <a:moveTo>
                    <a:pt x="128" y="251"/>
                  </a:moveTo>
                  <a:lnTo>
                    <a:pt x="110" y="249"/>
                  </a:lnTo>
                  <a:lnTo>
                    <a:pt x="92" y="242"/>
                  </a:lnTo>
                  <a:lnTo>
                    <a:pt x="76" y="230"/>
                  </a:lnTo>
                  <a:lnTo>
                    <a:pt x="63" y="213"/>
                  </a:lnTo>
                  <a:lnTo>
                    <a:pt x="54" y="192"/>
                  </a:lnTo>
                  <a:lnTo>
                    <a:pt x="50" y="170"/>
                  </a:lnTo>
                  <a:lnTo>
                    <a:pt x="48" y="149"/>
                  </a:lnTo>
                  <a:lnTo>
                    <a:pt x="48" y="131"/>
                  </a:lnTo>
                  <a:lnTo>
                    <a:pt x="48" y="112"/>
                  </a:lnTo>
                  <a:lnTo>
                    <a:pt x="50" y="92"/>
                  </a:lnTo>
                  <a:lnTo>
                    <a:pt x="54" y="71"/>
                  </a:lnTo>
                  <a:lnTo>
                    <a:pt x="62" y="51"/>
                  </a:lnTo>
                  <a:lnTo>
                    <a:pt x="76" y="34"/>
                  </a:lnTo>
                  <a:lnTo>
                    <a:pt x="92" y="22"/>
                  </a:lnTo>
                  <a:lnTo>
                    <a:pt x="110" y="15"/>
                  </a:lnTo>
                  <a:lnTo>
                    <a:pt x="128" y="13"/>
                  </a:lnTo>
                  <a:lnTo>
                    <a:pt x="146" y="15"/>
                  </a:lnTo>
                  <a:lnTo>
                    <a:pt x="164" y="22"/>
                  </a:lnTo>
                  <a:lnTo>
                    <a:pt x="180" y="34"/>
                  </a:lnTo>
                  <a:lnTo>
                    <a:pt x="193" y="50"/>
                  </a:lnTo>
                  <a:lnTo>
                    <a:pt x="201" y="70"/>
                  </a:lnTo>
                  <a:lnTo>
                    <a:pt x="206" y="92"/>
                  </a:lnTo>
                  <a:lnTo>
                    <a:pt x="208" y="112"/>
                  </a:lnTo>
                  <a:lnTo>
                    <a:pt x="208" y="131"/>
                  </a:lnTo>
                  <a:lnTo>
                    <a:pt x="208" y="148"/>
                  </a:lnTo>
                  <a:lnTo>
                    <a:pt x="206" y="168"/>
                  </a:lnTo>
                  <a:lnTo>
                    <a:pt x="202" y="188"/>
                  </a:lnTo>
                  <a:lnTo>
                    <a:pt x="195" y="208"/>
                  </a:lnTo>
                  <a:lnTo>
                    <a:pt x="183" y="226"/>
                  </a:lnTo>
                  <a:lnTo>
                    <a:pt x="168" y="240"/>
                  </a:lnTo>
                  <a:lnTo>
                    <a:pt x="149" y="248"/>
                  </a:lnTo>
                  <a:lnTo>
                    <a:pt x="128" y="25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1" name="Freeform 32"/>
            <p:cNvSpPr>
              <a:spLocks noChangeAspect="1"/>
            </p:cNvSpPr>
            <p:nvPr/>
          </p:nvSpPr>
          <p:spPr bwMode="auto">
            <a:xfrm>
              <a:off x="446" y="176"/>
              <a:ext cx="189" cy="266"/>
            </a:xfrm>
            <a:custGeom>
              <a:avLst/>
              <a:gdLst>
                <a:gd name="T0" fmla="*/ 107 w 189"/>
                <a:gd name="T1" fmla="*/ 148 h 266"/>
                <a:gd name="T2" fmla="*/ 126 w 189"/>
                <a:gd name="T3" fmla="*/ 154 h 266"/>
                <a:gd name="T4" fmla="*/ 145 w 189"/>
                <a:gd name="T5" fmla="*/ 166 h 266"/>
                <a:gd name="T6" fmla="*/ 159 w 189"/>
                <a:gd name="T7" fmla="*/ 186 h 266"/>
                <a:gd name="T8" fmla="*/ 157 w 189"/>
                <a:gd name="T9" fmla="*/ 221 h 266"/>
                <a:gd name="T10" fmla="*/ 125 w 189"/>
                <a:gd name="T11" fmla="*/ 249 h 266"/>
                <a:gd name="T12" fmla="*/ 79 w 189"/>
                <a:gd name="T13" fmla="*/ 252 h 266"/>
                <a:gd name="T14" fmla="*/ 52 w 189"/>
                <a:gd name="T15" fmla="*/ 240 h 266"/>
                <a:gd name="T16" fmla="*/ 33 w 189"/>
                <a:gd name="T17" fmla="*/ 218 h 266"/>
                <a:gd name="T18" fmla="*/ 20 w 189"/>
                <a:gd name="T19" fmla="*/ 188 h 266"/>
                <a:gd name="T20" fmla="*/ 13 w 189"/>
                <a:gd name="T21" fmla="*/ 163 h 266"/>
                <a:gd name="T22" fmla="*/ 1 w 189"/>
                <a:gd name="T23" fmla="*/ 164 h 266"/>
                <a:gd name="T24" fmla="*/ 0 w 189"/>
                <a:gd name="T25" fmla="*/ 252 h 266"/>
                <a:gd name="T26" fmla="*/ 7 w 189"/>
                <a:gd name="T27" fmla="*/ 266 h 266"/>
                <a:gd name="T28" fmla="*/ 11 w 189"/>
                <a:gd name="T29" fmla="*/ 264 h 266"/>
                <a:gd name="T30" fmla="*/ 21 w 189"/>
                <a:gd name="T31" fmla="*/ 255 h 266"/>
                <a:gd name="T32" fmla="*/ 23 w 189"/>
                <a:gd name="T33" fmla="*/ 251 h 266"/>
                <a:gd name="T34" fmla="*/ 32 w 189"/>
                <a:gd name="T35" fmla="*/ 241 h 266"/>
                <a:gd name="T36" fmla="*/ 69 w 189"/>
                <a:gd name="T37" fmla="*/ 263 h 266"/>
                <a:gd name="T38" fmla="*/ 96 w 189"/>
                <a:gd name="T39" fmla="*/ 266 h 266"/>
                <a:gd name="T40" fmla="*/ 167 w 189"/>
                <a:gd name="T41" fmla="*/ 241 h 266"/>
                <a:gd name="T42" fmla="*/ 189 w 189"/>
                <a:gd name="T43" fmla="*/ 185 h 266"/>
                <a:gd name="T44" fmla="*/ 179 w 189"/>
                <a:gd name="T45" fmla="*/ 149 h 266"/>
                <a:gd name="T46" fmla="*/ 164 w 189"/>
                <a:gd name="T47" fmla="*/ 130 h 266"/>
                <a:gd name="T48" fmla="*/ 134 w 189"/>
                <a:gd name="T49" fmla="*/ 111 h 266"/>
                <a:gd name="T50" fmla="*/ 99 w 189"/>
                <a:gd name="T51" fmla="*/ 102 h 266"/>
                <a:gd name="T52" fmla="*/ 74 w 189"/>
                <a:gd name="T53" fmla="*/ 97 h 266"/>
                <a:gd name="T54" fmla="*/ 51 w 189"/>
                <a:gd name="T55" fmla="*/ 89 h 266"/>
                <a:gd name="T56" fmla="*/ 34 w 189"/>
                <a:gd name="T57" fmla="*/ 76 h 266"/>
                <a:gd name="T58" fmla="*/ 28 w 189"/>
                <a:gd name="T59" fmla="*/ 55 h 266"/>
                <a:gd name="T60" fmla="*/ 42 w 189"/>
                <a:gd name="T61" fmla="*/ 25 h 266"/>
                <a:gd name="T62" fmla="*/ 93 w 189"/>
                <a:gd name="T63" fmla="*/ 11 h 266"/>
                <a:gd name="T64" fmla="*/ 130 w 189"/>
                <a:gd name="T65" fmla="*/ 19 h 266"/>
                <a:gd name="T66" fmla="*/ 150 w 189"/>
                <a:gd name="T67" fmla="*/ 39 h 266"/>
                <a:gd name="T68" fmla="*/ 158 w 189"/>
                <a:gd name="T69" fmla="*/ 62 h 266"/>
                <a:gd name="T70" fmla="*/ 160 w 189"/>
                <a:gd name="T71" fmla="*/ 81 h 266"/>
                <a:gd name="T72" fmla="*/ 167 w 189"/>
                <a:gd name="T73" fmla="*/ 86 h 266"/>
                <a:gd name="T74" fmla="*/ 173 w 189"/>
                <a:gd name="T75" fmla="*/ 83 h 266"/>
                <a:gd name="T76" fmla="*/ 174 w 189"/>
                <a:gd name="T77" fmla="*/ 72 h 266"/>
                <a:gd name="T78" fmla="*/ 174 w 189"/>
                <a:gd name="T79" fmla="*/ 3 h 266"/>
                <a:gd name="T80" fmla="*/ 164 w 189"/>
                <a:gd name="T81" fmla="*/ 1 h 266"/>
                <a:gd name="T82" fmla="*/ 152 w 189"/>
                <a:gd name="T83" fmla="*/ 11 h 266"/>
                <a:gd name="T84" fmla="*/ 130 w 189"/>
                <a:gd name="T85" fmla="*/ 6 h 266"/>
                <a:gd name="T86" fmla="*/ 102 w 189"/>
                <a:gd name="T87" fmla="*/ 0 h 266"/>
                <a:gd name="T88" fmla="*/ 48 w 189"/>
                <a:gd name="T89" fmla="*/ 6 h 266"/>
                <a:gd name="T90" fmla="*/ 5 w 189"/>
                <a:gd name="T91" fmla="*/ 46 h 266"/>
                <a:gd name="T92" fmla="*/ 7 w 189"/>
                <a:gd name="T93" fmla="*/ 99 h 266"/>
                <a:gd name="T94" fmla="*/ 39 w 189"/>
                <a:gd name="T95" fmla="*/ 130 h 266"/>
                <a:gd name="T96" fmla="*/ 74 w 189"/>
                <a:gd name="T97" fmla="*/ 14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9" h="266">
                  <a:moveTo>
                    <a:pt x="101" y="147"/>
                  </a:moveTo>
                  <a:lnTo>
                    <a:pt x="107" y="148"/>
                  </a:lnTo>
                  <a:lnTo>
                    <a:pt x="116" y="150"/>
                  </a:lnTo>
                  <a:lnTo>
                    <a:pt x="126" y="154"/>
                  </a:lnTo>
                  <a:lnTo>
                    <a:pt x="136" y="159"/>
                  </a:lnTo>
                  <a:lnTo>
                    <a:pt x="145" y="166"/>
                  </a:lnTo>
                  <a:lnTo>
                    <a:pt x="153" y="175"/>
                  </a:lnTo>
                  <a:lnTo>
                    <a:pt x="159" y="186"/>
                  </a:lnTo>
                  <a:lnTo>
                    <a:pt x="161" y="200"/>
                  </a:lnTo>
                  <a:lnTo>
                    <a:pt x="157" y="221"/>
                  </a:lnTo>
                  <a:lnTo>
                    <a:pt x="145" y="238"/>
                  </a:lnTo>
                  <a:lnTo>
                    <a:pt x="125" y="249"/>
                  </a:lnTo>
                  <a:lnTo>
                    <a:pt x="96" y="253"/>
                  </a:lnTo>
                  <a:lnTo>
                    <a:pt x="79" y="252"/>
                  </a:lnTo>
                  <a:lnTo>
                    <a:pt x="64" y="247"/>
                  </a:lnTo>
                  <a:lnTo>
                    <a:pt x="52" y="240"/>
                  </a:lnTo>
                  <a:lnTo>
                    <a:pt x="42" y="230"/>
                  </a:lnTo>
                  <a:lnTo>
                    <a:pt x="33" y="218"/>
                  </a:lnTo>
                  <a:lnTo>
                    <a:pt x="26" y="205"/>
                  </a:lnTo>
                  <a:lnTo>
                    <a:pt x="20" y="188"/>
                  </a:lnTo>
                  <a:lnTo>
                    <a:pt x="16" y="171"/>
                  </a:lnTo>
                  <a:lnTo>
                    <a:pt x="13" y="163"/>
                  </a:lnTo>
                  <a:lnTo>
                    <a:pt x="8" y="161"/>
                  </a:lnTo>
                  <a:lnTo>
                    <a:pt x="1" y="164"/>
                  </a:lnTo>
                  <a:lnTo>
                    <a:pt x="0" y="175"/>
                  </a:lnTo>
                  <a:lnTo>
                    <a:pt x="0" y="252"/>
                  </a:lnTo>
                  <a:lnTo>
                    <a:pt x="1" y="263"/>
                  </a:lnTo>
                  <a:lnTo>
                    <a:pt x="7" y="266"/>
                  </a:lnTo>
                  <a:lnTo>
                    <a:pt x="9" y="266"/>
                  </a:lnTo>
                  <a:lnTo>
                    <a:pt x="11" y="264"/>
                  </a:lnTo>
                  <a:lnTo>
                    <a:pt x="15" y="261"/>
                  </a:lnTo>
                  <a:lnTo>
                    <a:pt x="21" y="255"/>
                  </a:lnTo>
                  <a:lnTo>
                    <a:pt x="22" y="253"/>
                  </a:lnTo>
                  <a:lnTo>
                    <a:pt x="23" y="251"/>
                  </a:lnTo>
                  <a:lnTo>
                    <a:pt x="27" y="248"/>
                  </a:lnTo>
                  <a:lnTo>
                    <a:pt x="32" y="241"/>
                  </a:lnTo>
                  <a:lnTo>
                    <a:pt x="51" y="255"/>
                  </a:lnTo>
                  <a:lnTo>
                    <a:pt x="69" y="263"/>
                  </a:lnTo>
                  <a:lnTo>
                    <a:pt x="85" y="266"/>
                  </a:lnTo>
                  <a:lnTo>
                    <a:pt x="96" y="266"/>
                  </a:lnTo>
                  <a:lnTo>
                    <a:pt x="138" y="259"/>
                  </a:lnTo>
                  <a:lnTo>
                    <a:pt x="167" y="241"/>
                  </a:lnTo>
                  <a:lnTo>
                    <a:pt x="183" y="216"/>
                  </a:lnTo>
                  <a:lnTo>
                    <a:pt x="189" y="185"/>
                  </a:lnTo>
                  <a:lnTo>
                    <a:pt x="186" y="165"/>
                  </a:lnTo>
                  <a:lnTo>
                    <a:pt x="179" y="149"/>
                  </a:lnTo>
                  <a:lnTo>
                    <a:pt x="171" y="137"/>
                  </a:lnTo>
                  <a:lnTo>
                    <a:pt x="164" y="130"/>
                  </a:lnTo>
                  <a:lnTo>
                    <a:pt x="150" y="119"/>
                  </a:lnTo>
                  <a:lnTo>
                    <a:pt x="134" y="111"/>
                  </a:lnTo>
                  <a:lnTo>
                    <a:pt x="116" y="106"/>
                  </a:lnTo>
                  <a:lnTo>
                    <a:pt x="99" y="102"/>
                  </a:lnTo>
                  <a:lnTo>
                    <a:pt x="86" y="100"/>
                  </a:lnTo>
                  <a:lnTo>
                    <a:pt x="74" y="97"/>
                  </a:lnTo>
                  <a:lnTo>
                    <a:pt x="62" y="93"/>
                  </a:lnTo>
                  <a:lnTo>
                    <a:pt x="51" y="89"/>
                  </a:lnTo>
                  <a:lnTo>
                    <a:pt x="42" y="83"/>
                  </a:lnTo>
                  <a:lnTo>
                    <a:pt x="34" y="76"/>
                  </a:lnTo>
                  <a:lnTo>
                    <a:pt x="30" y="66"/>
                  </a:lnTo>
                  <a:lnTo>
                    <a:pt x="28" y="55"/>
                  </a:lnTo>
                  <a:lnTo>
                    <a:pt x="31" y="39"/>
                  </a:lnTo>
                  <a:lnTo>
                    <a:pt x="42" y="25"/>
                  </a:lnTo>
                  <a:lnTo>
                    <a:pt x="61" y="15"/>
                  </a:lnTo>
                  <a:lnTo>
                    <a:pt x="93" y="11"/>
                  </a:lnTo>
                  <a:lnTo>
                    <a:pt x="113" y="13"/>
                  </a:lnTo>
                  <a:lnTo>
                    <a:pt x="130" y="19"/>
                  </a:lnTo>
                  <a:lnTo>
                    <a:pt x="141" y="28"/>
                  </a:lnTo>
                  <a:lnTo>
                    <a:pt x="150" y="39"/>
                  </a:lnTo>
                  <a:lnTo>
                    <a:pt x="155" y="51"/>
                  </a:lnTo>
                  <a:lnTo>
                    <a:pt x="158" y="62"/>
                  </a:lnTo>
                  <a:lnTo>
                    <a:pt x="159" y="73"/>
                  </a:lnTo>
                  <a:lnTo>
                    <a:pt x="160" y="81"/>
                  </a:lnTo>
                  <a:lnTo>
                    <a:pt x="163" y="86"/>
                  </a:lnTo>
                  <a:lnTo>
                    <a:pt x="167" y="86"/>
                  </a:lnTo>
                  <a:lnTo>
                    <a:pt x="171" y="86"/>
                  </a:lnTo>
                  <a:lnTo>
                    <a:pt x="173" y="83"/>
                  </a:lnTo>
                  <a:lnTo>
                    <a:pt x="174" y="79"/>
                  </a:lnTo>
                  <a:lnTo>
                    <a:pt x="174" y="72"/>
                  </a:lnTo>
                  <a:lnTo>
                    <a:pt x="174" y="14"/>
                  </a:lnTo>
                  <a:lnTo>
                    <a:pt x="174" y="3"/>
                  </a:lnTo>
                  <a:lnTo>
                    <a:pt x="168" y="0"/>
                  </a:lnTo>
                  <a:lnTo>
                    <a:pt x="164" y="1"/>
                  </a:lnTo>
                  <a:lnTo>
                    <a:pt x="156" y="7"/>
                  </a:lnTo>
                  <a:lnTo>
                    <a:pt x="152" y="11"/>
                  </a:lnTo>
                  <a:lnTo>
                    <a:pt x="147" y="16"/>
                  </a:lnTo>
                  <a:lnTo>
                    <a:pt x="130" y="6"/>
                  </a:lnTo>
                  <a:lnTo>
                    <a:pt x="115" y="2"/>
                  </a:lnTo>
                  <a:lnTo>
                    <a:pt x="102" y="0"/>
                  </a:lnTo>
                  <a:lnTo>
                    <a:pt x="93" y="0"/>
                  </a:lnTo>
                  <a:lnTo>
                    <a:pt x="48" y="6"/>
                  </a:lnTo>
                  <a:lnTo>
                    <a:pt x="20" y="23"/>
                  </a:lnTo>
                  <a:lnTo>
                    <a:pt x="5" y="46"/>
                  </a:lnTo>
                  <a:lnTo>
                    <a:pt x="0" y="71"/>
                  </a:lnTo>
                  <a:lnTo>
                    <a:pt x="7" y="99"/>
                  </a:lnTo>
                  <a:lnTo>
                    <a:pt x="25" y="120"/>
                  </a:lnTo>
                  <a:lnTo>
                    <a:pt x="39" y="130"/>
                  </a:lnTo>
                  <a:lnTo>
                    <a:pt x="55" y="136"/>
                  </a:lnTo>
                  <a:lnTo>
                    <a:pt x="74" y="142"/>
                  </a:lnTo>
                  <a:lnTo>
                    <a:pt x="101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2" name="Freeform 33"/>
            <p:cNvSpPr>
              <a:spLocks noChangeAspect="1"/>
            </p:cNvSpPr>
            <p:nvPr/>
          </p:nvSpPr>
          <p:spPr bwMode="auto">
            <a:xfrm>
              <a:off x="674" y="176"/>
              <a:ext cx="188" cy="266"/>
            </a:xfrm>
            <a:custGeom>
              <a:avLst/>
              <a:gdLst>
                <a:gd name="T0" fmla="*/ 107 w 188"/>
                <a:gd name="T1" fmla="*/ 148 h 266"/>
                <a:gd name="T2" fmla="*/ 125 w 188"/>
                <a:gd name="T3" fmla="*/ 154 h 266"/>
                <a:gd name="T4" fmla="*/ 145 w 188"/>
                <a:gd name="T5" fmla="*/ 166 h 266"/>
                <a:gd name="T6" fmla="*/ 158 w 188"/>
                <a:gd name="T7" fmla="*/ 186 h 266"/>
                <a:gd name="T8" fmla="*/ 157 w 188"/>
                <a:gd name="T9" fmla="*/ 221 h 266"/>
                <a:gd name="T10" fmla="*/ 124 w 188"/>
                <a:gd name="T11" fmla="*/ 249 h 266"/>
                <a:gd name="T12" fmla="*/ 78 w 188"/>
                <a:gd name="T13" fmla="*/ 252 h 266"/>
                <a:gd name="T14" fmla="*/ 52 w 188"/>
                <a:gd name="T15" fmla="*/ 240 h 266"/>
                <a:gd name="T16" fmla="*/ 33 w 188"/>
                <a:gd name="T17" fmla="*/ 218 h 266"/>
                <a:gd name="T18" fmla="*/ 20 w 188"/>
                <a:gd name="T19" fmla="*/ 188 h 266"/>
                <a:gd name="T20" fmla="*/ 13 w 188"/>
                <a:gd name="T21" fmla="*/ 163 h 266"/>
                <a:gd name="T22" fmla="*/ 1 w 188"/>
                <a:gd name="T23" fmla="*/ 164 h 266"/>
                <a:gd name="T24" fmla="*/ 0 w 188"/>
                <a:gd name="T25" fmla="*/ 252 h 266"/>
                <a:gd name="T26" fmla="*/ 6 w 188"/>
                <a:gd name="T27" fmla="*/ 266 h 266"/>
                <a:gd name="T28" fmla="*/ 10 w 188"/>
                <a:gd name="T29" fmla="*/ 264 h 266"/>
                <a:gd name="T30" fmla="*/ 20 w 188"/>
                <a:gd name="T31" fmla="*/ 255 h 266"/>
                <a:gd name="T32" fmla="*/ 23 w 188"/>
                <a:gd name="T33" fmla="*/ 251 h 266"/>
                <a:gd name="T34" fmla="*/ 32 w 188"/>
                <a:gd name="T35" fmla="*/ 241 h 266"/>
                <a:gd name="T36" fmla="*/ 69 w 188"/>
                <a:gd name="T37" fmla="*/ 263 h 266"/>
                <a:gd name="T38" fmla="*/ 95 w 188"/>
                <a:gd name="T39" fmla="*/ 266 h 266"/>
                <a:gd name="T40" fmla="*/ 166 w 188"/>
                <a:gd name="T41" fmla="*/ 241 h 266"/>
                <a:gd name="T42" fmla="*/ 188 w 188"/>
                <a:gd name="T43" fmla="*/ 185 h 266"/>
                <a:gd name="T44" fmla="*/ 179 w 188"/>
                <a:gd name="T45" fmla="*/ 149 h 266"/>
                <a:gd name="T46" fmla="*/ 164 w 188"/>
                <a:gd name="T47" fmla="*/ 130 h 266"/>
                <a:gd name="T48" fmla="*/ 133 w 188"/>
                <a:gd name="T49" fmla="*/ 111 h 266"/>
                <a:gd name="T50" fmla="*/ 98 w 188"/>
                <a:gd name="T51" fmla="*/ 102 h 266"/>
                <a:gd name="T52" fmla="*/ 74 w 188"/>
                <a:gd name="T53" fmla="*/ 97 h 266"/>
                <a:gd name="T54" fmla="*/ 51 w 188"/>
                <a:gd name="T55" fmla="*/ 89 h 266"/>
                <a:gd name="T56" fmla="*/ 34 w 188"/>
                <a:gd name="T57" fmla="*/ 76 h 266"/>
                <a:gd name="T58" fmla="*/ 27 w 188"/>
                <a:gd name="T59" fmla="*/ 55 h 266"/>
                <a:gd name="T60" fmla="*/ 41 w 188"/>
                <a:gd name="T61" fmla="*/ 25 h 266"/>
                <a:gd name="T62" fmla="*/ 92 w 188"/>
                <a:gd name="T63" fmla="*/ 11 h 266"/>
                <a:gd name="T64" fmla="*/ 129 w 188"/>
                <a:gd name="T65" fmla="*/ 19 h 266"/>
                <a:gd name="T66" fmla="*/ 149 w 188"/>
                <a:gd name="T67" fmla="*/ 39 h 266"/>
                <a:gd name="T68" fmla="*/ 157 w 188"/>
                <a:gd name="T69" fmla="*/ 62 h 266"/>
                <a:gd name="T70" fmla="*/ 159 w 188"/>
                <a:gd name="T71" fmla="*/ 81 h 266"/>
                <a:gd name="T72" fmla="*/ 166 w 188"/>
                <a:gd name="T73" fmla="*/ 86 h 266"/>
                <a:gd name="T74" fmla="*/ 173 w 188"/>
                <a:gd name="T75" fmla="*/ 83 h 266"/>
                <a:gd name="T76" fmla="*/ 174 w 188"/>
                <a:gd name="T77" fmla="*/ 72 h 266"/>
                <a:gd name="T78" fmla="*/ 173 w 188"/>
                <a:gd name="T79" fmla="*/ 3 h 266"/>
                <a:gd name="T80" fmla="*/ 163 w 188"/>
                <a:gd name="T81" fmla="*/ 1 h 266"/>
                <a:gd name="T82" fmla="*/ 151 w 188"/>
                <a:gd name="T83" fmla="*/ 11 h 266"/>
                <a:gd name="T84" fmla="*/ 130 w 188"/>
                <a:gd name="T85" fmla="*/ 6 h 266"/>
                <a:gd name="T86" fmla="*/ 101 w 188"/>
                <a:gd name="T87" fmla="*/ 0 h 266"/>
                <a:gd name="T88" fmla="*/ 48 w 188"/>
                <a:gd name="T89" fmla="*/ 6 h 266"/>
                <a:gd name="T90" fmla="*/ 4 w 188"/>
                <a:gd name="T91" fmla="*/ 46 h 266"/>
                <a:gd name="T92" fmla="*/ 6 w 188"/>
                <a:gd name="T93" fmla="*/ 99 h 266"/>
                <a:gd name="T94" fmla="*/ 38 w 188"/>
                <a:gd name="T95" fmla="*/ 130 h 266"/>
                <a:gd name="T96" fmla="*/ 74 w 188"/>
                <a:gd name="T97" fmla="*/ 14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8" h="266">
                  <a:moveTo>
                    <a:pt x="101" y="147"/>
                  </a:moveTo>
                  <a:lnTo>
                    <a:pt x="107" y="148"/>
                  </a:lnTo>
                  <a:lnTo>
                    <a:pt x="115" y="150"/>
                  </a:lnTo>
                  <a:lnTo>
                    <a:pt x="125" y="154"/>
                  </a:lnTo>
                  <a:lnTo>
                    <a:pt x="135" y="159"/>
                  </a:lnTo>
                  <a:lnTo>
                    <a:pt x="145" y="166"/>
                  </a:lnTo>
                  <a:lnTo>
                    <a:pt x="153" y="175"/>
                  </a:lnTo>
                  <a:lnTo>
                    <a:pt x="158" y="186"/>
                  </a:lnTo>
                  <a:lnTo>
                    <a:pt x="160" y="200"/>
                  </a:lnTo>
                  <a:lnTo>
                    <a:pt x="157" y="221"/>
                  </a:lnTo>
                  <a:lnTo>
                    <a:pt x="145" y="238"/>
                  </a:lnTo>
                  <a:lnTo>
                    <a:pt x="124" y="249"/>
                  </a:lnTo>
                  <a:lnTo>
                    <a:pt x="95" y="253"/>
                  </a:lnTo>
                  <a:lnTo>
                    <a:pt x="78" y="252"/>
                  </a:lnTo>
                  <a:lnTo>
                    <a:pt x="64" y="247"/>
                  </a:lnTo>
                  <a:lnTo>
                    <a:pt x="52" y="240"/>
                  </a:lnTo>
                  <a:lnTo>
                    <a:pt x="41" y="230"/>
                  </a:lnTo>
                  <a:lnTo>
                    <a:pt x="33" y="218"/>
                  </a:lnTo>
                  <a:lnTo>
                    <a:pt x="26" y="205"/>
                  </a:lnTo>
                  <a:lnTo>
                    <a:pt x="20" y="188"/>
                  </a:lnTo>
                  <a:lnTo>
                    <a:pt x="15" y="171"/>
                  </a:lnTo>
                  <a:lnTo>
                    <a:pt x="13" y="163"/>
                  </a:lnTo>
                  <a:lnTo>
                    <a:pt x="7" y="161"/>
                  </a:lnTo>
                  <a:lnTo>
                    <a:pt x="1" y="164"/>
                  </a:lnTo>
                  <a:lnTo>
                    <a:pt x="0" y="175"/>
                  </a:lnTo>
                  <a:lnTo>
                    <a:pt x="0" y="252"/>
                  </a:lnTo>
                  <a:lnTo>
                    <a:pt x="1" y="263"/>
                  </a:lnTo>
                  <a:lnTo>
                    <a:pt x="6" y="266"/>
                  </a:lnTo>
                  <a:lnTo>
                    <a:pt x="8" y="266"/>
                  </a:lnTo>
                  <a:lnTo>
                    <a:pt x="10" y="264"/>
                  </a:lnTo>
                  <a:lnTo>
                    <a:pt x="14" y="261"/>
                  </a:lnTo>
                  <a:lnTo>
                    <a:pt x="20" y="255"/>
                  </a:lnTo>
                  <a:lnTo>
                    <a:pt x="21" y="253"/>
                  </a:lnTo>
                  <a:lnTo>
                    <a:pt x="23" y="251"/>
                  </a:lnTo>
                  <a:lnTo>
                    <a:pt x="26" y="248"/>
                  </a:lnTo>
                  <a:lnTo>
                    <a:pt x="32" y="241"/>
                  </a:lnTo>
                  <a:lnTo>
                    <a:pt x="51" y="255"/>
                  </a:lnTo>
                  <a:lnTo>
                    <a:pt x="69" y="263"/>
                  </a:lnTo>
                  <a:lnTo>
                    <a:pt x="84" y="266"/>
                  </a:lnTo>
                  <a:lnTo>
                    <a:pt x="95" y="266"/>
                  </a:lnTo>
                  <a:lnTo>
                    <a:pt x="138" y="259"/>
                  </a:lnTo>
                  <a:lnTo>
                    <a:pt x="166" y="241"/>
                  </a:lnTo>
                  <a:lnTo>
                    <a:pt x="183" y="216"/>
                  </a:lnTo>
                  <a:lnTo>
                    <a:pt x="188" y="185"/>
                  </a:lnTo>
                  <a:lnTo>
                    <a:pt x="185" y="165"/>
                  </a:lnTo>
                  <a:lnTo>
                    <a:pt x="179" y="149"/>
                  </a:lnTo>
                  <a:lnTo>
                    <a:pt x="171" y="137"/>
                  </a:lnTo>
                  <a:lnTo>
                    <a:pt x="164" y="130"/>
                  </a:lnTo>
                  <a:lnTo>
                    <a:pt x="149" y="119"/>
                  </a:lnTo>
                  <a:lnTo>
                    <a:pt x="133" y="111"/>
                  </a:lnTo>
                  <a:lnTo>
                    <a:pt x="116" y="106"/>
                  </a:lnTo>
                  <a:lnTo>
                    <a:pt x="98" y="102"/>
                  </a:lnTo>
                  <a:lnTo>
                    <a:pt x="86" y="100"/>
                  </a:lnTo>
                  <a:lnTo>
                    <a:pt x="74" y="97"/>
                  </a:lnTo>
                  <a:lnTo>
                    <a:pt x="61" y="93"/>
                  </a:lnTo>
                  <a:lnTo>
                    <a:pt x="51" y="89"/>
                  </a:lnTo>
                  <a:lnTo>
                    <a:pt x="41" y="83"/>
                  </a:lnTo>
                  <a:lnTo>
                    <a:pt x="34" y="76"/>
                  </a:lnTo>
                  <a:lnTo>
                    <a:pt x="29" y="66"/>
                  </a:lnTo>
                  <a:lnTo>
                    <a:pt x="27" y="55"/>
                  </a:lnTo>
                  <a:lnTo>
                    <a:pt x="31" y="39"/>
                  </a:lnTo>
                  <a:lnTo>
                    <a:pt x="41" y="25"/>
                  </a:lnTo>
                  <a:lnTo>
                    <a:pt x="61" y="15"/>
                  </a:lnTo>
                  <a:lnTo>
                    <a:pt x="92" y="11"/>
                  </a:lnTo>
                  <a:lnTo>
                    <a:pt x="113" y="13"/>
                  </a:lnTo>
                  <a:lnTo>
                    <a:pt x="129" y="19"/>
                  </a:lnTo>
                  <a:lnTo>
                    <a:pt x="141" y="28"/>
                  </a:lnTo>
                  <a:lnTo>
                    <a:pt x="149" y="39"/>
                  </a:lnTo>
                  <a:lnTo>
                    <a:pt x="154" y="51"/>
                  </a:lnTo>
                  <a:lnTo>
                    <a:pt x="157" y="62"/>
                  </a:lnTo>
                  <a:lnTo>
                    <a:pt x="159" y="73"/>
                  </a:lnTo>
                  <a:lnTo>
                    <a:pt x="159" y="81"/>
                  </a:lnTo>
                  <a:lnTo>
                    <a:pt x="163" y="86"/>
                  </a:lnTo>
                  <a:lnTo>
                    <a:pt x="166" y="86"/>
                  </a:lnTo>
                  <a:lnTo>
                    <a:pt x="171" y="86"/>
                  </a:lnTo>
                  <a:lnTo>
                    <a:pt x="173" y="83"/>
                  </a:lnTo>
                  <a:lnTo>
                    <a:pt x="174" y="79"/>
                  </a:lnTo>
                  <a:lnTo>
                    <a:pt x="174" y="72"/>
                  </a:lnTo>
                  <a:lnTo>
                    <a:pt x="174" y="14"/>
                  </a:lnTo>
                  <a:lnTo>
                    <a:pt x="173" y="3"/>
                  </a:lnTo>
                  <a:lnTo>
                    <a:pt x="167" y="0"/>
                  </a:lnTo>
                  <a:lnTo>
                    <a:pt x="163" y="1"/>
                  </a:lnTo>
                  <a:lnTo>
                    <a:pt x="156" y="7"/>
                  </a:lnTo>
                  <a:lnTo>
                    <a:pt x="151" y="11"/>
                  </a:lnTo>
                  <a:lnTo>
                    <a:pt x="146" y="16"/>
                  </a:lnTo>
                  <a:lnTo>
                    <a:pt x="130" y="6"/>
                  </a:lnTo>
                  <a:lnTo>
                    <a:pt x="114" y="2"/>
                  </a:lnTo>
                  <a:lnTo>
                    <a:pt x="101" y="0"/>
                  </a:lnTo>
                  <a:lnTo>
                    <a:pt x="92" y="0"/>
                  </a:lnTo>
                  <a:lnTo>
                    <a:pt x="48" y="6"/>
                  </a:lnTo>
                  <a:lnTo>
                    <a:pt x="20" y="23"/>
                  </a:lnTo>
                  <a:lnTo>
                    <a:pt x="4" y="46"/>
                  </a:lnTo>
                  <a:lnTo>
                    <a:pt x="0" y="71"/>
                  </a:lnTo>
                  <a:lnTo>
                    <a:pt x="6" y="99"/>
                  </a:lnTo>
                  <a:lnTo>
                    <a:pt x="24" y="120"/>
                  </a:lnTo>
                  <a:lnTo>
                    <a:pt x="38" y="130"/>
                  </a:lnTo>
                  <a:lnTo>
                    <a:pt x="54" y="136"/>
                  </a:lnTo>
                  <a:lnTo>
                    <a:pt x="74" y="142"/>
                  </a:lnTo>
                  <a:lnTo>
                    <a:pt x="101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3" name="Freeform 34"/>
            <p:cNvSpPr>
              <a:spLocks noChangeAspect="1"/>
            </p:cNvSpPr>
            <p:nvPr/>
          </p:nvSpPr>
          <p:spPr bwMode="auto">
            <a:xfrm>
              <a:off x="939" y="0"/>
              <a:ext cx="134" cy="581"/>
            </a:xfrm>
            <a:custGeom>
              <a:avLst/>
              <a:gdLst>
                <a:gd name="T0" fmla="*/ 134 w 134"/>
                <a:gd name="T1" fmla="*/ 575 h 581"/>
                <a:gd name="T2" fmla="*/ 133 w 134"/>
                <a:gd name="T3" fmla="*/ 573 h 581"/>
                <a:gd name="T4" fmla="*/ 133 w 134"/>
                <a:gd name="T5" fmla="*/ 571 h 581"/>
                <a:gd name="T6" fmla="*/ 130 w 134"/>
                <a:gd name="T7" fmla="*/ 568 h 581"/>
                <a:gd name="T8" fmla="*/ 124 w 134"/>
                <a:gd name="T9" fmla="*/ 562 h 581"/>
                <a:gd name="T10" fmla="*/ 79 w 134"/>
                <a:gd name="T11" fmla="*/ 501 h 581"/>
                <a:gd name="T12" fmla="*/ 52 w 134"/>
                <a:gd name="T13" fmla="*/ 432 h 581"/>
                <a:gd name="T14" fmla="*/ 38 w 134"/>
                <a:gd name="T15" fmla="*/ 360 h 581"/>
                <a:gd name="T16" fmla="*/ 34 w 134"/>
                <a:gd name="T17" fmla="*/ 290 h 581"/>
                <a:gd name="T18" fmla="*/ 38 w 134"/>
                <a:gd name="T19" fmla="*/ 215 h 581"/>
                <a:gd name="T20" fmla="*/ 53 w 134"/>
                <a:gd name="T21" fmla="*/ 143 h 581"/>
                <a:gd name="T22" fmla="*/ 82 w 134"/>
                <a:gd name="T23" fmla="*/ 75 h 581"/>
                <a:gd name="T24" fmla="*/ 126 w 134"/>
                <a:gd name="T25" fmla="*/ 16 h 581"/>
                <a:gd name="T26" fmla="*/ 133 w 134"/>
                <a:gd name="T27" fmla="*/ 9 h 581"/>
                <a:gd name="T28" fmla="*/ 134 w 134"/>
                <a:gd name="T29" fmla="*/ 6 h 581"/>
                <a:gd name="T30" fmla="*/ 132 w 134"/>
                <a:gd name="T31" fmla="*/ 2 h 581"/>
                <a:gd name="T32" fmla="*/ 128 w 134"/>
                <a:gd name="T33" fmla="*/ 0 h 581"/>
                <a:gd name="T34" fmla="*/ 116 w 134"/>
                <a:gd name="T35" fmla="*/ 8 h 581"/>
                <a:gd name="T36" fmla="*/ 93 w 134"/>
                <a:gd name="T37" fmla="*/ 29 h 581"/>
                <a:gd name="T38" fmla="*/ 64 w 134"/>
                <a:gd name="T39" fmla="*/ 65 h 581"/>
                <a:gd name="T40" fmla="*/ 36 w 134"/>
                <a:gd name="T41" fmla="*/ 114 h 581"/>
                <a:gd name="T42" fmla="*/ 19 w 134"/>
                <a:gd name="T43" fmla="*/ 161 h 581"/>
                <a:gd name="T44" fmla="*/ 7 w 134"/>
                <a:gd name="T45" fmla="*/ 208 h 581"/>
                <a:gd name="T46" fmla="*/ 2 w 134"/>
                <a:gd name="T47" fmla="*/ 251 h 581"/>
                <a:gd name="T48" fmla="*/ 0 w 134"/>
                <a:gd name="T49" fmla="*/ 290 h 581"/>
                <a:gd name="T50" fmla="*/ 2 w 134"/>
                <a:gd name="T51" fmla="*/ 329 h 581"/>
                <a:gd name="T52" fmla="*/ 7 w 134"/>
                <a:gd name="T53" fmla="*/ 373 h 581"/>
                <a:gd name="T54" fmla="*/ 19 w 134"/>
                <a:gd name="T55" fmla="*/ 422 h 581"/>
                <a:gd name="T56" fmla="*/ 38 w 134"/>
                <a:gd name="T57" fmla="*/ 472 h 581"/>
                <a:gd name="T58" fmla="*/ 66 w 134"/>
                <a:gd name="T59" fmla="*/ 519 h 581"/>
                <a:gd name="T60" fmla="*/ 94 w 134"/>
                <a:gd name="T61" fmla="*/ 553 h 581"/>
                <a:gd name="T62" fmla="*/ 116 w 134"/>
                <a:gd name="T63" fmla="*/ 574 h 581"/>
                <a:gd name="T64" fmla="*/ 128 w 134"/>
                <a:gd name="T65" fmla="*/ 581 h 581"/>
                <a:gd name="T66" fmla="*/ 132 w 134"/>
                <a:gd name="T67" fmla="*/ 579 h 581"/>
                <a:gd name="T68" fmla="*/ 134 w 134"/>
                <a:gd name="T69" fmla="*/ 575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4" h="581">
                  <a:moveTo>
                    <a:pt x="134" y="575"/>
                  </a:moveTo>
                  <a:lnTo>
                    <a:pt x="133" y="573"/>
                  </a:lnTo>
                  <a:lnTo>
                    <a:pt x="133" y="571"/>
                  </a:lnTo>
                  <a:lnTo>
                    <a:pt x="130" y="568"/>
                  </a:lnTo>
                  <a:lnTo>
                    <a:pt x="124" y="562"/>
                  </a:lnTo>
                  <a:lnTo>
                    <a:pt x="79" y="501"/>
                  </a:lnTo>
                  <a:lnTo>
                    <a:pt x="52" y="432"/>
                  </a:lnTo>
                  <a:lnTo>
                    <a:pt x="38" y="360"/>
                  </a:lnTo>
                  <a:lnTo>
                    <a:pt x="34" y="290"/>
                  </a:lnTo>
                  <a:lnTo>
                    <a:pt x="38" y="215"/>
                  </a:lnTo>
                  <a:lnTo>
                    <a:pt x="53" y="143"/>
                  </a:lnTo>
                  <a:lnTo>
                    <a:pt x="82" y="75"/>
                  </a:lnTo>
                  <a:lnTo>
                    <a:pt x="126" y="16"/>
                  </a:lnTo>
                  <a:lnTo>
                    <a:pt x="133" y="9"/>
                  </a:lnTo>
                  <a:lnTo>
                    <a:pt x="134" y="6"/>
                  </a:lnTo>
                  <a:lnTo>
                    <a:pt x="132" y="2"/>
                  </a:lnTo>
                  <a:lnTo>
                    <a:pt x="128" y="0"/>
                  </a:lnTo>
                  <a:lnTo>
                    <a:pt x="116" y="8"/>
                  </a:lnTo>
                  <a:lnTo>
                    <a:pt x="93" y="29"/>
                  </a:lnTo>
                  <a:lnTo>
                    <a:pt x="64" y="65"/>
                  </a:lnTo>
                  <a:lnTo>
                    <a:pt x="36" y="114"/>
                  </a:lnTo>
                  <a:lnTo>
                    <a:pt x="19" y="161"/>
                  </a:lnTo>
                  <a:lnTo>
                    <a:pt x="7" y="208"/>
                  </a:lnTo>
                  <a:lnTo>
                    <a:pt x="2" y="251"/>
                  </a:lnTo>
                  <a:lnTo>
                    <a:pt x="0" y="290"/>
                  </a:lnTo>
                  <a:lnTo>
                    <a:pt x="2" y="329"/>
                  </a:lnTo>
                  <a:lnTo>
                    <a:pt x="7" y="373"/>
                  </a:lnTo>
                  <a:lnTo>
                    <a:pt x="19" y="422"/>
                  </a:lnTo>
                  <a:lnTo>
                    <a:pt x="38" y="472"/>
                  </a:lnTo>
                  <a:lnTo>
                    <a:pt x="66" y="519"/>
                  </a:lnTo>
                  <a:lnTo>
                    <a:pt x="94" y="553"/>
                  </a:lnTo>
                  <a:lnTo>
                    <a:pt x="116" y="574"/>
                  </a:lnTo>
                  <a:lnTo>
                    <a:pt x="128" y="581"/>
                  </a:lnTo>
                  <a:lnTo>
                    <a:pt x="132" y="579"/>
                  </a:lnTo>
                  <a:lnTo>
                    <a:pt x="134" y="57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4" name="Freeform 35"/>
            <p:cNvSpPr>
              <a:spLocks noChangeAspect="1"/>
            </p:cNvSpPr>
            <p:nvPr/>
          </p:nvSpPr>
          <p:spPr bwMode="auto">
            <a:xfrm>
              <a:off x="1121" y="178"/>
              <a:ext cx="449" cy="260"/>
            </a:xfrm>
            <a:custGeom>
              <a:avLst/>
              <a:gdLst>
                <a:gd name="T0" fmla="*/ 413 w 449"/>
                <a:gd name="T1" fmla="*/ 34 h 260"/>
                <a:gd name="T2" fmla="*/ 429 w 449"/>
                <a:gd name="T3" fmla="*/ 28 h 260"/>
                <a:gd name="T4" fmla="*/ 449 w 449"/>
                <a:gd name="T5" fmla="*/ 0 h 260"/>
                <a:gd name="T6" fmla="*/ 405 w 449"/>
                <a:gd name="T7" fmla="*/ 2 h 260"/>
                <a:gd name="T8" fmla="*/ 376 w 449"/>
                <a:gd name="T9" fmla="*/ 1 h 260"/>
                <a:gd name="T10" fmla="*/ 349 w 449"/>
                <a:gd name="T11" fmla="*/ 0 h 260"/>
                <a:gd name="T12" fmla="*/ 357 w 449"/>
                <a:gd name="T13" fmla="*/ 28 h 260"/>
                <a:gd name="T14" fmla="*/ 378 w 449"/>
                <a:gd name="T15" fmla="*/ 31 h 260"/>
                <a:gd name="T16" fmla="*/ 381 w 449"/>
                <a:gd name="T17" fmla="*/ 41 h 260"/>
                <a:gd name="T18" fmla="*/ 254 w 449"/>
                <a:gd name="T19" fmla="*/ 27 h 260"/>
                <a:gd name="T20" fmla="*/ 287 w 449"/>
                <a:gd name="T21" fmla="*/ 0 h 260"/>
                <a:gd name="T22" fmla="*/ 221 w 449"/>
                <a:gd name="T23" fmla="*/ 2 h 260"/>
                <a:gd name="T24" fmla="*/ 187 w 449"/>
                <a:gd name="T25" fmla="*/ 1 h 260"/>
                <a:gd name="T26" fmla="*/ 163 w 449"/>
                <a:gd name="T27" fmla="*/ 0 h 260"/>
                <a:gd name="T28" fmla="*/ 197 w 449"/>
                <a:gd name="T29" fmla="*/ 27 h 260"/>
                <a:gd name="T30" fmla="*/ 208 w 449"/>
                <a:gd name="T31" fmla="*/ 53 h 260"/>
                <a:gd name="T32" fmla="*/ 209 w 449"/>
                <a:gd name="T33" fmla="*/ 58 h 260"/>
                <a:gd name="T34" fmla="*/ 162 w 449"/>
                <a:gd name="T35" fmla="*/ 177 h 260"/>
                <a:gd name="T36" fmla="*/ 133 w 449"/>
                <a:gd name="T37" fmla="*/ 27 h 260"/>
                <a:gd name="T38" fmla="*/ 62 w 449"/>
                <a:gd name="T39" fmla="*/ 2 h 260"/>
                <a:gd name="T40" fmla="*/ 0 w 449"/>
                <a:gd name="T41" fmla="*/ 0 h 260"/>
                <a:gd name="T42" fmla="*/ 34 w 449"/>
                <a:gd name="T43" fmla="*/ 27 h 260"/>
                <a:gd name="T44" fmla="*/ 125 w 449"/>
                <a:gd name="T45" fmla="*/ 251 h 260"/>
                <a:gd name="T46" fmla="*/ 134 w 449"/>
                <a:gd name="T47" fmla="*/ 259 h 260"/>
                <a:gd name="T48" fmla="*/ 151 w 449"/>
                <a:gd name="T49" fmla="*/ 259 h 260"/>
                <a:gd name="T50" fmla="*/ 160 w 449"/>
                <a:gd name="T51" fmla="*/ 251 h 260"/>
                <a:gd name="T52" fmla="*/ 224 w 449"/>
                <a:gd name="T53" fmla="*/ 94 h 260"/>
                <a:gd name="T54" fmla="*/ 288 w 449"/>
                <a:gd name="T55" fmla="*/ 251 h 260"/>
                <a:gd name="T56" fmla="*/ 297 w 449"/>
                <a:gd name="T57" fmla="*/ 259 h 260"/>
                <a:gd name="T58" fmla="*/ 315 w 449"/>
                <a:gd name="T59" fmla="*/ 259 h 260"/>
                <a:gd name="T60" fmla="*/ 324 w 449"/>
                <a:gd name="T61" fmla="*/ 251 h 260"/>
                <a:gd name="T62" fmla="*/ 410 w 449"/>
                <a:gd name="T63" fmla="*/ 39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9" h="260">
                  <a:moveTo>
                    <a:pt x="410" y="39"/>
                  </a:moveTo>
                  <a:lnTo>
                    <a:pt x="413" y="34"/>
                  </a:lnTo>
                  <a:lnTo>
                    <a:pt x="418" y="31"/>
                  </a:lnTo>
                  <a:lnTo>
                    <a:pt x="429" y="28"/>
                  </a:lnTo>
                  <a:lnTo>
                    <a:pt x="449" y="27"/>
                  </a:lnTo>
                  <a:lnTo>
                    <a:pt x="449" y="0"/>
                  </a:lnTo>
                  <a:lnTo>
                    <a:pt x="427" y="1"/>
                  </a:lnTo>
                  <a:lnTo>
                    <a:pt x="405" y="2"/>
                  </a:lnTo>
                  <a:lnTo>
                    <a:pt x="391" y="2"/>
                  </a:lnTo>
                  <a:lnTo>
                    <a:pt x="376" y="1"/>
                  </a:lnTo>
                  <a:lnTo>
                    <a:pt x="361" y="1"/>
                  </a:lnTo>
                  <a:lnTo>
                    <a:pt x="349" y="0"/>
                  </a:lnTo>
                  <a:lnTo>
                    <a:pt x="349" y="27"/>
                  </a:lnTo>
                  <a:lnTo>
                    <a:pt x="357" y="28"/>
                  </a:lnTo>
                  <a:lnTo>
                    <a:pt x="368" y="28"/>
                  </a:lnTo>
                  <a:lnTo>
                    <a:pt x="378" y="31"/>
                  </a:lnTo>
                  <a:lnTo>
                    <a:pt x="383" y="34"/>
                  </a:lnTo>
                  <a:lnTo>
                    <a:pt x="381" y="41"/>
                  </a:lnTo>
                  <a:lnTo>
                    <a:pt x="320" y="190"/>
                  </a:lnTo>
                  <a:lnTo>
                    <a:pt x="254" y="27"/>
                  </a:lnTo>
                  <a:lnTo>
                    <a:pt x="287" y="27"/>
                  </a:lnTo>
                  <a:lnTo>
                    <a:pt x="287" y="0"/>
                  </a:lnTo>
                  <a:lnTo>
                    <a:pt x="253" y="1"/>
                  </a:lnTo>
                  <a:lnTo>
                    <a:pt x="221" y="2"/>
                  </a:lnTo>
                  <a:lnTo>
                    <a:pt x="203" y="2"/>
                  </a:lnTo>
                  <a:lnTo>
                    <a:pt x="187" y="1"/>
                  </a:lnTo>
                  <a:lnTo>
                    <a:pt x="173" y="1"/>
                  </a:lnTo>
                  <a:lnTo>
                    <a:pt x="163" y="0"/>
                  </a:lnTo>
                  <a:lnTo>
                    <a:pt x="163" y="27"/>
                  </a:lnTo>
                  <a:lnTo>
                    <a:pt x="197" y="27"/>
                  </a:lnTo>
                  <a:lnTo>
                    <a:pt x="204" y="44"/>
                  </a:lnTo>
                  <a:lnTo>
                    <a:pt x="208" y="53"/>
                  </a:lnTo>
                  <a:lnTo>
                    <a:pt x="209" y="57"/>
                  </a:lnTo>
                  <a:lnTo>
                    <a:pt x="209" y="58"/>
                  </a:lnTo>
                  <a:lnTo>
                    <a:pt x="207" y="66"/>
                  </a:lnTo>
                  <a:lnTo>
                    <a:pt x="162" y="177"/>
                  </a:lnTo>
                  <a:lnTo>
                    <a:pt x="101" y="27"/>
                  </a:lnTo>
                  <a:lnTo>
                    <a:pt x="133" y="27"/>
                  </a:lnTo>
                  <a:lnTo>
                    <a:pt x="133" y="0"/>
                  </a:lnTo>
                  <a:lnTo>
                    <a:pt x="62" y="2"/>
                  </a:lnTo>
                  <a:lnTo>
                    <a:pt x="32" y="1"/>
                  </a:lnTo>
                  <a:lnTo>
                    <a:pt x="0" y="0"/>
                  </a:lnTo>
                  <a:lnTo>
                    <a:pt x="0" y="27"/>
                  </a:lnTo>
                  <a:lnTo>
                    <a:pt x="34" y="27"/>
                  </a:lnTo>
                  <a:lnTo>
                    <a:pt x="122" y="244"/>
                  </a:lnTo>
                  <a:lnTo>
                    <a:pt x="125" y="251"/>
                  </a:lnTo>
                  <a:lnTo>
                    <a:pt x="129" y="256"/>
                  </a:lnTo>
                  <a:lnTo>
                    <a:pt x="134" y="259"/>
                  </a:lnTo>
                  <a:lnTo>
                    <a:pt x="143" y="260"/>
                  </a:lnTo>
                  <a:lnTo>
                    <a:pt x="151" y="259"/>
                  </a:lnTo>
                  <a:lnTo>
                    <a:pt x="157" y="256"/>
                  </a:lnTo>
                  <a:lnTo>
                    <a:pt x="160" y="251"/>
                  </a:lnTo>
                  <a:lnTo>
                    <a:pt x="163" y="244"/>
                  </a:lnTo>
                  <a:lnTo>
                    <a:pt x="224" y="94"/>
                  </a:lnTo>
                  <a:lnTo>
                    <a:pt x="286" y="244"/>
                  </a:lnTo>
                  <a:lnTo>
                    <a:pt x="288" y="251"/>
                  </a:lnTo>
                  <a:lnTo>
                    <a:pt x="292" y="256"/>
                  </a:lnTo>
                  <a:lnTo>
                    <a:pt x="297" y="259"/>
                  </a:lnTo>
                  <a:lnTo>
                    <a:pt x="306" y="260"/>
                  </a:lnTo>
                  <a:lnTo>
                    <a:pt x="315" y="259"/>
                  </a:lnTo>
                  <a:lnTo>
                    <a:pt x="321" y="256"/>
                  </a:lnTo>
                  <a:lnTo>
                    <a:pt x="324" y="251"/>
                  </a:lnTo>
                  <a:lnTo>
                    <a:pt x="327" y="244"/>
                  </a:lnTo>
                  <a:lnTo>
                    <a:pt x="41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5" name="Freeform 36"/>
            <p:cNvSpPr>
              <a:spLocks noChangeAspect="1"/>
            </p:cNvSpPr>
            <p:nvPr/>
          </p:nvSpPr>
          <p:spPr bwMode="auto">
            <a:xfrm>
              <a:off x="1644" y="374"/>
              <a:ext cx="67" cy="174"/>
            </a:xfrm>
            <a:custGeom>
              <a:avLst/>
              <a:gdLst>
                <a:gd name="T0" fmla="*/ 67 w 67"/>
                <a:gd name="T1" fmla="*/ 61 h 174"/>
                <a:gd name="T2" fmla="*/ 65 w 67"/>
                <a:gd name="T3" fmla="*/ 35 h 174"/>
                <a:gd name="T4" fmla="*/ 57 w 67"/>
                <a:gd name="T5" fmla="*/ 16 h 174"/>
                <a:gd name="T6" fmla="*/ 46 w 67"/>
                <a:gd name="T7" fmla="*/ 4 h 174"/>
                <a:gd name="T8" fmla="*/ 31 w 67"/>
                <a:gd name="T9" fmla="*/ 0 h 174"/>
                <a:gd name="T10" fmla="*/ 18 w 67"/>
                <a:gd name="T11" fmla="*/ 3 h 174"/>
                <a:gd name="T12" fmla="*/ 8 w 67"/>
                <a:gd name="T13" fmla="*/ 9 h 174"/>
                <a:gd name="T14" fmla="*/ 2 w 67"/>
                <a:gd name="T15" fmla="*/ 19 h 174"/>
                <a:gd name="T16" fmla="*/ 0 w 67"/>
                <a:gd name="T17" fmla="*/ 31 h 174"/>
                <a:gd name="T18" fmla="*/ 2 w 67"/>
                <a:gd name="T19" fmla="*/ 42 h 174"/>
                <a:gd name="T20" fmla="*/ 8 w 67"/>
                <a:gd name="T21" fmla="*/ 52 h 174"/>
                <a:gd name="T22" fmla="*/ 18 w 67"/>
                <a:gd name="T23" fmla="*/ 59 h 174"/>
                <a:gd name="T24" fmla="*/ 31 w 67"/>
                <a:gd name="T25" fmla="*/ 62 h 174"/>
                <a:gd name="T26" fmla="*/ 41 w 67"/>
                <a:gd name="T27" fmla="*/ 60 h 174"/>
                <a:gd name="T28" fmla="*/ 51 w 67"/>
                <a:gd name="T29" fmla="*/ 54 h 174"/>
                <a:gd name="T30" fmla="*/ 54 w 67"/>
                <a:gd name="T31" fmla="*/ 52 h 174"/>
                <a:gd name="T32" fmla="*/ 55 w 67"/>
                <a:gd name="T33" fmla="*/ 54 h 174"/>
                <a:gd name="T34" fmla="*/ 55 w 67"/>
                <a:gd name="T35" fmla="*/ 61 h 174"/>
                <a:gd name="T36" fmla="*/ 51 w 67"/>
                <a:gd name="T37" fmla="*/ 91 h 174"/>
                <a:gd name="T38" fmla="*/ 42 w 67"/>
                <a:gd name="T39" fmla="*/ 118 h 174"/>
                <a:gd name="T40" fmla="*/ 30 w 67"/>
                <a:gd name="T41" fmla="*/ 141 h 174"/>
                <a:gd name="T42" fmla="*/ 16 w 67"/>
                <a:gd name="T43" fmla="*/ 158 h 174"/>
                <a:gd name="T44" fmla="*/ 10 w 67"/>
                <a:gd name="T45" fmla="*/ 164 h 174"/>
                <a:gd name="T46" fmla="*/ 9 w 67"/>
                <a:gd name="T47" fmla="*/ 167 h 174"/>
                <a:gd name="T48" fmla="*/ 11 w 67"/>
                <a:gd name="T49" fmla="*/ 172 h 174"/>
                <a:gd name="T50" fmla="*/ 15 w 67"/>
                <a:gd name="T51" fmla="*/ 174 h 174"/>
                <a:gd name="T52" fmla="*/ 26 w 67"/>
                <a:gd name="T53" fmla="*/ 166 h 174"/>
                <a:gd name="T54" fmla="*/ 43 w 67"/>
                <a:gd name="T55" fmla="*/ 143 h 174"/>
                <a:gd name="T56" fmla="*/ 60 w 67"/>
                <a:gd name="T57" fmla="*/ 107 h 174"/>
                <a:gd name="T58" fmla="*/ 67 w 67"/>
                <a:gd name="T59" fmla="*/ 6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7" h="174">
                  <a:moveTo>
                    <a:pt x="67" y="61"/>
                  </a:moveTo>
                  <a:lnTo>
                    <a:pt x="65" y="35"/>
                  </a:lnTo>
                  <a:lnTo>
                    <a:pt x="57" y="16"/>
                  </a:lnTo>
                  <a:lnTo>
                    <a:pt x="46" y="4"/>
                  </a:lnTo>
                  <a:lnTo>
                    <a:pt x="31" y="0"/>
                  </a:lnTo>
                  <a:lnTo>
                    <a:pt x="18" y="3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8" y="59"/>
                  </a:lnTo>
                  <a:lnTo>
                    <a:pt x="31" y="62"/>
                  </a:lnTo>
                  <a:lnTo>
                    <a:pt x="41" y="60"/>
                  </a:lnTo>
                  <a:lnTo>
                    <a:pt x="51" y="54"/>
                  </a:lnTo>
                  <a:lnTo>
                    <a:pt x="54" y="52"/>
                  </a:lnTo>
                  <a:lnTo>
                    <a:pt x="55" y="54"/>
                  </a:lnTo>
                  <a:lnTo>
                    <a:pt x="55" y="61"/>
                  </a:lnTo>
                  <a:lnTo>
                    <a:pt x="51" y="91"/>
                  </a:lnTo>
                  <a:lnTo>
                    <a:pt x="42" y="118"/>
                  </a:lnTo>
                  <a:lnTo>
                    <a:pt x="30" y="141"/>
                  </a:lnTo>
                  <a:lnTo>
                    <a:pt x="16" y="158"/>
                  </a:lnTo>
                  <a:lnTo>
                    <a:pt x="10" y="164"/>
                  </a:lnTo>
                  <a:lnTo>
                    <a:pt x="9" y="167"/>
                  </a:lnTo>
                  <a:lnTo>
                    <a:pt x="11" y="172"/>
                  </a:lnTo>
                  <a:lnTo>
                    <a:pt x="15" y="174"/>
                  </a:lnTo>
                  <a:lnTo>
                    <a:pt x="26" y="166"/>
                  </a:lnTo>
                  <a:lnTo>
                    <a:pt x="43" y="143"/>
                  </a:lnTo>
                  <a:lnTo>
                    <a:pt x="60" y="107"/>
                  </a:lnTo>
                  <a:lnTo>
                    <a:pt x="67" y="6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6" name="Freeform 37"/>
            <p:cNvSpPr>
              <a:spLocks noChangeAspect="1" noEditPoints="1"/>
            </p:cNvSpPr>
            <p:nvPr/>
          </p:nvSpPr>
          <p:spPr bwMode="auto">
            <a:xfrm>
              <a:off x="1878" y="33"/>
              <a:ext cx="211" cy="409"/>
            </a:xfrm>
            <a:custGeom>
              <a:avLst/>
              <a:gdLst>
                <a:gd name="T0" fmla="*/ 109 w 211"/>
                <a:gd name="T1" fmla="*/ 3 h 409"/>
                <a:gd name="T2" fmla="*/ 88 w 211"/>
                <a:gd name="T3" fmla="*/ 1 h 409"/>
                <a:gd name="T4" fmla="*/ 48 w 211"/>
                <a:gd name="T5" fmla="*/ 4 h 409"/>
                <a:gd name="T6" fmla="*/ 29 w 211"/>
                <a:gd name="T7" fmla="*/ 6 h 409"/>
                <a:gd name="T8" fmla="*/ 23 w 211"/>
                <a:gd name="T9" fmla="*/ 11 h 409"/>
                <a:gd name="T10" fmla="*/ 25 w 211"/>
                <a:gd name="T11" fmla="*/ 24 h 409"/>
                <a:gd name="T12" fmla="*/ 51 w 211"/>
                <a:gd name="T13" fmla="*/ 25 h 409"/>
                <a:gd name="T14" fmla="*/ 63 w 211"/>
                <a:gd name="T15" fmla="*/ 30 h 409"/>
                <a:gd name="T16" fmla="*/ 63 w 211"/>
                <a:gd name="T17" fmla="*/ 40 h 409"/>
                <a:gd name="T18" fmla="*/ 59 w 211"/>
                <a:gd name="T19" fmla="*/ 60 h 409"/>
                <a:gd name="T20" fmla="*/ 9 w 211"/>
                <a:gd name="T21" fmla="*/ 259 h 409"/>
                <a:gd name="T22" fmla="*/ 1 w 211"/>
                <a:gd name="T23" fmla="*/ 292 h 409"/>
                <a:gd name="T24" fmla="*/ 0 w 211"/>
                <a:gd name="T25" fmla="*/ 318 h 409"/>
                <a:gd name="T26" fmla="*/ 20 w 211"/>
                <a:gd name="T27" fmla="*/ 384 h 409"/>
                <a:gd name="T28" fmla="*/ 73 w 211"/>
                <a:gd name="T29" fmla="*/ 409 h 409"/>
                <a:gd name="T30" fmla="*/ 123 w 211"/>
                <a:gd name="T31" fmla="*/ 394 h 409"/>
                <a:gd name="T32" fmla="*/ 168 w 211"/>
                <a:gd name="T33" fmla="*/ 355 h 409"/>
                <a:gd name="T34" fmla="*/ 199 w 211"/>
                <a:gd name="T35" fmla="*/ 301 h 409"/>
                <a:gd name="T36" fmla="*/ 211 w 211"/>
                <a:gd name="T37" fmla="*/ 239 h 409"/>
                <a:gd name="T38" fmla="*/ 190 w 211"/>
                <a:gd name="T39" fmla="*/ 173 h 409"/>
                <a:gd name="T40" fmla="*/ 135 w 211"/>
                <a:gd name="T41" fmla="*/ 146 h 409"/>
                <a:gd name="T42" fmla="*/ 98 w 211"/>
                <a:gd name="T43" fmla="*/ 157 h 409"/>
                <a:gd name="T44" fmla="*/ 68 w 211"/>
                <a:gd name="T45" fmla="*/ 181 h 409"/>
                <a:gd name="T46" fmla="*/ 56 w 211"/>
                <a:gd name="T47" fmla="*/ 226 h 409"/>
                <a:gd name="T48" fmla="*/ 60 w 211"/>
                <a:gd name="T49" fmla="*/ 213 h 409"/>
                <a:gd name="T50" fmla="*/ 65 w 211"/>
                <a:gd name="T51" fmla="*/ 205 h 409"/>
                <a:gd name="T52" fmla="*/ 104 w 211"/>
                <a:gd name="T53" fmla="*/ 168 h 409"/>
                <a:gd name="T54" fmla="*/ 134 w 211"/>
                <a:gd name="T55" fmla="*/ 159 h 409"/>
                <a:gd name="T56" fmla="*/ 160 w 211"/>
                <a:gd name="T57" fmla="*/ 172 h 409"/>
                <a:gd name="T58" fmla="*/ 170 w 211"/>
                <a:gd name="T59" fmla="*/ 214 h 409"/>
                <a:gd name="T60" fmla="*/ 159 w 211"/>
                <a:gd name="T61" fmla="*/ 280 h 409"/>
                <a:gd name="T62" fmla="*/ 141 w 211"/>
                <a:gd name="T63" fmla="*/ 336 h 409"/>
                <a:gd name="T64" fmla="*/ 108 w 211"/>
                <a:gd name="T65" fmla="*/ 381 h 409"/>
                <a:gd name="T66" fmla="*/ 73 w 211"/>
                <a:gd name="T67" fmla="*/ 396 h 409"/>
                <a:gd name="T68" fmla="*/ 46 w 211"/>
                <a:gd name="T69" fmla="*/ 383 h 409"/>
                <a:gd name="T70" fmla="*/ 34 w 211"/>
                <a:gd name="T71" fmla="*/ 338 h 409"/>
                <a:gd name="T72" fmla="*/ 35 w 211"/>
                <a:gd name="T73" fmla="*/ 318 h 409"/>
                <a:gd name="T74" fmla="*/ 43 w 211"/>
                <a:gd name="T75" fmla="*/ 279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409">
                  <a:moveTo>
                    <a:pt x="110" y="6"/>
                  </a:moveTo>
                  <a:lnTo>
                    <a:pt x="109" y="3"/>
                  </a:lnTo>
                  <a:lnTo>
                    <a:pt x="103" y="0"/>
                  </a:lnTo>
                  <a:lnTo>
                    <a:pt x="88" y="1"/>
                  </a:lnTo>
                  <a:lnTo>
                    <a:pt x="68" y="2"/>
                  </a:lnTo>
                  <a:lnTo>
                    <a:pt x="48" y="4"/>
                  </a:lnTo>
                  <a:lnTo>
                    <a:pt x="32" y="6"/>
                  </a:lnTo>
                  <a:lnTo>
                    <a:pt x="29" y="6"/>
                  </a:lnTo>
                  <a:lnTo>
                    <a:pt x="25" y="8"/>
                  </a:lnTo>
                  <a:lnTo>
                    <a:pt x="23" y="11"/>
                  </a:lnTo>
                  <a:lnTo>
                    <a:pt x="22" y="17"/>
                  </a:lnTo>
                  <a:lnTo>
                    <a:pt x="25" y="24"/>
                  </a:lnTo>
                  <a:lnTo>
                    <a:pt x="35" y="24"/>
                  </a:lnTo>
                  <a:lnTo>
                    <a:pt x="51" y="25"/>
                  </a:lnTo>
                  <a:lnTo>
                    <a:pt x="60" y="27"/>
                  </a:lnTo>
                  <a:lnTo>
                    <a:pt x="63" y="30"/>
                  </a:lnTo>
                  <a:lnTo>
                    <a:pt x="64" y="34"/>
                  </a:lnTo>
                  <a:lnTo>
                    <a:pt x="63" y="40"/>
                  </a:lnTo>
                  <a:lnTo>
                    <a:pt x="61" y="49"/>
                  </a:lnTo>
                  <a:lnTo>
                    <a:pt x="59" y="60"/>
                  </a:lnTo>
                  <a:lnTo>
                    <a:pt x="56" y="70"/>
                  </a:lnTo>
                  <a:lnTo>
                    <a:pt x="9" y="259"/>
                  </a:lnTo>
                  <a:lnTo>
                    <a:pt x="5" y="278"/>
                  </a:lnTo>
                  <a:lnTo>
                    <a:pt x="1" y="292"/>
                  </a:lnTo>
                  <a:lnTo>
                    <a:pt x="0" y="304"/>
                  </a:lnTo>
                  <a:lnTo>
                    <a:pt x="0" y="318"/>
                  </a:lnTo>
                  <a:lnTo>
                    <a:pt x="5" y="355"/>
                  </a:lnTo>
                  <a:lnTo>
                    <a:pt x="20" y="384"/>
                  </a:lnTo>
                  <a:lnTo>
                    <a:pt x="43" y="403"/>
                  </a:lnTo>
                  <a:lnTo>
                    <a:pt x="73" y="409"/>
                  </a:lnTo>
                  <a:lnTo>
                    <a:pt x="98" y="405"/>
                  </a:lnTo>
                  <a:lnTo>
                    <a:pt x="123" y="394"/>
                  </a:lnTo>
                  <a:lnTo>
                    <a:pt x="147" y="377"/>
                  </a:lnTo>
                  <a:lnTo>
                    <a:pt x="168" y="355"/>
                  </a:lnTo>
                  <a:lnTo>
                    <a:pt x="186" y="330"/>
                  </a:lnTo>
                  <a:lnTo>
                    <a:pt x="199" y="301"/>
                  </a:lnTo>
                  <a:lnTo>
                    <a:pt x="208" y="270"/>
                  </a:lnTo>
                  <a:lnTo>
                    <a:pt x="211" y="239"/>
                  </a:lnTo>
                  <a:lnTo>
                    <a:pt x="206" y="202"/>
                  </a:lnTo>
                  <a:lnTo>
                    <a:pt x="190" y="173"/>
                  </a:lnTo>
                  <a:lnTo>
                    <a:pt x="166" y="153"/>
                  </a:lnTo>
                  <a:lnTo>
                    <a:pt x="135" y="146"/>
                  </a:lnTo>
                  <a:lnTo>
                    <a:pt x="116" y="149"/>
                  </a:lnTo>
                  <a:lnTo>
                    <a:pt x="98" y="157"/>
                  </a:lnTo>
                  <a:lnTo>
                    <a:pt x="82" y="168"/>
                  </a:lnTo>
                  <a:lnTo>
                    <a:pt x="68" y="181"/>
                  </a:lnTo>
                  <a:lnTo>
                    <a:pt x="110" y="6"/>
                  </a:lnTo>
                  <a:close/>
                  <a:moveTo>
                    <a:pt x="56" y="226"/>
                  </a:moveTo>
                  <a:lnTo>
                    <a:pt x="58" y="218"/>
                  </a:lnTo>
                  <a:lnTo>
                    <a:pt x="60" y="213"/>
                  </a:lnTo>
                  <a:lnTo>
                    <a:pt x="62" y="209"/>
                  </a:lnTo>
                  <a:lnTo>
                    <a:pt x="65" y="205"/>
                  </a:lnTo>
                  <a:lnTo>
                    <a:pt x="85" y="182"/>
                  </a:lnTo>
                  <a:lnTo>
                    <a:pt x="104" y="168"/>
                  </a:lnTo>
                  <a:lnTo>
                    <a:pt x="121" y="161"/>
                  </a:lnTo>
                  <a:lnTo>
                    <a:pt x="134" y="159"/>
                  </a:lnTo>
                  <a:lnTo>
                    <a:pt x="148" y="162"/>
                  </a:lnTo>
                  <a:lnTo>
                    <a:pt x="160" y="172"/>
                  </a:lnTo>
                  <a:lnTo>
                    <a:pt x="167" y="189"/>
                  </a:lnTo>
                  <a:lnTo>
                    <a:pt x="170" y="214"/>
                  </a:lnTo>
                  <a:lnTo>
                    <a:pt x="167" y="244"/>
                  </a:lnTo>
                  <a:lnTo>
                    <a:pt x="159" y="280"/>
                  </a:lnTo>
                  <a:lnTo>
                    <a:pt x="150" y="313"/>
                  </a:lnTo>
                  <a:lnTo>
                    <a:pt x="141" y="336"/>
                  </a:lnTo>
                  <a:lnTo>
                    <a:pt x="125" y="362"/>
                  </a:lnTo>
                  <a:lnTo>
                    <a:pt x="108" y="381"/>
                  </a:lnTo>
                  <a:lnTo>
                    <a:pt x="90" y="392"/>
                  </a:lnTo>
                  <a:lnTo>
                    <a:pt x="73" y="396"/>
                  </a:lnTo>
                  <a:lnTo>
                    <a:pt x="59" y="393"/>
                  </a:lnTo>
                  <a:lnTo>
                    <a:pt x="46" y="383"/>
                  </a:lnTo>
                  <a:lnTo>
                    <a:pt x="37" y="365"/>
                  </a:lnTo>
                  <a:lnTo>
                    <a:pt x="34" y="338"/>
                  </a:lnTo>
                  <a:lnTo>
                    <a:pt x="34" y="329"/>
                  </a:lnTo>
                  <a:lnTo>
                    <a:pt x="35" y="318"/>
                  </a:lnTo>
                  <a:lnTo>
                    <a:pt x="38" y="302"/>
                  </a:lnTo>
                  <a:lnTo>
                    <a:pt x="43" y="279"/>
                  </a:lnTo>
                  <a:lnTo>
                    <a:pt x="56" y="22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7" name="Freeform 38"/>
            <p:cNvSpPr>
              <a:spLocks noChangeAspect="1"/>
            </p:cNvSpPr>
            <p:nvPr/>
          </p:nvSpPr>
          <p:spPr bwMode="auto">
            <a:xfrm>
              <a:off x="2147" y="374"/>
              <a:ext cx="68" cy="174"/>
            </a:xfrm>
            <a:custGeom>
              <a:avLst/>
              <a:gdLst>
                <a:gd name="T0" fmla="*/ 68 w 68"/>
                <a:gd name="T1" fmla="*/ 61 h 174"/>
                <a:gd name="T2" fmla="*/ 65 w 68"/>
                <a:gd name="T3" fmla="*/ 35 h 174"/>
                <a:gd name="T4" fmla="*/ 58 w 68"/>
                <a:gd name="T5" fmla="*/ 16 h 174"/>
                <a:gd name="T6" fmla="*/ 46 w 68"/>
                <a:gd name="T7" fmla="*/ 4 h 174"/>
                <a:gd name="T8" fmla="*/ 31 w 68"/>
                <a:gd name="T9" fmla="*/ 0 h 174"/>
                <a:gd name="T10" fmla="*/ 18 w 68"/>
                <a:gd name="T11" fmla="*/ 3 h 174"/>
                <a:gd name="T12" fmla="*/ 8 w 68"/>
                <a:gd name="T13" fmla="*/ 9 h 174"/>
                <a:gd name="T14" fmla="*/ 2 w 68"/>
                <a:gd name="T15" fmla="*/ 19 h 174"/>
                <a:gd name="T16" fmla="*/ 0 w 68"/>
                <a:gd name="T17" fmla="*/ 31 h 174"/>
                <a:gd name="T18" fmla="*/ 2 w 68"/>
                <a:gd name="T19" fmla="*/ 42 h 174"/>
                <a:gd name="T20" fmla="*/ 8 w 68"/>
                <a:gd name="T21" fmla="*/ 52 h 174"/>
                <a:gd name="T22" fmla="*/ 18 w 68"/>
                <a:gd name="T23" fmla="*/ 59 h 174"/>
                <a:gd name="T24" fmla="*/ 31 w 68"/>
                <a:gd name="T25" fmla="*/ 62 h 174"/>
                <a:gd name="T26" fmla="*/ 41 w 68"/>
                <a:gd name="T27" fmla="*/ 60 h 174"/>
                <a:gd name="T28" fmla="*/ 51 w 68"/>
                <a:gd name="T29" fmla="*/ 54 h 174"/>
                <a:gd name="T30" fmla="*/ 54 w 68"/>
                <a:gd name="T31" fmla="*/ 52 h 174"/>
                <a:gd name="T32" fmla="*/ 55 w 68"/>
                <a:gd name="T33" fmla="*/ 54 h 174"/>
                <a:gd name="T34" fmla="*/ 55 w 68"/>
                <a:gd name="T35" fmla="*/ 61 h 174"/>
                <a:gd name="T36" fmla="*/ 51 w 68"/>
                <a:gd name="T37" fmla="*/ 91 h 174"/>
                <a:gd name="T38" fmla="*/ 42 w 68"/>
                <a:gd name="T39" fmla="*/ 118 h 174"/>
                <a:gd name="T40" fmla="*/ 30 w 68"/>
                <a:gd name="T41" fmla="*/ 141 h 174"/>
                <a:gd name="T42" fmla="*/ 16 w 68"/>
                <a:gd name="T43" fmla="*/ 158 h 174"/>
                <a:gd name="T44" fmla="*/ 10 w 68"/>
                <a:gd name="T45" fmla="*/ 164 h 174"/>
                <a:gd name="T46" fmla="*/ 9 w 68"/>
                <a:gd name="T47" fmla="*/ 167 h 174"/>
                <a:gd name="T48" fmla="*/ 11 w 68"/>
                <a:gd name="T49" fmla="*/ 172 h 174"/>
                <a:gd name="T50" fmla="*/ 15 w 68"/>
                <a:gd name="T51" fmla="*/ 174 h 174"/>
                <a:gd name="T52" fmla="*/ 26 w 68"/>
                <a:gd name="T53" fmla="*/ 166 h 174"/>
                <a:gd name="T54" fmla="*/ 44 w 68"/>
                <a:gd name="T55" fmla="*/ 143 h 174"/>
                <a:gd name="T56" fmla="*/ 60 w 68"/>
                <a:gd name="T57" fmla="*/ 107 h 174"/>
                <a:gd name="T58" fmla="*/ 68 w 68"/>
                <a:gd name="T59" fmla="*/ 6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174">
                  <a:moveTo>
                    <a:pt x="68" y="61"/>
                  </a:moveTo>
                  <a:lnTo>
                    <a:pt x="65" y="35"/>
                  </a:lnTo>
                  <a:lnTo>
                    <a:pt x="58" y="16"/>
                  </a:lnTo>
                  <a:lnTo>
                    <a:pt x="46" y="4"/>
                  </a:lnTo>
                  <a:lnTo>
                    <a:pt x="31" y="0"/>
                  </a:lnTo>
                  <a:lnTo>
                    <a:pt x="18" y="3"/>
                  </a:lnTo>
                  <a:lnTo>
                    <a:pt x="8" y="9"/>
                  </a:lnTo>
                  <a:lnTo>
                    <a:pt x="2" y="19"/>
                  </a:lnTo>
                  <a:lnTo>
                    <a:pt x="0" y="31"/>
                  </a:lnTo>
                  <a:lnTo>
                    <a:pt x="2" y="42"/>
                  </a:lnTo>
                  <a:lnTo>
                    <a:pt x="8" y="52"/>
                  </a:lnTo>
                  <a:lnTo>
                    <a:pt x="18" y="59"/>
                  </a:lnTo>
                  <a:lnTo>
                    <a:pt x="31" y="62"/>
                  </a:lnTo>
                  <a:lnTo>
                    <a:pt x="41" y="60"/>
                  </a:lnTo>
                  <a:lnTo>
                    <a:pt x="51" y="54"/>
                  </a:lnTo>
                  <a:lnTo>
                    <a:pt x="54" y="52"/>
                  </a:lnTo>
                  <a:lnTo>
                    <a:pt x="55" y="54"/>
                  </a:lnTo>
                  <a:lnTo>
                    <a:pt x="55" y="61"/>
                  </a:lnTo>
                  <a:lnTo>
                    <a:pt x="51" y="91"/>
                  </a:lnTo>
                  <a:lnTo>
                    <a:pt x="42" y="118"/>
                  </a:lnTo>
                  <a:lnTo>
                    <a:pt x="30" y="141"/>
                  </a:lnTo>
                  <a:lnTo>
                    <a:pt x="16" y="158"/>
                  </a:lnTo>
                  <a:lnTo>
                    <a:pt x="10" y="164"/>
                  </a:lnTo>
                  <a:lnTo>
                    <a:pt x="9" y="167"/>
                  </a:lnTo>
                  <a:lnTo>
                    <a:pt x="11" y="172"/>
                  </a:lnTo>
                  <a:lnTo>
                    <a:pt x="15" y="174"/>
                  </a:lnTo>
                  <a:lnTo>
                    <a:pt x="26" y="166"/>
                  </a:lnTo>
                  <a:lnTo>
                    <a:pt x="44" y="143"/>
                  </a:lnTo>
                  <a:lnTo>
                    <a:pt x="60" y="107"/>
                  </a:lnTo>
                  <a:lnTo>
                    <a:pt x="68" y="6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8" name="Freeform 39"/>
            <p:cNvSpPr>
              <a:spLocks noChangeAspect="1"/>
            </p:cNvSpPr>
            <p:nvPr/>
          </p:nvSpPr>
          <p:spPr bwMode="auto">
            <a:xfrm>
              <a:off x="2395" y="0"/>
              <a:ext cx="205" cy="581"/>
            </a:xfrm>
            <a:custGeom>
              <a:avLst/>
              <a:gdLst>
                <a:gd name="T0" fmla="*/ 122 w 205"/>
                <a:gd name="T1" fmla="*/ 68 h 581"/>
                <a:gd name="T2" fmla="*/ 130 w 205"/>
                <a:gd name="T3" fmla="*/ 48 h 581"/>
                <a:gd name="T4" fmla="*/ 147 w 205"/>
                <a:gd name="T5" fmla="*/ 29 h 581"/>
                <a:gd name="T6" fmla="*/ 178 w 205"/>
                <a:gd name="T7" fmla="*/ 16 h 581"/>
                <a:gd name="T8" fmla="*/ 203 w 205"/>
                <a:gd name="T9" fmla="*/ 11 h 581"/>
                <a:gd name="T10" fmla="*/ 202 w 205"/>
                <a:gd name="T11" fmla="*/ 1 h 581"/>
                <a:gd name="T12" fmla="*/ 152 w 205"/>
                <a:gd name="T13" fmla="*/ 6 h 581"/>
                <a:gd name="T14" fmla="*/ 92 w 205"/>
                <a:gd name="T15" fmla="*/ 44 h 581"/>
                <a:gd name="T16" fmla="*/ 83 w 205"/>
                <a:gd name="T17" fmla="*/ 205 h 581"/>
                <a:gd name="T18" fmla="*/ 80 w 205"/>
                <a:gd name="T19" fmla="*/ 237 h 581"/>
                <a:gd name="T20" fmla="*/ 60 w 205"/>
                <a:gd name="T21" fmla="*/ 266 h 581"/>
                <a:gd name="T22" fmla="*/ 30 w 205"/>
                <a:gd name="T23" fmla="*/ 281 h 581"/>
                <a:gd name="T24" fmla="*/ 5 w 205"/>
                <a:gd name="T25" fmla="*/ 284 h 581"/>
                <a:gd name="T26" fmla="*/ 0 w 205"/>
                <a:gd name="T27" fmla="*/ 290 h 581"/>
                <a:gd name="T28" fmla="*/ 9 w 205"/>
                <a:gd name="T29" fmla="*/ 297 h 581"/>
                <a:gd name="T30" fmla="*/ 57 w 205"/>
                <a:gd name="T31" fmla="*/ 313 h 581"/>
                <a:gd name="T32" fmla="*/ 81 w 205"/>
                <a:gd name="T33" fmla="*/ 349 h 581"/>
                <a:gd name="T34" fmla="*/ 83 w 205"/>
                <a:gd name="T35" fmla="*/ 357 h 581"/>
                <a:gd name="T36" fmla="*/ 83 w 205"/>
                <a:gd name="T37" fmla="*/ 377 h 581"/>
                <a:gd name="T38" fmla="*/ 84 w 205"/>
                <a:gd name="T39" fmla="*/ 509 h 581"/>
                <a:gd name="T40" fmla="*/ 95 w 205"/>
                <a:gd name="T41" fmla="*/ 541 h 581"/>
                <a:gd name="T42" fmla="*/ 130 w 205"/>
                <a:gd name="T43" fmla="*/ 568 h 581"/>
                <a:gd name="T44" fmla="*/ 175 w 205"/>
                <a:gd name="T45" fmla="*/ 579 h 581"/>
                <a:gd name="T46" fmla="*/ 202 w 205"/>
                <a:gd name="T47" fmla="*/ 580 h 581"/>
                <a:gd name="T48" fmla="*/ 202 w 205"/>
                <a:gd name="T49" fmla="*/ 569 h 581"/>
                <a:gd name="T50" fmla="*/ 170 w 205"/>
                <a:gd name="T51" fmla="*/ 563 h 581"/>
                <a:gd name="T52" fmla="*/ 133 w 205"/>
                <a:gd name="T53" fmla="*/ 537 h 581"/>
                <a:gd name="T54" fmla="*/ 122 w 205"/>
                <a:gd name="T55" fmla="*/ 514 h 581"/>
                <a:gd name="T56" fmla="*/ 122 w 205"/>
                <a:gd name="T57" fmla="*/ 502 h 581"/>
                <a:gd name="T58" fmla="*/ 122 w 205"/>
                <a:gd name="T59" fmla="*/ 368 h 581"/>
                <a:gd name="T60" fmla="*/ 117 w 205"/>
                <a:gd name="T61" fmla="*/ 338 h 581"/>
                <a:gd name="T62" fmla="*/ 99 w 205"/>
                <a:gd name="T63" fmla="*/ 313 h 581"/>
                <a:gd name="T64" fmla="*/ 54 w 205"/>
                <a:gd name="T65" fmla="*/ 290 h 581"/>
                <a:gd name="T66" fmla="*/ 105 w 205"/>
                <a:gd name="T67" fmla="*/ 261 h 581"/>
                <a:gd name="T68" fmla="*/ 122 w 205"/>
                <a:gd name="T69" fmla="*/ 217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5" h="581">
                  <a:moveTo>
                    <a:pt x="122" y="78"/>
                  </a:moveTo>
                  <a:lnTo>
                    <a:pt x="122" y="68"/>
                  </a:lnTo>
                  <a:lnTo>
                    <a:pt x="125" y="58"/>
                  </a:lnTo>
                  <a:lnTo>
                    <a:pt x="130" y="48"/>
                  </a:lnTo>
                  <a:lnTo>
                    <a:pt x="137" y="38"/>
                  </a:lnTo>
                  <a:lnTo>
                    <a:pt x="147" y="29"/>
                  </a:lnTo>
                  <a:lnTo>
                    <a:pt x="161" y="22"/>
                  </a:lnTo>
                  <a:lnTo>
                    <a:pt x="178" y="16"/>
                  </a:lnTo>
                  <a:lnTo>
                    <a:pt x="199" y="13"/>
                  </a:lnTo>
                  <a:lnTo>
                    <a:pt x="203" y="11"/>
                  </a:lnTo>
                  <a:lnTo>
                    <a:pt x="205" y="7"/>
                  </a:lnTo>
                  <a:lnTo>
                    <a:pt x="202" y="1"/>
                  </a:lnTo>
                  <a:lnTo>
                    <a:pt x="194" y="0"/>
                  </a:lnTo>
                  <a:lnTo>
                    <a:pt x="152" y="6"/>
                  </a:lnTo>
                  <a:lnTo>
                    <a:pt x="117" y="21"/>
                  </a:lnTo>
                  <a:lnTo>
                    <a:pt x="92" y="44"/>
                  </a:lnTo>
                  <a:lnTo>
                    <a:pt x="83" y="73"/>
                  </a:lnTo>
                  <a:lnTo>
                    <a:pt x="83" y="205"/>
                  </a:lnTo>
                  <a:lnTo>
                    <a:pt x="83" y="222"/>
                  </a:lnTo>
                  <a:lnTo>
                    <a:pt x="80" y="237"/>
                  </a:lnTo>
                  <a:lnTo>
                    <a:pt x="73" y="251"/>
                  </a:lnTo>
                  <a:lnTo>
                    <a:pt x="60" y="266"/>
                  </a:lnTo>
                  <a:lnTo>
                    <a:pt x="45" y="275"/>
                  </a:lnTo>
                  <a:lnTo>
                    <a:pt x="30" y="281"/>
                  </a:lnTo>
                  <a:lnTo>
                    <a:pt x="16" y="283"/>
                  </a:lnTo>
                  <a:lnTo>
                    <a:pt x="5" y="284"/>
                  </a:lnTo>
                  <a:lnTo>
                    <a:pt x="2" y="286"/>
                  </a:lnTo>
                  <a:lnTo>
                    <a:pt x="0" y="290"/>
                  </a:lnTo>
                  <a:lnTo>
                    <a:pt x="3" y="296"/>
                  </a:lnTo>
                  <a:lnTo>
                    <a:pt x="9" y="297"/>
                  </a:lnTo>
                  <a:lnTo>
                    <a:pt x="36" y="302"/>
                  </a:lnTo>
                  <a:lnTo>
                    <a:pt x="57" y="313"/>
                  </a:lnTo>
                  <a:lnTo>
                    <a:pt x="73" y="329"/>
                  </a:lnTo>
                  <a:lnTo>
                    <a:pt x="81" y="349"/>
                  </a:lnTo>
                  <a:lnTo>
                    <a:pt x="82" y="353"/>
                  </a:lnTo>
                  <a:lnTo>
                    <a:pt x="83" y="357"/>
                  </a:lnTo>
                  <a:lnTo>
                    <a:pt x="83" y="364"/>
                  </a:lnTo>
                  <a:lnTo>
                    <a:pt x="83" y="377"/>
                  </a:lnTo>
                  <a:lnTo>
                    <a:pt x="83" y="492"/>
                  </a:lnTo>
                  <a:lnTo>
                    <a:pt x="84" y="509"/>
                  </a:lnTo>
                  <a:lnTo>
                    <a:pt x="86" y="525"/>
                  </a:lnTo>
                  <a:lnTo>
                    <a:pt x="95" y="541"/>
                  </a:lnTo>
                  <a:lnTo>
                    <a:pt x="111" y="557"/>
                  </a:lnTo>
                  <a:lnTo>
                    <a:pt x="130" y="568"/>
                  </a:lnTo>
                  <a:lnTo>
                    <a:pt x="152" y="575"/>
                  </a:lnTo>
                  <a:lnTo>
                    <a:pt x="175" y="579"/>
                  </a:lnTo>
                  <a:lnTo>
                    <a:pt x="194" y="581"/>
                  </a:lnTo>
                  <a:lnTo>
                    <a:pt x="202" y="580"/>
                  </a:lnTo>
                  <a:lnTo>
                    <a:pt x="205" y="574"/>
                  </a:lnTo>
                  <a:lnTo>
                    <a:pt x="202" y="569"/>
                  </a:lnTo>
                  <a:lnTo>
                    <a:pt x="195" y="568"/>
                  </a:lnTo>
                  <a:lnTo>
                    <a:pt x="170" y="563"/>
                  </a:lnTo>
                  <a:lnTo>
                    <a:pt x="149" y="553"/>
                  </a:lnTo>
                  <a:lnTo>
                    <a:pt x="133" y="537"/>
                  </a:lnTo>
                  <a:lnTo>
                    <a:pt x="123" y="517"/>
                  </a:lnTo>
                  <a:lnTo>
                    <a:pt x="122" y="514"/>
                  </a:lnTo>
                  <a:lnTo>
                    <a:pt x="122" y="510"/>
                  </a:lnTo>
                  <a:lnTo>
                    <a:pt x="122" y="502"/>
                  </a:lnTo>
                  <a:lnTo>
                    <a:pt x="122" y="490"/>
                  </a:lnTo>
                  <a:lnTo>
                    <a:pt x="122" y="368"/>
                  </a:lnTo>
                  <a:lnTo>
                    <a:pt x="121" y="351"/>
                  </a:lnTo>
                  <a:lnTo>
                    <a:pt x="117" y="338"/>
                  </a:lnTo>
                  <a:lnTo>
                    <a:pt x="110" y="326"/>
                  </a:lnTo>
                  <a:lnTo>
                    <a:pt x="99" y="313"/>
                  </a:lnTo>
                  <a:lnTo>
                    <a:pt x="78" y="299"/>
                  </a:lnTo>
                  <a:lnTo>
                    <a:pt x="54" y="290"/>
                  </a:lnTo>
                  <a:lnTo>
                    <a:pt x="84" y="278"/>
                  </a:lnTo>
                  <a:lnTo>
                    <a:pt x="105" y="261"/>
                  </a:lnTo>
                  <a:lnTo>
                    <a:pt x="118" y="241"/>
                  </a:lnTo>
                  <a:lnTo>
                    <a:pt x="122" y="217"/>
                  </a:lnTo>
                  <a:lnTo>
                    <a:pt x="122" y="7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09" name="Freeform 40"/>
            <p:cNvSpPr>
              <a:spLocks noChangeAspect="1"/>
            </p:cNvSpPr>
            <p:nvPr/>
          </p:nvSpPr>
          <p:spPr bwMode="auto">
            <a:xfrm>
              <a:off x="2655" y="178"/>
              <a:ext cx="324" cy="258"/>
            </a:xfrm>
            <a:custGeom>
              <a:avLst/>
              <a:gdLst>
                <a:gd name="T0" fmla="*/ 254 w 324"/>
                <a:gd name="T1" fmla="*/ 39 h 258"/>
                <a:gd name="T2" fmla="*/ 268 w 324"/>
                <a:gd name="T3" fmla="*/ 30 h 258"/>
                <a:gd name="T4" fmla="*/ 312 w 324"/>
                <a:gd name="T5" fmla="*/ 27 h 258"/>
                <a:gd name="T6" fmla="*/ 296 w 324"/>
                <a:gd name="T7" fmla="*/ 1 h 258"/>
                <a:gd name="T8" fmla="*/ 266 w 324"/>
                <a:gd name="T9" fmla="*/ 2 h 258"/>
                <a:gd name="T10" fmla="*/ 246 w 324"/>
                <a:gd name="T11" fmla="*/ 2 h 258"/>
                <a:gd name="T12" fmla="*/ 214 w 324"/>
                <a:gd name="T13" fmla="*/ 1 h 258"/>
                <a:gd name="T14" fmla="*/ 200 w 324"/>
                <a:gd name="T15" fmla="*/ 27 h 258"/>
                <a:gd name="T16" fmla="*/ 222 w 324"/>
                <a:gd name="T17" fmla="*/ 33 h 258"/>
                <a:gd name="T18" fmla="*/ 217 w 324"/>
                <a:gd name="T19" fmla="*/ 39 h 258"/>
                <a:gd name="T20" fmla="*/ 112 w 324"/>
                <a:gd name="T21" fmla="*/ 27 h 258"/>
                <a:gd name="T22" fmla="*/ 135 w 324"/>
                <a:gd name="T23" fmla="*/ 0 h 258"/>
                <a:gd name="T24" fmla="*/ 102 w 324"/>
                <a:gd name="T25" fmla="*/ 1 h 258"/>
                <a:gd name="T26" fmla="*/ 66 w 324"/>
                <a:gd name="T27" fmla="*/ 2 h 258"/>
                <a:gd name="T28" fmla="*/ 2 w 324"/>
                <a:gd name="T29" fmla="*/ 0 h 258"/>
                <a:gd name="T30" fmla="*/ 43 w 324"/>
                <a:gd name="T31" fmla="*/ 27 h 258"/>
                <a:gd name="T32" fmla="*/ 58 w 324"/>
                <a:gd name="T33" fmla="*/ 219 h 258"/>
                <a:gd name="T34" fmla="*/ 35 w 324"/>
                <a:gd name="T35" fmla="*/ 229 h 258"/>
                <a:gd name="T36" fmla="*/ 0 w 324"/>
                <a:gd name="T37" fmla="*/ 230 h 258"/>
                <a:gd name="T38" fmla="*/ 16 w 324"/>
                <a:gd name="T39" fmla="*/ 257 h 258"/>
                <a:gd name="T40" fmla="*/ 46 w 324"/>
                <a:gd name="T41" fmla="*/ 256 h 258"/>
                <a:gd name="T42" fmla="*/ 66 w 324"/>
                <a:gd name="T43" fmla="*/ 256 h 258"/>
                <a:gd name="T44" fmla="*/ 100 w 324"/>
                <a:gd name="T45" fmla="*/ 257 h 258"/>
                <a:gd name="T46" fmla="*/ 112 w 324"/>
                <a:gd name="T47" fmla="*/ 230 h 258"/>
                <a:gd name="T48" fmla="*/ 91 w 324"/>
                <a:gd name="T49" fmla="*/ 224 h 258"/>
                <a:gd name="T50" fmla="*/ 95 w 324"/>
                <a:gd name="T51" fmla="*/ 218 h 258"/>
                <a:gd name="T52" fmla="*/ 214 w 324"/>
                <a:gd name="T53" fmla="*/ 230 h 258"/>
                <a:gd name="T54" fmla="*/ 191 w 324"/>
                <a:gd name="T55" fmla="*/ 258 h 258"/>
                <a:gd name="T56" fmla="*/ 224 w 324"/>
                <a:gd name="T57" fmla="*/ 256 h 258"/>
                <a:gd name="T58" fmla="*/ 261 w 324"/>
                <a:gd name="T59" fmla="*/ 256 h 258"/>
                <a:gd name="T60" fmla="*/ 324 w 324"/>
                <a:gd name="T61" fmla="*/ 258 h 258"/>
                <a:gd name="T62" fmla="*/ 283 w 324"/>
                <a:gd name="T63" fmla="*/ 23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4" h="258">
                  <a:moveTo>
                    <a:pt x="186" y="115"/>
                  </a:moveTo>
                  <a:lnTo>
                    <a:pt x="254" y="39"/>
                  </a:lnTo>
                  <a:lnTo>
                    <a:pt x="259" y="34"/>
                  </a:lnTo>
                  <a:lnTo>
                    <a:pt x="268" y="30"/>
                  </a:lnTo>
                  <a:lnTo>
                    <a:pt x="284" y="28"/>
                  </a:lnTo>
                  <a:lnTo>
                    <a:pt x="312" y="27"/>
                  </a:lnTo>
                  <a:lnTo>
                    <a:pt x="312" y="0"/>
                  </a:lnTo>
                  <a:lnTo>
                    <a:pt x="296" y="1"/>
                  </a:lnTo>
                  <a:lnTo>
                    <a:pt x="279" y="1"/>
                  </a:lnTo>
                  <a:lnTo>
                    <a:pt x="266" y="2"/>
                  </a:lnTo>
                  <a:lnTo>
                    <a:pt x="259" y="2"/>
                  </a:lnTo>
                  <a:lnTo>
                    <a:pt x="246" y="2"/>
                  </a:lnTo>
                  <a:lnTo>
                    <a:pt x="230" y="1"/>
                  </a:lnTo>
                  <a:lnTo>
                    <a:pt x="214" y="1"/>
                  </a:lnTo>
                  <a:lnTo>
                    <a:pt x="200" y="0"/>
                  </a:lnTo>
                  <a:lnTo>
                    <a:pt x="200" y="27"/>
                  </a:lnTo>
                  <a:lnTo>
                    <a:pt x="211" y="28"/>
                  </a:lnTo>
                  <a:lnTo>
                    <a:pt x="222" y="33"/>
                  </a:lnTo>
                  <a:lnTo>
                    <a:pt x="219" y="36"/>
                  </a:lnTo>
                  <a:lnTo>
                    <a:pt x="217" y="39"/>
                  </a:lnTo>
                  <a:lnTo>
                    <a:pt x="169" y="94"/>
                  </a:lnTo>
                  <a:lnTo>
                    <a:pt x="112" y="27"/>
                  </a:lnTo>
                  <a:lnTo>
                    <a:pt x="135" y="27"/>
                  </a:lnTo>
                  <a:lnTo>
                    <a:pt x="135" y="0"/>
                  </a:lnTo>
                  <a:lnTo>
                    <a:pt x="121" y="1"/>
                  </a:lnTo>
                  <a:lnTo>
                    <a:pt x="102" y="1"/>
                  </a:lnTo>
                  <a:lnTo>
                    <a:pt x="82" y="2"/>
                  </a:lnTo>
                  <a:lnTo>
                    <a:pt x="66" y="2"/>
                  </a:lnTo>
                  <a:lnTo>
                    <a:pt x="34" y="1"/>
                  </a:lnTo>
                  <a:lnTo>
                    <a:pt x="2" y="0"/>
                  </a:lnTo>
                  <a:lnTo>
                    <a:pt x="2" y="27"/>
                  </a:lnTo>
                  <a:lnTo>
                    <a:pt x="43" y="27"/>
                  </a:lnTo>
                  <a:lnTo>
                    <a:pt x="133" y="134"/>
                  </a:lnTo>
                  <a:lnTo>
                    <a:pt x="58" y="219"/>
                  </a:lnTo>
                  <a:lnTo>
                    <a:pt x="48" y="226"/>
                  </a:lnTo>
                  <a:lnTo>
                    <a:pt x="35" y="229"/>
                  </a:lnTo>
                  <a:lnTo>
                    <a:pt x="19" y="230"/>
                  </a:lnTo>
                  <a:lnTo>
                    <a:pt x="0" y="230"/>
                  </a:lnTo>
                  <a:lnTo>
                    <a:pt x="0" y="258"/>
                  </a:lnTo>
                  <a:lnTo>
                    <a:pt x="16" y="257"/>
                  </a:lnTo>
                  <a:lnTo>
                    <a:pt x="32" y="256"/>
                  </a:lnTo>
                  <a:lnTo>
                    <a:pt x="46" y="256"/>
                  </a:lnTo>
                  <a:lnTo>
                    <a:pt x="53" y="256"/>
                  </a:lnTo>
                  <a:lnTo>
                    <a:pt x="66" y="256"/>
                  </a:lnTo>
                  <a:lnTo>
                    <a:pt x="83" y="256"/>
                  </a:lnTo>
                  <a:lnTo>
                    <a:pt x="100" y="257"/>
                  </a:lnTo>
                  <a:lnTo>
                    <a:pt x="112" y="258"/>
                  </a:lnTo>
                  <a:lnTo>
                    <a:pt x="112" y="230"/>
                  </a:lnTo>
                  <a:lnTo>
                    <a:pt x="97" y="228"/>
                  </a:lnTo>
                  <a:lnTo>
                    <a:pt x="91" y="224"/>
                  </a:lnTo>
                  <a:lnTo>
                    <a:pt x="91" y="223"/>
                  </a:lnTo>
                  <a:lnTo>
                    <a:pt x="95" y="218"/>
                  </a:lnTo>
                  <a:lnTo>
                    <a:pt x="151" y="155"/>
                  </a:lnTo>
                  <a:lnTo>
                    <a:pt x="214" y="230"/>
                  </a:lnTo>
                  <a:lnTo>
                    <a:pt x="191" y="230"/>
                  </a:lnTo>
                  <a:lnTo>
                    <a:pt x="191" y="258"/>
                  </a:lnTo>
                  <a:lnTo>
                    <a:pt x="206" y="257"/>
                  </a:lnTo>
                  <a:lnTo>
                    <a:pt x="224" y="256"/>
                  </a:lnTo>
                  <a:lnTo>
                    <a:pt x="244" y="256"/>
                  </a:lnTo>
                  <a:lnTo>
                    <a:pt x="261" y="256"/>
                  </a:lnTo>
                  <a:lnTo>
                    <a:pt x="292" y="256"/>
                  </a:lnTo>
                  <a:lnTo>
                    <a:pt x="324" y="258"/>
                  </a:lnTo>
                  <a:lnTo>
                    <a:pt x="324" y="230"/>
                  </a:lnTo>
                  <a:lnTo>
                    <a:pt x="283" y="230"/>
                  </a:lnTo>
                  <a:lnTo>
                    <a:pt x="186" y="1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0" name="Freeform 41"/>
            <p:cNvSpPr>
              <a:spLocks noChangeAspect="1" noEditPoints="1"/>
            </p:cNvSpPr>
            <p:nvPr/>
          </p:nvSpPr>
          <p:spPr bwMode="auto">
            <a:xfrm>
              <a:off x="3019" y="240"/>
              <a:ext cx="100" cy="283"/>
            </a:xfrm>
            <a:custGeom>
              <a:avLst/>
              <a:gdLst>
                <a:gd name="T0" fmla="*/ 78 w 100"/>
                <a:gd name="T1" fmla="*/ 33 h 283"/>
                <a:gd name="T2" fmla="*/ 76 w 100"/>
                <a:gd name="T3" fmla="*/ 20 h 283"/>
                <a:gd name="T4" fmla="*/ 68 w 100"/>
                <a:gd name="T5" fmla="*/ 10 h 283"/>
                <a:gd name="T6" fmla="*/ 58 w 100"/>
                <a:gd name="T7" fmla="*/ 3 h 283"/>
                <a:gd name="T8" fmla="*/ 46 w 100"/>
                <a:gd name="T9" fmla="*/ 0 h 283"/>
                <a:gd name="T10" fmla="*/ 33 w 100"/>
                <a:gd name="T11" fmla="*/ 3 h 283"/>
                <a:gd name="T12" fmla="*/ 22 w 100"/>
                <a:gd name="T13" fmla="*/ 10 h 283"/>
                <a:gd name="T14" fmla="*/ 15 w 100"/>
                <a:gd name="T15" fmla="*/ 21 h 283"/>
                <a:gd name="T16" fmla="*/ 13 w 100"/>
                <a:gd name="T17" fmla="*/ 33 h 283"/>
                <a:gd name="T18" fmla="*/ 16 w 100"/>
                <a:gd name="T19" fmla="*/ 47 h 283"/>
                <a:gd name="T20" fmla="*/ 23 w 100"/>
                <a:gd name="T21" fmla="*/ 57 h 283"/>
                <a:gd name="T22" fmla="*/ 33 w 100"/>
                <a:gd name="T23" fmla="*/ 64 h 283"/>
                <a:gd name="T24" fmla="*/ 45 w 100"/>
                <a:gd name="T25" fmla="*/ 67 h 283"/>
                <a:gd name="T26" fmla="*/ 59 w 100"/>
                <a:gd name="T27" fmla="*/ 64 h 283"/>
                <a:gd name="T28" fmla="*/ 69 w 100"/>
                <a:gd name="T29" fmla="*/ 57 h 283"/>
                <a:gd name="T30" fmla="*/ 76 w 100"/>
                <a:gd name="T31" fmla="*/ 46 h 283"/>
                <a:gd name="T32" fmla="*/ 78 w 100"/>
                <a:gd name="T33" fmla="*/ 33 h 283"/>
                <a:gd name="T34" fmla="*/ 1 w 100"/>
                <a:gd name="T35" fmla="*/ 103 h 283"/>
                <a:gd name="T36" fmla="*/ 1 w 100"/>
                <a:gd name="T37" fmla="*/ 126 h 283"/>
                <a:gd name="T38" fmla="*/ 15 w 100"/>
                <a:gd name="T39" fmla="*/ 126 h 283"/>
                <a:gd name="T40" fmla="*/ 22 w 100"/>
                <a:gd name="T41" fmla="*/ 128 h 283"/>
                <a:gd name="T42" fmla="*/ 26 w 100"/>
                <a:gd name="T43" fmla="*/ 133 h 283"/>
                <a:gd name="T44" fmla="*/ 27 w 100"/>
                <a:gd name="T45" fmla="*/ 142 h 283"/>
                <a:gd name="T46" fmla="*/ 27 w 100"/>
                <a:gd name="T47" fmla="*/ 260 h 283"/>
                <a:gd name="T48" fmla="*/ 0 w 100"/>
                <a:gd name="T49" fmla="*/ 260 h 283"/>
                <a:gd name="T50" fmla="*/ 0 w 100"/>
                <a:gd name="T51" fmla="*/ 283 h 283"/>
                <a:gd name="T52" fmla="*/ 6 w 100"/>
                <a:gd name="T53" fmla="*/ 282 h 283"/>
                <a:gd name="T54" fmla="*/ 19 w 100"/>
                <a:gd name="T55" fmla="*/ 282 h 283"/>
                <a:gd name="T56" fmla="*/ 35 w 100"/>
                <a:gd name="T57" fmla="*/ 281 h 283"/>
                <a:gd name="T58" fmla="*/ 50 w 100"/>
                <a:gd name="T59" fmla="*/ 281 h 283"/>
                <a:gd name="T60" fmla="*/ 100 w 100"/>
                <a:gd name="T61" fmla="*/ 283 h 283"/>
                <a:gd name="T62" fmla="*/ 100 w 100"/>
                <a:gd name="T63" fmla="*/ 260 h 283"/>
                <a:gd name="T64" fmla="*/ 75 w 100"/>
                <a:gd name="T65" fmla="*/ 260 h 283"/>
                <a:gd name="T66" fmla="*/ 75 w 100"/>
                <a:gd name="T67" fmla="*/ 100 h 283"/>
                <a:gd name="T68" fmla="*/ 1 w 100"/>
                <a:gd name="T69" fmla="*/ 10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0" h="283">
                  <a:moveTo>
                    <a:pt x="78" y="33"/>
                  </a:moveTo>
                  <a:lnTo>
                    <a:pt x="76" y="20"/>
                  </a:lnTo>
                  <a:lnTo>
                    <a:pt x="68" y="10"/>
                  </a:lnTo>
                  <a:lnTo>
                    <a:pt x="58" y="3"/>
                  </a:lnTo>
                  <a:lnTo>
                    <a:pt x="46" y="0"/>
                  </a:lnTo>
                  <a:lnTo>
                    <a:pt x="33" y="3"/>
                  </a:lnTo>
                  <a:lnTo>
                    <a:pt x="22" y="10"/>
                  </a:lnTo>
                  <a:lnTo>
                    <a:pt x="15" y="21"/>
                  </a:lnTo>
                  <a:lnTo>
                    <a:pt x="13" y="33"/>
                  </a:lnTo>
                  <a:lnTo>
                    <a:pt x="16" y="47"/>
                  </a:lnTo>
                  <a:lnTo>
                    <a:pt x="23" y="57"/>
                  </a:lnTo>
                  <a:lnTo>
                    <a:pt x="33" y="64"/>
                  </a:lnTo>
                  <a:lnTo>
                    <a:pt x="45" y="67"/>
                  </a:lnTo>
                  <a:lnTo>
                    <a:pt x="59" y="64"/>
                  </a:lnTo>
                  <a:lnTo>
                    <a:pt x="69" y="57"/>
                  </a:lnTo>
                  <a:lnTo>
                    <a:pt x="76" y="46"/>
                  </a:lnTo>
                  <a:lnTo>
                    <a:pt x="78" y="33"/>
                  </a:lnTo>
                  <a:close/>
                  <a:moveTo>
                    <a:pt x="1" y="103"/>
                  </a:moveTo>
                  <a:lnTo>
                    <a:pt x="1" y="126"/>
                  </a:lnTo>
                  <a:lnTo>
                    <a:pt x="15" y="126"/>
                  </a:lnTo>
                  <a:lnTo>
                    <a:pt x="22" y="128"/>
                  </a:lnTo>
                  <a:lnTo>
                    <a:pt x="26" y="133"/>
                  </a:lnTo>
                  <a:lnTo>
                    <a:pt x="27" y="142"/>
                  </a:lnTo>
                  <a:lnTo>
                    <a:pt x="27" y="260"/>
                  </a:lnTo>
                  <a:lnTo>
                    <a:pt x="0" y="260"/>
                  </a:lnTo>
                  <a:lnTo>
                    <a:pt x="0" y="283"/>
                  </a:lnTo>
                  <a:lnTo>
                    <a:pt x="6" y="282"/>
                  </a:lnTo>
                  <a:lnTo>
                    <a:pt x="19" y="282"/>
                  </a:lnTo>
                  <a:lnTo>
                    <a:pt x="35" y="281"/>
                  </a:lnTo>
                  <a:lnTo>
                    <a:pt x="50" y="281"/>
                  </a:lnTo>
                  <a:lnTo>
                    <a:pt x="100" y="283"/>
                  </a:lnTo>
                  <a:lnTo>
                    <a:pt x="100" y="260"/>
                  </a:lnTo>
                  <a:lnTo>
                    <a:pt x="75" y="260"/>
                  </a:lnTo>
                  <a:lnTo>
                    <a:pt x="75" y="100"/>
                  </a:lnTo>
                  <a:lnTo>
                    <a:pt x="1" y="10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1" name="Freeform 42"/>
            <p:cNvSpPr>
              <a:spLocks noChangeAspect="1"/>
            </p:cNvSpPr>
            <p:nvPr/>
          </p:nvSpPr>
          <p:spPr bwMode="auto">
            <a:xfrm>
              <a:off x="3216" y="374"/>
              <a:ext cx="68" cy="174"/>
            </a:xfrm>
            <a:custGeom>
              <a:avLst/>
              <a:gdLst>
                <a:gd name="T0" fmla="*/ 68 w 68"/>
                <a:gd name="T1" fmla="*/ 61 h 174"/>
                <a:gd name="T2" fmla="*/ 65 w 68"/>
                <a:gd name="T3" fmla="*/ 35 h 174"/>
                <a:gd name="T4" fmla="*/ 58 w 68"/>
                <a:gd name="T5" fmla="*/ 16 h 174"/>
                <a:gd name="T6" fmla="*/ 46 w 68"/>
                <a:gd name="T7" fmla="*/ 4 h 174"/>
                <a:gd name="T8" fmla="*/ 31 w 68"/>
                <a:gd name="T9" fmla="*/ 0 h 174"/>
                <a:gd name="T10" fmla="*/ 18 w 68"/>
                <a:gd name="T11" fmla="*/ 3 h 174"/>
                <a:gd name="T12" fmla="*/ 9 w 68"/>
                <a:gd name="T13" fmla="*/ 9 h 174"/>
                <a:gd name="T14" fmla="*/ 3 w 68"/>
                <a:gd name="T15" fmla="*/ 19 h 174"/>
                <a:gd name="T16" fmla="*/ 0 w 68"/>
                <a:gd name="T17" fmla="*/ 31 h 174"/>
                <a:gd name="T18" fmla="*/ 3 w 68"/>
                <a:gd name="T19" fmla="*/ 42 h 174"/>
                <a:gd name="T20" fmla="*/ 9 w 68"/>
                <a:gd name="T21" fmla="*/ 52 h 174"/>
                <a:gd name="T22" fmla="*/ 18 w 68"/>
                <a:gd name="T23" fmla="*/ 59 h 174"/>
                <a:gd name="T24" fmla="*/ 31 w 68"/>
                <a:gd name="T25" fmla="*/ 62 h 174"/>
                <a:gd name="T26" fmla="*/ 41 w 68"/>
                <a:gd name="T27" fmla="*/ 60 h 174"/>
                <a:gd name="T28" fmla="*/ 51 w 68"/>
                <a:gd name="T29" fmla="*/ 54 h 174"/>
                <a:gd name="T30" fmla="*/ 54 w 68"/>
                <a:gd name="T31" fmla="*/ 52 h 174"/>
                <a:gd name="T32" fmla="*/ 55 w 68"/>
                <a:gd name="T33" fmla="*/ 54 h 174"/>
                <a:gd name="T34" fmla="*/ 55 w 68"/>
                <a:gd name="T35" fmla="*/ 61 h 174"/>
                <a:gd name="T36" fmla="*/ 52 w 68"/>
                <a:gd name="T37" fmla="*/ 91 h 174"/>
                <a:gd name="T38" fmla="*/ 43 w 68"/>
                <a:gd name="T39" fmla="*/ 118 h 174"/>
                <a:gd name="T40" fmla="*/ 30 w 68"/>
                <a:gd name="T41" fmla="*/ 141 h 174"/>
                <a:gd name="T42" fmla="*/ 16 w 68"/>
                <a:gd name="T43" fmla="*/ 158 h 174"/>
                <a:gd name="T44" fmla="*/ 11 w 68"/>
                <a:gd name="T45" fmla="*/ 164 h 174"/>
                <a:gd name="T46" fmla="*/ 10 w 68"/>
                <a:gd name="T47" fmla="*/ 167 h 174"/>
                <a:gd name="T48" fmla="*/ 11 w 68"/>
                <a:gd name="T49" fmla="*/ 172 h 174"/>
                <a:gd name="T50" fmla="*/ 15 w 68"/>
                <a:gd name="T51" fmla="*/ 174 h 174"/>
                <a:gd name="T52" fmla="*/ 26 w 68"/>
                <a:gd name="T53" fmla="*/ 166 h 174"/>
                <a:gd name="T54" fmla="*/ 44 w 68"/>
                <a:gd name="T55" fmla="*/ 143 h 174"/>
                <a:gd name="T56" fmla="*/ 61 w 68"/>
                <a:gd name="T57" fmla="*/ 107 h 174"/>
                <a:gd name="T58" fmla="*/ 68 w 68"/>
                <a:gd name="T59" fmla="*/ 61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8" h="174">
                  <a:moveTo>
                    <a:pt x="68" y="61"/>
                  </a:moveTo>
                  <a:lnTo>
                    <a:pt x="65" y="35"/>
                  </a:lnTo>
                  <a:lnTo>
                    <a:pt x="58" y="16"/>
                  </a:lnTo>
                  <a:lnTo>
                    <a:pt x="46" y="4"/>
                  </a:lnTo>
                  <a:lnTo>
                    <a:pt x="31" y="0"/>
                  </a:lnTo>
                  <a:lnTo>
                    <a:pt x="18" y="3"/>
                  </a:lnTo>
                  <a:lnTo>
                    <a:pt x="9" y="9"/>
                  </a:lnTo>
                  <a:lnTo>
                    <a:pt x="3" y="19"/>
                  </a:lnTo>
                  <a:lnTo>
                    <a:pt x="0" y="31"/>
                  </a:lnTo>
                  <a:lnTo>
                    <a:pt x="3" y="42"/>
                  </a:lnTo>
                  <a:lnTo>
                    <a:pt x="9" y="52"/>
                  </a:lnTo>
                  <a:lnTo>
                    <a:pt x="18" y="59"/>
                  </a:lnTo>
                  <a:lnTo>
                    <a:pt x="31" y="62"/>
                  </a:lnTo>
                  <a:lnTo>
                    <a:pt x="41" y="60"/>
                  </a:lnTo>
                  <a:lnTo>
                    <a:pt x="51" y="54"/>
                  </a:lnTo>
                  <a:lnTo>
                    <a:pt x="54" y="52"/>
                  </a:lnTo>
                  <a:lnTo>
                    <a:pt x="55" y="54"/>
                  </a:lnTo>
                  <a:lnTo>
                    <a:pt x="55" y="61"/>
                  </a:lnTo>
                  <a:lnTo>
                    <a:pt x="52" y="91"/>
                  </a:lnTo>
                  <a:lnTo>
                    <a:pt x="43" y="118"/>
                  </a:lnTo>
                  <a:lnTo>
                    <a:pt x="30" y="141"/>
                  </a:lnTo>
                  <a:lnTo>
                    <a:pt x="16" y="158"/>
                  </a:lnTo>
                  <a:lnTo>
                    <a:pt x="11" y="164"/>
                  </a:lnTo>
                  <a:lnTo>
                    <a:pt x="10" y="167"/>
                  </a:lnTo>
                  <a:lnTo>
                    <a:pt x="11" y="172"/>
                  </a:lnTo>
                  <a:lnTo>
                    <a:pt x="15" y="174"/>
                  </a:lnTo>
                  <a:lnTo>
                    <a:pt x="26" y="166"/>
                  </a:lnTo>
                  <a:lnTo>
                    <a:pt x="44" y="143"/>
                  </a:lnTo>
                  <a:lnTo>
                    <a:pt x="61" y="107"/>
                  </a:lnTo>
                  <a:lnTo>
                    <a:pt x="68" y="6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2" name="Freeform 43"/>
            <p:cNvSpPr>
              <a:spLocks noChangeAspect="1"/>
            </p:cNvSpPr>
            <p:nvPr/>
          </p:nvSpPr>
          <p:spPr bwMode="auto">
            <a:xfrm>
              <a:off x="3440" y="179"/>
              <a:ext cx="265" cy="376"/>
            </a:xfrm>
            <a:custGeom>
              <a:avLst/>
              <a:gdLst>
                <a:gd name="T0" fmla="*/ 265 w 265"/>
                <a:gd name="T1" fmla="*/ 27 h 376"/>
                <a:gd name="T2" fmla="*/ 260 w 265"/>
                <a:gd name="T3" fmla="*/ 10 h 376"/>
                <a:gd name="T4" fmla="*/ 238 w 265"/>
                <a:gd name="T5" fmla="*/ 10 h 376"/>
                <a:gd name="T6" fmla="*/ 227 w 265"/>
                <a:gd name="T7" fmla="*/ 23 h 376"/>
                <a:gd name="T8" fmla="*/ 222 w 265"/>
                <a:gd name="T9" fmla="*/ 41 h 376"/>
                <a:gd name="T10" fmla="*/ 209 w 265"/>
                <a:gd name="T11" fmla="*/ 96 h 376"/>
                <a:gd name="T12" fmla="*/ 181 w 265"/>
                <a:gd name="T13" fmla="*/ 205 h 376"/>
                <a:gd name="T14" fmla="*/ 171 w 265"/>
                <a:gd name="T15" fmla="*/ 220 h 376"/>
                <a:gd name="T16" fmla="*/ 154 w 265"/>
                <a:gd name="T17" fmla="*/ 237 h 376"/>
                <a:gd name="T18" fmla="*/ 131 w 265"/>
                <a:gd name="T19" fmla="*/ 248 h 376"/>
                <a:gd name="T20" fmla="*/ 100 w 265"/>
                <a:gd name="T21" fmla="*/ 246 h 376"/>
                <a:gd name="T22" fmla="*/ 83 w 265"/>
                <a:gd name="T23" fmla="*/ 220 h 376"/>
                <a:gd name="T24" fmla="*/ 89 w 265"/>
                <a:gd name="T25" fmla="*/ 156 h 376"/>
                <a:gd name="T26" fmla="*/ 117 w 265"/>
                <a:gd name="T27" fmla="*/ 75 h 376"/>
                <a:gd name="T28" fmla="*/ 122 w 265"/>
                <a:gd name="T29" fmla="*/ 56 h 376"/>
                <a:gd name="T30" fmla="*/ 120 w 265"/>
                <a:gd name="T31" fmla="*/ 29 h 376"/>
                <a:gd name="T32" fmla="*/ 95 w 265"/>
                <a:gd name="T33" fmla="*/ 4 h 376"/>
                <a:gd name="T34" fmla="*/ 41 w 265"/>
                <a:gd name="T35" fmla="*/ 13 h 376"/>
                <a:gd name="T36" fmla="*/ 4 w 265"/>
                <a:gd name="T37" fmla="*/ 73 h 376"/>
                <a:gd name="T38" fmla="*/ 3 w 265"/>
                <a:gd name="T39" fmla="*/ 94 h 376"/>
                <a:gd name="T40" fmla="*/ 12 w 265"/>
                <a:gd name="T41" fmla="*/ 94 h 376"/>
                <a:gd name="T42" fmla="*/ 29 w 265"/>
                <a:gd name="T43" fmla="*/ 51 h 376"/>
                <a:gd name="T44" fmla="*/ 59 w 265"/>
                <a:gd name="T45" fmla="*/ 17 h 376"/>
                <a:gd name="T46" fmla="*/ 78 w 265"/>
                <a:gd name="T47" fmla="*/ 13 h 376"/>
                <a:gd name="T48" fmla="*/ 87 w 265"/>
                <a:gd name="T49" fmla="*/ 21 h 376"/>
                <a:gd name="T50" fmla="*/ 85 w 265"/>
                <a:gd name="T51" fmla="*/ 53 h 376"/>
                <a:gd name="T52" fmla="*/ 64 w 265"/>
                <a:gd name="T53" fmla="*/ 113 h 376"/>
                <a:gd name="T54" fmla="*/ 47 w 265"/>
                <a:gd name="T55" fmla="*/ 172 h 376"/>
                <a:gd name="T56" fmla="*/ 47 w 265"/>
                <a:gd name="T57" fmla="*/ 212 h 376"/>
                <a:gd name="T58" fmla="*/ 58 w 265"/>
                <a:gd name="T59" fmla="*/ 238 h 376"/>
                <a:gd name="T60" fmla="*/ 78 w 265"/>
                <a:gd name="T61" fmla="*/ 255 h 376"/>
                <a:gd name="T62" fmla="*/ 103 w 265"/>
                <a:gd name="T63" fmla="*/ 262 h 376"/>
                <a:gd name="T64" fmla="*/ 147 w 265"/>
                <a:gd name="T65" fmla="*/ 256 h 376"/>
                <a:gd name="T66" fmla="*/ 161 w 265"/>
                <a:gd name="T67" fmla="*/ 281 h 376"/>
                <a:gd name="T68" fmla="*/ 124 w 265"/>
                <a:gd name="T69" fmla="*/ 340 h 376"/>
                <a:gd name="T70" fmla="*/ 92 w 265"/>
                <a:gd name="T71" fmla="*/ 360 h 376"/>
                <a:gd name="T72" fmla="*/ 64 w 265"/>
                <a:gd name="T73" fmla="*/ 362 h 376"/>
                <a:gd name="T74" fmla="*/ 39 w 265"/>
                <a:gd name="T75" fmla="*/ 352 h 376"/>
                <a:gd name="T76" fmla="*/ 42 w 265"/>
                <a:gd name="T77" fmla="*/ 338 h 376"/>
                <a:gd name="T78" fmla="*/ 62 w 265"/>
                <a:gd name="T79" fmla="*/ 322 h 376"/>
                <a:gd name="T80" fmla="*/ 63 w 265"/>
                <a:gd name="T81" fmla="*/ 297 h 376"/>
                <a:gd name="T82" fmla="*/ 50 w 265"/>
                <a:gd name="T83" fmla="*/ 288 h 376"/>
                <a:gd name="T84" fmla="*/ 33 w 265"/>
                <a:gd name="T85" fmla="*/ 289 h 376"/>
                <a:gd name="T86" fmla="*/ 15 w 265"/>
                <a:gd name="T87" fmla="*/ 307 h 376"/>
                <a:gd name="T88" fmla="*/ 16 w 265"/>
                <a:gd name="T89" fmla="*/ 345 h 376"/>
                <a:gd name="T90" fmla="*/ 48 w 265"/>
                <a:gd name="T91" fmla="*/ 372 h 376"/>
                <a:gd name="T92" fmla="*/ 117 w 265"/>
                <a:gd name="T93" fmla="*/ 366 h 376"/>
                <a:gd name="T94" fmla="*/ 188 w 265"/>
                <a:gd name="T95" fmla="*/ 303 h 376"/>
                <a:gd name="T96" fmla="*/ 263 w 265"/>
                <a:gd name="T97" fmla="*/ 3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5" h="376">
                  <a:moveTo>
                    <a:pt x="263" y="36"/>
                  </a:moveTo>
                  <a:lnTo>
                    <a:pt x="265" y="27"/>
                  </a:lnTo>
                  <a:lnTo>
                    <a:pt x="265" y="22"/>
                  </a:lnTo>
                  <a:lnTo>
                    <a:pt x="260" y="10"/>
                  </a:lnTo>
                  <a:lnTo>
                    <a:pt x="248" y="7"/>
                  </a:lnTo>
                  <a:lnTo>
                    <a:pt x="238" y="10"/>
                  </a:lnTo>
                  <a:lnTo>
                    <a:pt x="228" y="19"/>
                  </a:lnTo>
                  <a:lnTo>
                    <a:pt x="227" y="23"/>
                  </a:lnTo>
                  <a:lnTo>
                    <a:pt x="225" y="32"/>
                  </a:lnTo>
                  <a:lnTo>
                    <a:pt x="222" y="41"/>
                  </a:lnTo>
                  <a:lnTo>
                    <a:pt x="220" y="50"/>
                  </a:lnTo>
                  <a:lnTo>
                    <a:pt x="209" y="96"/>
                  </a:lnTo>
                  <a:lnTo>
                    <a:pt x="183" y="201"/>
                  </a:lnTo>
                  <a:lnTo>
                    <a:pt x="181" y="205"/>
                  </a:lnTo>
                  <a:lnTo>
                    <a:pt x="177" y="212"/>
                  </a:lnTo>
                  <a:lnTo>
                    <a:pt x="171" y="220"/>
                  </a:lnTo>
                  <a:lnTo>
                    <a:pt x="164" y="229"/>
                  </a:lnTo>
                  <a:lnTo>
                    <a:pt x="154" y="237"/>
                  </a:lnTo>
                  <a:lnTo>
                    <a:pt x="144" y="244"/>
                  </a:lnTo>
                  <a:lnTo>
                    <a:pt x="131" y="248"/>
                  </a:lnTo>
                  <a:lnTo>
                    <a:pt x="118" y="250"/>
                  </a:lnTo>
                  <a:lnTo>
                    <a:pt x="100" y="246"/>
                  </a:lnTo>
                  <a:lnTo>
                    <a:pt x="89" y="235"/>
                  </a:lnTo>
                  <a:lnTo>
                    <a:pt x="83" y="220"/>
                  </a:lnTo>
                  <a:lnTo>
                    <a:pt x="82" y="203"/>
                  </a:lnTo>
                  <a:lnTo>
                    <a:pt x="89" y="156"/>
                  </a:lnTo>
                  <a:lnTo>
                    <a:pt x="111" y="89"/>
                  </a:lnTo>
                  <a:lnTo>
                    <a:pt x="117" y="75"/>
                  </a:lnTo>
                  <a:lnTo>
                    <a:pt x="121" y="64"/>
                  </a:lnTo>
                  <a:lnTo>
                    <a:pt x="122" y="56"/>
                  </a:lnTo>
                  <a:lnTo>
                    <a:pt x="123" y="48"/>
                  </a:lnTo>
                  <a:lnTo>
                    <a:pt x="120" y="29"/>
                  </a:lnTo>
                  <a:lnTo>
                    <a:pt x="110" y="14"/>
                  </a:lnTo>
                  <a:lnTo>
                    <a:pt x="95" y="4"/>
                  </a:lnTo>
                  <a:lnTo>
                    <a:pt x="76" y="0"/>
                  </a:lnTo>
                  <a:lnTo>
                    <a:pt x="41" y="13"/>
                  </a:lnTo>
                  <a:lnTo>
                    <a:pt x="17" y="43"/>
                  </a:lnTo>
                  <a:lnTo>
                    <a:pt x="4" y="73"/>
                  </a:lnTo>
                  <a:lnTo>
                    <a:pt x="0" y="89"/>
                  </a:lnTo>
                  <a:lnTo>
                    <a:pt x="3" y="94"/>
                  </a:lnTo>
                  <a:lnTo>
                    <a:pt x="7" y="95"/>
                  </a:lnTo>
                  <a:lnTo>
                    <a:pt x="12" y="94"/>
                  </a:lnTo>
                  <a:lnTo>
                    <a:pt x="16" y="85"/>
                  </a:lnTo>
                  <a:lnTo>
                    <a:pt x="29" y="51"/>
                  </a:lnTo>
                  <a:lnTo>
                    <a:pt x="43" y="28"/>
                  </a:lnTo>
                  <a:lnTo>
                    <a:pt x="59" y="17"/>
                  </a:lnTo>
                  <a:lnTo>
                    <a:pt x="74" y="13"/>
                  </a:lnTo>
                  <a:lnTo>
                    <a:pt x="78" y="13"/>
                  </a:lnTo>
                  <a:lnTo>
                    <a:pt x="83" y="15"/>
                  </a:lnTo>
                  <a:lnTo>
                    <a:pt x="87" y="21"/>
                  </a:lnTo>
                  <a:lnTo>
                    <a:pt x="88" y="32"/>
                  </a:lnTo>
                  <a:lnTo>
                    <a:pt x="85" y="53"/>
                  </a:lnTo>
                  <a:lnTo>
                    <a:pt x="79" y="72"/>
                  </a:lnTo>
                  <a:lnTo>
                    <a:pt x="64" y="113"/>
                  </a:lnTo>
                  <a:lnTo>
                    <a:pt x="53" y="146"/>
                  </a:lnTo>
                  <a:lnTo>
                    <a:pt x="47" y="172"/>
                  </a:lnTo>
                  <a:lnTo>
                    <a:pt x="45" y="194"/>
                  </a:lnTo>
                  <a:lnTo>
                    <a:pt x="47" y="212"/>
                  </a:lnTo>
                  <a:lnTo>
                    <a:pt x="51" y="227"/>
                  </a:lnTo>
                  <a:lnTo>
                    <a:pt x="58" y="238"/>
                  </a:lnTo>
                  <a:lnTo>
                    <a:pt x="67" y="248"/>
                  </a:lnTo>
                  <a:lnTo>
                    <a:pt x="78" y="255"/>
                  </a:lnTo>
                  <a:lnTo>
                    <a:pt x="90" y="260"/>
                  </a:lnTo>
                  <a:lnTo>
                    <a:pt x="103" y="262"/>
                  </a:lnTo>
                  <a:lnTo>
                    <a:pt x="115" y="263"/>
                  </a:lnTo>
                  <a:lnTo>
                    <a:pt x="147" y="256"/>
                  </a:lnTo>
                  <a:lnTo>
                    <a:pt x="174" y="237"/>
                  </a:lnTo>
                  <a:lnTo>
                    <a:pt x="161" y="281"/>
                  </a:lnTo>
                  <a:lnTo>
                    <a:pt x="136" y="326"/>
                  </a:lnTo>
                  <a:lnTo>
                    <a:pt x="124" y="340"/>
                  </a:lnTo>
                  <a:lnTo>
                    <a:pt x="109" y="352"/>
                  </a:lnTo>
                  <a:lnTo>
                    <a:pt x="92" y="360"/>
                  </a:lnTo>
                  <a:lnTo>
                    <a:pt x="73" y="363"/>
                  </a:lnTo>
                  <a:lnTo>
                    <a:pt x="64" y="362"/>
                  </a:lnTo>
                  <a:lnTo>
                    <a:pt x="52" y="359"/>
                  </a:lnTo>
                  <a:lnTo>
                    <a:pt x="39" y="352"/>
                  </a:lnTo>
                  <a:lnTo>
                    <a:pt x="29" y="338"/>
                  </a:lnTo>
                  <a:lnTo>
                    <a:pt x="42" y="338"/>
                  </a:lnTo>
                  <a:lnTo>
                    <a:pt x="54" y="331"/>
                  </a:lnTo>
                  <a:lnTo>
                    <a:pt x="62" y="322"/>
                  </a:lnTo>
                  <a:lnTo>
                    <a:pt x="65" y="308"/>
                  </a:lnTo>
                  <a:lnTo>
                    <a:pt x="63" y="297"/>
                  </a:lnTo>
                  <a:lnTo>
                    <a:pt x="57" y="291"/>
                  </a:lnTo>
                  <a:lnTo>
                    <a:pt x="50" y="288"/>
                  </a:lnTo>
                  <a:lnTo>
                    <a:pt x="44" y="287"/>
                  </a:lnTo>
                  <a:lnTo>
                    <a:pt x="33" y="289"/>
                  </a:lnTo>
                  <a:lnTo>
                    <a:pt x="23" y="296"/>
                  </a:lnTo>
                  <a:lnTo>
                    <a:pt x="15" y="307"/>
                  </a:lnTo>
                  <a:lnTo>
                    <a:pt x="12" y="325"/>
                  </a:lnTo>
                  <a:lnTo>
                    <a:pt x="16" y="345"/>
                  </a:lnTo>
                  <a:lnTo>
                    <a:pt x="29" y="361"/>
                  </a:lnTo>
                  <a:lnTo>
                    <a:pt x="48" y="372"/>
                  </a:lnTo>
                  <a:lnTo>
                    <a:pt x="73" y="376"/>
                  </a:lnTo>
                  <a:lnTo>
                    <a:pt x="117" y="366"/>
                  </a:lnTo>
                  <a:lnTo>
                    <a:pt x="156" y="341"/>
                  </a:lnTo>
                  <a:lnTo>
                    <a:pt x="188" y="303"/>
                  </a:lnTo>
                  <a:lnTo>
                    <a:pt x="207" y="257"/>
                  </a:lnTo>
                  <a:lnTo>
                    <a:pt x="263" y="36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3" name="Freeform 44"/>
            <p:cNvSpPr>
              <a:spLocks noChangeAspect="1" noEditPoints="1"/>
            </p:cNvSpPr>
            <p:nvPr/>
          </p:nvSpPr>
          <p:spPr bwMode="auto">
            <a:xfrm>
              <a:off x="3724" y="253"/>
              <a:ext cx="123" cy="274"/>
            </a:xfrm>
            <a:custGeom>
              <a:avLst/>
              <a:gdLst>
                <a:gd name="T0" fmla="*/ 111 w 123"/>
                <a:gd name="T1" fmla="*/ 10 h 274"/>
                <a:gd name="T2" fmla="*/ 103 w 123"/>
                <a:gd name="T3" fmla="*/ 2 h 274"/>
                <a:gd name="T4" fmla="*/ 88 w 123"/>
                <a:gd name="T5" fmla="*/ 2 h 274"/>
                <a:gd name="T6" fmla="*/ 75 w 123"/>
                <a:gd name="T7" fmla="*/ 14 h 274"/>
                <a:gd name="T8" fmla="*/ 77 w 123"/>
                <a:gd name="T9" fmla="*/ 33 h 274"/>
                <a:gd name="T10" fmla="*/ 98 w 123"/>
                <a:gd name="T11" fmla="*/ 36 h 274"/>
                <a:gd name="T12" fmla="*/ 110 w 123"/>
                <a:gd name="T13" fmla="*/ 24 h 274"/>
                <a:gd name="T14" fmla="*/ 30 w 123"/>
                <a:gd name="T15" fmla="*/ 222 h 274"/>
                <a:gd name="T16" fmla="*/ 26 w 123"/>
                <a:gd name="T17" fmla="*/ 239 h 274"/>
                <a:gd name="T18" fmla="*/ 37 w 123"/>
                <a:gd name="T19" fmla="*/ 264 h 274"/>
                <a:gd name="T20" fmla="*/ 64 w 123"/>
                <a:gd name="T21" fmla="*/ 274 h 274"/>
                <a:gd name="T22" fmla="*/ 91 w 123"/>
                <a:gd name="T23" fmla="*/ 265 h 274"/>
                <a:gd name="T24" fmla="*/ 109 w 123"/>
                <a:gd name="T25" fmla="*/ 245 h 274"/>
                <a:gd name="T26" fmla="*/ 119 w 123"/>
                <a:gd name="T27" fmla="*/ 224 h 274"/>
                <a:gd name="T28" fmla="*/ 123 w 123"/>
                <a:gd name="T29" fmla="*/ 212 h 274"/>
                <a:gd name="T30" fmla="*/ 116 w 123"/>
                <a:gd name="T31" fmla="*/ 206 h 274"/>
                <a:gd name="T32" fmla="*/ 109 w 123"/>
                <a:gd name="T33" fmla="*/ 213 h 274"/>
                <a:gd name="T34" fmla="*/ 89 w 123"/>
                <a:gd name="T35" fmla="*/ 250 h 274"/>
                <a:gd name="T36" fmla="*/ 66 w 123"/>
                <a:gd name="T37" fmla="*/ 262 h 274"/>
                <a:gd name="T38" fmla="*/ 56 w 123"/>
                <a:gd name="T39" fmla="*/ 248 h 274"/>
                <a:gd name="T40" fmla="*/ 62 w 123"/>
                <a:gd name="T41" fmla="*/ 222 h 274"/>
                <a:gd name="T42" fmla="*/ 79 w 123"/>
                <a:gd name="T43" fmla="*/ 178 h 274"/>
                <a:gd name="T44" fmla="*/ 91 w 123"/>
                <a:gd name="T45" fmla="*/ 147 h 274"/>
                <a:gd name="T46" fmla="*/ 97 w 123"/>
                <a:gd name="T47" fmla="*/ 125 h 274"/>
                <a:gd name="T48" fmla="*/ 86 w 123"/>
                <a:gd name="T49" fmla="*/ 101 h 274"/>
                <a:gd name="T50" fmla="*/ 59 w 123"/>
                <a:gd name="T51" fmla="*/ 90 h 274"/>
                <a:gd name="T52" fmla="*/ 33 w 123"/>
                <a:gd name="T53" fmla="*/ 99 h 274"/>
                <a:gd name="T54" fmla="*/ 15 w 123"/>
                <a:gd name="T55" fmla="*/ 119 h 274"/>
                <a:gd name="T56" fmla="*/ 4 w 123"/>
                <a:gd name="T57" fmla="*/ 140 h 274"/>
                <a:gd name="T58" fmla="*/ 0 w 123"/>
                <a:gd name="T59" fmla="*/ 153 h 274"/>
                <a:gd name="T60" fmla="*/ 7 w 123"/>
                <a:gd name="T61" fmla="*/ 158 h 274"/>
                <a:gd name="T62" fmla="*/ 14 w 123"/>
                <a:gd name="T63" fmla="*/ 151 h 274"/>
                <a:gd name="T64" fmla="*/ 34 w 123"/>
                <a:gd name="T65" fmla="*/ 113 h 274"/>
                <a:gd name="T66" fmla="*/ 58 w 123"/>
                <a:gd name="T67" fmla="*/ 102 h 274"/>
                <a:gd name="T68" fmla="*/ 68 w 123"/>
                <a:gd name="T69" fmla="*/ 116 h 274"/>
                <a:gd name="T70" fmla="*/ 65 w 123"/>
                <a:gd name="T71" fmla="*/ 130 h 274"/>
                <a:gd name="T72" fmla="*/ 55 w 123"/>
                <a:gd name="T73" fmla="*/ 15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" h="274">
                  <a:moveTo>
                    <a:pt x="112" y="16"/>
                  </a:moveTo>
                  <a:lnTo>
                    <a:pt x="111" y="10"/>
                  </a:lnTo>
                  <a:lnTo>
                    <a:pt x="108" y="6"/>
                  </a:lnTo>
                  <a:lnTo>
                    <a:pt x="103" y="2"/>
                  </a:lnTo>
                  <a:lnTo>
                    <a:pt x="96" y="0"/>
                  </a:lnTo>
                  <a:lnTo>
                    <a:pt x="88" y="2"/>
                  </a:lnTo>
                  <a:lnTo>
                    <a:pt x="80" y="7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77" y="33"/>
                  </a:lnTo>
                  <a:lnTo>
                    <a:pt x="90" y="38"/>
                  </a:lnTo>
                  <a:lnTo>
                    <a:pt x="98" y="36"/>
                  </a:lnTo>
                  <a:lnTo>
                    <a:pt x="105" y="31"/>
                  </a:lnTo>
                  <a:lnTo>
                    <a:pt x="110" y="24"/>
                  </a:lnTo>
                  <a:lnTo>
                    <a:pt x="112" y="16"/>
                  </a:lnTo>
                  <a:close/>
                  <a:moveTo>
                    <a:pt x="30" y="222"/>
                  </a:moveTo>
                  <a:lnTo>
                    <a:pt x="27" y="230"/>
                  </a:lnTo>
                  <a:lnTo>
                    <a:pt x="26" y="239"/>
                  </a:lnTo>
                  <a:lnTo>
                    <a:pt x="29" y="253"/>
                  </a:lnTo>
                  <a:lnTo>
                    <a:pt x="37" y="264"/>
                  </a:lnTo>
                  <a:lnTo>
                    <a:pt x="49" y="271"/>
                  </a:lnTo>
                  <a:lnTo>
                    <a:pt x="64" y="274"/>
                  </a:lnTo>
                  <a:lnTo>
                    <a:pt x="79" y="271"/>
                  </a:lnTo>
                  <a:lnTo>
                    <a:pt x="91" y="265"/>
                  </a:lnTo>
                  <a:lnTo>
                    <a:pt x="101" y="255"/>
                  </a:lnTo>
                  <a:lnTo>
                    <a:pt x="109" y="245"/>
                  </a:lnTo>
                  <a:lnTo>
                    <a:pt x="115" y="234"/>
                  </a:lnTo>
                  <a:lnTo>
                    <a:pt x="119" y="224"/>
                  </a:lnTo>
                  <a:lnTo>
                    <a:pt x="122" y="216"/>
                  </a:lnTo>
                  <a:lnTo>
                    <a:pt x="123" y="212"/>
                  </a:lnTo>
                  <a:lnTo>
                    <a:pt x="120" y="207"/>
                  </a:lnTo>
                  <a:lnTo>
                    <a:pt x="116" y="206"/>
                  </a:lnTo>
                  <a:lnTo>
                    <a:pt x="111" y="208"/>
                  </a:lnTo>
                  <a:lnTo>
                    <a:pt x="109" y="213"/>
                  </a:lnTo>
                  <a:lnTo>
                    <a:pt x="100" y="235"/>
                  </a:lnTo>
                  <a:lnTo>
                    <a:pt x="89" y="250"/>
                  </a:lnTo>
                  <a:lnTo>
                    <a:pt x="78" y="259"/>
                  </a:lnTo>
                  <a:lnTo>
                    <a:pt x="66" y="262"/>
                  </a:lnTo>
                  <a:lnTo>
                    <a:pt x="58" y="259"/>
                  </a:lnTo>
                  <a:lnTo>
                    <a:pt x="56" y="248"/>
                  </a:lnTo>
                  <a:lnTo>
                    <a:pt x="57" y="235"/>
                  </a:lnTo>
                  <a:lnTo>
                    <a:pt x="62" y="222"/>
                  </a:lnTo>
                  <a:lnTo>
                    <a:pt x="75" y="189"/>
                  </a:lnTo>
                  <a:lnTo>
                    <a:pt x="79" y="178"/>
                  </a:lnTo>
                  <a:lnTo>
                    <a:pt x="86" y="162"/>
                  </a:lnTo>
                  <a:lnTo>
                    <a:pt x="91" y="147"/>
                  </a:lnTo>
                  <a:lnTo>
                    <a:pt x="95" y="138"/>
                  </a:lnTo>
                  <a:lnTo>
                    <a:pt x="97" y="125"/>
                  </a:lnTo>
                  <a:lnTo>
                    <a:pt x="94" y="111"/>
                  </a:lnTo>
                  <a:lnTo>
                    <a:pt x="86" y="101"/>
                  </a:lnTo>
                  <a:lnTo>
                    <a:pt x="74" y="93"/>
                  </a:lnTo>
                  <a:lnTo>
                    <a:pt x="59" y="90"/>
                  </a:lnTo>
                  <a:lnTo>
                    <a:pt x="45" y="93"/>
                  </a:lnTo>
                  <a:lnTo>
                    <a:pt x="33" y="99"/>
                  </a:lnTo>
                  <a:lnTo>
                    <a:pt x="23" y="108"/>
                  </a:lnTo>
                  <a:lnTo>
                    <a:pt x="15" y="119"/>
                  </a:lnTo>
                  <a:lnTo>
                    <a:pt x="8" y="130"/>
                  </a:lnTo>
                  <a:lnTo>
                    <a:pt x="4" y="140"/>
                  </a:lnTo>
                  <a:lnTo>
                    <a:pt x="1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8"/>
                  </a:lnTo>
                  <a:lnTo>
                    <a:pt x="12" y="156"/>
                  </a:lnTo>
                  <a:lnTo>
                    <a:pt x="14" y="151"/>
                  </a:lnTo>
                  <a:lnTo>
                    <a:pt x="23" y="129"/>
                  </a:lnTo>
                  <a:lnTo>
                    <a:pt x="34" y="113"/>
                  </a:lnTo>
                  <a:lnTo>
                    <a:pt x="46" y="105"/>
                  </a:lnTo>
                  <a:lnTo>
                    <a:pt x="58" y="102"/>
                  </a:lnTo>
                  <a:lnTo>
                    <a:pt x="65" y="105"/>
                  </a:lnTo>
                  <a:lnTo>
                    <a:pt x="68" y="116"/>
                  </a:lnTo>
                  <a:lnTo>
                    <a:pt x="67" y="123"/>
                  </a:lnTo>
                  <a:lnTo>
                    <a:pt x="65" y="130"/>
                  </a:lnTo>
                  <a:lnTo>
                    <a:pt x="61" y="141"/>
                  </a:lnTo>
                  <a:lnTo>
                    <a:pt x="55" y="157"/>
                  </a:lnTo>
                  <a:lnTo>
                    <a:pt x="30" y="2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4" name="Freeform 45"/>
            <p:cNvSpPr>
              <a:spLocks noChangeAspect="1"/>
            </p:cNvSpPr>
            <p:nvPr/>
          </p:nvSpPr>
          <p:spPr bwMode="auto">
            <a:xfrm>
              <a:off x="3939" y="0"/>
              <a:ext cx="204" cy="581"/>
            </a:xfrm>
            <a:custGeom>
              <a:avLst/>
              <a:gdLst>
                <a:gd name="T0" fmla="*/ 82 w 204"/>
                <a:gd name="T1" fmla="*/ 513 h 581"/>
                <a:gd name="T2" fmla="*/ 75 w 204"/>
                <a:gd name="T3" fmla="*/ 533 h 581"/>
                <a:gd name="T4" fmla="*/ 57 w 204"/>
                <a:gd name="T5" fmla="*/ 552 h 581"/>
                <a:gd name="T6" fmla="*/ 27 w 204"/>
                <a:gd name="T7" fmla="*/ 565 h 581"/>
                <a:gd name="T8" fmla="*/ 2 w 204"/>
                <a:gd name="T9" fmla="*/ 570 h 581"/>
                <a:gd name="T10" fmla="*/ 4 w 204"/>
                <a:gd name="T11" fmla="*/ 580 h 581"/>
                <a:gd name="T12" fmla="*/ 52 w 204"/>
                <a:gd name="T13" fmla="*/ 576 h 581"/>
                <a:gd name="T14" fmla="*/ 112 w 204"/>
                <a:gd name="T15" fmla="*/ 538 h 581"/>
                <a:gd name="T16" fmla="*/ 121 w 204"/>
                <a:gd name="T17" fmla="*/ 376 h 581"/>
                <a:gd name="T18" fmla="*/ 124 w 204"/>
                <a:gd name="T19" fmla="*/ 345 h 581"/>
                <a:gd name="T20" fmla="*/ 144 w 204"/>
                <a:gd name="T21" fmla="*/ 315 h 581"/>
                <a:gd name="T22" fmla="*/ 175 w 204"/>
                <a:gd name="T23" fmla="*/ 300 h 581"/>
                <a:gd name="T24" fmla="*/ 199 w 204"/>
                <a:gd name="T25" fmla="*/ 297 h 581"/>
                <a:gd name="T26" fmla="*/ 204 w 204"/>
                <a:gd name="T27" fmla="*/ 290 h 581"/>
                <a:gd name="T28" fmla="*/ 195 w 204"/>
                <a:gd name="T29" fmla="*/ 284 h 581"/>
                <a:gd name="T30" fmla="*/ 147 w 204"/>
                <a:gd name="T31" fmla="*/ 268 h 581"/>
                <a:gd name="T32" fmla="*/ 123 w 204"/>
                <a:gd name="T33" fmla="*/ 232 h 581"/>
                <a:gd name="T34" fmla="*/ 122 w 204"/>
                <a:gd name="T35" fmla="*/ 224 h 581"/>
                <a:gd name="T36" fmla="*/ 121 w 204"/>
                <a:gd name="T37" fmla="*/ 204 h 581"/>
                <a:gd name="T38" fmla="*/ 121 w 204"/>
                <a:gd name="T39" fmla="*/ 72 h 581"/>
                <a:gd name="T40" fmla="*/ 110 w 204"/>
                <a:gd name="T41" fmla="*/ 40 h 581"/>
                <a:gd name="T42" fmla="*/ 74 w 204"/>
                <a:gd name="T43" fmla="*/ 13 h 581"/>
                <a:gd name="T44" fmla="*/ 29 w 204"/>
                <a:gd name="T45" fmla="*/ 2 h 581"/>
                <a:gd name="T46" fmla="*/ 4 w 204"/>
                <a:gd name="T47" fmla="*/ 1 h 581"/>
                <a:gd name="T48" fmla="*/ 2 w 204"/>
                <a:gd name="T49" fmla="*/ 12 h 581"/>
                <a:gd name="T50" fmla="*/ 35 w 204"/>
                <a:gd name="T51" fmla="*/ 18 h 581"/>
                <a:gd name="T52" fmla="*/ 72 w 204"/>
                <a:gd name="T53" fmla="*/ 44 h 581"/>
                <a:gd name="T54" fmla="*/ 82 w 204"/>
                <a:gd name="T55" fmla="*/ 67 h 581"/>
                <a:gd name="T56" fmla="*/ 83 w 204"/>
                <a:gd name="T57" fmla="*/ 79 h 581"/>
                <a:gd name="T58" fmla="*/ 83 w 204"/>
                <a:gd name="T59" fmla="*/ 213 h 581"/>
                <a:gd name="T60" fmla="*/ 87 w 204"/>
                <a:gd name="T61" fmla="*/ 244 h 581"/>
                <a:gd name="T62" fmla="*/ 106 w 204"/>
                <a:gd name="T63" fmla="*/ 268 h 581"/>
                <a:gd name="T64" fmla="*/ 151 w 204"/>
                <a:gd name="T65" fmla="*/ 290 h 581"/>
                <a:gd name="T66" fmla="*/ 99 w 204"/>
                <a:gd name="T67" fmla="*/ 320 h 581"/>
                <a:gd name="T68" fmla="*/ 83 w 204"/>
                <a:gd name="T69" fmla="*/ 364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4" h="581">
                  <a:moveTo>
                    <a:pt x="83" y="504"/>
                  </a:moveTo>
                  <a:lnTo>
                    <a:pt x="82" y="513"/>
                  </a:lnTo>
                  <a:lnTo>
                    <a:pt x="79" y="523"/>
                  </a:lnTo>
                  <a:lnTo>
                    <a:pt x="75" y="533"/>
                  </a:lnTo>
                  <a:lnTo>
                    <a:pt x="68" y="543"/>
                  </a:lnTo>
                  <a:lnTo>
                    <a:pt x="57" y="552"/>
                  </a:lnTo>
                  <a:lnTo>
                    <a:pt x="44" y="559"/>
                  </a:lnTo>
                  <a:lnTo>
                    <a:pt x="27" y="565"/>
                  </a:lnTo>
                  <a:lnTo>
                    <a:pt x="5" y="568"/>
                  </a:lnTo>
                  <a:lnTo>
                    <a:pt x="2" y="570"/>
                  </a:lnTo>
                  <a:lnTo>
                    <a:pt x="0" y="574"/>
                  </a:lnTo>
                  <a:lnTo>
                    <a:pt x="4" y="580"/>
                  </a:lnTo>
                  <a:lnTo>
                    <a:pt x="11" y="581"/>
                  </a:lnTo>
                  <a:lnTo>
                    <a:pt x="52" y="576"/>
                  </a:lnTo>
                  <a:lnTo>
                    <a:pt x="87" y="561"/>
                  </a:lnTo>
                  <a:lnTo>
                    <a:pt x="112" y="538"/>
                  </a:lnTo>
                  <a:lnTo>
                    <a:pt x="121" y="508"/>
                  </a:lnTo>
                  <a:lnTo>
                    <a:pt x="121" y="376"/>
                  </a:lnTo>
                  <a:lnTo>
                    <a:pt x="122" y="360"/>
                  </a:lnTo>
                  <a:lnTo>
                    <a:pt x="124" y="345"/>
                  </a:lnTo>
                  <a:lnTo>
                    <a:pt x="131" y="330"/>
                  </a:lnTo>
                  <a:lnTo>
                    <a:pt x="144" y="315"/>
                  </a:lnTo>
                  <a:lnTo>
                    <a:pt x="160" y="306"/>
                  </a:lnTo>
                  <a:lnTo>
                    <a:pt x="175" y="300"/>
                  </a:lnTo>
                  <a:lnTo>
                    <a:pt x="188" y="298"/>
                  </a:lnTo>
                  <a:lnTo>
                    <a:pt x="199" y="297"/>
                  </a:lnTo>
                  <a:lnTo>
                    <a:pt x="203" y="295"/>
                  </a:lnTo>
                  <a:lnTo>
                    <a:pt x="204" y="290"/>
                  </a:lnTo>
                  <a:lnTo>
                    <a:pt x="202" y="285"/>
                  </a:lnTo>
                  <a:lnTo>
                    <a:pt x="195" y="284"/>
                  </a:lnTo>
                  <a:lnTo>
                    <a:pt x="169" y="279"/>
                  </a:lnTo>
                  <a:lnTo>
                    <a:pt x="147" y="268"/>
                  </a:lnTo>
                  <a:lnTo>
                    <a:pt x="132" y="252"/>
                  </a:lnTo>
                  <a:lnTo>
                    <a:pt x="123" y="232"/>
                  </a:lnTo>
                  <a:lnTo>
                    <a:pt x="122" y="228"/>
                  </a:lnTo>
                  <a:lnTo>
                    <a:pt x="122" y="224"/>
                  </a:lnTo>
                  <a:lnTo>
                    <a:pt x="121" y="217"/>
                  </a:lnTo>
                  <a:lnTo>
                    <a:pt x="121" y="204"/>
                  </a:lnTo>
                  <a:lnTo>
                    <a:pt x="121" y="89"/>
                  </a:lnTo>
                  <a:lnTo>
                    <a:pt x="121" y="72"/>
                  </a:lnTo>
                  <a:lnTo>
                    <a:pt x="118" y="56"/>
                  </a:lnTo>
                  <a:lnTo>
                    <a:pt x="110" y="40"/>
                  </a:lnTo>
                  <a:lnTo>
                    <a:pt x="94" y="24"/>
                  </a:lnTo>
                  <a:lnTo>
                    <a:pt x="74" y="13"/>
                  </a:lnTo>
                  <a:lnTo>
                    <a:pt x="51" y="6"/>
                  </a:lnTo>
                  <a:lnTo>
                    <a:pt x="29" y="2"/>
                  </a:lnTo>
                  <a:lnTo>
                    <a:pt x="11" y="0"/>
                  </a:lnTo>
                  <a:lnTo>
                    <a:pt x="4" y="1"/>
                  </a:lnTo>
                  <a:lnTo>
                    <a:pt x="0" y="7"/>
                  </a:lnTo>
                  <a:lnTo>
                    <a:pt x="2" y="12"/>
                  </a:lnTo>
                  <a:lnTo>
                    <a:pt x="9" y="13"/>
                  </a:lnTo>
                  <a:lnTo>
                    <a:pt x="35" y="18"/>
                  </a:lnTo>
                  <a:lnTo>
                    <a:pt x="56" y="28"/>
                  </a:lnTo>
                  <a:lnTo>
                    <a:pt x="72" y="44"/>
                  </a:lnTo>
                  <a:lnTo>
                    <a:pt x="81" y="64"/>
                  </a:lnTo>
                  <a:lnTo>
                    <a:pt x="82" y="67"/>
                  </a:lnTo>
                  <a:lnTo>
                    <a:pt x="83" y="71"/>
                  </a:lnTo>
                  <a:lnTo>
                    <a:pt x="83" y="79"/>
                  </a:lnTo>
                  <a:lnTo>
                    <a:pt x="83" y="91"/>
                  </a:lnTo>
                  <a:lnTo>
                    <a:pt x="83" y="213"/>
                  </a:lnTo>
                  <a:lnTo>
                    <a:pt x="84" y="230"/>
                  </a:lnTo>
                  <a:lnTo>
                    <a:pt x="87" y="244"/>
                  </a:lnTo>
                  <a:lnTo>
                    <a:pt x="95" y="255"/>
                  </a:lnTo>
                  <a:lnTo>
                    <a:pt x="106" y="268"/>
                  </a:lnTo>
                  <a:lnTo>
                    <a:pt x="127" y="282"/>
                  </a:lnTo>
                  <a:lnTo>
                    <a:pt x="151" y="290"/>
                  </a:lnTo>
                  <a:lnTo>
                    <a:pt x="120" y="303"/>
                  </a:lnTo>
                  <a:lnTo>
                    <a:pt x="99" y="320"/>
                  </a:lnTo>
                  <a:lnTo>
                    <a:pt x="87" y="340"/>
                  </a:lnTo>
                  <a:lnTo>
                    <a:pt x="83" y="364"/>
                  </a:lnTo>
                  <a:lnTo>
                    <a:pt x="83" y="504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5" name="Freeform 46"/>
            <p:cNvSpPr>
              <a:spLocks noChangeAspect="1"/>
            </p:cNvSpPr>
            <p:nvPr/>
          </p:nvSpPr>
          <p:spPr bwMode="auto">
            <a:xfrm>
              <a:off x="4205" y="46"/>
              <a:ext cx="246" cy="183"/>
            </a:xfrm>
            <a:custGeom>
              <a:avLst/>
              <a:gdLst>
                <a:gd name="T0" fmla="*/ 27 w 246"/>
                <a:gd name="T1" fmla="*/ 163 h 183"/>
                <a:gd name="T2" fmla="*/ 30 w 246"/>
                <a:gd name="T3" fmla="*/ 180 h 183"/>
                <a:gd name="T4" fmla="*/ 49 w 246"/>
                <a:gd name="T5" fmla="*/ 180 h 183"/>
                <a:gd name="T6" fmla="*/ 59 w 246"/>
                <a:gd name="T7" fmla="*/ 163 h 183"/>
                <a:gd name="T8" fmla="*/ 67 w 246"/>
                <a:gd name="T9" fmla="*/ 131 h 183"/>
                <a:gd name="T10" fmla="*/ 78 w 246"/>
                <a:gd name="T11" fmla="*/ 85 h 183"/>
                <a:gd name="T12" fmla="*/ 84 w 246"/>
                <a:gd name="T13" fmla="*/ 67 h 183"/>
                <a:gd name="T14" fmla="*/ 95 w 246"/>
                <a:gd name="T15" fmla="*/ 49 h 183"/>
                <a:gd name="T16" fmla="*/ 118 w 246"/>
                <a:gd name="T17" fmla="*/ 24 h 183"/>
                <a:gd name="T18" fmla="*/ 156 w 246"/>
                <a:gd name="T19" fmla="*/ 11 h 183"/>
                <a:gd name="T20" fmla="*/ 177 w 246"/>
                <a:gd name="T21" fmla="*/ 22 h 183"/>
                <a:gd name="T22" fmla="*/ 180 w 246"/>
                <a:gd name="T23" fmla="*/ 40 h 183"/>
                <a:gd name="T24" fmla="*/ 170 w 246"/>
                <a:gd name="T25" fmla="*/ 86 h 183"/>
                <a:gd name="T26" fmla="*/ 156 w 246"/>
                <a:gd name="T27" fmla="*/ 126 h 183"/>
                <a:gd name="T28" fmla="*/ 150 w 246"/>
                <a:gd name="T29" fmla="*/ 148 h 183"/>
                <a:gd name="T30" fmla="*/ 161 w 246"/>
                <a:gd name="T31" fmla="*/ 174 h 183"/>
                <a:gd name="T32" fmla="*/ 188 w 246"/>
                <a:gd name="T33" fmla="*/ 183 h 183"/>
                <a:gd name="T34" fmla="*/ 214 w 246"/>
                <a:gd name="T35" fmla="*/ 174 h 183"/>
                <a:gd name="T36" fmla="*/ 232 w 246"/>
                <a:gd name="T37" fmla="*/ 154 h 183"/>
                <a:gd name="T38" fmla="*/ 243 w 246"/>
                <a:gd name="T39" fmla="*/ 133 h 183"/>
                <a:gd name="T40" fmla="*/ 246 w 246"/>
                <a:gd name="T41" fmla="*/ 121 h 183"/>
                <a:gd name="T42" fmla="*/ 240 w 246"/>
                <a:gd name="T43" fmla="*/ 115 h 183"/>
                <a:gd name="T44" fmla="*/ 232 w 246"/>
                <a:gd name="T45" fmla="*/ 122 h 183"/>
                <a:gd name="T46" fmla="*/ 213 w 246"/>
                <a:gd name="T47" fmla="*/ 159 h 183"/>
                <a:gd name="T48" fmla="*/ 189 w 246"/>
                <a:gd name="T49" fmla="*/ 172 h 183"/>
                <a:gd name="T50" fmla="*/ 179 w 246"/>
                <a:gd name="T51" fmla="*/ 157 h 183"/>
                <a:gd name="T52" fmla="*/ 181 w 246"/>
                <a:gd name="T53" fmla="*/ 144 h 183"/>
                <a:gd name="T54" fmla="*/ 188 w 246"/>
                <a:gd name="T55" fmla="*/ 125 h 183"/>
                <a:gd name="T56" fmla="*/ 201 w 246"/>
                <a:gd name="T57" fmla="*/ 89 h 183"/>
                <a:gd name="T58" fmla="*/ 210 w 246"/>
                <a:gd name="T59" fmla="*/ 46 h 183"/>
                <a:gd name="T60" fmla="*/ 205 w 246"/>
                <a:gd name="T61" fmla="*/ 22 h 183"/>
                <a:gd name="T62" fmla="*/ 192 w 246"/>
                <a:gd name="T63" fmla="*/ 8 h 183"/>
                <a:gd name="T64" fmla="*/ 175 w 246"/>
                <a:gd name="T65" fmla="*/ 1 h 183"/>
                <a:gd name="T66" fmla="*/ 157 w 246"/>
                <a:gd name="T67" fmla="*/ 0 h 183"/>
                <a:gd name="T68" fmla="*/ 115 w 246"/>
                <a:gd name="T69" fmla="*/ 12 h 183"/>
                <a:gd name="T70" fmla="*/ 89 w 246"/>
                <a:gd name="T71" fmla="*/ 37 h 183"/>
                <a:gd name="T72" fmla="*/ 73 w 246"/>
                <a:gd name="T73" fmla="*/ 8 h 183"/>
                <a:gd name="T74" fmla="*/ 46 w 246"/>
                <a:gd name="T75" fmla="*/ 0 h 183"/>
                <a:gd name="T76" fmla="*/ 26 w 246"/>
                <a:gd name="T77" fmla="*/ 7 h 183"/>
                <a:gd name="T78" fmla="*/ 14 w 246"/>
                <a:gd name="T79" fmla="*/ 22 h 183"/>
                <a:gd name="T80" fmla="*/ 4 w 246"/>
                <a:gd name="T81" fmla="*/ 47 h 183"/>
                <a:gd name="T82" fmla="*/ 0 w 246"/>
                <a:gd name="T83" fmla="*/ 62 h 183"/>
                <a:gd name="T84" fmla="*/ 7 w 246"/>
                <a:gd name="T85" fmla="*/ 67 h 183"/>
                <a:gd name="T86" fmla="*/ 12 w 246"/>
                <a:gd name="T87" fmla="*/ 65 h 183"/>
                <a:gd name="T88" fmla="*/ 15 w 246"/>
                <a:gd name="T89" fmla="*/ 55 h 183"/>
                <a:gd name="T90" fmla="*/ 26 w 246"/>
                <a:gd name="T91" fmla="*/ 24 h 183"/>
                <a:gd name="T92" fmla="*/ 45 w 246"/>
                <a:gd name="T93" fmla="*/ 11 h 183"/>
                <a:gd name="T94" fmla="*/ 55 w 246"/>
                <a:gd name="T95" fmla="*/ 17 h 183"/>
                <a:gd name="T96" fmla="*/ 58 w 246"/>
                <a:gd name="T97" fmla="*/ 31 h 183"/>
                <a:gd name="T98" fmla="*/ 52 w 246"/>
                <a:gd name="T99" fmla="*/ 65 h 183"/>
                <a:gd name="T100" fmla="*/ 43 w 246"/>
                <a:gd name="T101" fmla="*/ 10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6" h="183">
                  <a:moveTo>
                    <a:pt x="30" y="153"/>
                  </a:moveTo>
                  <a:lnTo>
                    <a:pt x="27" y="163"/>
                  </a:lnTo>
                  <a:lnTo>
                    <a:pt x="26" y="170"/>
                  </a:lnTo>
                  <a:lnTo>
                    <a:pt x="30" y="180"/>
                  </a:lnTo>
                  <a:lnTo>
                    <a:pt x="40" y="183"/>
                  </a:lnTo>
                  <a:lnTo>
                    <a:pt x="49" y="180"/>
                  </a:lnTo>
                  <a:lnTo>
                    <a:pt x="55" y="174"/>
                  </a:lnTo>
                  <a:lnTo>
                    <a:pt x="59" y="163"/>
                  </a:lnTo>
                  <a:lnTo>
                    <a:pt x="62" y="149"/>
                  </a:lnTo>
                  <a:lnTo>
                    <a:pt x="67" y="131"/>
                  </a:lnTo>
                  <a:lnTo>
                    <a:pt x="71" y="112"/>
                  </a:lnTo>
                  <a:lnTo>
                    <a:pt x="78" y="85"/>
                  </a:lnTo>
                  <a:lnTo>
                    <a:pt x="81" y="75"/>
                  </a:lnTo>
                  <a:lnTo>
                    <a:pt x="84" y="67"/>
                  </a:lnTo>
                  <a:lnTo>
                    <a:pt x="88" y="59"/>
                  </a:lnTo>
                  <a:lnTo>
                    <a:pt x="95" y="49"/>
                  </a:lnTo>
                  <a:lnTo>
                    <a:pt x="105" y="36"/>
                  </a:lnTo>
                  <a:lnTo>
                    <a:pt x="118" y="24"/>
                  </a:lnTo>
                  <a:lnTo>
                    <a:pt x="135" y="15"/>
                  </a:lnTo>
                  <a:lnTo>
                    <a:pt x="156" y="11"/>
                  </a:lnTo>
                  <a:lnTo>
                    <a:pt x="169" y="14"/>
                  </a:lnTo>
                  <a:lnTo>
                    <a:pt x="177" y="22"/>
                  </a:lnTo>
                  <a:lnTo>
                    <a:pt x="179" y="32"/>
                  </a:lnTo>
                  <a:lnTo>
                    <a:pt x="180" y="40"/>
                  </a:lnTo>
                  <a:lnTo>
                    <a:pt x="177" y="61"/>
                  </a:lnTo>
                  <a:lnTo>
                    <a:pt x="170" y="86"/>
                  </a:lnTo>
                  <a:lnTo>
                    <a:pt x="162" y="109"/>
                  </a:lnTo>
                  <a:lnTo>
                    <a:pt x="156" y="126"/>
                  </a:lnTo>
                  <a:lnTo>
                    <a:pt x="151" y="139"/>
                  </a:lnTo>
                  <a:lnTo>
                    <a:pt x="150" y="148"/>
                  </a:lnTo>
                  <a:lnTo>
                    <a:pt x="153" y="163"/>
                  </a:lnTo>
                  <a:lnTo>
                    <a:pt x="161" y="174"/>
                  </a:lnTo>
                  <a:lnTo>
                    <a:pt x="173" y="181"/>
                  </a:lnTo>
                  <a:lnTo>
                    <a:pt x="188" y="183"/>
                  </a:lnTo>
                  <a:lnTo>
                    <a:pt x="202" y="181"/>
                  </a:lnTo>
                  <a:lnTo>
                    <a:pt x="214" y="174"/>
                  </a:lnTo>
                  <a:lnTo>
                    <a:pt x="224" y="165"/>
                  </a:lnTo>
                  <a:lnTo>
                    <a:pt x="232" y="154"/>
                  </a:lnTo>
                  <a:lnTo>
                    <a:pt x="238" y="143"/>
                  </a:lnTo>
                  <a:lnTo>
                    <a:pt x="243" y="133"/>
                  </a:lnTo>
                  <a:lnTo>
                    <a:pt x="245" y="125"/>
                  </a:lnTo>
                  <a:lnTo>
                    <a:pt x="246" y="121"/>
                  </a:lnTo>
                  <a:lnTo>
                    <a:pt x="243" y="116"/>
                  </a:lnTo>
                  <a:lnTo>
                    <a:pt x="240" y="115"/>
                  </a:lnTo>
                  <a:lnTo>
                    <a:pt x="234" y="117"/>
                  </a:lnTo>
                  <a:lnTo>
                    <a:pt x="232" y="122"/>
                  </a:lnTo>
                  <a:lnTo>
                    <a:pt x="224" y="144"/>
                  </a:lnTo>
                  <a:lnTo>
                    <a:pt x="213" y="159"/>
                  </a:lnTo>
                  <a:lnTo>
                    <a:pt x="201" y="168"/>
                  </a:lnTo>
                  <a:lnTo>
                    <a:pt x="189" y="172"/>
                  </a:lnTo>
                  <a:lnTo>
                    <a:pt x="181" y="168"/>
                  </a:lnTo>
                  <a:lnTo>
                    <a:pt x="179" y="157"/>
                  </a:lnTo>
                  <a:lnTo>
                    <a:pt x="180" y="151"/>
                  </a:lnTo>
                  <a:lnTo>
                    <a:pt x="181" y="144"/>
                  </a:lnTo>
                  <a:lnTo>
                    <a:pt x="184" y="136"/>
                  </a:lnTo>
                  <a:lnTo>
                    <a:pt x="188" y="125"/>
                  </a:lnTo>
                  <a:lnTo>
                    <a:pt x="194" y="110"/>
                  </a:lnTo>
                  <a:lnTo>
                    <a:pt x="201" y="89"/>
                  </a:lnTo>
                  <a:lnTo>
                    <a:pt x="207" y="66"/>
                  </a:lnTo>
                  <a:lnTo>
                    <a:pt x="210" y="46"/>
                  </a:lnTo>
                  <a:lnTo>
                    <a:pt x="208" y="33"/>
                  </a:lnTo>
                  <a:lnTo>
                    <a:pt x="205" y="22"/>
                  </a:lnTo>
                  <a:lnTo>
                    <a:pt x="199" y="14"/>
                  </a:lnTo>
                  <a:lnTo>
                    <a:pt x="192" y="8"/>
                  </a:lnTo>
                  <a:lnTo>
                    <a:pt x="183" y="4"/>
                  </a:lnTo>
                  <a:lnTo>
                    <a:pt x="175" y="1"/>
                  </a:lnTo>
                  <a:lnTo>
                    <a:pt x="166" y="0"/>
                  </a:lnTo>
                  <a:lnTo>
                    <a:pt x="157" y="0"/>
                  </a:lnTo>
                  <a:lnTo>
                    <a:pt x="134" y="3"/>
                  </a:lnTo>
                  <a:lnTo>
                    <a:pt x="115" y="12"/>
                  </a:lnTo>
                  <a:lnTo>
                    <a:pt x="100" y="24"/>
                  </a:lnTo>
                  <a:lnTo>
                    <a:pt x="89" y="37"/>
                  </a:lnTo>
                  <a:lnTo>
                    <a:pt x="83" y="19"/>
                  </a:lnTo>
                  <a:lnTo>
                    <a:pt x="73" y="8"/>
                  </a:lnTo>
                  <a:lnTo>
                    <a:pt x="59" y="2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6" y="7"/>
                  </a:lnTo>
                  <a:lnTo>
                    <a:pt x="19" y="14"/>
                  </a:lnTo>
                  <a:lnTo>
                    <a:pt x="14" y="22"/>
                  </a:lnTo>
                  <a:lnTo>
                    <a:pt x="8" y="34"/>
                  </a:lnTo>
                  <a:lnTo>
                    <a:pt x="4" y="47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3" y="67"/>
                  </a:lnTo>
                  <a:lnTo>
                    <a:pt x="7" y="67"/>
                  </a:lnTo>
                  <a:lnTo>
                    <a:pt x="10" y="67"/>
                  </a:lnTo>
                  <a:lnTo>
                    <a:pt x="12" y="65"/>
                  </a:lnTo>
                  <a:lnTo>
                    <a:pt x="13" y="62"/>
                  </a:lnTo>
                  <a:lnTo>
                    <a:pt x="15" y="55"/>
                  </a:lnTo>
                  <a:lnTo>
                    <a:pt x="20" y="38"/>
                  </a:lnTo>
                  <a:lnTo>
                    <a:pt x="26" y="24"/>
                  </a:lnTo>
                  <a:lnTo>
                    <a:pt x="34" y="15"/>
                  </a:lnTo>
                  <a:lnTo>
                    <a:pt x="45" y="11"/>
                  </a:lnTo>
                  <a:lnTo>
                    <a:pt x="51" y="13"/>
                  </a:lnTo>
                  <a:lnTo>
                    <a:pt x="55" y="17"/>
                  </a:lnTo>
                  <a:lnTo>
                    <a:pt x="58" y="23"/>
                  </a:lnTo>
                  <a:lnTo>
                    <a:pt x="58" y="31"/>
                  </a:lnTo>
                  <a:lnTo>
                    <a:pt x="56" y="47"/>
                  </a:lnTo>
                  <a:lnTo>
                    <a:pt x="52" y="65"/>
                  </a:lnTo>
                  <a:lnTo>
                    <a:pt x="47" y="84"/>
                  </a:lnTo>
                  <a:lnTo>
                    <a:pt x="43" y="101"/>
                  </a:lnTo>
                  <a:lnTo>
                    <a:pt x="30" y="1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6" name="Freeform 47"/>
            <p:cNvSpPr>
              <a:spLocks noChangeAspect="1" noEditPoints="1"/>
            </p:cNvSpPr>
            <p:nvPr/>
          </p:nvSpPr>
          <p:spPr bwMode="auto">
            <a:xfrm>
              <a:off x="4205" y="317"/>
              <a:ext cx="122" cy="274"/>
            </a:xfrm>
            <a:custGeom>
              <a:avLst/>
              <a:gdLst>
                <a:gd name="T0" fmla="*/ 110 w 122"/>
                <a:gd name="T1" fmla="*/ 11 h 274"/>
                <a:gd name="T2" fmla="*/ 102 w 122"/>
                <a:gd name="T3" fmla="*/ 2 h 274"/>
                <a:gd name="T4" fmla="*/ 87 w 122"/>
                <a:gd name="T5" fmla="*/ 2 h 274"/>
                <a:gd name="T6" fmla="*/ 75 w 122"/>
                <a:gd name="T7" fmla="*/ 14 h 274"/>
                <a:gd name="T8" fmla="*/ 77 w 122"/>
                <a:gd name="T9" fmla="*/ 33 h 274"/>
                <a:gd name="T10" fmla="*/ 97 w 122"/>
                <a:gd name="T11" fmla="*/ 36 h 274"/>
                <a:gd name="T12" fmla="*/ 110 w 122"/>
                <a:gd name="T13" fmla="*/ 24 h 274"/>
                <a:gd name="T14" fmla="*/ 29 w 122"/>
                <a:gd name="T15" fmla="*/ 222 h 274"/>
                <a:gd name="T16" fmla="*/ 26 w 122"/>
                <a:gd name="T17" fmla="*/ 239 h 274"/>
                <a:gd name="T18" fmla="*/ 36 w 122"/>
                <a:gd name="T19" fmla="*/ 264 h 274"/>
                <a:gd name="T20" fmla="*/ 64 w 122"/>
                <a:gd name="T21" fmla="*/ 274 h 274"/>
                <a:gd name="T22" fmla="*/ 90 w 122"/>
                <a:gd name="T23" fmla="*/ 265 h 274"/>
                <a:gd name="T24" fmla="*/ 108 w 122"/>
                <a:gd name="T25" fmla="*/ 245 h 274"/>
                <a:gd name="T26" fmla="*/ 118 w 122"/>
                <a:gd name="T27" fmla="*/ 224 h 274"/>
                <a:gd name="T28" fmla="*/ 122 w 122"/>
                <a:gd name="T29" fmla="*/ 211 h 274"/>
                <a:gd name="T30" fmla="*/ 115 w 122"/>
                <a:gd name="T31" fmla="*/ 206 h 274"/>
                <a:gd name="T32" fmla="*/ 108 w 122"/>
                <a:gd name="T33" fmla="*/ 213 h 274"/>
                <a:gd name="T34" fmla="*/ 89 w 122"/>
                <a:gd name="T35" fmla="*/ 250 h 274"/>
                <a:gd name="T36" fmla="*/ 65 w 122"/>
                <a:gd name="T37" fmla="*/ 262 h 274"/>
                <a:gd name="T38" fmla="*/ 55 w 122"/>
                <a:gd name="T39" fmla="*/ 248 h 274"/>
                <a:gd name="T40" fmla="*/ 61 w 122"/>
                <a:gd name="T41" fmla="*/ 222 h 274"/>
                <a:gd name="T42" fmla="*/ 79 w 122"/>
                <a:gd name="T43" fmla="*/ 178 h 274"/>
                <a:gd name="T44" fmla="*/ 91 w 122"/>
                <a:gd name="T45" fmla="*/ 147 h 274"/>
                <a:gd name="T46" fmla="*/ 96 w 122"/>
                <a:gd name="T47" fmla="*/ 125 h 274"/>
                <a:gd name="T48" fmla="*/ 86 w 122"/>
                <a:gd name="T49" fmla="*/ 100 h 274"/>
                <a:gd name="T50" fmla="*/ 58 w 122"/>
                <a:gd name="T51" fmla="*/ 91 h 274"/>
                <a:gd name="T52" fmla="*/ 32 w 122"/>
                <a:gd name="T53" fmla="*/ 99 h 274"/>
                <a:gd name="T54" fmla="*/ 14 w 122"/>
                <a:gd name="T55" fmla="*/ 119 h 274"/>
                <a:gd name="T56" fmla="*/ 3 w 122"/>
                <a:gd name="T57" fmla="*/ 140 h 274"/>
                <a:gd name="T58" fmla="*/ 0 w 122"/>
                <a:gd name="T59" fmla="*/ 153 h 274"/>
                <a:gd name="T60" fmla="*/ 7 w 122"/>
                <a:gd name="T61" fmla="*/ 158 h 274"/>
                <a:gd name="T62" fmla="*/ 14 w 122"/>
                <a:gd name="T63" fmla="*/ 152 h 274"/>
                <a:gd name="T64" fmla="*/ 34 w 122"/>
                <a:gd name="T65" fmla="*/ 114 h 274"/>
                <a:gd name="T66" fmla="*/ 57 w 122"/>
                <a:gd name="T67" fmla="*/ 102 h 274"/>
                <a:gd name="T68" fmla="*/ 67 w 122"/>
                <a:gd name="T69" fmla="*/ 116 h 274"/>
                <a:gd name="T70" fmla="*/ 64 w 122"/>
                <a:gd name="T71" fmla="*/ 130 h 274"/>
                <a:gd name="T72" fmla="*/ 55 w 122"/>
                <a:gd name="T73" fmla="*/ 15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274">
                  <a:moveTo>
                    <a:pt x="111" y="16"/>
                  </a:moveTo>
                  <a:lnTo>
                    <a:pt x="110" y="11"/>
                  </a:lnTo>
                  <a:lnTo>
                    <a:pt x="108" y="6"/>
                  </a:lnTo>
                  <a:lnTo>
                    <a:pt x="102" y="2"/>
                  </a:lnTo>
                  <a:lnTo>
                    <a:pt x="95" y="0"/>
                  </a:lnTo>
                  <a:lnTo>
                    <a:pt x="87" y="2"/>
                  </a:lnTo>
                  <a:lnTo>
                    <a:pt x="80" y="7"/>
                  </a:lnTo>
                  <a:lnTo>
                    <a:pt x="75" y="14"/>
                  </a:lnTo>
                  <a:lnTo>
                    <a:pt x="73" y="23"/>
                  </a:lnTo>
                  <a:lnTo>
                    <a:pt x="77" y="33"/>
                  </a:lnTo>
                  <a:lnTo>
                    <a:pt x="89" y="38"/>
                  </a:lnTo>
                  <a:lnTo>
                    <a:pt x="97" y="36"/>
                  </a:lnTo>
                  <a:lnTo>
                    <a:pt x="104" y="31"/>
                  </a:lnTo>
                  <a:lnTo>
                    <a:pt x="110" y="24"/>
                  </a:lnTo>
                  <a:lnTo>
                    <a:pt x="111" y="16"/>
                  </a:lnTo>
                  <a:close/>
                  <a:moveTo>
                    <a:pt x="29" y="222"/>
                  </a:moveTo>
                  <a:lnTo>
                    <a:pt x="27" y="230"/>
                  </a:lnTo>
                  <a:lnTo>
                    <a:pt x="26" y="239"/>
                  </a:lnTo>
                  <a:lnTo>
                    <a:pt x="28" y="253"/>
                  </a:lnTo>
                  <a:lnTo>
                    <a:pt x="36" y="264"/>
                  </a:lnTo>
                  <a:lnTo>
                    <a:pt x="48" y="271"/>
                  </a:lnTo>
                  <a:lnTo>
                    <a:pt x="64" y="274"/>
                  </a:lnTo>
                  <a:lnTo>
                    <a:pt x="78" y="271"/>
                  </a:lnTo>
                  <a:lnTo>
                    <a:pt x="90" y="265"/>
                  </a:lnTo>
                  <a:lnTo>
                    <a:pt x="100" y="256"/>
                  </a:lnTo>
                  <a:lnTo>
                    <a:pt x="108" y="245"/>
                  </a:lnTo>
                  <a:lnTo>
                    <a:pt x="114" y="234"/>
                  </a:lnTo>
                  <a:lnTo>
                    <a:pt x="118" y="224"/>
                  </a:lnTo>
                  <a:lnTo>
                    <a:pt x="121" y="216"/>
                  </a:lnTo>
                  <a:lnTo>
                    <a:pt x="122" y="211"/>
                  </a:lnTo>
                  <a:lnTo>
                    <a:pt x="119" y="207"/>
                  </a:lnTo>
                  <a:lnTo>
                    <a:pt x="115" y="206"/>
                  </a:lnTo>
                  <a:lnTo>
                    <a:pt x="110" y="208"/>
                  </a:lnTo>
                  <a:lnTo>
                    <a:pt x="108" y="213"/>
                  </a:lnTo>
                  <a:lnTo>
                    <a:pt x="99" y="235"/>
                  </a:lnTo>
                  <a:lnTo>
                    <a:pt x="89" y="250"/>
                  </a:lnTo>
                  <a:lnTo>
                    <a:pt x="77" y="259"/>
                  </a:lnTo>
                  <a:lnTo>
                    <a:pt x="65" y="262"/>
                  </a:lnTo>
                  <a:lnTo>
                    <a:pt x="57" y="259"/>
                  </a:lnTo>
                  <a:lnTo>
                    <a:pt x="55" y="248"/>
                  </a:lnTo>
                  <a:lnTo>
                    <a:pt x="57" y="235"/>
                  </a:lnTo>
                  <a:lnTo>
                    <a:pt x="61" y="222"/>
                  </a:lnTo>
                  <a:lnTo>
                    <a:pt x="74" y="190"/>
                  </a:lnTo>
                  <a:lnTo>
                    <a:pt x="79" y="178"/>
                  </a:lnTo>
                  <a:lnTo>
                    <a:pt x="85" y="162"/>
                  </a:lnTo>
                  <a:lnTo>
                    <a:pt x="91" y="147"/>
                  </a:lnTo>
                  <a:lnTo>
                    <a:pt x="94" y="138"/>
                  </a:lnTo>
                  <a:lnTo>
                    <a:pt x="96" y="125"/>
                  </a:lnTo>
                  <a:lnTo>
                    <a:pt x="94" y="112"/>
                  </a:lnTo>
                  <a:lnTo>
                    <a:pt x="86" y="100"/>
                  </a:lnTo>
                  <a:lnTo>
                    <a:pt x="74" y="93"/>
                  </a:lnTo>
                  <a:lnTo>
                    <a:pt x="58" y="91"/>
                  </a:lnTo>
                  <a:lnTo>
                    <a:pt x="44" y="93"/>
                  </a:lnTo>
                  <a:lnTo>
                    <a:pt x="32" y="99"/>
                  </a:lnTo>
                  <a:lnTo>
                    <a:pt x="22" y="108"/>
                  </a:lnTo>
                  <a:lnTo>
                    <a:pt x="14" y="119"/>
                  </a:lnTo>
                  <a:lnTo>
                    <a:pt x="8" y="130"/>
                  </a:lnTo>
                  <a:lnTo>
                    <a:pt x="3" y="140"/>
                  </a:lnTo>
                  <a:lnTo>
                    <a:pt x="1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8"/>
                  </a:lnTo>
                  <a:lnTo>
                    <a:pt x="12" y="156"/>
                  </a:lnTo>
                  <a:lnTo>
                    <a:pt x="14" y="152"/>
                  </a:lnTo>
                  <a:lnTo>
                    <a:pt x="23" y="129"/>
                  </a:lnTo>
                  <a:lnTo>
                    <a:pt x="34" y="114"/>
                  </a:lnTo>
                  <a:lnTo>
                    <a:pt x="45" y="105"/>
                  </a:lnTo>
                  <a:lnTo>
                    <a:pt x="57" y="102"/>
                  </a:lnTo>
                  <a:lnTo>
                    <a:pt x="64" y="105"/>
                  </a:lnTo>
                  <a:lnTo>
                    <a:pt x="67" y="116"/>
                  </a:lnTo>
                  <a:lnTo>
                    <a:pt x="66" y="123"/>
                  </a:lnTo>
                  <a:lnTo>
                    <a:pt x="64" y="130"/>
                  </a:lnTo>
                  <a:lnTo>
                    <a:pt x="61" y="141"/>
                  </a:lnTo>
                  <a:lnTo>
                    <a:pt x="55" y="157"/>
                  </a:lnTo>
                  <a:lnTo>
                    <a:pt x="29" y="22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7" name="Freeform 48"/>
            <p:cNvSpPr>
              <a:spLocks noChangeAspect="1" noEditPoints="1"/>
            </p:cNvSpPr>
            <p:nvPr/>
          </p:nvSpPr>
          <p:spPr bwMode="auto">
            <a:xfrm>
              <a:off x="4377" y="430"/>
              <a:ext cx="297" cy="110"/>
            </a:xfrm>
            <a:custGeom>
              <a:avLst/>
              <a:gdLst>
                <a:gd name="T0" fmla="*/ 281 w 297"/>
                <a:gd name="T1" fmla="*/ 20 h 110"/>
                <a:gd name="T2" fmla="*/ 286 w 297"/>
                <a:gd name="T3" fmla="*/ 20 h 110"/>
                <a:gd name="T4" fmla="*/ 291 w 297"/>
                <a:gd name="T5" fmla="*/ 19 h 110"/>
                <a:gd name="T6" fmla="*/ 295 w 297"/>
                <a:gd name="T7" fmla="*/ 16 h 110"/>
                <a:gd name="T8" fmla="*/ 297 w 297"/>
                <a:gd name="T9" fmla="*/ 10 h 110"/>
                <a:gd name="T10" fmla="*/ 295 w 297"/>
                <a:gd name="T11" fmla="*/ 4 h 110"/>
                <a:gd name="T12" fmla="*/ 291 w 297"/>
                <a:gd name="T13" fmla="*/ 1 h 110"/>
                <a:gd name="T14" fmla="*/ 287 w 297"/>
                <a:gd name="T15" fmla="*/ 0 h 110"/>
                <a:gd name="T16" fmla="*/ 282 w 297"/>
                <a:gd name="T17" fmla="*/ 0 h 110"/>
                <a:gd name="T18" fmla="*/ 15 w 297"/>
                <a:gd name="T19" fmla="*/ 0 h 110"/>
                <a:gd name="T20" fmla="*/ 10 w 297"/>
                <a:gd name="T21" fmla="*/ 0 h 110"/>
                <a:gd name="T22" fmla="*/ 5 w 297"/>
                <a:gd name="T23" fmla="*/ 1 h 110"/>
                <a:gd name="T24" fmla="*/ 2 w 297"/>
                <a:gd name="T25" fmla="*/ 4 h 110"/>
                <a:gd name="T26" fmla="*/ 0 w 297"/>
                <a:gd name="T27" fmla="*/ 10 h 110"/>
                <a:gd name="T28" fmla="*/ 2 w 297"/>
                <a:gd name="T29" fmla="*/ 16 h 110"/>
                <a:gd name="T30" fmla="*/ 5 w 297"/>
                <a:gd name="T31" fmla="*/ 19 h 110"/>
                <a:gd name="T32" fmla="*/ 10 w 297"/>
                <a:gd name="T33" fmla="*/ 20 h 110"/>
                <a:gd name="T34" fmla="*/ 15 w 297"/>
                <a:gd name="T35" fmla="*/ 20 h 110"/>
                <a:gd name="T36" fmla="*/ 281 w 297"/>
                <a:gd name="T37" fmla="*/ 20 h 110"/>
                <a:gd name="T38" fmla="*/ 282 w 297"/>
                <a:gd name="T39" fmla="*/ 110 h 110"/>
                <a:gd name="T40" fmla="*/ 287 w 297"/>
                <a:gd name="T41" fmla="*/ 109 h 110"/>
                <a:gd name="T42" fmla="*/ 291 w 297"/>
                <a:gd name="T43" fmla="*/ 108 h 110"/>
                <a:gd name="T44" fmla="*/ 295 w 297"/>
                <a:gd name="T45" fmla="*/ 105 h 110"/>
                <a:gd name="T46" fmla="*/ 297 w 297"/>
                <a:gd name="T47" fmla="*/ 100 h 110"/>
                <a:gd name="T48" fmla="*/ 295 w 297"/>
                <a:gd name="T49" fmla="*/ 94 h 110"/>
                <a:gd name="T50" fmla="*/ 291 w 297"/>
                <a:gd name="T51" fmla="*/ 91 h 110"/>
                <a:gd name="T52" fmla="*/ 286 w 297"/>
                <a:gd name="T53" fmla="*/ 90 h 110"/>
                <a:gd name="T54" fmla="*/ 281 w 297"/>
                <a:gd name="T55" fmla="*/ 90 h 110"/>
                <a:gd name="T56" fmla="*/ 15 w 297"/>
                <a:gd name="T57" fmla="*/ 90 h 110"/>
                <a:gd name="T58" fmla="*/ 10 w 297"/>
                <a:gd name="T59" fmla="*/ 90 h 110"/>
                <a:gd name="T60" fmla="*/ 5 w 297"/>
                <a:gd name="T61" fmla="*/ 91 h 110"/>
                <a:gd name="T62" fmla="*/ 2 w 297"/>
                <a:gd name="T63" fmla="*/ 94 h 110"/>
                <a:gd name="T64" fmla="*/ 0 w 297"/>
                <a:gd name="T65" fmla="*/ 100 h 110"/>
                <a:gd name="T66" fmla="*/ 2 w 297"/>
                <a:gd name="T67" fmla="*/ 105 h 110"/>
                <a:gd name="T68" fmla="*/ 5 w 297"/>
                <a:gd name="T69" fmla="*/ 108 h 110"/>
                <a:gd name="T70" fmla="*/ 10 w 297"/>
                <a:gd name="T71" fmla="*/ 109 h 110"/>
                <a:gd name="T72" fmla="*/ 15 w 297"/>
                <a:gd name="T73" fmla="*/ 110 h 110"/>
                <a:gd name="T74" fmla="*/ 282 w 297"/>
                <a:gd name="T7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7" h="110">
                  <a:moveTo>
                    <a:pt x="281" y="20"/>
                  </a:moveTo>
                  <a:lnTo>
                    <a:pt x="286" y="20"/>
                  </a:lnTo>
                  <a:lnTo>
                    <a:pt x="291" y="19"/>
                  </a:lnTo>
                  <a:lnTo>
                    <a:pt x="295" y="16"/>
                  </a:lnTo>
                  <a:lnTo>
                    <a:pt x="297" y="10"/>
                  </a:lnTo>
                  <a:lnTo>
                    <a:pt x="295" y="4"/>
                  </a:lnTo>
                  <a:lnTo>
                    <a:pt x="291" y="1"/>
                  </a:lnTo>
                  <a:lnTo>
                    <a:pt x="287" y="0"/>
                  </a:lnTo>
                  <a:lnTo>
                    <a:pt x="282" y="0"/>
                  </a:lnTo>
                  <a:lnTo>
                    <a:pt x="15" y="0"/>
                  </a:lnTo>
                  <a:lnTo>
                    <a:pt x="10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5" y="19"/>
                  </a:lnTo>
                  <a:lnTo>
                    <a:pt x="10" y="20"/>
                  </a:lnTo>
                  <a:lnTo>
                    <a:pt x="15" y="20"/>
                  </a:lnTo>
                  <a:lnTo>
                    <a:pt x="281" y="20"/>
                  </a:lnTo>
                  <a:close/>
                  <a:moveTo>
                    <a:pt x="282" y="110"/>
                  </a:moveTo>
                  <a:lnTo>
                    <a:pt x="287" y="109"/>
                  </a:lnTo>
                  <a:lnTo>
                    <a:pt x="291" y="108"/>
                  </a:lnTo>
                  <a:lnTo>
                    <a:pt x="295" y="105"/>
                  </a:lnTo>
                  <a:lnTo>
                    <a:pt x="297" y="100"/>
                  </a:lnTo>
                  <a:lnTo>
                    <a:pt x="295" y="94"/>
                  </a:lnTo>
                  <a:lnTo>
                    <a:pt x="291" y="91"/>
                  </a:lnTo>
                  <a:lnTo>
                    <a:pt x="286" y="90"/>
                  </a:lnTo>
                  <a:lnTo>
                    <a:pt x="281" y="90"/>
                  </a:lnTo>
                  <a:lnTo>
                    <a:pt x="15" y="90"/>
                  </a:lnTo>
                  <a:lnTo>
                    <a:pt x="10" y="90"/>
                  </a:lnTo>
                  <a:lnTo>
                    <a:pt x="5" y="91"/>
                  </a:lnTo>
                  <a:lnTo>
                    <a:pt x="2" y="94"/>
                  </a:lnTo>
                  <a:lnTo>
                    <a:pt x="0" y="100"/>
                  </a:lnTo>
                  <a:lnTo>
                    <a:pt x="2" y="105"/>
                  </a:lnTo>
                  <a:lnTo>
                    <a:pt x="5" y="108"/>
                  </a:lnTo>
                  <a:lnTo>
                    <a:pt x="10" y="109"/>
                  </a:lnTo>
                  <a:lnTo>
                    <a:pt x="15" y="110"/>
                  </a:lnTo>
                  <a:lnTo>
                    <a:pt x="282" y="11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8" name="Freeform 49"/>
            <p:cNvSpPr>
              <a:spLocks noChangeAspect="1"/>
            </p:cNvSpPr>
            <p:nvPr/>
          </p:nvSpPr>
          <p:spPr bwMode="auto">
            <a:xfrm>
              <a:off x="4747" y="317"/>
              <a:ext cx="146" cy="270"/>
            </a:xfrm>
            <a:custGeom>
              <a:avLst/>
              <a:gdLst>
                <a:gd name="T0" fmla="*/ 90 w 146"/>
                <a:gd name="T1" fmla="*/ 11 h 270"/>
                <a:gd name="T2" fmla="*/ 90 w 146"/>
                <a:gd name="T3" fmla="*/ 5 h 270"/>
                <a:gd name="T4" fmla="*/ 89 w 146"/>
                <a:gd name="T5" fmla="*/ 1 h 270"/>
                <a:gd name="T6" fmla="*/ 85 w 146"/>
                <a:gd name="T7" fmla="*/ 0 h 270"/>
                <a:gd name="T8" fmla="*/ 79 w 146"/>
                <a:gd name="T9" fmla="*/ 0 h 270"/>
                <a:gd name="T10" fmla="*/ 57 w 146"/>
                <a:gd name="T11" fmla="*/ 15 h 270"/>
                <a:gd name="T12" fmla="*/ 35 w 146"/>
                <a:gd name="T13" fmla="*/ 23 h 270"/>
                <a:gd name="T14" fmla="*/ 15 w 146"/>
                <a:gd name="T15" fmla="*/ 25 h 270"/>
                <a:gd name="T16" fmla="*/ 0 w 146"/>
                <a:gd name="T17" fmla="*/ 26 h 270"/>
                <a:gd name="T18" fmla="*/ 0 w 146"/>
                <a:gd name="T19" fmla="*/ 41 h 270"/>
                <a:gd name="T20" fmla="*/ 9 w 146"/>
                <a:gd name="T21" fmla="*/ 40 h 270"/>
                <a:gd name="T22" fmla="*/ 24 w 146"/>
                <a:gd name="T23" fmla="*/ 39 h 270"/>
                <a:gd name="T24" fmla="*/ 41 w 146"/>
                <a:gd name="T25" fmla="*/ 36 h 270"/>
                <a:gd name="T26" fmla="*/ 58 w 146"/>
                <a:gd name="T27" fmla="*/ 29 h 270"/>
                <a:gd name="T28" fmla="*/ 58 w 146"/>
                <a:gd name="T29" fmla="*/ 236 h 270"/>
                <a:gd name="T30" fmla="*/ 57 w 146"/>
                <a:gd name="T31" fmla="*/ 245 h 270"/>
                <a:gd name="T32" fmla="*/ 53 w 146"/>
                <a:gd name="T33" fmla="*/ 251 h 270"/>
                <a:gd name="T34" fmla="*/ 41 w 146"/>
                <a:gd name="T35" fmla="*/ 254 h 270"/>
                <a:gd name="T36" fmla="*/ 17 w 146"/>
                <a:gd name="T37" fmla="*/ 255 h 270"/>
                <a:gd name="T38" fmla="*/ 2 w 146"/>
                <a:gd name="T39" fmla="*/ 255 h 270"/>
                <a:gd name="T40" fmla="*/ 2 w 146"/>
                <a:gd name="T41" fmla="*/ 270 h 270"/>
                <a:gd name="T42" fmla="*/ 14 w 146"/>
                <a:gd name="T43" fmla="*/ 269 h 270"/>
                <a:gd name="T44" fmla="*/ 35 w 146"/>
                <a:gd name="T45" fmla="*/ 269 h 270"/>
                <a:gd name="T46" fmla="*/ 57 w 146"/>
                <a:gd name="T47" fmla="*/ 268 h 270"/>
                <a:gd name="T48" fmla="*/ 74 w 146"/>
                <a:gd name="T49" fmla="*/ 268 h 270"/>
                <a:gd name="T50" fmla="*/ 89 w 146"/>
                <a:gd name="T51" fmla="*/ 268 h 270"/>
                <a:gd name="T52" fmla="*/ 111 w 146"/>
                <a:gd name="T53" fmla="*/ 269 h 270"/>
                <a:gd name="T54" fmla="*/ 133 w 146"/>
                <a:gd name="T55" fmla="*/ 269 h 270"/>
                <a:gd name="T56" fmla="*/ 146 w 146"/>
                <a:gd name="T57" fmla="*/ 270 h 270"/>
                <a:gd name="T58" fmla="*/ 146 w 146"/>
                <a:gd name="T59" fmla="*/ 255 h 270"/>
                <a:gd name="T60" fmla="*/ 131 w 146"/>
                <a:gd name="T61" fmla="*/ 255 h 270"/>
                <a:gd name="T62" fmla="*/ 108 w 146"/>
                <a:gd name="T63" fmla="*/ 254 h 270"/>
                <a:gd name="T64" fmla="*/ 96 w 146"/>
                <a:gd name="T65" fmla="*/ 251 h 270"/>
                <a:gd name="T66" fmla="*/ 91 w 146"/>
                <a:gd name="T67" fmla="*/ 245 h 270"/>
                <a:gd name="T68" fmla="*/ 90 w 146"/>
                <a:gd name="T69" fmla="*/ 236 h 270"/>
                <a:gd name="T70" fmla="*/ 90 w 146"/>
                <a:gd name="T71" fmla="*/ 1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270">
                  <a:moveTo>
                    <a:pt x="90" y="11"/>
                  </a:moveTo>
                  <a:lnTo>
                    <a:pt x="90" y="5"/>
                  </a:lnTo>
                  <a:lnTo>
                    <a:pt x="89" y="1"/>
                  </a:lnTo>
                  <a:lnTo>
                    <a:pt x="85" y="0"/>
                  </a:lnTo>
                  <a:lnTo>
                    <a:pt x="79" y="0"/>
                  </a:lnTo>
                  <a:lnTo>
                    <a:pt x="57" y="15"/>
                  </a:lnTo>
                  <a:lnTo>
                    <a:pt x="35" y="23"/>
                  </a:lnTo>
                  <a:lnTo>
                    <a:pt x="15" y="25"/>
                  </a:lnTo>
                  <a:lnTo>
                    <a:pt x="0" y="26"/>
                  </a:lnTo>
                  <a:lnTo>
                    <a:pt x="0" y="41"/>
                  </a:lnTo>
                  <a:lnTo>
                    <a:pt x="9" y="40"/>
                  </a:lnTo>
                  <a:lnTo>
                    <a:pt x="24" y="39"/>
                  </a:lnTo>
                  <a:lnTo>
                    <a:pt x="41" y="36"/>
                  </a:lnTo>
                  <a:lnTo>
                    <a:pt x="58" y="29"/>
                  </a:lnTo>
                  <a:lnTo>
                    <a:pt x="58" y="236"/>
                  </a:lnTo>
                  <a:lnTo>
                    <a:pt x="57" y="245"/>
                  </a:lnTo>
                  <a:lnTo>
                    <a:pt x="53" y="251"/>
                  </a:lnTo>
                  <a:lnTo>
                    <a:pt x="41" y="254"/>
                  </a:lnTo>
                  <a:lnTo>
                    <a:pt x="17" y="255"/>
                  </a:lnTo>
                  <a:lnTo>
                    <a:pt x="2" y="255"/>
                  </a:lnTo>
                  <a:lnTo>
                    <a:pt x="2" y="270"/>
                  </a:lnTo>
                  <a:lnTo>
                    <a:pt x="14" y="269"/>
                  </a:lnTo>
                  <a:lnTo>
                    <a:pt x="35" y="269"/>
                  </a:lnTo>
                  <a:lnTo>
                    <a:pt x="57" y="268"/>
                  </a:lnTo>
                  <a:lnTo>
                    <a:pt x="74" y="268"/>
                  </a:lnTo>
                  <a:lnTo>
                    <a:pt x="89" y="268"/>
                  </a:lnTo>
                  <a:lnTo>
                    <a:pt x="111" y="269"/>
                  </a:lnTo>
                  <a:lnTo>
                    <a:pt x="133" y="269"/>
                  </a:lnTo>
                  <a:lnTo>
                    <a:pt x="146" y="270"/>
                  </a:lnTo>
                  <a:lnTo>
                    <a:pt x="146" y="255"/>
                  </a:lnTo>
                  <a:lnTo>
                    <a:pt x="131" y="255"/>
                  </a:lnTo>
                  <a:lnTo>
                    <a:pt x="108" y="254"/>
                  </a:lnTo>
                  <a:lnTo>
                    <a:pt x="96" y="251"/>
                  </a:lnTo>
                  <a:lnTo>
                    <a:pt x="91" y="245"/>
                  </a:lnTo>
                  <a:lnTo>
                    <a:pt x="90" y="236"/>
                  </a:lnTo>
                  <a:lnTo>
                    <a:pt x="90" y="1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19" name="Freeform 50"/>
            <p:cNvSpPr>
              <a:spLocks noChangeAspect="1"/>
            </p:cNvSpPr>
            <p:nvPr/>
          </p:nvSpPr>
          <p:spPr bwMode="auto">
            <a:xfrm>
              <a:off x="4994" y="0"/>
              <a:ext cx="133" cy="581"/>
            </a:xfrm>
            <a:custGeom>
              <a:avLst/>
              <a:gdLst>
                <a:gd name="T0" fmla="*/ 133 w 133"/>
                <a:gd name="T1" fmla="*/ 290 h 581"/>
                <a:gd name="T2" fmla="*/ 132 w 133"/>
                <a:gd name="T3" fmla="*/ 252 h 581"/>
                <a:gd name="T4" fmla="*/ 126 w 133"/>
                <a:gd name="T5" fmla="*/ 208 h 581"/>
                <a:gd name="T6" fmla="*/ 114 w 133"/>
                <a:gd name="T7" fmla="*/ 159 h 581"/>
                <a:gd name="T8" fmla="*/ 95 w 133"/>
                <a:gd name="T9" fmla="*/ 110 h 581"/>
                <a:gd name="T10" fmla="*/ 67 w 133"/>
                <a:gd name="T11" fmla="*/ 62 h 581"/>
                <a:gd name="T12" fmla="*/ 40 w 133"/>
                <a:gd name="T13" fmla="*/ 28 h 581"/>
                <a:gd name="T14" fmla="*/ 17 w 133"/>
                <a:gd name="T15" fmla="*/ 7 h 581"/>
                <a:gd name="T16" fmla="*/ 5 w 133"/>
                <a:gd name="T17" fmla="*/ 0 h 581"/>
                <a:gd name="T18" fmla="*/ 1 w 133"/>
                <a:gd name="T19" fmla="*/ 2 h 581"/>
                <a:gd name="T20" fmla="*/ 0 w 133"/>
                <a:gd name="T21" fmla="*/ 6 h 581"/>
                <a:gd name="T22" fmla="*/ 0 w 133"/>
                <a:gd name="T23" fmla="*/ 8 h 581"/>
                <a:gd name="T24" fmla="*/ 1 w 133"/>
                <a:gd name="T25" fmla="*/ 10 h 581"/>
                <a:gd name="T26" fmla="*/ 4 w 133"/>
                <a:gd name="T27" fmla="*/ 14 h 581"/>
                <a:gd name="T28" fmla="*/ 11 w 133"/>
                <a:gd name="T29" fmla="*/ 20 h 581"/>
                <a:gd name="T30" fmla="*/ 48 w 133"/>
                <a:gd name="T31" fmla="*/ 69 h 581"/>
                <a:gd name="T32" fmla="*/ 76 w 133"/>
                <a:gd name="T33" fmla="*/ 131 h 581"/>
                <a:gd name="T34" fmla="*/ 94 w 133"/>
                <a:gd name="T35" fmla="*/ 205 h 581"/>
                <a:gd name="T36" fmla="*/ 100 w 133"/>
                <a:gd name="T37" fmla="*/ 290 h 581"/>
                <a:gd name="T38" fmla="*/ 95 w 133"/>
                <a:gd name="T39" fmla="*/ 365 h 581"/>
                <a:gd name="T40" fmla="*/ 80 w 133"/>
                <a:gd name="T41" fmla="*/ 437 h 581"/>
                <a:gd name="T42" fmla="*/ 52 w 133"/>
                <a:gd name="T43" fmla="*/ 505 h 581"/>
                <a:gd name="T44" fmla="*/ 7 w 133"/>
                <a:gd name="T45" fmla="*/ 565 h 581"/>
                <a:gd name="T46" fmla="*/ 0 w 133"/>
                <a:gd name="T47" fmla="*/ 572 h 581"/>
                <a:gd name="T48" fmla="*/ 0 w 133"/>
                <a:gd name="T49" fmla="*/ 575 h 581"/>
                <a:gd name="T50" fmla="*/ 1 w 133"/>
                <a:gd name="T51" fmla="*/ 579 h 581"/>
                <a:gd name="T52" fmla="*/ 5 w 133"/>
                <a:gd name="T53" fmla="*/ 581 h 581"/>
                <a:gd name="T54" fmla="*/ 17 w 133"/>
                <a:gd name="T55" fmla="*/ 573 h 581"/>
                <a:gd name="T56" fmla="*/ 41 w 133"/>
                <a:gd name="T57" fmla="*/ 552 h 581"/>
                <a:gd name="T58" fmla="*/ 69 w 133"/>
                <a:gd name="T59" fmla="*/ 516 h 581"/>
                <a:gd name="T60" fmla="*/ 97 w 133"/>
                <a:gd name="T61" fmla="*/ 467 h 581"/>
                <a:gd name="T62" fmla="*/ 115 w 133"/>
                <a:gd name="T63" fmla="*/ 420 h 581"/>
                <a:gd name="T64" fmla="*/ 126 w 133"/>
                <a:gd name="T65" fmla="*/ 373 h 581"/>
                <a:gd name="T66" fmla="*/ 132 w 133"/>
                <a:gd name="T67" fmla="*/ 330 h 581"/>
                <a:gd name="T68" fmla="*/ 133 w 133"/>
                <a:gd name="T69" fmla="*/ 29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3" h="581">
                  <a:moveTo>
                    <a:pt x="133" y="290"/>
                  </a:moveTo>
                  <a:lnTo>
                    <a:pt x="132" y="252"/>
                  </a:lnTo>
                  <a:lnTo>
                    <a:pt x="126" y="208"/>
                  </a:lnTo>
                  <a:lnTo>
                    <a:pt x="114" y="159"/>
                  </a:lnTo>
                  <a:lnTo>
                    <a:pt x="95" y="110"/>
                  </a:lnTo>
                  <a:lnTo>
                    <a:pt x="67" y="62"/>
                  </a:lnTo>
                  <a:lnTo>
                    <a:pt x="40" y="28"/>
                  </a:lnTo>
                  <a:lnTo>
                    <a:pt x="17" y="7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4" y="14"/>
                  </a:lnTo>
                  <a:lnTo>
                    <a:pt x="11" y="20"/>
                  </a:lnTo>
                  <a:lnTo>
                    <a:pt x="48" y="69"/>
                  </a:lnTo>
                  <a:lnTo>
                    <a:pt x="76" y="131"/>
                  </a:lnTo>
                  <a:lnTo>
                    <a:pt x="94" y="205"/>
                  </a:lnTo>
                  <a:lnTo>
                    <a:pt x="100" y="290"/>
                  </a:lnTo>
                  <a:lnTo>
                    <a:pt x="95" y="365"/>
                  </a:lnTo>
                  <a:lnTo>
                    <a:pt x="80" y="437"/>
                  </a:lnTo>
                  <a:lnTo>
                    <a:pt x="52" y="505"/>
                  </a:lnTo>
                  <a:lnTo>
                    <a:pt x="7" y="565"/>
                  </a:lnTo>
                  <a:lnTo>
                    <a:pt x="0" y="572"/>
                  </a:lnTo>
                  <a:lnTo>
                    <a:pt x="0" y="575"/>
                  </a:lnTo>
                  <a:lnTo>
                    <a:pt x="1" y="579"/>
                  </a:lnTo>
                  <a:lnTo>
                    <a:pt x="5" y="581"/>
                  </a:lnTo>
                  <a:lnTo>
                    <a:pt x="17" y="573"/>
                  </a:lnTo>
                  <a:lnTo>
                    <a:pt x="41" y="552"/>
                  </a:lnTo>
                  <a:lnTo>
                    <a:pt x="69" y="516"/>
                  </a:lnTo>
                  <a:lnTo>
                    <a:pt x="97" y="467"/>
                  </a:lnTo>
                  <a:lnTo>
                    <a:pt x="115" y="420"/>
                  </a:lnTo>
                  <a:lnTo>
                    <a:pt x="126" y="373"/>
                  </a:lnTo>
                  <a:lnTo>
                    <a:pt x="132" y="330"/>
                  </a:lnTo>
                  <a:lnTo>
                    <a:pt x="133" y="29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87320" name="Freeform 51"/>
            <p:cNvSpPr>
              <a:spLocks noChangeAspect="1" noEditPoints="1"/>
            </p:cNvSpPr>
            <p:nvPr/>
          </p:nvSpPr>
          <p:spPr bwMode="auto">
            <a:xfrm>
              <a:off x="5377" y="223"/>
              <a:ext cx="383" cy="135"/>
            </a:xfrm>
            <a:custGeom>
              <a:avLst/>
              <a:gdLst>
                <a:gd name="T0" fmla="*/ 364 w 383"/>
                <a:gd name="T1" fmla="*/ 23 h 135"/>
                <a:gd name="T2" fmla="*/ 371 w 383"/>
                <a:gd name="T3" fmla="*/ 23 h 135"/>
                <a:gd name="T4" fmla="*/ 377 w 383"/>
                <a:gd name="T5" fmla="*/ 21 h 135"/>
                <a:gd name="T6" fmla="*/ 382 w 383"/>
                <a:gd name="T7" fmla="*/ 18 h 135"/>
                <a:gd name="T8" fmla="*/ 383 w 383"/>
                <a:gd name="T9" fmla="*/ 11 h 135"/>
                <a:gd name="T10" fmla="*/ 382 w 383"/>
                <a:gd name="T11" fmla="*/ 5 h 135"/>
                <a:gd name="T12" fmla="*/ 377 w 383"/>
                <a:gd name="T13" fmla="*/ 1 h 135"/>
                <a:gd name="T14" fmla="*/ 371 w 383"/>
                <a:gd name="T15" fmla="*/ 0 h 135"/>
                <a:gd name="T16" fmla="*/ 364 w 383"/>
                <a:gd name="T17" fmla="*/ 0 h 135"/>
                <a:gd name="T18" fmla="*/ 19 w 383"/>
                <a:gd name="T19" fmla="*/ 0 h 135"/>
                <a:gd name="T20" fmla="*/ 13 w 383"/>
                <a:gd name="T21" fmla="*/ 0 h 135"/>
                <a:gd name="T22" fmla="*/ 7 w 383"/>
                <a:gd name="T23" fmla="*/ 1 h 135"/>
                <a:gd name="T24" fmla="*/ 2 w 383"/>
                <a:gd name="T25" fmla="*/ 5 h 135"/>
                <a:gd name="T26" fmla="*/ 0 w 383"/>
                <a:gd name="T27" fmla="*/ 11 h 135"/>
                <a:gd name="T28" fmla="*/ 2 w 383"/>
                <a:gd name="T29" fmla="*/ 18 h 135"/>
                <a:gd name="T30" fmla="*/ 7 w 383"/>
                <a:gd name="T31" fmla="*/ 21 h 135"/>
                <a:gd name="T32" fmla="*/ 13 w 383"/>
                <a:gd name="T33" fmla="*/ 23 h 135"/>
                <a:gd name="T34" fmla="*/ 20 w 383"/>
                <a:gd name="T35" fmla="*/ 23 h 135"/>
                <a:gd name="T36" fmla="*/ 364 w 383"/>
                <a:gd name="T37" fmla="*/ 23 h 135"/>
                <a:gd name="T38" fmla="*/ 364 w 383"/>
                <a:gd name="T39" fmla="*/ 135 h 135"/>
                <a:gd name="T40" fmla="*/ 371 w 383"/>
                <a:gd name="T41" fmla="*/ 135 h 135"/>
                <a:gd name="T42" fmla="*/ 377 w 383"/>
                <a:gd name="T43" fmla="*/ 134 h 135"/>
                <a:gd name="T44" fmla="*/ 382 w 383"/>
                <a:gd name="T45" fmla="*/ 130 h 135"/>
                <a:gd name="T46" fmla="*/ 383 w 383"/>
                <a:gd name="T47" fmla="*/ 124 h 135"/>
                <a:gd name="T48" fmla="*/ 382 w 383"/>
                <a:gd name="T49" fmla="*/ 117 h 135"/>
                <a:gd name="T50" fmla="*/ 377 w 383"/>
                <a:gd name="T51" fmla="*/ 114 h 135"/>
                <a:gd name="T52" fmla="*/ 371 w 383"/>
                <a:gd name="T53" fmla="*/ 112 h 135"/>
                <a:gd name="T54" fmla="*/ 364 w 383"/>
                <a:gd name="T55" fmla="*/ 112 h 135"/>
                <a:gd name="T56" fmla="*/ 20 w 383"/>
                <a:gd name="T57" fmla="*/ 112 h 135"/>
                <a:gd name="T58" fmla="*/ 13 w 383"/>
                <a:gd name="T59" fmla="*/ 112 h 135"/>
                <a:gd name="T60" fmla="*/ 7 w 383"/>
                <a:gd name="T61" fmla="*/ 114 h 135"/>
                <a:gd name="T62" fmla="*/ 2 w 383"/>
                <a:gd name="T63" fmla="*/ 117 h 135"/>
                <a:gd name="T64" fmla="*/ 0 w 383"/>
                <a:gd name="T65" fmla="*/ 124 h 135"/>
                <a:gd name="T66" fmla="*/ 2 w 383"/>
                <a:gd name="T67" fmla="*/ 130 h 135"/>
                <a:gd name="T68" fmla="*/ 7 w 383"/>
                <a:gd name="T69" fmla="*/ 134 h 135"/>
                <a:gd name="T70" fmla="*/ 13 w 383"/>
                <a:gd name="T71" fmla="*/ 135 h 135"/>
                <a:gd name="T72" fmla="*/ 19 w 383"/>
                <a:gd name="T73" fmla="*/ 135 h 135"/>
                <a:gd name="T74" fmla="*/ 364 w 383"/>
                <a:gd name="T75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83" h="135">
                  <a:moveTo>
                    <a:pt x="364" y="23"/>
                  </a:moveTo>
                  <a:lnTo>
                    <a:pt x="371" y="23"/>
                  </a:lnTo>
                  <a:lnTo>
                    <a:pt x="377" y="21"/>
                  </a:lnTo>
                  <a:lnTo>
                    <a:pt x="382" y="18"/>
                  </a:lnTo>
                  <a:lnTo>
                    <a:pt x="383" y="11"/>
                  </a:lnTo>
                  <a:lnTo>
                    <a:pt x="382" y="5"/>
                  </a:lnTo>
                  <a:lnTo>
                    <a:pt x="377" y="1"/>
                  </a:lnTo>
                  <a:lnTo>
                    <a:pt x="371" y="0"/>
                  </a:lnTo>
                  <a:lnTo>
                    <a:pt x="364" y="0"/>
                  </a:lnTo>
                  <a:lnTo>
                    <a:pt x="19" y="0"/>
                  </a:lnTo>
                  <a:lnTo>
                    <a:pt x="13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11"/>
                  </a:lnTo>
                  <a:lnTo>
                    <a:pt x="2" y="18"/>
                  </a:lnTo>
                  <a:lnTo>
                    <a:pt x="7" y="21"/>
                  </a:lnTo>
                  <a:lnTo>
                    <a:pt x="13" y="23"/>
                  </a:lnTo>
                  <a:lnTo>
                    <a:pt x="20" y="23"/>
                  </a:lnTo>
                  <a:lnTo>
                    <a:pt x="364" y="23"/>
                  </a:lnTo>
                  <a:close/>
                  <a:moveTo>
                    <a:pt x="364" y="135"/>
                  </a:moveTo>
                  <a:lnTo>
                    <a:pt x="371" y="135"/>
                  </a:lnTo>
                  <a:lnTo>
                    <a:pt x="377" y="134"/>
                  </a:lnTo>
                  <a:lnTo>
                    <a:pt x="382" y="130"/>
                  </a:lnTo>
                  <a:lnTo>
                    <a:pt x="383" y="124"/>
                  </a:lnTo>
                  <a:lnTo>
                    <a:pt x="382" y="117"/>
                  </a:lnTo>
                  <a:lnTo>
                    <a:pt x="377" y="114"/>
                  </a:lnTo>
                  <a:lnTo>
                    <a:pt x="371" y="112"/>
                  </a:lnTo>
                  <a:lnTo>
                    <a:pt x="364" y="112"/>
                  </a:lnTo>
                  <a:lnTo>
                    <a:pt x="20" y="112"/>
                  </a:lnTo>
                  <a:lnTo>
                    <a:pt x="13" y="112"/>
                  </a:lnTo>
                  <a:lnTo>
                    <a:pt x="7" y="114"/>
                  </a:lnTo>
                  <a:lnTo>
                    <a:pt x="2" y="117"/>
                  </a:lnTo>
                  <a:lnTo>
                    <a:pt x="0" y="124"/>
                  </a:lnTo>
                  <a:lnTo>
                    <a:pt x="2" y="130"/>
                  </a:lnTo>
                  <a:lnTo>
                    <a:pt x="7" y="134"/>
                  </a:lnTo>
                  <a:lnTo>
                    <a:pt x="13" y="135"/>
                  </a:lnTo>
                  <a:lnTo>
                    <a:pt x="19" y="135"/>
                  </a:lnTo>
                  <a:lnTo>
                    <a:pt x="364" y="13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2487321" name="Rectangle 2487320"/>
          <p:cNvSpPr/>
          <p:nvPr/>
        </p:nvSpPr>
        <p:spPr bwMode="auto">
          <a:xfrm>
            <a:off x="-540327" y="2439036"/>
            <a:ext cx="1668845" cy="852054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מלבן 27"/>
          <p:cNvSpPr/>
          <p:nvPr/>
        </p:nvSpPr>
        <p:spPr bwMode="auto">
          <a:xfrm>
            <a:off x="7586823" y="2439036"/>
            <a:ext cx="673774" cy="647463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9" name="מלבן 28"/>
          <p:cNvSpPr/>
          <p:nvPr/>
        </p:nvSpPr>
        <p:spPr bwMode="auto">
          <a:xfrm>
            <a:off x="1918009" y="1404883"/>
            <a:ext cx="268815" cy="543879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630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8" y="1371226"/>
            <a:ext cx="8547100" cy="1158875"/>
          </a:xfrm>
          <a:prstGeom prst="rect">
            <a:avLst/>
          </a:prstGeom>
        </p:spPr>
      </p:pic>
      <p:sp>
        <p:nvSpPr>
          <p:cNvPr id="5" name="מלבן 4"/>
          <p:cNvSpPr/>
          <p:nvPr/>
        </p:nvSpPr>
        <p:spPr bwMode="auto">
          <a:xfrm>
            <a:off x="7545091" y="1565329"/>
            <a:ext cx="700007" cy="60677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6" name="מלבן 5"/>
          <p:cNvSpPr/>
          <p:nvPr/>
        </p:nvSpPr>
        <p:spPr bwMode="auto">
          <a:xfrm>
            <a:off x="689318" y="2046419"/>
            <a:ext cx="281354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6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8" y="1371226"/>
            <a:ext cx="8547100" cy="115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70212" y="1325890"/>
            <a:ext cx="463082" cy="1945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5824" y="2530101"/>
            <a:ext cx="2005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 smtClean="0"/>
              <a:t>Its sign is the</a:t>
            </a:r>
          </a:p>
          <a:p>
            <a:pPr algn="l"/>
            <a:r>
              <a:rPr lang="en-US" sz="2200" dirty="0" smtClean="0"/>
              <a:t>predicted label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42046" y="2043068"/>
            <a:ext cx="463082" cy="5109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5819" y="2530101"/>
            <a:ext cx="1425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200" dirty="0" smtClean="0"/>
              <a:t>right label</a:t>
            </a:r>
          </a:p>
        </p:txBody>
      </p:sp>
      <p:sp>
        <p:nvSpPr>
          <p:cNvPr id="9" name="מלבן 8"/>
          <p:cNvSpPr/>
          <p:nvPr/>
        </p:nvSpPr>
        <p:spPr bwMode="auto">
          <a:xfrm>
            <a:off x="7545091" y="1565329"/>
            <a:ext cx="700007" cy="60677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 bwMode="auto">
          <a:xfrm>
            <a:off x="689318" y="2046419"/>
            <a:ext cx="281354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7278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8" y="1371226"/>
            <a:ext cx="8547100" cy="115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2609" y="1047609"/>
            <a:ext cx="463082" cy="2501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99" y="2551661"/>
            <a:ext cx="2676525" cy="946150"/>
          </a:xfrm>
          <a:prstGeom prst="rect">
            <a:avLst/>
          </a:prstGeom>
        </p:spPr>
      </p:pic>
      <p:sp>
        <p:nvSpPr>
          <p:cNvPr id="7" name="מלבן 6"/>
          <p:cNvSpPr/>
          <p:nvPr/>
        </p:nvSpPr>
        <p:spPr bwMode="auto">
          <a:xfrm>
            <a:off x="7545091" y="1565329"/>
            <a:ext cx="700007" cy="60677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9" name="מלבן 8"/>
          <p:cNvSpPr/>
          <p:nvPr/>
        </p:nvSpPr>
        <p:spPr bwMode="auto">
          <a:xfrm>
            <a:off x="689318" y="2046419"/>
            <a:ext cx="281354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641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8" y="1371226"/>
            <a:ext cx="8547100" cy="1158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2609" y="1047609"/>
            <a:ext cx="463082" cy="2501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99" y="2551661"/>
            <a:ext cx="2676525" cy="94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68" y="2552748"/>
            <a:ext cx="180975" cy="920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99" y="3862854"/>
            <a:ext cx="631825" cy="298450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 bwMode="auto">
          <a:xfrm flipV="1">
            <a:off x="8987049" y="2517802"/>
            <a:ext cx="0" cy="17173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7296" name="Group 2487295"/>
          <p:cNvGrpSpPr/>
          <p:nvPr/>
        </p:nvGrpSpPr>
        <p:grpSpPr>
          <a:xfrm>
            <a:off x="720843" y="2788632"/>
            <a:ext cx="4749511" cy="4023077"/>
            <a:chOff x="720843" y="2788632"/>
            <a:chExt cx="4749511" cy="4023077"/>
          </a:xfrm>
        </p:grpSpPr>
        <p:sp>
          <p:nvSpPr>
            <p:cNvPr id="2487526" name="Freeform 8"/>
            <p:cNvSpPr>
              <a:spLocks noEditPoints="1"/>
            </p:cNvSpPr>
            <p:nvPr/>
          </p:nvSpPr>
          <p:spPr bwMode="auto">
            <a:xfrm>
              <a:off x="1351702" y="2846310"/>
              <a:ext cx="4096400" cy="3244731"/>
            </a:xfrm>
            <a:custGeom>
              <a:avLst/>
              <a:gdLst>
                <a:gd name="T0" fmla="*/ 15 w 3067"/>
                <a:gd name="T1" fmla="*/ 16 h 2419"/>
                <a:gd name="T2" fmla="*/ 15 w 3067"/>
                <a:gd name="T3" fmla="*/ 2404 h 2419"/>
                <a:gd name="T4" fmla="*/ 3051 w 3067"/>
                <a:gd name="T5" fmla="*/ 2404 h 2419"/>
                <a:gd name="T6" fmla="*/ 3051 w 3067"/>
                <a:gd name="T7" fmla="*/ 16 h 2419"/>
                <a:gd name="T8" fmla="*/ 15 w 3067"/>
                <a:gd name="T9" fmla="*/ 16 h 2419"/>
                <a:gd name="T10" fmla="*/ 5 w 3067"/>
                <a:gd name="T11" fmla="*/ 0 h 2419"/>
                <a:gd name="T12" fmla="*/ 3062 w 3067"/>
                <a:gd name="T13" fmla="*/ 0 h 2419"/>
                <a:gd name="T14" fmla="*/ 3064 w 3067"/>
                <a:gd name="T15" fmla="*/ 3 h 2419"/>
                <a:gd name="T16" fmla="*/ 3065 w 3067"/>
                <a:gd name="T17" fmla="*/ 5 h 2419"/>
                <a:gd name="T18" fmla="*/ 3065 w 3067"/>
                <a:gd name="T19" fmla="*/ 7 h 2419"/>
                <a:gd name="T20" fmla="*/ 3067 w 3067"/>
                <a:gd name="T21" fmla="*/ 7 h 2419"/>
                <a:gd name="T22" fmla="*/ 3067 w 3067"/>
                <a:gd name="T23" fmla="*/ 2411 h 2419"/>
                <a:gd name="T24" fmla="*/ 3065 w 3067"/>
                <a:gd name="T25" fmla="*/ 2411 h 2419"/>
                <a:gd name="T26" fmla="*/ 3065 w 3067"/>
                <a:gd name="T27" fmla="*/ 2413 h 2419"/>
                <a:gd name="T28" fmla="*/ 3064 w 3067"/>
                <a:gd name="T29" fmla="*/ 2417 h 2419"/>
                <a:gd name="T30" fmla="*/ 3062 w 3067"/>
                <a:gd name="T31" fmla="*/ 2418 h 2419"/>
                <a:gd name="T32" fmla="*/ 3058 w 3067"/>
                <a:gd name="T33" fmla="*/ 2418 h 2419"/>
                <a:gd name="T34" fmla="*/ 3058 w 3067"/>
                <a:gd name="T35" fmla="*/ 2419 h 2419"/>
                <a:gd name="T36" fmla="*/ 7 w 3067"/>
                <a:gd name="T37" fmla="*/ 2419 h 2419"/>
                <a:gd name="T38" fmla="*/ 7 w 3067"/>
                <a:gd name="T39" fmla="*/ 2411 h 2419"/>
                <a:gd name="T40" fmla="*/ 0 w 3067"/>
                <a:gd name="T41" fmla="*/ 2411 h 2419"/>
                <a:gd name="T42" fmla="*/ 0 w 3067"/>
                <a:gd name="T43" fmla="*/ 5 h 2419"/>
                <a:gd name="T44" fmla="*/ 1 w 3067"/>
                <a:gd name="T45" fmla="*/ 3 h 2419"/>
                <a:gd name="T46" fmla="*/ 5 w 3067"/>
                <a:gd name="T47" fmla="*/ 0 h 2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67" h="2419">
                  <a:moveTo>
                    <a:pt x="15" y="16"/>
                  </a:moveTo>
                  <a:lnTo>
                    <a:pt x="15" y="2404"/>
                  </a:lnTo>
                  <a:lnTo>
                    <a:pt x="3051" y="2404"/>
                  </a:lnTo>
                  <a:lnTo>
                    <a:pt x="3051" y="16"/>
                  </a:lnTo>
                  <a:lnTo>
                    <a:pt x="15" y="16"/>
                  </a:lnTo>
                  <a:close/>
                  <a:moveTo>
                    <a:pt x="5" y="0"/>
                  </a:moveTo>
                  <a:lnTo>
                    <a:pt x="3062" y="0"/>
                  </a:lnTo>
                  <a:lnTo>
                    <a:pt x="3064" y="3"/>
                  </a:lnTo>
                  <a:lnTo>
                    <a:pt x="3065" y="5"/>
                  </a:lnTo>
                  <a:lnTo>
                    <a:pt x="3065" y="7"/>
                  </a:lnTo>
                  <a:lnTo>
                    <a:pt x="3067" y="7"/>
                  </a:lnTo>
                  <a:lnTo>
                    <a:pt x="3067" y="2411"/>
                  </a:lnTo>
                  <a:lnTo>
                    <a:pt x="3065" y="2411"/>
                  </a:lnTo>
                  <a:lnTo>
                    <a:pt x="3065" y="2413"/>
                  </a:lnTo>
                  <a:lnTo>
                    <a:pt x="3064" y="2417"/>
                  </a:lnTo>
                  <a:lnTo>
                    <a:pt x="3062" y="2418"/>
                  </a:lnTo>
                  <a:lnTo>
                    <a:pt x="3058" y="2418"/>
                  </a:lnTo>
                  <a:lnTo>
                    <a:pt x="3058" y="2419"/>
                  </a:lnTo>
                  <a:lnTo>
                    <a:pt x="7" y="2419"/>
                  </a:lnTo>
                  <a:lnTo>
                    <a:pt x="7" y="2411"/>
                  </a:lnTo>
                  <a:lnTo>
                    <a:pt x="0" y="2411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27" name="Rectangle 9"/>
            <p:cNvSpPr>
              <a:spLocks noChangeArrowheads="1"/>
            </p:cNvSpPr>
            <p:nvPr/>
          </p:nvSpPr>
          <p:spPr bwMode="auto">
            <a:xfrm>
              <a:off x="1361051" y="6070920"/>
              <a:ext cx="4075030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28" name="Rectangle 10"/>
            <p:cNvSpPr>
              <a:spLocks noChangeArrowheads="1"/>
            </p:cNvSpPr>
            <p:nvPr/>
          </p:nvSpPr>
          <p:spPr bwMode="auto">
            <a:xfrm>
              <a:off x="1361051" y="2846310"/>
              <a:ext cx="4075030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29" name="Rectangle 11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0" name="Rectangle 12"/>
            <p:cNvSpPr>
              <a:spLocks noChangeArrowheads="1"/>
            </p:cNvSpPr>
            <p:nvPr/>
          </p:nvSpPr>
          <p:spPr bwMode="auto">
            <a:xfrm>
              <a:off x="5426730" y="2855700"/>
              <a:ext cx="21370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1" name="Rectangle 13"/>
            <p:cNvSpPr>
              <a:spLocks noChangeArrowheads="1"/>
            </p:cNvSpPr>
            <p:nvPr/>
          </p:nvSpPr>
          <p:spPr bwMode="auto">
            <a:xfrm>
              <a:off x="1361051" y="6070920"/>
              <a:ext cx="4075030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2" name="Rectangle 14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3" name="Rectangle 15"/>
            <p:cNvSpPr>
              <a:spLocks noChangeArrowheads="1"/>
            </p:cNvSpPr>
            <p:nvPr/>
          </p:nvSpPr>
          <p:spPr bwMode="auto">
            <a:xfrm>
              <a:off x="1351702" y="6038728"/>
              <a:ext cx="20035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4" name="Rectangle 16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4024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7728" name="Group 2487727"/>
            <p:cNvGrpSpPr/>
            <p:nvPr/>
          </p:nvGrpSpPr>
          <p:grpSpPr>
            <a:xfrm>
              <a:off x="2288399" y="6151402"/>
              <a:ext cx="128221" cy="139501"/>
              <a:chOff x="1955887" y="6473523"/>
              <a:chExt cx="128221" cy="139501"/>
            </a:xfrm>
          </p:grpSpPr>
          <p:sp>
            <p:nvSpPr>
              <p:cNvPr id="2487535" name="Rectangle 17"/>
              <p:cNvSpPr>
                <a:spLocks noChangeArrowheads="1"/>
              </p:cNvSpPr>
              <p:nvPr/>
            </p:nvSpPr>
            <p:spPr bwMode="auto">
              <a:xfrm>
                <a:off x="1955887" y="6554004"/>
                <a:ext cx="52090" cy="1609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536" name="Freeform 18"/>
              <p:cNvSpPr>
                <a:spLocks/>
              </p:cNvSpPr>
              <p:nvPr/>
            </p:nvSpPr>
            <p:spPr bwMode="auto">
              <a:xfrm>
                <a:off x="2033354" y="6473523"/>
                <a:ext cx="50754" cy="139501"/>
              </a:xfrm>
              <a:custGeom>
                <a:avLst/>
                <a:gdLst>
                  <a:gd name="T0" fmla="*/ 30 w 38"/>
                  <a:gd name="T1" fmla="*/ 0 h 104"/>
                  <a:gd name="T2" fmla="*/ 38 w 38"/>
                  <a:gd name="T3" fmla="*/ 0 h 104"/>
                  <a:gd name="T4" fmla="*/ 38 w 38"/>
                  <a:gd name="T5" fmla="*/ 104 h 104"/>
                  <a:gd name="T6" fmla="*/ 24 w 38"/>
                  <a:gd name="T7" fmla="*/ 104 h 104"/>
                  <a:gd name="T8" fmla="*/ 24 w 38"/>
                  <a:gd name="T9" fmla="*/ 23 h 104"/>
                  <a:gd name="T10" fmla="*/ 19 w 38"/>
                  <a:gd name="T11" fmla="*/ 28 h 104"/>
                  <a:gd name="T12" fmla="*/ 13 w 38"/>
                  <a:gd name="T13" fmla="*/ 31 h 104"/>
                  <a:gd name="T14" fmla="*/ 6 w 38"/>
                  <a:gd name="T15" fmla="*/ 35 h 104"/>
                  <a:gd name="T16" fmla="*/ 0 w 38"/>
                  <a:gd name="T17" fmla="*/ 38 h 104"/>
                  <a:gd name="T18" fmla="*/ 0 w 38"/>
                  <a:gd name="T19" fmla="*/ 25 h 104"/>
                  <a:gd name="T20" fmla="*/ 10 w 38"/>
                  <a:gd name="T21" fmla="*/ 20 h 104"/>
                  <a:gd name="T22" fmla="*/ 18 w 38"/>
                  <a:gd name="T23" fmla="*/ 13 h 104"/>
                  <a:gd name="T24" fmla="*/ 23 w 38"/>
                  <a:gd name="T25" fmla="*/ 9 h 104"/>
                  <a:gd name="T26" fmla="*/ 26 w 38"/>
                  <a:gd name="T27" fmla="*/ 4 h 104"/>
                  <a:gd name="T28" fmla="*/ 30 w 38"/>
                  <a:gd name="T2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104">
                    <a:moveTo>
                      <a:pt x="30" y="0"/>
                    </a:moveTo>
                    <a:lnTo>
                      <a:pt x="38" y="0"/>
                    </a:lnTo>
                    <a:lnTo>
                      <a:pt x="38" y="104"/>
                    </a:lnTo>
                    <a:lnTo>
                      <a:pt x="24" y="104"/>
                    </a:lnTo>
                    <a:lnTo>
                      <a:pt x="24" y="23"/>
                    </a:lnTo>
                    <a:lnTo>
                      <a:pt x="19" y="28"/>
                    </a:lnTo>
                    <a:lnTo>
                      <a:pt x="13" y="31"/>
                    </a:lnTo>
                    <a:lnTo>
                      <a:pt x="6" y="35"/>
                    </a:lnTo>
                    <a:lnTo>
                      <a:pt x="0" y="38"/>
                    </a:lnTo>
                    <a:lnTo>
                      <a:pt x="0" y="25"/>
                    </a:lnTo>
                    <a:lnTo>
                      <a:pt x="10" y="20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26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87537" name="Rectangle 19"/>
            <p:cNvSpPr>
              <a:spLocks noChangeArrowheads="1"/>
            </p:cNvSpPr>
            <p:nvPr/>
          </p:nvSpPr>
          <p:spPr bwMode="auto">
            <a:xfrm>
              <a:off x="2369457" y="6038728"/>
              <a:ext cx="21370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9" name="Freeform 21"/>
            <p:cNvSpPr>
              <a:spLocks noEditPoints="1"/>
            </p:cNvSpPr>
            <p:nvPr/>
          </p:nvSpPr>
          <p:spPr bwMode="auto">
            <a:xfrm>
              <a:off x="3344020" y="6151402"/>
              <a:ext cx="90823" cy="140842"/>
            </a:xfrm>
            <a:custGeom>
              <a:avLst/>
              <a:gdLst>
                <a:gd name="T0" fmla="*/ 33 w 68"/>
                <a:gd name="T1" fmla="*/ 12 h 105"/>
                <a:gd name="T2" fmla="*/ 28 w 68"/>
                <a:gd name="T3" fmla="*/ 12 h 105"/>
                <a:gd name="T4" fmla="*/ 24 w 68"/>
                <a:gd name="T5" fmla="*/ 15 h 105"/>
                <a:gd name="T6" fmla="*/ 20 w 68"/>
                <a:gd name="T7" fmla="*/ 19 h 105"/>
                <a:gd name="T8" fmla="*/ 16 w 68"/>
                <a:gd name="T9" fmla="*/ 26 h 105"/>
                <a:gd name="T10" fmla="*/ 14 w 68"/>
                <a:gd name="T11" fmla="*/ 38 h 105"/>
                <a:gd name="T12" fmla="*/ 14 w 68"/>
                <a:gd name="T13" fmla="*/ 53 h 105"/>
                <a:gd name="T14" fmla="*/ 14 w 68"/>
                <a:gd name="T15" fmla="*/ 67 h 105"/>
                <a:gd name="T16" fmla="*/ 16 w 68"/>
                <a:gd name="T17" fmla="*/ 78 h 105"/>
                <a:gd name="T18" fmla="*/ 19 w 68"/>
                <a:gd name="T19" fmla="*/ 85 h 105"/>
                <a:gd name="T20" fmla="*/ 24 w 68"/>
                <a:gd name="T21" fmla="*/ 90 h 105"/>
                <a:gd name="T22" fmla="*/ 28 w 68"/>
                <a:gd name="T23" fmla="*/ 92 h 105"/>
                <a:gd name="T24" fmla="*/ 34 w 68"/>
                <a:gd name="T25" fmla="*/ 93 h 105"/>
                <a:gd name="T26" fmla="*/ 39 w 68"/>
                <a:gd name="T27" fmla="*/ 92 h 105"/>
                <a:gd name="T28" fmla="*/ 44 w 68"/>
                <a:gd name="T29" fmla="*/ 90 h 105"/>
                <a:gd name="T30" fmla="*/ 49 w 68"/>
                <a:gd name="T31" fmla="*/ 85 h 105"/>
                <a:gd name="T32" fmla="*/ 51 w 68"/>
                <a:gd name="T33" fmla="*/ 78 h 105"/>
                <a:gd name="T34" fmla="*/ 53 w 68"/>
                <a:gd name="T35" fmla="*/ 67 h 105"/>
                <a:gd name="T36" fmla="*/ 55 w 68"/>
                <a:gd name="T37" fmla="*/ 53 h 105"/>
                <a:gd name="T38" fmla="*/ 53 w 68"/>
                <a:gd name="T39" fmla="*/ 38 h 105"/>
                <a:gd name="T40" fmla="*/ 51 w 68"/>
                <a:gd name="T41" fmla="*/ 28 h 105"/>
                <a:gd name="T42" fmla="*/ 49 w 68"/>
                <a:gd name="T43" fmla="*/ 20 h 105"/>
                <a:gd name="T44" fmla="*/ 45 w 68"/>
                <a:gd name="T45" fmla="*/ 17 h 105"/>
                <a:gd name="T46" fmla="*/ 41 w 68"/>
                <a:gd name="T47" fmla="*/ 13 h 105"/>
                <a:gd name="T48" fmla="*/ 38 w 68"/>
                <a:gd name="T49" fmla="*/ 12 h 105"/>
                <a:gd name="T50" fmla="*/ 33 w 68"/>
                <a:gd name="T51" fmla="*/ 12 h 105"/>
                <a:gd name="T52" fmla="*/ 34 w 68"/>
                <a:gd name="T53" fmla="*/ 0 h 105"/>
                <a:gd name="T54" fmla="*/ 39 w 68"/>
                <a:gd name="T55" fmla="*/ 0 h 105"/>
                <a:gd name="T56" fmla="*/ 44 w 68"/>
                <a:gd name="T57" fmla="*/ 1 h 105"/>
                <a:gd name="T58" fmla="*/ 49 w 68"/>
                <a:gd name="T59" fmla="*/ 3 h 105"/>
                <a:gd name="T60" fmla="*/ 53 w 68"/>
                <a:gd name="T61" fmla="*/ 6 h 105"/>
                <a:gd name="T62" fmla="*/ 57 w 68"/>
                <a:gd name="T63" fmla="*/ 9 h 105"/>
                <a:gd name="T64" fmla="*/ 59 w 68"/>
                <a:gd name="T65" fmla="*/ 13 h 105"/>
                <a:gd name="T66" fmla="*/ 63 w 68"/>
                <a:gd name="T67" fmla="*/ 19 h 105"/>
                <a:gd name="T68" fmla="*/ 65 w 68"/>
                <a:gd name="T69" fmla="*/ 28 h 105"/>
                <a:gd name="T70" fmla="*/ 66 w 68"/>
                <a:gd name="T71" fmla="*/ 38 h 105"/>
                <a:gd name="T72" fmla="*/ 68 w 68"/>
                <a:gd name="T73" fmla="*/ 53 h 105"/>
                <a:gd name="T74" fmla="*/ 66 w 68"/>
                <a:gd name="T75" fmla="*/ 69 h 105"/>
                <a:gd name="T76" fmla="*/ 64 w 68"/>
                <a:gd name="T77" fmla="*/ 82 h 105"/>
                <a:gd name="T78" fmla="*/ 60 w 68"/>
                <a:gd name="T79" fmla="*/ 90 h 105"/>
                <a:gd name="T80" fmla="*/ 57 w 68"/>
                <a:gd name="T81" fmla="*/ 94 h 105"/>
                <a:gd name="T82" fmla="*/ 52 w 68"/>
                <a:gd name="T83" fmla="*/ 99 h 105"/>
                <a:gd name="T84" fmla="*/ 47 w 68"/>
                <a:gd name="T85" fmla="*/ 103 h 105"/>
                <a:gd name="T86" fmla="*/ 41 w 68"/>
                <a:gd name="T87" fmla="*/ 104 h 105"/>
                <a:gd name="T88" fmla="*/ 34 w 68"/>
                <a:gd name="T89" fmla="*/ 105 h 105"/>
                <a:gd name="T90" fmla="*/ 20 w 68"/>
                <a:gd name="T91" fmla="*/ 103 h 105"/>
                <a:gd name="T92" fmla="*/ 10 w 68"/>
                <a:gd name="T93" fmla="*/ 95 h 105"/>
                <a:gd name="T94" fmla="*/ 5 w 68"/>
                <a:gd name="T95" fmla="*/ 85 h 105"/>
                <a:gd name="T96" fmla="*/ 1 w 68"/>
                <a:gd name="T97" fmla="*/ 70 h 105"/>
                <a:gd name="T98" fmla="*/ 0 w 68"/>
                <a:gd name="T99" fmla="*/ 53 h 105"/>
                <a:gd name="T100" fmla="*/ 1 w 68"/>
                <a:gd name="T101" fmla="*/ 36 h 105"/>
                <a:gd name="T102" fmla="*/ 3 w 68"/>
                <a:gd name="T103" fmla="*/ 23 h 105"/>
                <a:gd name="T104" fmla="*/ 7 w 68"/>
                <a:gd name="T105" fmla="*/ 16 h 105"/>
                <a:gd name="T106" fmla="*/ 10 w 68"/>
                <a:gd name="T107" fmla="*/ 10 h 105"/>
                <a:gd name="T108" fmla="*/ 15 w 68"/>
                <a:gd name="T109" fmla="*/ 5 h 105"/>
                <a:gd name="T110" fmla="*/ 20 w 68"/>
                <a:gd name="T111" fmla="*/ 3 h 105"/>
                <a:gd name="T112" fmla="*/ 27 w 68"/>
                <a:gd name="T113" fmla="*/ 0 h 105"/>
                <a:gd name="T114" fmla="*/ 34 w 68"/>
                <a:gd name="T1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" h="105">
                  <a:moveTo>
                    <a:pt x="33" y="12"/>
                  </a:moveTo>
                  <a:lnTo>
                    <a:pt x="28" y="12"/>
                  </a:lnTo>
                  <a:lnTo>
                    <a:pt x="24" y="15"/>
                  </a:lnTo>
                  <a:lnTo>
                    <a:pt x="20" y="19"/>
                  </a:lnTo>
                  <a:lnTo>
                    <a:pt x="16" y="26"/>
                  </a:lnTo>
                  <a:lnTo>
                    <a:pt x="14" y="38"/>
                  </a:lnTo>
                  <a:lnTo>
                    <a:pt x="14" y="53"/>
                  </a:lnTo>
                  <a:lnTo>
                    <a:pt x="14" y="67"/>
                  </a:lnTo>
                  <a:lnTo>
                    <a:pt x="16" y="78"/>
                  </a:lnTo>
                  <a:lnTo>
                    <a:pt x="19" y="85"/>
                  </a:lnTo>
                  <a:lnTo>
                    <a:pt x="24" y="90"/>
                  </a:lnTo>
                  <a:lnTo>
                    <a:pt x="28" y="92"/>
                  </a:lnTo>
                  <a:lnTo>
                    <a:pt x="34" y="93"/>
                  </a:lnTo>
                  <a:lnTo>
                    <a:pt x="39" y="92"/>
                  </a:lnTo>
                  <a:lnTo>
                    <a:pt x="44" y="90"/>
                  </a:lnTo>
                  <a:lnTo>
                    <a:pt x="49" y="85"/>
                  </a:lnTo>
                  <a:lnTo>
                    <a:pt x="51" y="78"/>
                  </a:lnTo>
                  <a:lnTo>
                    <a:pt x="53" y="67"/>
                  </a:lnTo>
                  <a:lnTo>
                    <a:pt x="55" y="53"/>
                  </a:lnTo>
                  <a:lnTo>
                    <a:pt x="53" y="38"/>
                  </a:lnTo>
                  <a:lnTo>
                    <a:pt x="51" y="28"/>
                  </a:lnTo>
                  <a:lnTo>
                    <a:pt x="49" y="20"/>
                  </a:lnTo>
                  <a:lnTo>
                    <a:pt x="45" y="17"/>
                  </a:lnTo>
                  <a:lnTo>
                    <a:pt x="41" y="13"/>
                  </a:lnTo>
                  <a:lnTo>
                    <a:pt x="38" y="12"/>
                  </a:lnTo>
                  <a:lnTo>
                    <a:pt x="33" y="12"/>
                  </a:lnTo>
                  <a:close/>
                  <a:moveTo>
                    <a:pt x="34" y="0"/>
                  </a:moveTo>
                  <a:lnTo>
                    <a:pt x="39" y="0"/>
                  </a:lnTo>
                  <a:lnTo>
                    <a:pt x="44" y="1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3" y="19"/>
                  </a:lnTo>
                  <a:lnTo>
                    <a:pt x="65" y="28"/>
                  </a:lnTo>
                  <a:lnTo>
                    <a:pt x="66" y="38"/>
                  </a:lnTo>
                  <a:lnTo>
                    <a:pt x="68" y="53"/>
                  </a:lnTo>
                  <a:lnTo>
                    <a:pt x="66" y="69"/>
                  </a:lnTo>
                  <a:lnTo>
                    <a:pt x="64" y="82"/>
                  </a:lnTo>
                  <a:lnTo>
                    <a:pt x="60" y="90"/>
                  </a:lnTo>
                  <a:lnTo>
                    <a:pt x="57" y="94"/>
                  </a:lnTo>
                  <a:lnTo>
                    <a:pt x="52" y="99"/>
                  </a:lnTo>
                  <a:lnTo>
                    <a:pt x="47" y="103"/>
                  </a:lnTo>
                  <a:lnTo>
                    <a:pt x="41" y="104"/>
                  </a:lnTo>
                  <a:lnTo>
                    <a:pt x="34" y="105"/>
                  </a:lnTo>
                  <a:lnTo>
                    <a:pt x="20" y="103"/>
                  </a:lnTo>
                  <a:lnTo>
                    <a:pt x="10" y="95"/>
                  </a:lnTo>
                  <a:lnTo>
                    <a:pt x="5" y="85"/>
                  </a:lnTo>
                  <a:lnTo>
                    <a:pt x="1" y="70"/>
                  </a:lnTo>
                  <a:lnTo>
                    <a:pt x="0" y="53"/>
                  </a:lnTo>
                  <a:lnTo>
                    <a:pt x="1" y="36"/>
                  </a:lnTo>
                  <a:lnTo>
                    <a:pt x="3" y="23"/>
                  </a:lnTo>
                  <a:lnTo>
                    <a:pt x="7" y="16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0" name="Rectangle 22"/>
            <p:cNvSpPr>
              <a:spLocks noChangeArrowheads="1"/>
            </p:cNvSpPr>
            <p:nvPr/>
          </p:nvSpPr>
          <p:spPr bwMode="auto">
            <a:xfrm>
              <a:off x="3387213" y="6038728"/>
              <a:ext cx="21370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2" name="Freeform 24"/>
            <p:cNvSpPr>
              <a:spLocks/>
            </p:cNvSpPr>
            <p:nvPr/>
          </p:nvSpPr>
          <p:spPr bwMode="auto">
            <a:xfrm>
              <a:off x="4373796" y="6151402"/>
              <a:ext cx="52090" cy="139501"/>
            </a:xfrm>
            <a:custGeom>
              <a:avLst/>
              <a:gdLst>
                <a:gd name="T0" fmla="*/ 30 w 39"/>
                <a:gd name="T1" fmla="*/ 0 h 104"/>
                <a:gd name="T2" fmla="*/ 39 w 39"/>
                <a:gd name="T3" fmla="*/ 0 h 104"/>
                <a:gd name="T4" fmla="*/ 39 w 39"/>
                <a:gd name="T5" fmla="*/ 104 h 104"/>
                <a:gd name="T6" fmla="*/ 25 w 39"/>
                <a:gd name="T7" fmla="*/ 104 h 104"/>
                <a:gd name="T8" fmla="*/ 25 w 39"/>
                <a:gd name="T9" fmla="*/ 23 h 104"/>
                <a:gd name="T10" fmla="*/ 20 w 39"/>
                <a:gd name="T11" fmla="*/ 28 h 104"/>
                <a:gd name="T12" fmla="*/ 14 w 39"/>
                <a:gd name="T13" fmla="*/ 31 h 104"/>
                <a:gd name="T14" fmla="*/ 6 w 39"/>
                <a:gd name="T15" fmla="*/ 35 h 104"/>
                <a:gd name="T16" fmla="*/ 0 w 39"/>
                <a:gd name="T17" fmla="*/ 38 h 104"/>
                <a:gd name="T18" fmla="*/ 0 w 39"/>
                <a:gd name="T19" fmla="*/ 25 h 104"/>
                <a:gd name="T20" fmla="*/ 11 w 39"/>
                <a:gd name="T21" fmla="*/ 20 h 104"/>
                <a:gd name="T22" fmla="*/ 20 w 39"/>
                <a:gd name="T23" fmla="*/ 13 h 104"/>
                <a:gd name="T24" fmla="*/ 23 w 39"/>
                <a:gd name="T25" fmla="*/ 9 h 104"/>
                <a:gd name="T26" fmla="*/ 27 w 39"/>
                <a:gd name="T27" fmla="*/ 4 h 104"/>
                <a:gd name="T28" fmla="*/ 30 w 39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04">
                  <a:moveTo>
                    <a:pt x="30" y="0"/>
                  </a:moveTo>
                  <a:lnTo>
                    <a:pt x="39" y="0"/>
                  </a:lnTo>
                  <a:lnTo>
                    <a:pt x="39" y="104"/>
                  </a:lnTo>
                  <a:lnTo>
                    <a:pt x="25" y="104"/>
                  </a:lnTo>
                  <a:lnTo>
                    <a:pt x="25" y="23"/>
                  </a:lnTo>
                  <a:lnTo>
                    <a:pt x="20" y="28"/>
                  </a:lnTo>
                  <a:lnTo>
                    <a:pt x="14" y="31"/>
                  </a:lnTo>
                  <a:lnTo>
                    <a:pt x="6" y="35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11" y="20"/>
                  </a:lnTo>
                  <a:lnTo>
                    <a:pt x="20" y="13"/>
                  </a:lnTo>
                  <a:lnTo>
                    <a:pt x="23" y="9"/>
                  </a:lnTo>
                  <a:lnTo>
                    <a:pt x="27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3" name="Rectangle 25"/>
            <p:cNvSpPr>
              <a:spLocks noChangeArrowheads="1"/>
            </p:cNvSpPr>
            <p:nvPr/>
          </p:nvSpPr>
          <p:spPr bwMode="auto">
            <a:xfrm>
              <a:off x="4407640" y="6038728"/>
              <a:ext cx="20035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5" name="Freeform 27"/>
            <p:cNvSpPr>
              <a:spLocks/>
            </p:cNvSpPr>
            <p:nvPr/>
          </p:nvSpPr>
          <p:spPr bwMode="auto">
            <a:xfrm>
              <a:off x="5379531" y="6151402"/>
              <a:ext cx="90823" cy="139501"/>
            </a:xfrm>
            <a:custGeom>
              <a:avLst/>
              <a:gdLst>
                <a:gd name="T0" fmla="*/ 35 w 68"/>
                <a:gd name="T1" fmla="*/ 0 h 104"/>
                <a:gd name="T2" fmla="*/ 48 w 68"/>
                <a:gd name="T3" fmla="*/ 1 h 104"/>
                <a:gd name="T4" fmla="*/ 58 w 68"/>
                <a:gd name="T5" fmla="*/ 9 h 104"/>
                <a:gd name="T6" fmla="*/ 64 w 68"/>
                <a:gd name="T7" fmla="*/ 17 h 104"/>
                <a:gd name="T8" fmla="*/ 67 w 68"/>
                <a:gd name="T9" fmla="*/ 29 h 104"/>
                <a:gd name="T10" fmla="*/ 66 w 68"/>
                <a:gd name="T11" fmla="*/ 35 h 104"/>
                <a:gd name="T12" fmla="*/ 64 w 68"/>
                <a:gd name="T13" fmla="*/ 41 h 104"/>
                <a:gd name="T14" fmla="*/ 61 w 68"/>
                <a:gd name="T15" fmla="*/ 47 h 104"/>
                <a:gd name="T16" fmla="*/ 56 w 68"/>
                <a:gd name="T17" fmla="*/ 53 h 104"/>
                <a:gd name="T18" fmla="*/ 54 w 68"/>
                <a:gd name="T19" fmla="*/ 56 h 104"/>
                <a:gd name="T20" fmla="*/ 49 w 68"/>
                <a:gd name="T21" fmla="*/ 61 h 104"/>
                <a:gd name="T22" fmla="*/ 44 w 68"/>
                <a:gd name="T23" fmla="*/ 66 h 104"/>
                <a:gd name="T24" fmla="*/ 38 w 68"/>
                <a:gd name="T25" fmla="*/ 70 h 104"/>
                <a:gd name="T26" fmla="*/ 33 w 68"/>
                <a:gd name="T27" fmla="*/ 75 h 104"/>
                <a:gd name="T28" fmla="*/ 29 w 68"/>
                <a:gd name="T29" fmla="*/ 79 h 104"/>
                <a:gd name="T30" fmla="*/ 26 w 68"/>
                <a:gd name="T31" fmla="*/ 81 h 104"/>
                <a:gd name="T32" fmla="*/ 24 w 68"/>
                <a:gd name="T33" fmla="*/ 84 h 104"/>
                <a:gd name="T34" fmla="*/ 20 w 68"/>
                <a:gd name="T35" fmla="*/ 87 h 104"/>
                <a:gd name="T36" fmla="*/ 18 w 68"/>
                <a:gd name="T37" fmla="*/ 90 h 104"/>
                <a:gd name="T38" fmla="*/ 68 w 68"/>
                <a:gd name="T39" fmla="*/ 90 h 104"/>
                <a:gd name="T40" fmla="*/ 68 w 68"/>
                <a:gd name="T41" fmla="*/ 104 h 104"/>
                <a:gd name="T42" fmla="*/ 0 w 68"/>
                <a:gd name="T43" fmla="*/ 104 h 104"/>
                <a:gd name="T44" fmla="*/ 1 w 68"/>
                <a:gd name="T45" fmla="*/ 99 h 104"/>
                <a:gd name="T46" fmla="*/ 2 w 68"/>
                <a:gd name="T47" fmla="*/ 94 h 104"/>
                <a:gd name="T48" fmla="*/ 5 w 68"/>
                <a:gd name="T49" fmla="*/ 87 h 104"/>
                <a:gd name="T50" fmla="*/ 10 w 68"/>
                <a:gd name="T51" fmla="*/ 80 h 104"/>
                <a:gd name="T52" fmla="*/ 13 w 68"/>
                <a:gd name="T53" fmla="*/ 75 h 104"/>
                <a:gd name="T54" fmla="*/ 19 w 68"/>
                <a:gd name="T55" fmla="*/ 70 h 104"/>
                <a:gd name="T56" fmla="*/ 25 w 68"/>
                <a:gd name="T57" fmla="*/ 65 h 104"/>
                <a:gd name="T58" fmla="*/ 39 w 68"/>
                <a:gd name="T59" fmla="*/ 53 h 104"/>
                <a:gd name="T60" fmla="*/ 48 w 68"/>
                <a:gd name="T61" fmla="*/ 43 h 104"/>
                <a:gd name="T62" fmla="*/ 50 w 68"/>
                <a:gd name="T63" fmla="*/ 38 h 104"/>
                <a:gd name="T64" fmla="*/ 53 w 68"/>
                <a:gd name="T65" fmla="*/ 34 h 104"/>
                <a:gd name="T66" fmla="*/ 54 w 68"/>
                <a:gd name="T67" fmla="*/ 29 h 104"/>
                <a:gd name="T68" fmla="*/ 53 w 68"/>
                <a:gd name="T69" fmla="*/ 24 h 104"/>
                <a:gd name="T70" fmla="*/ 51 w 68"/>
                <a:gd name="T71" fmla="*/ 20 h 104"/>
                <a:gd name="T72" fmla="*/ 48 w 68"/>
                <a:gd name="T73" fmla="*/ 17 h 104"/>
                <a:gd name="T74" fmla="*/ 44 w 68"/>
                <a:gd name="T75" fmla="*/ 15 h 104"/>
                <a:gd name="T76" fmla="*/ 39 w 68"/>
                <a:gd name="T77" fmla="*/ 12 h 104"/>
                <a:gd name="T78" fmla="*/ 35 w 68"/>
                <a:gd name="T79" fmla="*/ 12 h 104"/>
                <a:gd name="T80" fmla="*/ 30 w 68"/>
                <a:gd name="T81" fmla="*/ 12 h 104"/>
                <a:gd name="T82" fmla="*/ 25 w 68"/>
                <a:gd name="T83" fmla="*/ 15 h 104"/>
                <a:gd name="T84" fmla="*/ 20 w 68"/>
                <a:gd name="T85" fmla="*/ 17 h 104"/>
                <a:gd name="T86" fmla="*/ 18 w 68"/>
                <a:gd name="T87" fmla="*/ 20 h 104"/>
                <a:gd name="T88" fmla="*/ 17 w 68"/>
                <a:gd name="T89" fmla="*/ 25 h 104"/>
                <a:gd name="T90" fmla="*/ 16 w 68"/>
                <a:gd name="T91" fmla="*/ 30 h 104"/>
                <a:gd name="T92" fmla="*/ 2 w 68"/>
                <a:gd name="T93" fmla="*/ 29 h 104"/>
                <a:gd name="T94" fmla="*/ 5 w 68"/>
                <a:gd name="T95" fmla="*/ 16 h 104"/>
                <a:gd name="T96" fmla="*/ 12 w 68"/>
                <a:gd name="T97" fmla="*/ 7 h 104"/>
                <a:gd name="T98" fmla="*/ 22 w 68"/>
                <a:gd name="T99" fmla="*/ 1 h 104"/>
                <a:gd name="T100" fmla="*/ 35 w 68"/>
                <a:gd name="T10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104">
                  <a:moveTo>
                    <a:pt x="35" y="0"/>
                  </a:moveTo>
                  <a:lnTo>
                    <a:pt x="48" y="1"/>
                  </a:lnTo>
                  <a:lnTo>
                    <a:pt x="58" y="9"/>
                  </a:lnTo>
                  <a:lnTo>
                    <a:pt x="64" y="17"/>
                  </a:lnTo>
                  <a:lnTo>
                    <a:pt x="67" y="29"/>
                  </a:lnTo>
                  <a:lnTo>
                    <a:pt x="66" y="35"/>
                  </a:lnTo>
                  <a:lnTo>
                    <a:pt x="64" y="41"/>
                  </a:lnTo>
                  <a:lnTo>
                    <a:pt x="61" y="47"/>
                  </a:lnTo>
                  <a:lnTo>
                    <a:pt x="56" y="53"/>
                  </a:lnTo>
                  <a:lnTo>
                    <a:pt x="54" y="56"/>
                  </a:lnTo>
                  <a:lnTo>
                    <a:pt x="49" y="61"/>
                  </a:lnTo>
                  <a:lnTo>
                    <a:pt x="44" y="66"/>
                  </a:lnTo>
                  <a:lnTo>
                    <a:pt x="38" y="70"/>
                  </a:lnTo>
                  <a:lnTo>
                    <a:pt x="33" y="75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4" y="84"/>
                  </a:lnTo>
                  <a:lnTo>
                    <a:pt x="20" y="87"/>
                  </a:lnTo>
                  <a:lnTo>
                    <a:pt x="18" y="90"/>
                  </a:lnTo>
                  <a:lnTo>
                    <a:pt x="68" y="90"/>
                  </a:lnTo>
                  <a:lnTo>
                    <a:pt x="68" y="104"/>
                  </a:lnTo>
                  <a:lnTo>
                    <a:pt x="0" y="104"/>
                  </a:lnTo>
                  <a:lnTo>
                    <a:pt x="1" y="99"/>
                  </a:lnTo>
                  <a:lnTo>
                    <a:pt x="2" y="94"/>
                  </a:lnTo>
                  <a:lnTo>
                    <a:pt x="5" y="87"/>
                  </a:lnTo>
                  <a:lnTo>
                    <a:pt x="10" y="80"/>
                  </a:lnTo>
                  <a:lnTo>
                    <a:pt x="13" y="75"/>
                  </a:lnTo>
                  <a:lnTo>
                    <a:pt x="19" y="70"/>
                  </a:lnTo>
                  <a:lnTo>
                    <a:pt x="25" y="65"/>
                  </a:lnTo>
                  <a:lnTo>
                    <a:pt x="39" y="53"/>
                  </a:lnTo>
                  <a:lnTo>
                    <a:pt x="48" y="43"/>
                  </a:lnTo>
                  <a:lnTo>
                    <a:pt x="50" y="38"/>
                  </a:lnTo>
                  <a:lnTo>
                    <a:pt x="53" y="34"/>
                  </a:lnTo>
                  <a:lnTo>
                    <a:pt x="54" y="29"/>
                  </a:lnTo>
                  <a:lnTo>
                    <a:pt x="53" y="24"/>
                  </a:lnTo>
                  <a:lnTo>
                    <a:pt x="51" y="20"/>
                  </a:lnTo>
                  <a:lnTo>
                    <a:pt x="48" y="17"/>
                  </a:lnTo>
                  <a:lnTo>
                    <a:pt x="44" y="15"/>
                  </a:lnTo>
                  <a:lnTo>
                    <a:pt x="39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5"/>
                  </a:lnTo>
                  <a:lnTo>
                    <a:pt x="20" y="17"/>
                  </a:lnTo>
                  <a:lnTo>
                    <a:pt x="18" y="20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2" y="29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6" name="Rectangle 28"/>
            <p:cNvSpPr>
              <a:spLocks noChangeArrowheads="1"/>
            </p:cNvSpPr>
            <p:nvPr/>
          </p:nvSpPr>
          <p:spPr bwMode="auto">
            <a:xfrm>
              <a:off x="5426730" y="6038728"/>
              <a:ext cx="21370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7" name="Rectangle 29"/>
            <p:cNvSpPr>
              <a:spLocks noChangeArrowheads="1"/>
            </p:cNvSpPr>
            <p:nvPr/>
          </p:nvSpPr>
          <p:spPr bwMode="auto">
            <a:xfrm>
              <a:off x="5426730" y="2855700"/>
              <a:ext cx="21370" cy="4024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9" name="Rectangle 31"/>
            <p:cNvSpPr>
              <a:spLocks noChangeArrowheads="1"/>
            </p:cNvSpPr>
            <p:nvPr/>
          </p:nvSpPr>
          <p:spPr bwMode="auto">
            <a:xfrm>
              <a:off x="1361051" y="6070920"/>
              <a:ext cx="40069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50" name="Rectangle 32"/>
            <p:cNvSpPr>
              <a:spLocks noChangeArrowheads="1"/>
            </p:cNvSpPr>
            <p:nvPr/>
          </p:nvSpPr>
          <p:spPr bwMode="auto">
            <a:xfrm>
              <a:off x="5394675" y="6070920"/>
              <a:ext cx="41405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54" name="Rectangle 36"/>
            <p:cNvSpPr>
              <a:spLocks noChangeArrowheads="1"/>
            </p:cNvSpPr>
            <p:nvPr/>
          </p:nvSpPr>
          <p:spPr bwMode="auto">
            <a:xfrm>
              <a:off x="5394675" y="5665832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59" name="Rectangle 41"/>
            <p:cNvSpPr>
              <a:spLocks noChangeArrowheads="1"/>
            </p:cNvSpPr>
            <p:nvPr/>
          </p:nvSpPr>
          <p:spPr bwMode="auto">
            <a:xfrm>
              <a:off x="1361051" y="5263426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0" name="Rectangle 42"/>
            <p:cNvSpPr>
              <a:spLocks noChangeArrowheads="1"/>
            </p:cNvSpPr>
            <p:nvPr/>
          </p:nvSpPr>
          <p:spPr bwMode="auto">
            <a:xfrm>
              <a:off x="5394675" y="5263426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1" name="Freeform 43"/>
            <p:cNvSpPr>
              <a:spLocks noEditPoints="1"/>
            </p:cNvSpPr>
            <p:nvPr/>
          </p:nvSpPr>
          <p:spPr bwMode="auto">
            <a:xfrm>
              <a:off x="1230158" y="5207090"/>
              <a:ext cx="90823" cy="139501"/>
            </a:xfrm>
            <a:custGeom>
              <a:avLst/>
              <a:gdLst>
                <a:gd name="T0" fmla="*/ 34 w 68"/>
                <a:gd name="T1" fmla="*/ 11 h 104"/>
                <a:gd name="T2" fmla="*/ 29 w 68"/>
                <a:gd name="T3" fmla="*/ 11 h 104"/>
                <a:gd name="T4" fmla="*/ 24 w 68"/>
                <a:gd name="T5" fmla="*/ 14 h 104"/>
                <a:gd name="T6" fmla="*/ 19 w 68"/>
                <a:gd name="T7" fmla="*/ 19 h 104"/>
                <a:gd name="T8" fmla="*/ 16 w 68"/>
                <a:gd name="T9" fmla="*/ 26 h 104"/>
                <a:gd name="T10" fmla="*/ 15 w 68"/>
                <a:gd name="T11" fmla="*/ 38 h 104"/>
                <a:gd name="T12" fmla="*/ 14 w 68"/>
                <a:gd name="T13" fmla="*/ 52 h 104"/>
                <a:gd name="T14" fmla="*/ 15 w 68"/>
                <a:gd name="T15" fmla="*/ 66 h 104"/>
                <a:gd name="T16" fmla="*/ 16 w 68"/>
                <a:gd name="T17" fmla="*/ 77 h 104"/>
                <a:gd name="T18" fmla="*/ 19 w 68"/>
                <a:gd name="T19" fmla="*/ 84 h 104"/>
                <a:gd name="T20" fmla="*/ 24 w 68"/>
                <a:gd name="T21" fmla="*/ 89 h 104"/>
                <a:gd name="T22" fmla="*/ 29 w 68"/>
                <a:gd name="T23" fmla="*/ 91 h 104"/>
                <a:gd name="T24" fmla="*/ 34 w 68"/>
                <a:gd name="T25" fmla="*/ 92 h 104"/>
                <a:gd name="T26" fmla="*/ 40 w 68"/>
                <a:gd name="T27" fmla="*/ 91 h 104"/>
                <a:gd name="T28" fmla="*/ 45 w 68"/>
                <a:gd name="T29" fmla="*/ 89 h 104"/>
                <a:gd name="T30" fmla="*/ 48 w 68"/>
                <a:gd name="T31" fmla="*/ 84 h 104"/>
                <a:gd name="T32" fmla="*/ 52 w 68"/>
                <a:gd name="T33" fmla="*/ 77 h 104"/>
                <a:gd name="T34" fmla="*/ 54 w 68"/>
                <a:gd name="T35" fmla="*/ 66 h 104"/>
                <a:gd name="T36" fmla="*/ 54 w 68"/>
                <a:gd name="T37" fmla="*/ 52 h 104"/>
                <a:gd name="T38" fmla="*/ 54 w 68"/>
                <a:gd name="T39" fmla="*/ 38 h 104"/>
                <a:gd name="T40" fmla="*/ 52 w 68"/>
                <a:gd name="T41" fmla="*/ 27 h 104"/>
                <a:gd name="T42" fmla="*/ 48 w 68"/>
                <a:gd name="T43" fmla="*/ 20 h 104"/>
                <a:gd name="T44" fmla="*/ 46 w 68"/>
                <a:gd name="T45" fmla="*/ 16 h 104"/>
                <a:gd name="T46" fmla="*/ 42 w 68"/>
                <a:gd name="T47" fmla="*/ 13 h 104"/>
                <a:gd name="T48" fmla="*/ 39 w 68"/>
                <a:gd name="T49" fmla="*/ 11 h 104"/>
                <a:gd name="T50" fmla="*/ 34 w 68"/>
                <a:gd name="T51" fmla="*/ 11 h 104"/>
                <a:gd name="T52" fmla="*/ 34 w 68"/>
                <a:gd name="T53" fmla="*/ 0 h 104"/>
                <a:gd name="T54" fmla="*/ 40 w 68"/>
                <a:gd name="T55" fmla="*/ 0 h 104"/>
                <a:gd name="T56" fmla="*/ 45 w 68"/>
                <a:gd name="T57" fmla="*/ 1 h 104"/>
                <a:gd name="T58" fmla="*/ 49 w 68"/>
                <a:gd name="T59" fmla="*/ 2 h 104"/>
                <a:gd name="T60" fmla="*/ 53 w 68"/>
                <a:gd name="T61" fmla="*/ 6 h 104"/>
                <a:gd name="T62" fmla="*/ 56 w 68"/>
                <a:gd name="T63" fmla="*/ 8 h 104"/>
                <a:gd name="T64" fmla="*/ 59 w 68"/>
                <a:gd name="T65" fmla="*/ 13 h 104"/>
                <a:gd name="T66" fmla="*/ 62 w 68"/>
                <a:gd name="T67" fmla="*/ 19 h 104"/>
                <a:gd name="T68" fmla="*/ 66 w 68"/>
                <a:gd name="T69" fmla="*/ 27 h 104"/>
                <a:gd name="T70" fmla="*/ 67 w 68"/>
                <a:gd name="T71" fmla="*/ 38 h 104"/>
                <a:gd name="T72" fmla="*/ 68 w 68"/>
                <a:gd name="T73" fmla="*/ 52 h 104"/>
                <a:gd name="T74" fmla="*/ 67 w 68"/>
                <a:gd name="T75" fmla="*/ 69 h 104"/>
                <a:gd name="T76" fmla="*/ 64 w 68"/>
                <a:gd name="T77" fmla="*/ 82 h 104"/>
                <a:gd name="T78" fmla="*/ 61 w 68"/>
                <a:gd name="T79" fmla="*/ 89 h 104"/>
                <a:gd name="T80" fmla="*/ 58 w 68"/>
                <a:gd name="T81" fmla="*/ 94 h 104"/>
                <a:gd name="T82" fmla="*/ 53 w 68"/>
                <a:gd name="T83" fmla="*/ 98 h 104"/>
                <a:gd name="T84" fmla="*/ 47 w 68"/>
                <a:gd name="T85" fmla="*/ 102 h 104"/>
                <a:gd name="T86" fmla="*/ 41 w 68"/>
                <a:gd name="T87" fmla="*/ 103 h 104"/>
                <a:gd name="T88" fmla="*/ 34 w 68"/>
                <a:gd name="T89" fmla="*/ 104 h 104"/>
                <a:gd name="T90" fmla="*/ 21 w 68"/>
                <a:gd name="T91" fmla="*/ 102 h 104"/>
                <a:gd name="T92" fmla="*/ 10 w 68"/>
                <a:gd name="T93" fmla="*/ 95 h 104"/>
                <a:gd name="T94" fmla="*/ 5 w 68"/>
                <a:gd name="T95" fmla="*/ 84 h 104"/>
                <a:gd name="T96" fmla="*/ 2 w 68"/>
                <a:gd name="T97" fmla="*/ 70 h 104"/>
                <a:gd name="T98" fmla="*/ 0 w 68"/>
                <a:gd name="T99" fmla="*/ 52 h 104"/>
                <a:gd name="T100" fmla="*/ 2 w 68"/>
                <a:gd name="T101" fmla="*/ 35 h 104"/>
                <a:gd name="T102" fmla="*/ 4 w 68"/>
                <a:gd name="T103" fmla="*/ 22 h 104"/>
                <a:gd name="T104" fmla="*/ 6 w 68"/>
                <a:gd name="T105" fmla="*/ 15 h 104"/>
                <a:gd name="T106" fmla="*/ 11 w 68"/>
                <a:gd name="T107" fmla="*/ 9 h 104"/>
                <a:gd name="T108" fmla="*/ 15 w 68"/>
                <a:gd name="T109" fmla="*/ 4 h 104"/>
                <a:gd name="T110" fmla="*/ 21 w 68"/>
                <a:gd name="T111" fmla="*/ 2 h 104"/>
                <a:gd name="T112" fmla="*/ 27 w 68"/>
                <a:gd name="T113" fmla="*/ 0 h 104"/>
                <a:gd name="T114" fmla="*/ 34 w 68"/>
                <a:gd name="T1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" h="104">
                  <a:moveTo>
                    <a:pt x="34" y="11"/>
                  </a:moveTo>
                  <a:lnTo>
                    <a:pt x="29" y="11"/>
                  </a:lnTo>
                  <a:lnTo>
                    <a:pt x="24" y="14"/>
                  </a:lnTo>
                  <a:lnTo>
                    <a:pt x="19" y="19"/>
                  </a:lnTo>
                  <a:lnTo>
                    <a:pt x="16" y="26"/>
                  </a:lnTo>
                  <a:lnTo>
                    <a:pt x="15" y="38"/>
                  </a:lnTo>
                  <a:lnTo>
                    <a:pt x="14" y="52"/>
                  </a:lnTo>
                  <a:lnTo>
                    <a:pt x="15" y="66"/>
                  </a:lnTo>
                  <a:lnTo>
                    <a:pt x="16" y="77"/>
                  </a:lnTo>
                  <a:lnTo>
                    <a:pt x="19" y="84"/>
                  </a:lnTo>
                  <a:lnTo>
                    <a:pt x="24" y="89"/>
                  </a:lnTo>
                  <a:lnTo>
                    <a:pt x="29" y="91"/>
                  </a:lnTo>
                  <a:lnTo>
                    <a:pt x="34" y="92"/>
                  </a:lnTo>
                  <a:lnTo>
                    <a:pt x="40" y="91"/>
                  </a:lnTo>
                  <a:lnTo>
                    <a:pt x="45" y="89"/>
                  </a:lnTo>
                  <a:lnTo>
                    <a:pt x="48" y="84"/>
                  </a:lnTo>
                  <a:lnTo>
                    <a:pt x="52" y="77"/>
                  </a:lnTo>
                  <a:lnTo>
                    <a:pt x="54" y="66"/>
                  </a:lnTo>
                  <a:lnTo>
                    <a:pt x="54" y="52"/>
                  </a:lnTo>
                  <a:lnTo>
                    <a:pt x="54" y="38"/>
                  </a:lnTo>
                  <a:lnTo>
                    <a:pt x="52" y="27"/>
                  </a:lnTo>
                  <a:lnTo>
                    <a:pt x="48" y="20"/>
                  </a:lnTo>
                  <a:lnTo>
                    <a:pt x="46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4" y="11"/>
                  </a:lnTo>
                  <a:close/>
                  <a:moveTo>
                    <a:pt x="34" y="0"/>
                  </a:moveTo>
                  <a:lnTo>
                    <a:pt x="40" y="0"/>
                  </a:lnTo>
                  <a:lnTo>
                    <a:pt x="45" y="1"/>
                  </a:lnTo>
                  <a:lnTo>
                    <a:pt x="49" y="2"/>
                  </a:lnTo>
                  <a:lnTo>
                    <a:pt x="53" y="6"/>
                  </a:lnTo>
                  <a:lnTo>
                    <a:pt x="56" y="8"/>
                  </a:lnTo>
                  <a:lnTo>
                    <a:pt x="59" y="13"/>
                  </a:lnTo>
                  <a:lnTo>
                    <a:pt x="62" y="19"/>
                  </a:lnTo>
                  <a:lnTo>
                    <a:pt x="66" y="27"/>
                  </a:lnTo>
                  <a:lnTo>
                    <a:pt x="67" y="38"/>
                  </a:lnTo>
                  <a:lnTo>
                    <a:pt x="68" y="52"/>
                  </a:lnTo>
                  <a:lnTo>
                    <a:pt x="67" y="69"/>
                  </a:lnTo>
                  <a:lnTo>
                    <a:pt x="64" y="82"/>
                  </a:lnTo>
                  <a:lnTo>
                    <a:pt x="61" y="89"/>
                  </a:lnTo>
                  <a:lnTo>
                    <a:pt x="58" y="94"/>
                  </a:lnTo>
                  <a:lnTo>
                    <a:pt x="53" y="98"/>
                  </a:lnTo>
                  <a:lnTo>
                    <a:pt x="47" y="102"/>
                  </a:lnTo>
                  <a:lnTo>
                    <a:pt x="41" y="103"/>
                  </a:lnTo>
                  <a:lnTo>
                    <a:pt x="34" y="104"/>
                  </a:lnTo>
                  <a:lnTo>
                    <a:pt x="21" y="102"/>
                  </a:lnTo>
                  <a:lnTo>
                    <a:pt x="10" y="95"/>
                  </a:lnTo>
                  <a:lnTo>
                    <a:pt x="5" y="84"/>
                  </a:lnTo>
                  <a:lnTo>
                    <a:pt x="2" y="70"/>
                  </a:lnTo>
                  <a:lnTo>
                    <a:pt x="0" y="52"/>
                  </a:lnTo>
                  <a:lnTo>
                    <a:pt x="2" y="35"/>
                  </a:lnTo>
                  <a:lnTo>
                    <a:pt x="4" y="22"/>
                  </a:lnTo>
                  <a:lnTo>
                    <a:pt x="6" y="15"/>
                  </a:lnTo>
                  <a:lnTo>
                    <a:pt x="11" y="9"/>
                  </a:lnTo>
                  <a:lnTo>
                    <a:pt x="15" y="4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3" name="Rectangle 45"/>
            <p:cNvSpPr>
              <a:spLocks noChangeArrowheads="1"/>
            </p:cNvSpPr>
            <p:nvPr/>
          </p:nvSpPr>
          <p:spPr bwMode="auto">
            <a:xfrm>
              <a:off x="5394675" y="4861021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7" name="Rectangle 49"/>
            <p:cNvSpPr>
              <a:spLocks noChangeArrowheads="1"/>
            </p:cNvSpPr>
            <p:nvPr/>
          </p:nvSpPr>
          <p:spPr bwMode="auto">
            <a:xfrm>
              <a:off x="1361051" y="4457274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8" name="Rectangle 50"/>
            <p:cNvSpPr>
              <a:spLocks noChangeArrowheads="1"/>
            </p:cNvSpPr>
            <p:nvPr/>
          </p:nvSpPr>
          <p:spPr bwMode="auto">
            <a:xfrm>
              <a:off x="5394675" y="4457274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9" name="Freeform 51"/>
            <p:cNvSpPr>
              <a:spLocks/>
            </p:cNvSpPr>
            <p:nvPr/>
          </p:nvSpPr>
          <p:spPr bwMode="auto">
            <a:xfrm>
              <a:off x="1242179" y="4399596"/>
              <a:ext cx="50754" cy="139501"/>
            </a:xfrm>
            <a:custGeom>
              <a:avLst/>
              <a:gdLst>
                <a:gd name="T0" fmla="*/ 30 w 38"/>
                <a:gd name="T1" fmla="*/ 0 h 104"/>
                <a:gd name="T2" fmla="*/ 38 w 38"/>
                <a:gd name="T3" fmla="*/ 0 h 104"/>
                <a:gd name="T4" fmla="*/ 38 w 38"/>
                <a:gd name="T5" fmla="*/ 104 h 104"/>
                <a:gd name="T6" fmla="*/ 25 w 38"/>
                <a:gd name="T7" fmla="*/ 104 h 104"/>
                <a:gd name="T8" fmla="*/ 25 w 38"/>
                <a:gd name="T9" fmla="*/ 23 h 104"/>
                <a:gd name="T10" fmla="*/ 19 w 38"/>
                <a:gd name="T11" fmla="*/ 28 h 104"/>
                <a:gd name="T12" fmla="*/ 13 w 38"/>
                <a:gd name="T13" fmla="*/ 33 h 104"/>
                <a:gd name="T14" fmla="*/ 6 w 38"/>
                <a:gd name="T15" fmla="*/ 36 h 104"/>
                <a:gd name="T16" fmla="*/ 0 w 38"/>
                <a:gd name="T17" fmla="*/ 39 h 104"/>
                <a:gd name="T18" fmla="*/ 0 w 38"/>
                <a:gd name="T19" fmla="*/ 27 h 104"/>
                <a:gd name="T20" fmla="*/ 9 w 38"/>
                <a:gd name="T21" fmla="*/ 21 h 104"/>
                <a:gd name="T22" fmla="*/ 18 w 38"/>
                <a:gd name="T23" fmla="*/ 15 h 104"/>
                <a:gd name="T24" fmla="*/ 22 w 38"/>
                <a:gd name="T25" fmla="*/ 10 h 104"/>
                <a:gd name="T26" fmla="*/ 26 w 38"/>
                <a:gd name="T27" fmla="*/ 5 h 104"/>
                <a:gd name="T28" fmla="*/ 30 w 38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104">
                  <a:moveTo>
                    <a:pt x="30" y="0"/>
                  </a:moveTo>
                  <a:lnTo>
                    <a:pt x="38" y="0"/>
                  </a:lnTo>
                  <a:lnTo>
                    <a:pt x="38" y="104"/>
                  </a:lnTo>
                  <a:lnTo>
                    <a:pt x="25" y="104"/>
                  </a:lnTo>
                  <a:lnTo>
                    <a:pt x="25" y="23"/>
                  </a:lnTo>
                  <a:lnTo>
                    <a:pt x="19" y="28"/>
                  </a:lnTo>
                  <a:lnTo>
                    <a:pt x="13" y="33"/>
                  </a:lnTo>
                  <a:lnTo>
                    <a:pt x="6" y="36"/>
                  </a:lnTo>
                  <a:lnTo>
                    <a:pt x="0" y="39"/>
                  </a:lnTo>
                  <a:lnTo>
                    <a:pt x="0" y="27"/>
                  </a:lnTo>
                  <a:lnTo>
                    <a:pt x="9" y="21"/>
                  </a:lnTo>
                  <a:lnTo>
                    <a:pt x="18" y="15"/>
                  </a:lnTo>
                  <a:lnTo>
                    <a:pt x="22" y="10"/>
                  </a:lnTo>
                  <a:lnTo>
                    <a:pt x="26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1" name="Rectangle 53"/>
            <p:cNvSpPr>
              <a:spLocks noChangeArrowheads="1"/>
            </p:cNvSpPr>
            <p:nvPr/>
          </p:nvSpPr>
          <p:spPr bwMode="auto">
            <a:xfrm>
              <a:off x="5394675" y="4054868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5" name="Rectangle 57"/>
            <p:cNvSpPr>
              <a:spLocks noChangeArrowheads="1"/>
            </p:cNvSpPr>
            <p:nvPr/>
          </p:nvSpPr>
          <p:spPr bwMode="auto">
            <a:xfrm>
              <a:off x="1361051" y="3652463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6" name="Rectangle 58"/>
            <p:cNvSpPr>
              <a:spLocks noChangeArrowheads="1"/>
            </p:cNvSpPr>
            <p:nvPr/>
          </p:nvSpPr>
          <p:spPr bwMode="auto">
            <a:xfrm>
              <a:off x="5394675" y="3652463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7" name="Freeform 59"/>
            <p:cNvSpPr>
              <a:spLocks/>
            </p:cNvSpPr>
            <p:nvPr/>
          </p:nvSpPr>
          <p:spPr bwMode="auto">
            <a:xfrm>
              <a:off x="1228823" y="3593443"/>
              <a:ext cx="89488" cy="139501"/>
            </a:xfrm>
            <a:custGeom>
              <a:avLst/>
              <a:gdLst>
                <a:gd name="T0" fmla="*/ 34 w 67"/>
                <a:gd name="T1" fmla="*/ 0 h 104"/>
                <a:gd name="T2" fmla="*/ 47 w 67"/>
                <a:gd name="T3" fmla="*/ 3 h 104"/>
                <a:gd name="T4" fmla="*/ 57 w 67"/>
                <a:gd name="T5" fmla="*/ 9 h 104"/>
                <a:gd name="T6" fmla="*/ 63 w 67"/>
                <a:gd name="T7" fmla="*/ 18 h 104"/>
                <a:gd name="T8" fmla="*/ 66 w 67"/>
                <a:gd name="T9" fmla="*/ 29 h 104"/>
                <a:gd name="T10" fmla="*/ 66 w 67"/>
                <a:gd name="T11" fmla="*/ 35 h 104"/>
                <a:gd name="T12" fmla="*/ 63 w 67"/>
                <a:gd name="T13" fmla="*/ 42 h 104"/>
                <a:gd name="T14" fmla="*/ 60 w 67"/>
                <a:gd name="T15" fmla="*/ 48 h 104"/>
                <a:gd name="T16" fmla="*/ 56 w 67"/>
                <a:gd name="T17" fmla="*/ 54 h 104"/>
                <a:gd name="T18" fmla="*/ 53 w 67"/>
                <a:gd name="T19" fmla="*/ 57 h 104"/>
                <a:gd name="T20" fmla="*/ 49 w 67"/>
                <a:gd name="T21" fmla="*/ 62 h 104"/>
                <a:gd name="T22" fmla="*/ 43 w 67"/>
                <a:gd name="T23" fmla="*/ 67 h 104"/>
                <a:gd name="T24" fmla="*/ 37 w 67"/>
                <a:gd name="T25" fmla="*/ 72 h 104"/>
                <a:gd name="T26" fmla="*/ 32 w 67"/>
                <a:gd name="T27" fmla="*/ 77 h 104"/>
                <a:gd name="T28" fmla="*/ 28 w 67"/>
                <a:gd name="T29" fmla="*/ 79 h 104"/>
                <a:gd name="T30" fmla="*/ 25 w 67"/>
                <a:gd name="T31" fmla="*/ 82 h 104"/>
                <a:gd name="T32" fmla="*/ 23 w 67"/>
                <a:gd name="T33" fmla="*/ 84 h 104"/>
                <a:gd name="T34" fmla="*/ 19 w 67"/>
                <a:gd name="T35" fmla="*/ 87 h 104"/>
                <a:gd name="T36" fmla="*/ 17 w 67"/>
                <a:gd name="T37" fmla="*/ 91 h 104"/>
                <a:gd name="T38" fmla="*/ 67 w 67"/>
                <a:gd name="T39" fmla="*/ 91 h 104"/>
                <a:gd name="T40" fmla="*/ 67 w 67"/>
                <a:gd name="T41" fmla="*/ 104 h 104"/>
                <a:gd name="T42" fmla="*/ 0 w 67"/>
                <a:gd name="T43" fmla="*/ 104 h 104"/>
                <a:gd name="T44" fmla="*/ 0 w 67"/>
                <a:gd name="T45" fmla="*/ 99 h 104"/>
                <a:gd name="T46" fmla="*/ 1 w 67"/>
                <a:gd name="T47" fmla="*/ 96 h 104"/>
                <a:gd name="T48" fmla="*/ 4 w 67"/>
                <a:gd name="T49" fmla="*/ 88 h 104"/>
                <a:gd name="T50" fmla="*/ 9 w 67"/>
                <a:gd name="T51" fmla="*/ 81 h 104"/>
                <a:gd name="T52" fmla="*/ 13 w 67"/>
                <a:gd name="T53" fmla="*/ 77 h 104"/>
                <a:gd name="T54" fmla="*/ 18 w 67"/>
                <a:gd name="T55" fmla="*/ 71 h 104"/>
                <a:gd name="T56" fmla="*/ 24 w 67"/>
                <a:gd name="T57" fmla="*/ 66 h 104"/>
                <a:gd name="T58" fmla="*/ 38 w 67"/>
                <a:gd name="T59" fmla="*/ 53 h 104"/>
                <a:gd name="T60" fmla="*/ 47 w 67"/>
                <a:gd name="T61" fmla="*/ 44 h 104"/>
                <a:gd name="T62" fmla="*/ 50 w 67"/>
                <a:gd name="T63" fmla="*/ 40 h 104"/>
                <a:gd name="T64" fmla="*/ 51 w 67"/>
                <a:gd name="T65" fmla="*/ 34 h 104"/>
                <a:gd name="T66" fmla="*/ 53 w 67"/>
                <a:gd name="T67" fmla="*/ 29 h 104"/>
                <a:gd name="T68" fmla="*/ 51 w 67"/>
                <a:gd name="T69" fmla="*/ 25 h 104"/>
                <a:gd name="T70" fmla="*/ 50 w 67"/>
                <a:gd name="T71" fmla="*/ 21 h 104"/>
                <a:gd name="T72" fmla="*/ 47 w 67"/>
                <a:gd name="T73" fmla="*/ 18 h 104"/>
                <a:gd name="T74" fmla="*/ 43 w 67"/>
                <a:gd name="T75" fmla="*/ 15 h 104"/>
                <a:gd name="T76" fmla="*/ 40 w 67"/>
                <a:gd name="T77" fmla="*/ 13 h 104"/>
                <a:gd name="T78" fmla="*/ 34 w 67"/>
                <a:gd name="T79" fmla="*/ 12 h 104"/>
                <a:gd name="T80" fmla="*/ 29 w 67"/>
                <a:gd name="T81" fmla="*/ 13 h 104"/>
                <a:gd name="T82" fmla="*/ 24 w 67"/>
                <a:gd name="T83" fmla="*/ 15 h 104"/>
                <a:gd name="T84" fmla="*/ 20 w 67"/>
                <a:gd name="T85" fmla="*/ 18 h 104"/>
                <a:gd name="T86" fmla="*/ 17 w 67"/>
                <a:gd name="T87" fmla="*/ 22 h 104"/>
                <a:gd name="T88" fmla="*/ 16 w 67"/>
                <a:gd name="T89" fmla="*/ 25 h 104"/>
                <a:gd name="T90" fmla="*/ 15 w 67"/>
                <a:gd name="T91" fmla="*/ 31 h 104"/>
                <a:gd name="T92" fmla="*/ 1 w 67"/>
                <a:gd name="T93" fmla="*/ 29 h 104"/>
                <a:gd name="T94" fmla="*/ 4 w 67"/>
                <a:gd name="T95" fmla="*/ 17 h 104"/>
                <a:gd name="T96" fmla="*/ 11 w 67"/>
                <a:gd name="T97" fmla="*/ 9 h 104"/>
                <a:gd name="T98" fmla="*/ 22 w 67"/>
                <a:gd name="T99" fmla="*/ 3 h 104"/>
                <a:gd name="T100" fmla="*/ 34 w 67"/>
                <a:gd name="T10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" h="104">
                  <a:moveTo>
                    <a:pt x="34" y="0"/>
                  </a:moveTo>
                  <a:lnTo>
                    <a:pt x="47" y="3"/>
                  </a:lnTo>
                  <a:lnTo>
                    <a:pt x="57" y="9"/>
                  </a:lnTo>
                  <a:lnTo>
                    <a:pt x="63" y="18"/>
                  </a:lnTo>
                  <a:lnTo>
                    <a:pt x="66" y="29"/>
                  </a:lnTo>
                  <a:lnTo>
                    <a:pt x="66" y="35"/>
                  </a:lnTo>
                  <a:lnTo>
                    <a:pt x="63" y="42"/>
                  </a:lnTo>
                  <a:lnTo>
                    <a:pt x="60" y="48"/>
                  </a:lnTo>
                  <a:lnTo>
                    <a:pt x="56" y="54"/>
                  </a:lnTo>
                  <a:lnTo>
                    <a:pt x="53" y="57"/>
                  </a:lnTo>
                  <a:lnTo>
                    <a:pt x="49" y="62"/>
                  </a:lnTo>
                  <a:lnTo>
                    <a:pt x="43" y="67"/>
                  </a:lnTo>
                  <a:lnTo>
                    <a:pt x="37" y="72"/>
                  </a:lnTo>
                  <a:lnTo>
                    <a:pt x="32" y="77"/>
                  </a:lnTo>
                  <a:lnTo>
                    <a:pt x="28" y="79"/>
                  </a:lnTo>
                  <a:lnTo>
                    <a:pt x="25" y="82"/>
                  </a:lnTo>
                  <a:lnTo>
                    <a:pt x="23" y="84"/>
                  </a:lnTo>
                  <a:lnTo>
                    <a:pt x="19" y="87"/>
                  </a:lnTo>
                  <a:lnTo>
                    <a:pt x="17" y="91"/>
                  </a:lnTo>
                  <a:lnTo>
                    <a:pt x="67" y="91"/>
                  </a:lnTo>
                  <a:lnTo>
                    <a:pt x="67" y="104"/>
                  </a:lnTo>
                  <a:lnTo>
                    <a:pt x="0" y="104"/>
                  </a:lnTo>
                  <a:lnTo>
                    <a:pt x="0" y="99"/>
                  </a:lnTo>
                  <a:lnTo>
                    <a:pt x="1" y="96"/>
                  </a:lnTo>
                  <a:lnTo>
                    <a:pt x="4" y="88"/>
                  </a:lnTo>
                  <a:lnTo>
                    <a:pt x="9" y="81"/>
                  </a:lnTo>
                  <a:lnTo>
                    <a:pt x="13" y="77"/>
                  </a:lnTo>
                  <a:lnTo>
                    <a:pt x="18" y="71"/>
                  </a:lnTo>
                  <a:lnTo>
                    <a:pt x="24" y="66"/>
                  </a:lnTo>
                  <a:lnTo>
                    <a:pt x="38" y="53"/>
                  </a:lnTo>
                  <a:lnTo>
                    <a:pt x="47" y="44"/>
                  </a:lnTo>
                  <a:lnTo>
                    <a:pt x="50" y="40"/>
                  </a:lnTo>
                  <a:lnTo>
                    <a:pt x="51" y="34"/>
                  </a:lnTo>
                  <a:lnTo>
                    <a:pt x="53" y="29"/>
                  </a:lnTo>
                  <a:lnTo>
                    <a:pt x="51" y="25"/>
                  </a:lnTo>
                  <a:lnTo>
                    <a:pt x="50" y="21"/>
                  </a:lnTo>
                  <a:lnTo>
                    <a:pt x="47" y="18"/>
                  </a:lnTo>
                  <a:lnTo>
                    <a:pt x="43" y="15"/>
                  </a:lnTo>
                  <a:lnTo>
                    <a:pt x="40" y="13"/>
                  </a:lnTo>
                  <a:lnTo>
                    <a:pt x="34" y="12"/>
                  </a:lnTo>
                  <a:lnTo>
                    <a:pt x="29" y="13"/>
                  </a:lnTo>
                  <a:lnTo>
                    <a:pt x="24" y="15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16" y="25"/>
                  </a:lnTo>
                  <a:lnTo>
                    <a:pt x="15" y="31"/>
                  </a:lnTo>
                  <a:lnTo>
                    <a:pt x="1" y="29"/>
                  </a:lnTo>
                  <a:lnTo>
                    <a:pt x="4" y="17"/>
                  </a:lnTo>
                  <a:lnTo>
                    <a:pt x="11" y="9"/>
                  </a:lnTo>
                  <a:lnTo>
                    <a:pt x="22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9" name="Rectangle 61"/>
            <p:cNvSpPr>
              <a:spLocks noChangeArrowheads="1"/>
            </p:cNvSpPr>
            <p:nvPr/>
          </p:nvSpPr>
          <p:spPr bwMode="auto">
            <a:xfrm>
              <a:off x="5394675" y="3248715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3" name="Rectangle 65"/>
            <p:cNvSpPr>
              <a:spLocks noChangeArrowheads="1"/>
            </p:cNvSpPr>
            <p:nvPr/>
          </p:nvSpPr>
          <p:spPr bwMode="auto">
            <a:xfrm>
              <a:off x="1361051" y="2846310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4" name="Rectangle 66"/>
            <p:cNvSpPr>
              <a:spLocks noChangeArrowheads="1"/>
            </p:cNvSpPr>
            <p:nvPr/>
          </p:nvSpPr>
          <p:spPr bwMode="auto">
            <a:xfrm>
              <a:off x="5394675" y="2846310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5" name="Freeform 67"/>
            <p:cNvSpPr>
              <a:spLocks/>
            </p:cNvSpPr>
            <p:nvPr/>
          </p:nvSpPr>
          <p:spPr bwMode="auto">
            <a:xfrm>
              <a:off x="1230158" y="2788632"/>
              <a:ext cx="90823" cy="140842"/>
            </a:xfrm>
            <a:custGeom>
              <a:avLst/>
              <a:gdLst>
                <a:gd name="T0" fmla="*/ 37 w 68"/>
                <a:gd name="T1" fmla="*/ 0 h 105"/>
                <a:gd name="T2" fmla="*/ 47 w 68"/>
                <a:gd name="T3" fmla="*/ 4 h 105"/>
                <a:gd name="T4" fmla="*/ 55 w 68"/>
                <a:gd name="T5" fmla="*/ 10 h 105"/>
                <a:gd name="T6" fmla="*/ 61 w 68"/>
                <a:gd name="T7" fmla="*/ 19 h 105"/>
                <a:gd name="T8" fmla="*/ 61 w 68"/>
                <a:gd name="T9" fmla="*/ 33 h 105"/>
                <a:gd name="T10" fmla="*/ 55 w 68"/>
                <a:gd name="T11" fmla="*/ 41 h 105"/>
                <a:gd name="T12" fmla="*/ 48 w 68"/>
                <a:gd name="T13" fmla="*/ 47 h 105"/>
                <a:gd name="T14" fmla="*/ 58 w 68"/>
                <a:gd name="T15" fmla="*/ 52 h 105"/>
                <a:gd name="T16" fmla="*/ 65 w 68"/>
                <a:gd name="T17" fmla="*/ 60 h 105"/>
                <a:gd name="T18" fmla="*/ 68 w 68"/>
                <a:gd name="T19" fmla="*/ 72 h 105"/>
                <a:gd name="T20" fmla="*/ 58 w 68"/>
                <a:gd name="T21" fmla="*/ 96 h 105"/>
                <a:gd name="T22" fmla="*/ 33 w 68"/>
                <a:gd name="T23" fmla="*/ 105 h 105"/>
                <a:gd name="T24" fmla="*/ 10 w 68"/>
                <a:gd name="T25" fmla="*/ 97 h 105"/>
                <a:gd name="T26" fmla="*/ 0 w 68"/>
                <a:gd name="T27" fmla="*/ 77 h 105"/>
                <a:gd name="T28" fmla="*/ 16 w 68"/>
                <a:gd name="T29" fmla="*/ 81 h 105"/>
                <a:gd name="T30" fmla="*/ 21 w 68"/>
                <a:gd name="T31" fmla="*/ 88 h 105"/>
                <a:gd name="T32" fmla="*/ 29 w 68"/>
                <a:gd name="T33" fmla="*/ 93 h 105"/>
                <a:gd name="T34" fmla="*/ 40 w 68"/>
                <a:gd name="T35" fmla="*/ 92 h 105"/>
                <a:gd name="T36" fmla="*/ 48 w 68"/>
                <a:gd name="T37" fmla="*/ 87 h 105"/>
                <a:gd name="T38" fmla="*/ 54 w 68"/>
                <a:gd name="T39" fmla="*/ 78 h 105"/>
                <a:gd name="T40" fmla="*/ 54 w 68"/>
                <a:gd name="T41" fmla="*/ 67 h 105"/>
                <a:gd name="T42" fmla="*/ 49 w 68"/>
                <a:gd name="T43" fmla="*/ 59 h 105"/>
                <a:gd name="T44" fmla="*/ 40 w 68"/>
                <a:gd name="T45" fmla="*/ 53 h 105"/>
                <a:gd name="T46" fmla="*/ 30 w 68"/>
                <a:gd name="T47" fmla="*/ 53 h 105"/>
                <a:gd name="T48" fmla="*/ 27 w 68"/>
                <a:gd name="T49" fmla="*/ 42 h 105"/>
                <a:gd name="T50" fmla="*/ 34 w 68"/>
                <a:gd name="T51" fmla="*/ 42 h 105"/>
                <a:gd name="T52" fmla="*/ 42 w 68"/>
                <a:gd name="T53" fmla="*/ 38 h 105"/>
                <a:gd name="T54" fmla="*/ 48 w 68"/>
                <a:gd name="T55" fmla="*/ 31 h 105"/>
                <a:gd name="T56" fmla="*/ 48 w 68"/>
                <a:gd name="T57" fmla="*/ 23 h 105"/>
                <a:gd name="T58" fmla="*/ 43 w 68"/>
                <a:gd name="T59" fmla="*/ 16 h 105"/>
                <a:gd name="T60" fmla="*/ 37 w 68"/>
                <a:gd name="T61" fmla="*/ 12 h 105"/>
                <a:gd name="T62" fmla="*/ 28 w 68"/>
                <a:gd name="T63" fmla="*/ 12 h 105"/>
                <a:gd name="T64" fmla="*/ 21 w 68"/>
                <a:gd name="T65" fmla="*/ 16 h 105"/>
                <a:gd name="T66" fmla="*/ 16 w 68"/>
                <a:gd name="T67" fmla="*/ 23 h 105"/>
                <a:gd name="T68" fmla="*/ 2 w 68"/>
                <a:gd name="T69" fmla="*/ 27 h 105"/>
                <a:gd name="T70" fmla="*/ 12 w 68"/>
                <a:gd name="T71" fmla="*/ 8 h 105"/>
                <a:gd name="T72" fmla="*/ 33 w 68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5">
                  <a:moveTo>
                    <a:pt x="33" y="0"/>
                  </a:moveTo>
                  <a:lnTo>
                    <a:pt x="37" y="0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58" y="14"/>
                  </a:lnTo>
                  <a:lnTo>
                    <a:pt x="61" y="19"/>
                  </a:lnTo>
                  <a:lnTo>
                    <a:pt x="61" y="27"/>
                  </a:lnTo>
                  <a:lnTo>
                    <a:pt x="61" y="33"/>
                  </a:lnTo>
                  <a:lnTo>
                    <a:pt x="58" y="38"/>
                  </a:lnTo>
                  <a:lnTo>
                    <a:pt x="55" y="41"/>
                  </a:lnTo>
                  <a:lnTo>
                    <a:pt x="52" y="44"/>
                  </a:lnTo>
                  <a:lnTo>
                    <a:pt x="48" y="47"/>
                  </a:lnTo>
                  <a:lnTo>
                    <a:pt x="53" y="48"/>
                  </a:lnTo>
                  <a:lnTo>
                    <a:pt x="58" y="52"/>
                  </a:lnTo>
                  <a:lnTo>
                    <a:pt x="62" y="55"/>
                  </a:lnTo>
                  <a:lnTo>
                    <a:pt x="65" y="60"/>
                  </a:lnTo>
                  <a:lnTo>
                    <a:pt x="67" y="66"/>
                  </a:lnTo>
                  <a:lnTo>
                    <a:pt x="68" y="72"/>
                  </a:lnTo>
                  <a:lnTo>
                    <a:pt x="65" y="85"/>
                  </a:lnTo>
                  <a:lnTo>
                    <a:pt x="58" y="96"/>
                  </a:lnTo>
                  <a:lnTo>
                    <a:pt x="47" y="103"/>
                  </a:lnTo>
                  <a:lnTo>
                    <a:pt x="33" y="105"/>
                  </a:lnTo>
                  <a:lnTo>
                    <a:pt x="21" y="103"/>
                  </a:lnTo>
                  <a:lnTo>
                    <a:pt x="10" y="97"/>
                  </a:lnTo>
                  <a:lnTo>
                    <a:pt x="3" y="88"/>
                  </a:lnTo>
                  <a:lnTo>
                    <a:pt x="0" y="77"/>
                  </a:lnTo>
                  <a:lnTo>
                    <a:pt x="14" y="75"/>
                  </a:lnTo>
                  <a:lnTo>
                    <a:pt x="16" y="81"/>
                  </a:lnTo>
                  <a:lnTo>
                    <a:pt x="18" y="86"/>
                  </a:lnTo>
                  <a:lnTo>
                    <a:pt x="21" y="88"/>
                  </a:lnTo>
                  <a:lnTo>
                    <a:pt x="24" y="91"/>
                  </a:lnTo>
                  <a:lnTo>
                    <a:pt x="29" y="93"/>
                  </a:lnTo>
                  <a:lnTo>
                    <a:pt x="34" y="93"/>
                  </a:lnTo>
                  <a:lnTo>
                    <a:pt x="40" y="92"/>
                  </a:lnTo>
                  <a:lnTo>
                    <a:pt x="45" y="91"/>
                  </a:lnTo>
                  <a:lnTo>
                    <a:pt x="48" y="87"/>
                  </a:lnTo>
                  <a:lnTo>
                    <a:pt x="52" y="83"/>
                  </a:lnTo>
                  <a:lnTo>
                    <a:pt x="54" y="78"/>
                  </a:lnTo>
                  <a:lnTo>
                    <a:pt x="54" y="72"/>
                  </a:lnTo>
                  <a:lnTo>
                    <a:pt x="54" y="67"/>
                  </a:lnTo>
                  <a:lnTo>
                    <a:pt x="52" y="62"/>
                  </a:lnTo>
                  <a:lnTo>
                    <a:pt x="49" y="59"/>
                  </a:lnTo>
                  <a:lnTo>
                    <a:pt x="45" y="55"/>
                  </a:lnTo>
                  <a:lnTo>
                    <a:pt x="40" y="53"/>
                  </a:lnTo>
                  <a:lnTo>
                    <a:pt x="35" y="53"/>
                  </a:lnTo>
                  <a:lnTo>
                    <a:pt x="30" y="53"/>
                  </a:lnTo>
                  <a:lnTo>
                    <a:pt x="25" y="54"/>
                  </a:lnTo>
                  <a:lnTo>
                    <a:pt x="27" y="42"/>
                  </a:lnTo>
                  <a:lnTo>
                    <a:pt x="29" y="42"/>
                  </a:lnTo>
                  <a:lnTo>
                    <a:pt x="34" y="42"/>
                  </a:lnTo>
                  <a:lnTo>
                    <a:pt x="39" y="41"/>
                  </a:lnTo>
                  <a:lnTo>
                    <a:pt x="42" y="38"/>
                  </a:lnTo>
                  <a:lnTo>
                    <a:pt x="46" y="35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48" y="23"/>
                  </a:lnTo>
                  <a:lnTo>
                    <a:pt x="46" y="19"/>
                  </a:lnTo>
                  <a:lnTo>
                    <a:pt x="43" y="16"/>
                  </a:lnTo>
                  <a:lnTo>
                    <a:pt x="41" y="14"/>
                  </a:lnTo>
                  <a:lnTo>
                    <a:pt x="37" y="12"/>
                  </a:lnTo>
                  <a:lnTo>
                    <a:pt x="33" y="12"/>
                  </a:lnTo>
                  <a:lnTo>
                    <a:pt x="28" y="12"/>
                  </a:lnTo>
                  <a:lnTo>
                    <a:pt x="24" y="14"/>
                  </a:lnTo>
                  <a:lnTo>
                    <a:pt x="21" y="16"/>
                  </a:lnTo>
                  <a:lnTo>
                    <a:pt x="18" y="19"/>
                  </a:lnTo>
                  <a:lnTo>
                    <a:pt x="16" y="23"/>
                  </a:lnTo>
                  <a:lnTo>
                    <a:pt x="15" y="29"/>
                  </a:lnTo>
                  <a:lnTo>
                    <a:pt x="2" y="27"/>
                  </a:lnTo>
                  <a:lnTo>
                    <a:pt x="5" y="16"/>
                  </a:lnTo>
                  <a:lnTo>
                    <a:pt x="12" y="8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6" name="Rectangle 68"/>
            <p:cNvSpPr>
              <a:spLocks noChangeArrowheads="1"/>
            </p:cNvSpPr>
            <p:nvPr/>
          </p:nvSpPr>
          <p:spPr bwMode="auto">
            <a:xfrm>
              <a:off x="1361051" y="6070920"/>
              <a:ext cx="4075030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7" name="Rectangle 69"/>
            <p:cNvSpPr>
              <a:spLocks noChangeArrowheads="1"/>
            </p:cNvSpPr>
            <p:nvPr/>
          </p:nvSpPr>
          <p:spPr bwMode="auto">
            <a:xfrm>
              <a:off x="1361051" y="2846310"/>
              <a:ext cx="4075030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8" name="Rectangle 70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9" name="Rectangle 71"/>
            <p:cNvSpPr>
              <a:spLocks noChangeArrowheads="1"/>
            </p:cNvSpPr>
            <p:nvPr/>
          </p:nvSpPr>
          <p:spPr bwMode="auto">
            <a:xfrm>
              <a:off x="5426730" y="2855700"/>
              <a:ext cx="21370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7726" name="Group 2487725"/>
            <p:cNvGrpSpPr/>
            <p:nvPr/>
          </p:nvGrpSpPr>
          <p:grpSpPr>
            <a:xfrm>
              <a:off x="1212880" y="6151402"/>
              <a:ext cx="194250" cy="139501"/>
              <a:chOff x="880368" y="6500349"/>
              <a:chExt cx="194250" cy="139501"/>
            </a:xfrm>
          </p:grpSpPr>
          <p:sp>
            <p:nvSpPr>
              <p:cNvPr id="2487551" name="Rectangle 33"/>
              <p:cNvSpPr>
                <a:spLocks noChangeArrowheads="1"/>
              </p:cNvSpPr>
              <p:nvPr/>
            </p:nvSpPr>
            <p:spPr bwMode="auto">
              <a:xfrm>
                <a:off x="880368" y="6554004"/>
                <a:ext cx="52090" cy="1609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27"/>
              <p:cNvSpPr>
                <a:spLocks/>
              </p:cNvSpPr>
              <p:nvPr/>
            </p:nvSpPr>
            <p:spPr bwMode="auto">
              <a:xfrm>
                <a:off x="983795" y="6500349"/>
                <a:ext cx="90823" cy="139501"/>
              </a:xfrm>
              <a:custGeom>
                <a:avLst/>
                <a:gdLst>
                  <a:gd name="T0" fmla="*/ 35 w 68"/>
                  <a:gd name="T1" fmla="*/ 0 h 104"/>
                  <a:gd name="T2" fmla="*/ 48 w 68"/>
                  <a:gd name="T3" fmla="*/ 1 h 104"/>
                  <a:gd name="T4" fmla="*/ 58 w 68"/>
                  <a:gd name="T5" fmla="*/ 9 h 104"/>
                  <a:gd name="T6" fmla="*/ 64 w 68"/>
                  <a:gd name="T7" fmla="*/ 17 h 104"/>
                  <a:gd name="T8" fmla="*/ 67 w 68"/>
                  <a:gd name="T9" fmla="*/ 29 h 104"/>
                  <a:gd name="T10" fmla="*/ 66 w 68"/>
                  <a:gd name="T11" fmla="*/ 35 h 104"/>
                  <a:gd name="T12" fmla="*/ 64 w 68"/>
                  <a:gd name="T13" fmla="*/ 41 h 104"/>
                  <a:gd name="T14" fmla="*/ 61 w 68"/>
                  <a:gd name="T15" fmla="*/ 47 h 104"/>
                  <a:gd name="T16" fmla="*/ 56 w 68"/>
                  <a:gd name="T17" fmla="*/ 53 h 104"/>
                  <a:gd name="T18" fmla="*/ 54 w 68"/>
                  <a:gd name="T19" fmla="*/ 56 h 104"/>
                  <a:gd name="T20" fmla="*/ 49 w 68"/>
                  <a:gd name="T21" fmla="*/ 61 h 104"/>
                  <a:gd name="T22" fmla="*/ 44 w 68"/>
                  <a:gd name="T23" fmla="*/ 66 h 104"/>
                  <a:gd name="T24" fmla="*/ 38 w 68"/>
                  <a:gd name="T25" fmla="*/ 70 h 104"/>
                  <a:gd name="T26" fmla="*/ 33 w 68"/>
                  <a:gd name="T27" fmla="*/ 75 h 104"/>
                  <a:gd name="T28" fmla="*/ 29 w 68"/>
                  <a:gd name="T29" fmla="*/ 79 h 104"/>
                  <a:gd name="T30" fmla="*/ 26 w 68"/>
                  <a:gd name="T31" fmla="*/ 81 h 104"/>
                  <a:gd name="T32" fmla="*/ 24 w 68"/>
                  <a:gd name="T33" fmla="*/ 84 h 104"/>
                  <a:gd name="T34" fmla="*/ 20 w 68"/>
                  <a:gd name="T35" fmla="*/ 87 h 104"/>
                  <a:gd name="T36" fmla="*/ 18 w 68"/>
                  <a:gd name="T37" fmla="*/ 90 h 104"/>
                  <a:gd name="T38" fmla="*/ 68 w 68"/>
                  <a:gd name="T39" fmla="*/ 90 h 104"/>
                  <a:gd name="T40" fmla="*/ 68 w 68"/>
                  <a:gd name="T41" fmla="*/ 104 h 104"/>
                  <a:gd name="T42" fmla="*/ 0 w 68"/>
                  <a:gd name="T43" fmla="*/ 104 h 104"/>
                  <a:gd name="T44" fmla="*/ 1 w 68"/>
                  <a:gd name="T45" fmla="*/ 99 h 104"/>
                  <a:gd name="T46" fmla="*/ 2 w 68"/>
                  <a:gd name="T47" fmla="*/ 94 h 104"/>
                  <a:gd name="T48" fmla="*/ 5 w 68"/>
                  <a:gd name="T49" fmla="*/ 87 h 104"/>
                  <a:gd name="T50" fmla="*/ 10 w 68"/>
                  <a:gd name="T51" fmla="*/ 80 h 104"/>
                  <a:gd name="T52" fmla="*/ 13 w 68"/>
                  <a:gd name="T53" fmla="*/ 75 h 104"/>
                  <a:gd name="T54" fmla="*/ 19 w 68"/>
                  <a:gd name="T55" fmla="*/ 70 h 104"/>
                  <a:gd name="T56" fmla="*/ 25 w 68"/>
                  <a:gd name="T57" fmla="*/ 65 h 104"/>
                  <a:gd name="T58" fmla="*/ 39 w 68"/>
                  <a:gd name="T59" fmla="*/ 53 h 104"/>
                  <a:gd name="T60" fmla="*/ 48 w 68"/>
                  <a:gd name="T61" fmla="*/ 43 h 104"/>
                  <a:gd name="T62" fmla="*/ 50 w 68"/>
                  <a:gd name="T63" fmla="*/ 38 h 104"/>
                  <a:gd name="T64" fmla="*/ 53 w 68"/>
                  <a:gd name="T65" fmla="*/ 34 h 104"/>
                  <a:gd name="T66" fmla="*/ 54 w 68"/>
                  <a:gd name="T67" fmla="*/ 29 h 104"/>
                  <a:gd name="T68" fmla="*/ 53 w 68"/>
                  <a:gd name="T69" fmla="*/ 24 h 104"/>
                  <a:gd name="T70" fmla="*/ 51 w 68"/>
                  <a:gd name="T71" fmla="*/ 20 h 104"/>
                  <a:gd name="T72" fmla="*/ 48 w 68"/>
                  <a:gd name="T73" fmla="*/ 17 h 104"/>
                  <a:gd name="T74" fmla="*/ 44 w 68"/>
                  <a:gd name="T75" fmla="*/ 15 h 104"/>
                  <a:gd name="T76" fmla="*/ 39 w 68"/>
                  <a:gd name="T77" fmla="*/ 12 h 104"/>
                  <a:gd name="T78" fmla="*/ 35 w 68"/>
                  <a:gd name="T79" fmla="*/ 12 h 104"/>
                  <a:gd name="T80" fmla="*/ 30 w 68"/>
                  <a:gd name="T81" fmla="*/ 12 h 104"/>
                  <a:gd name="T82" fmla="*/ 25 w 68"/>
                  <a:gd name="T83" fmla="*/ 15 h 104"/>
                  <a:gd name="T84" fmla="*/ 20 w 68"/>
                  <a:gd name="T85" fmla="*/ 17 h 104"/>
                  <a:gd name="T86" fmla="*/ 18 w 68"/>
                  <a:gd name="T87" fmla="*/ 20 h 104"/>
                  <a:gd name="T88" fmla="*/ 17 w 68"/>
                  <a:gd name="T89" fmla="*/ 25 h 104"/>
                  <a:gd name="T90" fmla="*/ 16 w 68"/>
                  <a:gd name="T91" fmla="*/ 30 h 104"/>
                  <a:gd name="T92" fmla="*/ 2 w 68"/>
                  <a:gd name="T93" fmla="*/ 29 h 104"/>
                  <a:gd name="T94" fmla="*/ 5 w 68"/>
                  <a:gd name="T95" fmla="*/ 16 h 104"/>
                  <a:gd name="T96" fmla="*/ 12 w 68"/>
                  <a:gd name="T97" fmla="*/ 7 h 104"/>
                  <a:gd name="T98" fmla="*/ 22 w 68"/>
                  <a:gd name="T99" fmla="*/ 1 h 104"/>
                  <a:gd name="T100" fmla="*/ 35 w 68"/>
                  <a:gd name="T10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104">
                    <a:moveTo>
                      <a:pt x="35" y="0"/>
                    </a:moveTo>
                    <a:lnTo>
                      <a:pt x="48" y="1"/>
                    </a:lnTo>
                    <a:lnTo>
                      <a:pt x="58" y="9"/>
                    </a:lnTo>
                    <a:lnTo>
                      <a:pt x="64" y="17"/>
                    </a:lnTo>
                    <a:lnTo>
                      <a:pt x="67" y="29"/>
                    </a:lnTo>
                    <a:lnTo>
                      <a:pt x="66" y="35"/>
                    </a:lnTo>
                    <a:lnTo>
                      <a:pt x="64" y="41"/>
                    </a:lnTo>
                    <a:lnTo>
                      <a:pt x="61" y="47"/>
                    </a:lnTo>
                    <a:lnTo>
                      <a:pt x="56" y="53"/>
                    </a:lnTo>
                    <a:lnTo>
                      <a:pt x="54" y="56"/>
                    </a:lnTo>
                    <a:lnTo>
                      <a:pt x="49" y="61"/>
                    </a:lnTo>
                    <a:lnTo>
                      <a:pt x="44" y="66"/>
                    </a:lnTo>
                    <a:lnTo>
                      <a:pt x="38" y="70"/>
                    </a:lnTo>
                    <a:lnTo>
                      <a:pt x="33" y="75"/>
                    </a:lnTo>
                    <a:lnTo>
                      <a:pt x="29" y="79"/>
                    </a:lnTo>
                    <a:lnTo>
                      <a:pt x="26" y="81"/>
                    </a:lnTo>
                    <a:lnTo>
                      <a:pt x="24" y="84"/>
                    </a:lnTo>
                    <a:lnTo>
                      <a:pt x="20" y="87"/>
                    </a:lnTo>
                    <a:lnTo>
                      <a:pt x="18" y="90"/>
                    </a:lnTo>
                    <a:lnTo>
                      <a:pt x="68" y="90"/>
                    </a:lnTo>
                    <a:lnTo>
                      <a:pt x="68" y="104"/>
                    </a:lnTo>
                    <a:lnTo>
                      <a:pt x="0" y="104"/>
                    </a:lnTo>
                    <a:lnTo>
                      <a:pt x="1" y="99"/>
                    </a:lnTo>
                    <a:lnTo>
                      <a:pt x="2" y="94"/>
                    </a:lnTo>
                    <a:lnTo>
                      <a:pt x="5" y="87"/>
                    </a:lnTo>
                    <a:lnTo>
                      <a:pt x="10" y="80"/>
                    </a:lnTo>
                    <a:lnTo>
                      <a:pt x="13" y="75"/>
                    </a:lnTo>
                    <a:lnTo>
                      <a:pt x="19" y="70"/>
                    </a:lnTo>
                    <a:lnTo>
                      <a:pt x="25" y="65"/>
                    </a:lnTo>
                    <a:lnTo>
                      <a:pt x="39" y="53"/>
                    </a:lnTo>
                    <a:lnTo>
                      <a:pt x="48" y="43"/>
                    </a:lnTo>
                    <a:lnTo>
                      <a:pt x="50" y="38"/>
                    </a:lnTo>
                    <a:lnTo>
                      <a:pt x="53" y="34"/>
                    </a:lnTo>
                    <a:lnTo>
                      <a:pt x="54" y="29"/>
                    </a:lnTo>
                    <a:lnTo>
                      <a:pt x="53" y="24"/>
                    </a:lnTo>
                    <a:lnTo>
                      <a:pt x="51" y="20"/>
                    </a:lnTo>
                    <a:lnTo>
                      <a:pt x="48" y="17"/>
                    </a:lnTo>
                    <a:lnTo>
                      <a:pt x="44" y="15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5" y="15"/>
                    </a:lnTo>
                    <a:lnTo>
                      <a:pt x="20" y="17"/>
                    </a:lnTo>
                    <a:lnTo>
                      <a:pt x="18" y="20"/>
                    </a:lnTo>
                    <a:lnTo>
                      <a:pt x="17" y="25"/>
                    </a:lnTo>
                    <a:lnTo>
                      <a:pt x="16" y="30"/>
                    </a:lnTo>
                    <a:lnTo>
                      <a:pt x="2" y="29"/>
                    </a:lnTo>
                    <a:lnTo>
                      <a:pt x="5" y="16"/>
                    </a:lnTo>
                    <a:lnTo>
                      <a:pt x="12" y="7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98" name="Straight Connector 497"/>
            <p:cNvCxnSpPr/>
            <p:nvPr/>
          </p:nvCxnSpPr>
          <p:spPr bwMode="auto">
            <a:xfrm flipH="1">
              <a:off x="3408584" y="5263426"/>
              <a:ext cx="1986091" cy="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" name="Straight Connector 502"/>
            <p:cNvCxnSpPr/>
            <p:nvPr/>
          </p:nvCxnSpPr>
          <p:spPr bwMode="auto">
            <a:xfrm flipH="1">
              <a:off x="1397941" y="4478737"/>
              <a:ext cx="2014672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" name="Group 16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2230071" y="6361260"/>
              <a:ext cx="2227898" cy="450449"/>
              <a:chOff x="0" y="0"/>
              <a:chExt cx="4026" cy="814"/>
            </a:xfrm>
          </p:grpSpPr>
          <p:sp>
            <p:nvSpPr>
              <p:cNvPr id="24" name="Freeform 17"/>
              <p:cNvSpPr>
                <a:spLocks noChangeAspect="1"/>
              </p:cNvSpPr>
              <p:nvPr/>
            </p:nvSpPr>
            <p:spPr bwMode="auto">
              <a:xfrm>
                <a:off x="0" y="296"/>
                <a:ext cx="343" cy="485"/>
              </a:xfrm>
              <a:custGeom>
                <a:avLst/>
                <a:gdLst>
                  <a:gd name="T0" fmla="*/ 343 w 343"/>
                  <a:gd name="T1" fmla="*/ 35 h 485"/>
                  <a:gd name="T2" fmla="*/ 336 w 343"/>
                  <a:gd name="T3" fmla="*/ 13 h 485"/>
                  <a:gd name="T4" fmla="*/ 308 w 343"/>
                  <a:gd name="T5" fmla="*/ 12 h 485"/>
                  <a:gd name="T6" fmla="*/ 294 w 343"/>
                  <a:gd name="T7" fmla="*/ 30 h 485"/>
                  <a:gd name="T8" fmla="*/ 288 w 343"/>
                  <a:gd name="T9" fmla="*/ 53 h 485"/>
                  <a:gd name="T10" fmla="*/ 270 w 343"/>
                  <a:gd name="T11" fmla="*/ 124 h 485"/>
                  <a:gd name="T12" fmla="*/ 234 w 343"/>
                  <a:gd name="T13" fmla="*/ 265 h 485"/>
                  <a:gd name="T14" fmla="*/ 222 w 343"/>
                  <a:gd name="T15" fmla="*/ 284 h 485"/>
                  <a:gd name="T16" fmla="*/ 200 w 343"/>
                  <a:gd name="T17" fmla="*/ 306 h 485"/>
                  <a:gd name="T18" fmla="*/ 170 w 343"/>
                  <a:gd name="T19" fmla="*/ 321 h 485"/>
                  <a:gd name="T20" fmla="*/ 129 w 343"/>
                  <a:gd name="T21" fmla="*/ 317 h 485"/>
                  <a:gd name="T22" fmla="*/ 108 w 343"/>
                  <a:gd name="T23" fmla="*/ 283 h 485"/>
                  <a:gd name="T24" fmla="*/ 116 w 343"/>
                  <a:gd name="T25" fmla="*/ 201 h 485"/>
                  <a:gd name="T26" fmla="*/ 152 w 343"/>
                  <a:gd name="T27" fmla="*/ 96 h 485"/>
                  <a:gd name="T28" fmla="*/ 159 w 343"/>
                  <a:gd name="T29" fmla="*/ 72 h 485"/>
                  <a:gd name="T30" fmla="*/ 155 w 343"/>
                  <a:gd name="T31" fmla="*/ 38 h 485"/>
                  <a:gd name="T32" fmla="*/ 124 w 343"/>
                  <a:gd name="T33" fmla="*/ 5 h 485"/>
                  <a:gd name="T34" fmla="*/ 53 w 343"/>
                  <a:gd name="T35" fmla="*/ 17 h 485"/>
                  <a:gd name="T36" fmla="*/ 5 w 343"/>
                  <a:gd name="T37" fmla="*/ 95 h 485"/>
                  <a:gd name="T38" fmla="*/ 4 w 343"/>
                  <a:gd name="T39" fmla="*/ 122 h 485"/>
                  <a:gd name="T40" fmla="*/ 16 w 343"/>
                  <a:gd name="T41" fmla="*/ 121 h 485"/>
                  <a:gd name="T42" fmla="*/ 37 w 343"/>
                  <a:gd name="T43" fmla="*/ 65 h 485"/>
                  <a:gd name="T44" fmla="*/ 77 w 343"/>
                  <a:gd name="T45" fmla="*/ 21 h 485"/>
                  <a:gd name="T46" fmla="*/ 102 w 343"/>
                  <a:gd name="T47" fmla="*/ 17 h 485"/>
                  <a:gd name="T48" fmla="*/ 113 w 343"/>
                  <a:gd name="T49" fmla="*/ 26 h 485"/>
                  <a:gd name="T50" fmla="*/ 110 w 343"/>
                  <a:gd name="T51" fmla="*/ 68 h 485"/>
                  <a:gd name="T52" fmla="*/ 83 w 343"/>
                  <a:gd name="T53" fmla="*/ 146 h 485"/>
                  <a:gd name="T54" fmla="*/ 62 w 343"/>
                  <a:gd name="T55" fmla="*/ 222 h 485"/>
                  <a:gd name="T56" fmla="*/ 61 w 343"/>
                  <a:gd name="T57" fmla="*/ 273 h 485"/>
                  <a:gd name="T58" fmla="*/ 76 w 343"/>
                  <a:gd name="T59" fmla="*/ 308 h 485"/>
                  <a:gd name="T60" fmla="*/ 102 w 343"/>
                  <a:gd name="T61" fmla="*/ 329 h 485"/>
                  <a:gd name="T62" fmla="*/ 133 w 343"/>
                  <a:gd name="T63" fmla="*/ 338 h 485"/>
                  <a:gd name="T64" fmla="*/ 191 w 343"/>
                  <a:gd name="T65" fmla="*/ 330 h 485"/>
                  <a:gd name="T66" fmla="*/ 208 w 343"/>
                  <a:gd name="T67" fmla="*/ 363 h 485"/>
                  <a:gd name="T68" fmla="*/ 160 w 343"/>
                  <a:gd name="T69" fmla="*/ 439 h 485"/>
                  <a:gd name="T70" fmla="*/ 119 w 343"/>
                  <a:gd name="T71" fmla="*/ 464 h 485"/>
                  <a:gd name="T72" fmla="*/ 83 w 343"/>
                  <a:gd name="T73" fmla="*/ 467 h 485"/>
                  <a:gd name="T74" fmla="*/ 51 w 343"/>
                  <a:gd name="T75" fmla="*/ 454 h 485"/>
                  <a:gd name="T76" fmla="*/ 55 w 343"/>
                  <a:gd name="T77" fmla="*/ 436 h 485"/>
                  <a:gd name="T78" fmla="*/ 80 w 343"/>
                  <a:gd name="T79" fmla="*/ 415 h 485"/>
                  <a:gd name="T80" fmla="*/ 82 w 343"/>
                  <a:gd name="T81" fmla="*/ 383 h 485"/>
                  <a:gd name="T82" fmla="*/ 65 w 343"/>
                  <a:gd name="T83" fmla="*/ 371 h 485"/>
                  <a:gd name="T84" fmla="*/ 44 w 343"/>
                  <a:gd name="T85" fmla="*/ 373 h 485"/>
                  <a:gd name="T86" fmla="*/ 20 w 343"/>
                  <a:gd name="T87" fmla="*/ 396 h 485"/>
                  <a:gd name="T88" fmla="*/ 22 w 343"/>
                  <a:gd name="T89" fmla="*/ 445 h 485"/>
                  <a:gd name="T90" fmla="*/ 63 w 343"/>
                  <a:gd name="T91" fmla="*/ 480 h 485"/>
                  <a:gd name="T92" fmla="*/ 151 w 343"/>
                  <a:gd name="T93" fmla="*/ 473 h 485"/>
                  <a:gd name="T94" fmla="*/ 244 w 343"/>
                  <a:gd name="T95" fmla="*/ 392 h 485"/>
                  <a:gd name="T96" fmla="*/ 340 w 343"/>
                  <a:gd name="T97" fmla="*/ 4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3" h="485">
                    <a:moveTo>
                      <a:pt x="340" y="46"/>
                    </a:moveTo>
                    <a:lnTo>
                      <a:pt x="343" y="35"/>
                    </a:lnTo>
                    <a:lnTo>
                      <a:pt x="343" y="29"/>
                    </a:lnTo>
                    <a:lnTo>
                      <a:pt x="336" y="13"/>
                    </a:lnTo>
                    <a:lnTo>
                      <a:pt x="322" y="8"/>
                    </a:lnTo>
                    <a:lnTo>
                      <a:pt x="308" y="12"/>
                    </a:lnTo>
                    <a:lnTo>
                      <a:pt x="296" y="24"/>
                    </a:lnTo>
                    <a:lnTo>
                      <a:pt x="294" y="30"/>
                    </a:lnTo>
                    <a:lnTo>
                      <a:pt x="291" y="40"/>
                    </a:lnTo>
                    <a:lnTo>
                      <a:pt x="288" y="53"/>
                    </a:lnTo>
                    <a:lnTo>
                      <a:pt x="285" y="64"/>
                    </a:lnTo>
                    <a:lnTo>
                      <a:pt x="270" y="124"/>
                    </a:lnTo>
                    <a:lnTo>
                      <a:pt x="237" y="259"/>
                    </a:lnTo>
                    <a:lnTo>
                      <a:pt x="234" y="265"/>
                    </a:lnTo>
                    <a:lnTo>
                      <a:pt x="229" y="274"/>
                    </a:lnTo>
                    <a:lnTo>
                      <a:pt x="222" y="284"/>
                    </a:lnTo>
                    <a:lnTo>
                      <a:pt x="212" y="295"/>
                    </a:lnTo>
                    <a:lnTo>
                      <a:pt x="200" y="306"/>
                    </a:lnTo>
                    <a:lnTo>
                      <a:pt x="186" y="315"/>
                    </a:lnTo>
                    <a:lnTo>
                      <a:pt x="170" y="321"/>
                    </a:lnTo>
                    <a:lnTo>
                      <a:pt x="153" y="323"/>
                    </a:lnTo>
                    <a:lnTo>
                      <a:pt x="129" y="317"/>
                    </a:lnTo>
                    <a:lnTo>
                      <a:pt x="115" y="303"/>
                    </a:lnTo>
                    <a:lnTo>
                      <a:pt x="108" y="283"/>
                    </a:lnTo>
                    <a:lnTo>
                      <a:pt x="107" y="262"/>
                    </a:lnTo>
                    <a:lnTo>
                      <a:pt x="116" y="201"/>
                    </a:lnTo>
                    <a:lnTo>
                      <a:pt x="145" y="115"/>
                    </a:lnTo>
                    <a:lnTo>
                      <a:pt x="152" y="96"/>
                    </a:lnTo>
                    <a:lnTo>
                      <a:pt x="156" y="82"/>
                    </a:lnTo>
                    <a:lnTo>
                      <a:pt x="159" y="72"/>
                    </a:lnTo>
                    <a:lnTo>
                      <a:pt x="160" y="62"/>
                    </a:lnTo>
                    <a:lnTo>
                      <a:pt x="155" y="38"/>
                    </a:lnTo>
                    <a:lnTo>
                      <a:pt x="143" y="18"/>
                    </a:lnTo>
                    <a:lnTo>
                      <a:pt x="124" y="5"/>
                    </a:lnTo>
                    <a:lnTo>
                      <a:pt x="98" y="0"/>
                    </a:lnTo>
                    <a:lnTo>
                      <a:pt x="53" y="17"/>
                    </a:lnTo>
                    <a:lnTo>
                      <a:pt x="23" y="55"/>
                    </a:lnTo>
                    <a:lnTo>
                      <a:pt x="5" y="95"/>
                    </a:lnTo>
                    <a:lnTo>
                      <a:pt x="0" y="115"/>
                    </a:lnTo>
                    <a:lnTo>
                      <a:pt x="4" y="122"/>
                    </a:lnTo>
                    <a:lnTo>
                      <a:pt x="9" y="123"/>
                    </a:lnTo>
                    <a:lnTo>
                      <a:pt x="16" y="121"/>
                    </a:lnTo>
                    <a:lnTo>
                      <a:pt x="21" y="110"/>
                    </a:lnTo>
                    <a:lnTo>
                      <a:pt x="37" y="65"/>
                    </a:lnTo>
                    <a:lnTo>
                      <a:pt x="57" y="37"/>
                    </a:lnTo>
                    <a:lnTo>
                      <a:pt x="77" y="21"/>
                    </a:lnTo>
                    <a:lnTo>
                      <a:pt x="96" y="16"/>
                    </a:lnTo>
                    <a:lnTo>
                      <a:pt x="102" y="17"/>
                    </a:lnTo>
                    <a:lnTo>
                      <a:pt x="108" y="20"/>
                    </a:lnTo>
                    <a:lnTo>
                      <a:pt x="113" y="26"/>
                    </a:lnTo>
                    <a:lnTo>
                      <a:pt x="115" y="40"/>
                    </a:lnTo>
                    <a:lnTo>
                      <a:pt x="110" y="68"/>
                    </a:lnTo>
                    <a:lnTo>
                      <a:pt x="102" y="93"/>
                    </a:lnTo>
                    <a:lnTo>
                      <a:pt x="83" y="146"/>
                    </a:lnTo>
                    <a:lnTo>
                      <a:pt x="69" y="188"/>
                    </a:lnTo>
                    <a:lnTo>
                      <a:pt x="62" y="222"/>
                    </a:lnTo>
                    <a:lnTo>
                      <a:pt x="59" y="250"/>
                    </a:lnTo>
                    <a:lnTo>
                      <a:pt x="61" y="273"/>
                    </a:lnTo>
                    <a:lnTo>
                      <a:pt x="67" y="292"/>
                    </a:lnTo>
                    <a:lnTo>
                      <a:pt x="76" y="308"/>
                    </a:lnTo>
                    <a:lnTo>
                      <a:pt x="88" y="320"/>
                    </a:lnTo>
                    <a:lnTo>
                      <a:pt x="102" y="329"/>
                    </a:lnTo>
                    <a:lnTo>
                      <a:pt x="117" y="335"/>
                    </a:lnTo>
                    <a:lnTo>
                      <a:pt x="133" y="338"/>
                    </a:lnTo>
                    <a:lnTo>
                      <a:pt x="150" y="339"/>
                    </a:lnTo>
                    <a:lnTo>
                      <a:pt x="191" y="330"/>
                    </a:lnTo>
                    <a:lnTo>
                      <a:pt x="225" y="306"/>
                    </a:lnTo>
                    <a:lnTo>
                      <a:pt x="208" y="363"/>
                    </a:lnTo>
                    <a:lnTo>
                      <a:pt x="177" y="421"/>
                    </a:lnTo>
                    <a:lnTo>
                      <a:pt x="160" y="439"/>
                    </a:lnTo>
                    <a:lnTo>
                      <a:pt x="141" y="454"/>
                    </a:lnTo>
                    <a:lnTo>
                      <a:pt x="119" y="464"/>
                    </a:lnTo>
                    <a:lnTo>
                      <a:pt x="95" y="468"/>
                    </a:lnTo>
                    <a:lnTo>
                      <a:pt x="83" y="467"/>
                    </a:lnTo>
                    <a:lnTo>
                      <a:pt x="67" y="463"/>
                    </a:lnTo>
                    <a:lnTo>
                      <a:pt x="51" y="454"/>
                    </a:lnTo>
                    <a:lnTo>
                      <a:pt x="38" y="437"/>
                    </a:lnTo>
                    <a:lnTo>
                      <a:pt x="55" y="436"/>
                    </a:lnTo>
                    <a:lnTo>
                      <a:pt x="70" y="428"/>
                    </a:lnTo>
                    <a:lnTo>
                      <a:pt x="80" y="415"/>
                    </a:lnTo>
                    <a:lnTo>
                      <a:pt x="85" y="397"/>
                    </a:lnTo>
                    <a:lnTo>
                      <a:pt x="82" y="383"/>
                    </a:lnTo>
                    <a:lnTo>
                      <a:pt x="74" y="375"/>
                    </a:lnTo>
                    <a:lnTo>
                      <a:pt x="65" y="371"/>
                    </a:lnTo>
                    <a:lnTo>
                      <a:pt x="57" y="371"/>
                    </a:lnTo>
                    <a:lnTo>
                      <a:pt x="44" y="373"/>
                    </a:lnTo>
                    <a:lnTo>
                      <a:pt x="30" y="382"/>
                    </a:lnTo>
                    <a:lnTo>
                      <a:pt x="20" y="396"/>
                    </a:lnTo>
                    <a:lnTo>
                      <a:pt x="16" y="419"/>
                    </a:lnTo>
                    <a:lnTo>
                      <a:pt x="22" y="445"/>
                    </a:lnTo>
                    <a:lnTo>
                      <a:pt x="38" y="466"/>
                    </a:lnTo>
                    <a:lnTo>
                      <a:pt x="63" y="480"/>
                    </a:lnTo>
                    <a:lnTo>
                      <a:pt x="95" y="485"/>
                    </a:lnTo>
                    <a:lnTo>
                      <a:pt x="151" y="473"/>
                    </a:lnTo>
                    <a:lnTo>
                      <a:pt x="203" y="440"/>
                    </a:lnTo>
                    <a:lnTo>
                      <a:pt x="244" y="392"/>
                    </a:lnTo>
                    <a:lnTo>
                      <a:pt x="269" y="332"/>
                    </a:lnTo>
                    <a:lnTo>
                      <a:pt x="34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Freeform 18"/>
              <p:cNvSpPr>
                <a:spLocks noChangeAspect="1" noEditPoints="1"/>
              </p:cNvSpPr>
              <p:nvPr/>
            </p:nvSpPr>
            <p:spPr bwMode="auto">
              <a:xfrm>
                <a:off x="368" y="392"/>
                <a:ext cx="158" cy="353"/>
              </a:xfrm>
              <a:custGeom>
                <a:avLst/>
                <a:gdLst>
                  <a:gd name="T0" fmla="*/ 143 w 158"/>
                  <a:gd name="T1" fmla="*/ 13 h 353"/>
                  <a:gd name="T2" fmla="*/ 133 w 158"/>
                  <a:gd name="T3" fmla="*/ 2 h 353"/>
                  <a:gd name="T4" fmla="*/ 113 w 158"/>
                  <a:gd name="T5" fmla="*/ 2 h 353"/>
                  <a:gd name="T6" fmla="*/ 97 w 158"/>
                  <a:gd name="T7" fmla="*/ 18 h 353"/>
                  <a:gd name="T8" fmla="*/ 99 w 158"/>
                  <a:gd name="T9" fmla="*/ 42 h 353"/>
                  <a:gd name="T10" fmla="*/ 126 w 158"/>
                  <a:gd name="T11" fmla="*/ 46 h 353"/>
                  <a:gd name="T12" fmla="*/ 142 w 158"/>
                  <a:gd name="T13" fmla="*/ 30 h 353"/>
                  <a:gd name="T14" fmla="*/ 38 w 158"/>
                  <a:gd name="T15" fmla="*/ 286 h 353"/>
                  <a:gd name="T16" fmla="*/ 33 w 158"/>
                  <a:gd name="T17" fmla="*/ 308 h 353"/>
                  <a:gd name="T18" fmla="*/ 47 w 158"/>
                  <a:gd name="T19" fmla="*/ 340 h 353"/>
                  <a:gd name="T20" fmla="*/ 83 w 158"/>
                  <a:gd name="T21" fmla="*/ 353 h 353"/>
                  <a:gd name="T22" fmla="*/ 117 w 158"/>
                  <a:gd name="T23" fmla="*/ 341 h 353"/>
                  <a:gd name="T24" fmla="*/ 140 w 158"/>
                  <a:gd name="T25" fmla="*/ 316 h 353"/>
                  <a:gd name="T26" fmla="*/ 154 w 158"/>
                  <a:gd name="T27" fmla="*/ 288 h 353"/>
                  <a:gd name="T28" fmla="*/ 158 w 158"/>
                  <a:gd name="T29" fmla="*/ 273 h 353"/>
                  <a:gd name="T30" fmla="*/ 150 w 158"/>
                  <a:gd name="T31" fmla="*/ 265 h 353"/>
                  <a:gd name="T32" fmla="*/ 140 w 158"/>
                  <a:gd name="T33" fmla="*/ 274 h 353"/>
                  <a:gd name="T34" fmla="*/ 115 w 158"/>
                  <a:gd name="T35" fmla="*/ 322 h 353"/>
                  <a:gd name="T36" fmla="*/ 85 w 158"/>
                  <a:gd name="T37" fmla="*/ 338 h 353"/>
                  <a:gd name="T38" fmla="*/ 71 w 158"/>
                  <a:gd name="T39" fmla="*/ 320 h 353"/>
                  <a:gd name="T40" fmla="*/ 80 w 158"/>
                  <a:gd name="T41" fmla="*/ 286 h 353"/>
                  <a:gd name="T42" fmla="*/ 102 w 158"/>
                  <a:gd name="T43" fmla="*/ 229 h 353"/>
                  <a:gd name="T44" fmla="*/ 118 w 158"/>
                  <a:gd name="T45" fmla="*/ 189 h 353"/>
                  <a:gd name="T46" fmla="*/ 125 w 158"/>
                  <a:gd name="T47" fmla="*/ 161 h 353"/>
                  <a:gd name="T48" fmla="*/ 111 w 158"/>
                  <a:gd name="T49" fmla="*/ 129 h 353"/>
                  <a:gd name="T50" fmla="*/ 76 w 158"/>
                  <a:gd name="T51" fmla="*/ 116 h 353"/>
                  <a:gd name="T52" fmla="*/ 42 w 158"/>
                  <a:gd name="T53" fmla="*/ 128 h 353"/>
                  <a:gd name="T54" fmla="*/ 18 w 158"/>
                  <a:gd name="T55" fmla="*/ 153 h 353"/>
                  <a:gd name="T56" fmla="*/ 4 w 158"/>
                  <a:gd name="T57" fmla="*/ 180 h 353"/>
                  <a:gd name="T58" fmla="*/ 0 w 158"/>
                  <a:gd name="T59" fmla="*/ 196 h 353"/>
                  <a:gd name="T60" fmla="*/ 9 w 158"/>
                  <a:gd name="T61" fmla="*/ 203 h 353"/>
                  <a:gd name="T62" fmla="*/ 18 w 158"/>
                  <a:gd name="T63" fmla="*/ 195 h 353"/>
                  <a:gd name="T64" fmla="*/ 44 w 158"/>
                  <a:gd name="T65" fmla="*/ 146 h 353"/>
                  <a:gd name="T66" fmla="*/ 74 w 158"/>
                  <a:gd name="T67" fmla="*/ 131 h 353"/>
                  <a:gd name="T68" fmla="*/ 87 w 158"/>
                  <a:gd name="T69" fmla="*/ 149 h 353"/>
                  <a:gd name="T70" fmla="*/ 84 w 158"/>
                  <a:gd name="T71" fmla="*/ 168 h 353"/>
                  <a:gd name="T72" fmla="*/ 71 w 158"/>
                  <a:gd name="T73" fmla="*/ 202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8" h="353">
                    <a:moveTo>
                      <a:pt x="144" y="20"/>
                    </a:moveTo>
                    <a:lnTo>
                      <a:pt x="143" y="13"/>
                    </a:lnTo>
                    <a:lnTo>
                      <a:pt x="139" y="6"/>
                    </a:lnTo>
                    <a:lnTo>
                      <a:pt x="133" y="2"/>
                    </a:lnTo>
                    <a:lnTo>
                      <a:pt x="124" y="0"/>
                    </a:lnTo>
                    <a:lnTo>
                      <a:pt x="113" y="2"/>
                    </a:lnTo>
                    <a:lnTo>
                      <a:pt x="104" y="9"/>
                    </a:lnTo>
                    <a:lnTo>
                      <a:pt x="97" y="18"/>
                    </a:lnTo>
                    <a:lnTo>
                      <a:pt x="94" y="29"/>
                    </a:lnTo>
                    <a:lnTo>
                      <a:pt x="99" y="42"/>
                    </a:lnTo>
                    <a:lnTo>
                      <a:pt x="115" y="49"/>
                    </a:lnTo>
                    <a:lnTo>
                      <a:pt x="126" y="46"/>
                    </a:lnTo>
                    <a:lnTo>
                      <a:pt x="135" y="39"/>
                    </a:lnTo>
                    <a:lnTo>
                      <a:pt x="142" y="30"/>
                    </a:lnTo>
                    <a:lnTo>
                      <a:pt x="144" y="20"/>
                    </a:lnTo>
                    <a:close/>
                    <a:moveTo>
                      <a:pt x="38" y="286"/>
                    </a:moveTo>
                    <a:lnTo>
                      <a:pt x="35" y="296"/>
                    </a:lnTo>
                    <a:lnTo>
                      <a:pt x="33" y="308"/>
                    </a:lnTo>
                    <a:lnTo>
                      <a:pt x="37" y="326"/>
                    </a:lnTo>
                    <a:lnTo>
                      <a:pt x="47" y="340"/>
                    </a:lnTo>
                    <a:lnTo>
                      <a:pt x="63" y="349"/>
                    </a:lnTo>
                    <a:lnTo>
                      <a:pt x="83" y="353"/>
                    </a:lnTo>
                    <a:lnTo>
                      <a:pt x="101" y="350"/>
                    </a:lnTo>
                    <a:lnTo>
                      <a:pt x="117" y="341"/>
                    </a:lnTo>
                    <a:lnTo>
                      <a:pt x="129" y="329"/>
                    </a:lnTo>
                    <a:lnTo>
                      <a:pt x="140" y="316"/>
                    </a:lnTo>
                    <a:lnTo>
                      <a:pt x="148" y="301"/>
                    </a:lnTo>
                    <a:lnTo>
                      <a:pt x="154" y="288"/>
                    </a:lnTo>
                    <a:lnTo>
                      <a:pt x="157" y="278"/>
                    </a:lnTo>
                    <a:lnTo>
                      <a:pt x="158" y="273"/>
                    </a:lnTo>
                    <a:lnTo>
                      <a:pt x="154" y="267"/>
                    </a:lnTo>
                    <a:lnTo>
                      <a:pt x="150" y="265"/>
                    </a:lnTo>
                    <a:lnTo>
                      <a:pt x="143" y="268"/>
                    </a:lnTo>
                    <a:lnTo>
                      <a:pt x="140" y="274"/>
                    </a:lnTo>
                    <a:lnTo>
                      <a:pt x="129" y="302"/>
                    </a:lnTo>
                    <a:lnTo>
                      <a:pt x="115" y="322"/>
                    </a:lnTo>
                    <a:lnTo>
                      <a:pt x="100" y="334"/>
                    </a:lnTo>
                    <a:lnTo>
                      <a:pt x="85" y="338"/>
                    </a:lnTo>
                    <a:lnTo>
                      <a:pt x="74" y="333"/>
                    </a:lnTo>
                    <a:lnTo>
                      <a:pt x="71" y="320"/>
                    </a:lnTo>
                    <a:lnTo>
                      <a:pt x="74" y="303"/>
                    </a:lnTo>
                    <a:lnTo>
                      <a:pt x="80" y="286"/>
                    </a:lnTo>
                    <a:lnTo>
                      <a:pt x="96" y="244"/>
                    </a:lnTo>
                    <a:lnTo>
                      <a:pt x="102" y="229"/>
                    </a:lnTo>
                    <a:lnTo>
                      <a:pt x="110" y="208"/>
                    </a:lnTo>
                    <a:lnTo>
                      <a:pt x="118" y="189"/>
                    </a:lnTo>
                    <a:lnTo>
                      <a:pt x="122" y="178"/>
                    </a:lnTo>
                    <a:lnTo>
                      <a:pt x="125" y="161"/>
                    </a:lnTo>
                    <a:lnTo>
                      <a:pt x="122" y="143"/>
                    </a:lnTo>
                    <a:lnTo>
                      <a:pt x="111" y="129"/>
                    </a:lnTo>
                    <a:lnTo>
                      <a:pt x="95" y="120"/>
                    </a:lnTo>
                    <a:lnTo>
                      <a:pt x="76" y="116"/>
                    </a:lnTo>
                    <a:lnTo>
                      <a:pt x="57" y="119"/>
                    </a:lnTo>
                    <a:lnTo>
                      <a:pt x="42" y="128"/>
                    </a:lnTo>
                    <a:lnTo>
                      <a:pt x="29" y="139"/>
                    </a:lnTo>
                    <a:lnTo>
                      <a:pt x="18" y="153"/>
                    </a:lnTo>
                    <a:lnTo>
                      <a:pt x="10" y="167"/>
                    </a:lnTo>
                    <a:lnTo>
                      <a:pt x="4" y="180"/>
                    </a:lnTo>
                    <a:lnTo>
                      <a:pt x="1" y="190"/>
                    </a:lnTo>
                    <a:lnTo>
                      <a:pt x="0" y="196"/>
                    </a:lnTo>
                    <a:lnTo>
                      <a:pt x="4" y="202"/>
                    </a:lnTo>
                    <a:lnTo>
                      <a:pt x="9" y="203"/>
                    </a:lnTo>
                    <a:lnTo>
                      <a:pt x="15" y="201"/>
                    </a:lnTo>
                    <a:lnTo>
                      <a:pt x="18" y="195"/>
                    </a:lnTo>
                    <a:lnTo>
                      <a:pt x="30" y="166"/>
                    </a:lnTo>
                    <a:lnTo>
                      <a:pt x="44" y="146"/>
                    </a:lnTo>
                    <a:lnTo>
                      <a:pt x="59" y="134"/>
                    </a:lnTo>
                    <a:lnTo>
                      <a:pt x="74" y="131"/>
                    </a:lnTo>
                    <a:lnTo>
                      <a:pt x="83" y="135"/>
                    </a:lnTo>
                    <a:lnTo>
                      <a:pt x="87" y="149"/>
                    </a:lnTo>
                    <a:lnTo>
                      <a:pt x="86" y="158"/>
                    </a:lnTo>
                    <a:lnTo>
                      <a:pt x="84" y="168"/>
                    </a:lnTo>
                    <a:lnTo>
                      <a:pt x="79" y="181"/>
                    </a:lnTo>
                    <a:lnTo>
                      <a:pt x="71" y="202"/>
                    </a:lnTo>
                    <a:lnTo>
                      <a:pt x="38" y="28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Freeform 19"/>
              <p:cNvSpPr>
                <a:spLocks noChangeAspect="1"/>
              </p:cNvSpPr>
              <p:nvPr/>
            </p:nvSpPr>
            <p:spPr bwMode="auto">
              <a:xfrm>
                <a:off x="665" y="65"/>
                <a:ext cx="173" cy="749"/>
              </a:xfrm>
              <a:custGeom>
                <a:avLst/>
                <a:gdLst>
                  <a:gd name="T0" fmla="*/ 173 w 173"/>
                  <a:gd name="T1" fmla="*/ 742 h 749"/>
                  <a:gd name="T2" fmla="*/ 172 w 173"/>
                  <a:gd name="T3" fmla="*/ 740 h 749"/>
                  <a:gd name="T4" fmla="*/ 171 w 173"/>
                  <a:gd name="T5" fmla="*/ 738 h 749"/>
                  <a:gd name="T6" fmla="*/ 167 w 173"/>
                  <a:gd name="T7" fmla="*/ 733 h 749"/>
                  <a:gd name="T8" fmla="*/ 160 w 173"/>
                  <a:gd name="T9" fmla="*/ 725 h 749"/>
                  <a:gd name="T10" fmla="*/ 103 w 173"/>
                  <a:gd name="T11" fmla="*/ 647 h 749"/>
                  <a:gd name="T12" fmla="*/ 67 w 173"/>
                  <a:gd name="T13" fmla="*/ 558 h 749"/>
                  <a:gd name="T14" fmla="*/ 48 w 173"/>
                  <a:gd name="T15" fmla="*/ 465 h 749"/>
                  <a:gd name="T16" fmla="*/ 43 w 173"/>
                  <a:gd name="T17" fmla="*/ 375 h 749"/>
                  <a:gd name="T18" fmla="*/ 49 w 173"/>
                  <a:gd name="T19" fmla="*/ 278 h 749"/>
                  <a:gd name="T20" fmla="*/ 69 w 173"/>
                  <a:gd name="T21" fmla="*/ 184 h 749"/>
                  <a:gd name="T22" fmla="*/ 105 w 173"/>
                  <a:gd name="T23" fmla="*/ 97 h 749"/>
                  <a:gd name="T24" fmla="*/ 163 w 173"/>
                  <a:gd name="T25" fmla="*/ 21 h 749"/>
                  <a:gd name="T26" fmla="*/ 171 w 173"/>
                  <a:gd name="T27" fmla="*/ 12 h 749"/>
                  <a:gd name="T28" fmla="*/ 173 w 173"/>
                  <a:gd name="T29" fmla="*/ 8 h 749"/>
                  <a:gd name="T30" fmla="*/ 171 w 173"/>
                  <a:gd name="T31" fmla="*/ 2 h 749"/>
                  <a:gd name="T32" fmla="*/ 165 w 173"/>
                  <a:gd name="T33" fmla="*/ 0 h 749"/>
                  <a:gd name="T34" fmla="*/ 150 w 173"/>
                  <a:gd name="T35" fmla="*/ 10 h 749"/>
                  <a:gd name="T36" fmla="*/ 120 w 173"/>
                  <a:gd name="T37" fmla="*/ 37 h 749"/>
                  <a:gd name="T38" fmla="*/ 83 w 173"/>
                  <a:gd name="T39" fmla="*/ 83 h 749"/>
                  <a:gd name="T40" fmla="*/ 47 w 173"/>
                  <a:gd name="T41" fmla="*/ 146 h 749"/>
                  <a:gd name="T42" fmla="*/ 24 w 173"/>
                  <a:gd name="T43" fmla="*/ 208 h 749"/>
                  <a:gd name="T44" fmla="*/ 9 w 173"/>
                  <a:gd name="T45" fmla="*/ 268 h 749"/>
                  <a:gd name="T46" fmla="*/ 2 w 173"/>
                  <a:gd name="T47" fmla="*/ 324 h 749"/>
                  <a:gd name="T48" fmla="*/ 0 w 173"/>
                  <a:gd name="T49" fmla="*/ 375 h 749"/>
                  <a:gd name="T50" fmla="*/ 2 w 173"/>
                  <a:gd name="T51" fmla="*/ 424 h 749"/>
                  <a:gd name="T52" fmla="*/ 9 w 173"/>
                  <a:gd name="T53" fmla="*/ 482 h 749"/>
                  <a:gd name="T54" fmla="*/ 24 w 173"/>
                  <a:gd name="T55" fmla="*/ 544 h 749"/>
                  <a:gd name="T56" fmla="*/ 49 w 173"/>
                  <a:gd name="T57" fmla="*/ 609 h 749"/>
                  <a:gd name="T58" fmla="*/ 85 w 173"/>
                  <a:gd name="T59" fmla="*/ 669 h 749"/>
                  <a:gd name="T60" fmla="*/ 121 w 173"/>
                  <a:gd name="T61" fmla="*/ 714 h 749"/>
                  <a:gd name="T62" fmla="*/ 150 w 173"/>
                  <a:gd name="T63" fmla="*/ 740 h 749"/>
                  <a:gd name="T64" fmla="*/ 165 w 173"/>
                  <a:gd name="T65" fmla="*/ 749 h 749"/>
                  <a:gd name="T66" fmla="*/ 171 w 173"/>
                  <a:gd name="T67" fmla="*/ 748 h 749"/>
                  <a:gd name="T68" fmla="*/ 173 w 173"/>
                  <a:gd name="T69" fmla="*/ 742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3" h="749">
                    <a:moveTo>
                      <a:pt x="173" y="742"/>
                    </a:moveTo>
                    <a:lnTo>
                      <a:pt x="172" y="740"/>
                    </a:lnTo>
                    <a:lnTo>
                      <a:pt x="171" y="738"/>
                    </a:lnTo>
                    <a:lnTo>
                      <a:pt x="167" y="733"/>
                    </a:lnTo>
                    <a:lnTo>
                      <a:pt x="160" y="725"/>
                    </a:lnTo>
                    <a:lnTo>
                      <a:pt x="103" y="647"/>
                    </a:lnTo>
                    <a:lnTo>
                      <a:pt x="67" y="558"/>
                    </a:lnTo>
                    <a:lnTo>
                      <a:pt x="48" y="465"/>
                    </a:lnTo>
                    <a:lnTo>
                      <a:pt x="43" y="375"/>
                    </a:lnTo>
                    <a:lnTo>
                      <a:pt x="49" y="278"/>
                    </a:lnTo>
                    <a:lnTo>
                      <a:pt x="69" y="184"/>
                    </a:lnTo>
                    <a:lnTo>
                      <a:pt x="105" y="97"/>
                    </a:lnTo>
                    <a:lnTo>
                      <a:pt x="163" y="21"/>
                    </a:lnTo>
                    <a:lnTo>
                      <a:pt x="171" y="12"/>
                    </a:lnTo>
                    <a:lnTo>
                      <a:pt x="173" y="8"/>
                    </a:lnTo>
                    <a:lnTo>
                      <a:pt x="171" y="2"/>
                    </a:lnTo>
                    <a:lnTo>
                      <a:pt x="165" y="0"/>
                    </a:lnTo>
                    <a:lnTo>
                      <a:pt x="150" y="10"/>
                    </a:lnTo>
                    <a:lnTo>
                      <a:pt x="120" y="37"/>
                    </a:lnTo>
                    <a:lnTo>
                      <a:pt x="83" y="83"/>
                    </a:lnTo>
                    <a:lnTo>
                      <a:pt x="47" y="146"/>
                    </a:lnTo>
                    <a:lnTo>
                      <a:pt x="24" y="208"/>
                    </a:lnTo>
                    <a:lnTo>
                      <a:pt x="9" y="268"/>
                    </a:lnTo>
                    <a:lnTo>
                      <a:pt x="2" y="324"/>
                    </a:lnTo>
                    <a:lnTo>
                      <a:pt x="0" y="375"/>
                    </a:lnTo>
                    <a:lnTo>
                      <a:pt x="2" y="424"/>
                    </a:lnTo>
                    <a:lnTo>
                      <a:pt x="9" y="482"/>
                    </a:lnTo>
                    <a:lnTo>
                      <a:pt x="24" y="544"/>
                    </a:lnTo>
                    <a:lnTo>
                      <a:pt x="49" y="609"/>
                    </a:lnTo>
                    <a:lnTo>
                      <a:pt x="85" y="669"/>
                    </a:lnTo>
                    <a:lnTo>
                      <a:pt x="121" y="714"/>
                    </a:lnTo>
                    <a:lnTo>
                      <a:pt x="150" y="740"/>
                    </a:lnTo>
                    <a:lnTo>
                      <a:pt x="165" y="749"/>
                    </a:lnTo>
                    <a:lnTo>
                      <a:pt x="171" y="748"/>
                    </a:lnTo>
                    <a:lnTo>
                      <a:pt x="173" y="74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Freeform 20"/>
              <p:cNvSpPr>
                <a:spLocks noChangeAspect="1"/>
              </p:cNvSpPr>
              <p:nvPr/>
            </p:nvSpPr>
            <p:spPr bwMode="auto">
              <a:xfrm>
                <a:off x="902" y="296"/>
                <a:ext cx="493" cy="339"/>
              </a:xfrm>
              <a:custGeom>
                <a:avLst/>
                <a:gdLst>
                  <a:gd name="T0" fmla="*/ 326 w 493"/>
                  <a:gd name="T1" fmla="*/ 63 h 339"/>
                  <a:gd name="T2" fmla="*/ 333 w 493"/>
                  <a:gd name="T3" fmla="*/ 36 h 339"/>
                  <a:gd name="T4" fmla="*/ 328 w 493"/>
                  <a:gd name="T5" fmla="*/ 13 h 339"/>
                  <a:gd name="T6" fmla="*/ 297 w 493"/>
                  <a:gd name="T7" fmla="*/ 13 h 339"/>
                  <a:gd name="T8" fmla="*/ 283 w 493"/>
                  <a:gd name="T9" fmla="*/ 37 h 339"/>
                  <a:gd name="T10" fmla="*/ 272 w 493"/>
                  <a:gd name="T11" fmla="*/ 79 h 339"/>
                  <a:gd name="T12" fmla="*/ 258 w 493"/>
                  <a:gd name="T13" fmla="*/ 137 h 339"/>
                  <a:gd name="T14" fmla="*/ 246 w 493"/>
                  <a:gd name="T15" fmla="*/ 184 h 339"/>
                  <a:gd name="T16" fmla="*/ 237 w 493"/>
                  <a:gd name="T17" fmla="*/ 225 h 339"/>
                  <a:gd name="T18" fmla="*/ 236 w 493"/>
                  <a:gd name="T19" fmla="*/ 255 h 339"/>
                  <a:gd name="T20" fmla="*/ 223 w 493"/>
                  <a:gd name="T21" fmla="*/ 287 h 339"/>
                  <a:gd name="T22" fmla="*/ 188 w 493"/>
                  <a:gd name="T23" fmla="*/ 318 h 339"/>
                  <a:gd name="T24" fmla="*/ 149 w 493"/>
                  <a:gd name="T25" fmla="*/ 320 h 339"/>
                  <a:gd name="T26" fmla="*/ 123 w 493"/>
                  <a:gd name="T27" fmla="*/ 304 h 339"/>
                  <a:gd name="T28" fmla="*/ 112 w 493"/>
                  <a:gd name="T29" fmla="*/ 282 h 339"/>
                  <a:gd name="T30" fmla="*/ 109 w 493"/>
                  <a:gd name="T31" fmla="*/ 261 h 339"/>
                  <a:gd name="T32" fmla="*/ 110 w 493"/>
                  <a:gd name="T33" fmla="*/ 235 h 339"/>
                  <a:gd name="T34" fmla="*/ 126 w 493"/>
                  <a:gd name="T35" fmla="*/ 168 h 339"/>
                  <a:gd name="T36" fmla="*/ 157 w 493"/>
                  <a:gd name="T37" fmla="*/ 83 h 339"/>
                  <a:gd name="T38" fmla="*/ 156 w 493"/>
                  <a:gd name="T39" fmla="*/ 38 h 339"/>
                  <a:gd name="T40" fmla="*/ 124 w 493"/>
                  <a:gd name="T41" fmla="*/ 5 h 339"/>
                  <a:gd name="T42" fmla="*/ 54 w 493"/>
                  <a:gd name="T43" fmla="*/ 17 h 339"/>
                  <a:gd name="T44" fmla="*/ 6 w 493"/>
                  <a:gd name="T45" fmla="*/ 95 h 339"/>
                  <a:gd name="T46" fmla="*/ 4 w 493"/>
                  <a:gd name="T47" fmla="*/ 122 h 339"/>
                  <a:gd name="T48" fmla="*/ 17 w 493"/>
                  <a:gd name="T49" fmla="*/ 121 h 339"/>
                  <a:gd name="T50" fmla="*/ 38 w 493"/>
                  <a:gd name="T51" fmla="*/ 66 h 339"/>
                  <a:gd name="T52" fmla="*/ 77 w 493"/>
                  <a:gd name="T53" fmla="*/ 21 h 339"/>
                  <a:gd name="T54" fmla="*/ 102 w 493"/>
                  <a:gd name="T55" fmla="*/ 17 h 339"/>
                  <a:gd name="T56" fmla="*/ 113 w 493"/>
                  <a:gd name="T57" fmla="*/ 27 h 339"/>
                  <a:gd name="T58" fmla="*/ 110 w 493"/>
                  <a:gd name="T59" fmla="*/ 70 h 339"/>
                  <a:gd name="T60" fmla="*/ 82 w 493"/>
                  <a:gd name="T61" fmla="*/ 150 h 339"/>
                  <a:gd name="T62" fmla="*/ 62 w 493"/>
                  <a:gd name="T63" fmla="*/ 222 h 339"/>
                  <a:gd name="T64" fmla="*/ 62 w 493"/>
                  <a:gd name="T65" fmla="*/ 269 h 339"/>
                  <a:gd name="T66" fmla="*/ 79 w 493"/>
                  <a:gd name="T67" fmla="*/ 305 h 339"/>
                  <a:gd name="T68" fmla="*/ 108 w 493"/>
                  <a:gd name="T69" fmla="*/ 327 h 339"/>
                  <a:gd name="T70" fmla="*/ 145 w 493"/>
                  <a:gd name="T71" fmla="*/ 338 h 339"/>
                  <a:gd name="T72" fmla="*/ 179 w 493"/>
                  <a:gd name="T73" fmla="*/ 339 h 339"/>
                  <a:gd name="T74" fmla="*/ 220 w 493"/>
                  <a:gd name="T75" fmla="*/ 317 h 339"/>
                  <a:gd name="T76" fmla="*/ 263 w 493"/>
                  <a:gd name="T77" fmla="*/ 315 h 339"/>
                  <a:gd name="T78" fmla="*/ 315 w 493"/>
                  <a:gd name="T79" fmla="*/ 338 h 339"/>
                  <a:gd name="T80" fmla="*/ 374 w 493"/>
                  <a:gd name="T81" fmla="*/ 331 h 339"/>
                  <a:gd name="T82" fmla="*/ 427 w 493"/>
                  <a:gd name="T83" fmla="*/ 280 h 339"/>
                  <a:gd name="T84" fmla="*/ 462 w 493"/>
                  <a:gd name="T85" fmla="*/ 197 h 339"/>
                  <a:gd name="T86" fmla="*/ 489 w 493"/>
                  <a:gd name="T87" fmla="*/ 90 h 339"/>
                  <a:gd name="T88" fmla="*/ 490 w 493"/>
                  <a:gd name="T89" fmla="*/ 27 h 339"/>
                  <a:gd name="T90" fmla="*/ 471 w 493"/>
                  <a:gd name="T91" fmla="*/ 2 h 339"/>
                  <a:gd name="T92" fmla="*/ 447 w 493"/>
                  <a:gd name="T93" fmla="*/ 3 h 339"/>
                  <a:gd name="T94" fmla="*/ 427 w 493"/>
                  <a:gd name="T95" fmla="*/ 23 h 339"/>
                  <a:gd name="T96" fmla="*/ 427 w 493"/>
                  <a:gd name="T97" fmla="*/ 48 h 339"/>
                  <a:gd name="T98" fmla="*/ 442 w 493"/>
                  <a:gd name="T99" fmla="*/ 64 h 339"/>
                  <a:gd name="T100" fmla="*/ 458 w 493"/>
                  <a:gd name="T101" fmla="*/ 96 h 339"/>
                  <a:gd name="T102" fmla="*/ 458 w 493"/>
                  <a:gd name="T103" fmla="*/ 146 h 339"/>
                  <a:gd name="T104" fmla="*/ 435 w 493"/>
                  <a:gd name="T105" fmla="*/ 223 h 339"/>
                  <a:gd name="T106" fmla="*/ 404 w 493"/>
                  <a:gd name="T107" fmla="*/ 284 h 339"/>
                  <a:gd name="T108" fmla="*/ 364 w 493"/>
                  <a:gd name="T109" fmla="*/ 318 h 339"/>
                  <a:gd name="T110" fmla="*/ 315 w 493"/>
                  <a:gd name="T111" fmla="*/ 319 h 339"/>
                  <a:gd name="T112" fmla="*/ 287 w 493"/>
                  <a:gd name="T113" fmla="*/ 286 h 339"/>
                  <a:gd name="T114" fmla="*/ 286 w 493"/>
                  <a:gd name="T115" fmla="*/ 226 h 339"/>
                  <a:gd name="T116" fmla="*/ 323 w 493"/>
                  <a:gd name="T117" fmla="*/ 7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339">
                    <a:moveTo>
                      <a:pt x="323" y="77"/>
                    </a:moveTo>
                    <a:lnTo>
                      <a:pt x="326" y="63"/>
                    </a:lnTo>
                    <a:lnTo>
                      <a:pt x="330" y="48"/>
                    </a:lnTo>
                    <a:lnTo>
                      <a:pt x="333" y="36"/>
                    </a:lnTo>
                    <a:lnTo>
                      <a:pt x="334" y="29"/>
                    </a:lnTo>
                    <a:lnTo>
                      <a:pt x="328" y="13"/>
                    </a:lnTo>
                    <a:lnTo>
                      <a:pt x="312" y="8"/>
                    </a:lnTo>
                    <a:lnTo>
                      <a:pt x="297" y="13"/>
                    </a:lnTo>
                    <a:lnTo>
                      <a:pt x="285" y="29"/>
                    </a:lnTo>
                    <a:lnTo>
                      <a:pt x="283" y="37"/>
                    </a:lnTo>
                    <a:lnTo>
                      <a:pt x="278" y="55"/>
                    </a:lnTo>
                    <a:lnTo>
                      <a:pt x="272" y="79"/>
                    </a:lnTo>
                    <a:lnTo>
                      <a:pt x="265" y="108"/>
                    </a:lnTo>
                    <a:lnTo>
                      <a:pt x="258" y="137"/>
                    </a:lnTo>
                    <a:lnTo>
                      <a:pt x="251" y="163"/>
                    </a:lnTo>
                    <a:lnTo>
                      <a:pt x="246" y="184"/>
                    </a:lnTo>
                    <a:lnTo>
                      <a:pt x="243" y="197"/>
                    </a:lnTo>
                    <a:lnTo>
                      <a:pt x="237" y="225"/>
                    </a:lnTo>
                    <a:lnTo>
                      <a:pt x="236" y="246"/>
                    </a:lnTo>
                    <a:lnTo>
                      <a:pt x="236" y="255"/>
                    </a:lnTo>
                    <a:lnTo>
                      <a:pt x="236" y="260"/>
                    </a:lnTo>
                    <a:lnTo>
                      <a:pt x="223" y="287"/>
                    </a:lnTo>
                    <a:lnTo>
                      <a:pt x="207" y="306"/>
                    </a:lnTo>
                    <a:lnTo>
                      <a:pt x="188" y="318"/>
                    </a:lnTo>
                    <a:lnTo>
                      <a:pt x="168" y="323"/>
                    </a:lnTo>
                    <a:lnTo>
                      <a:pt x="149" y="320"/>
                    </a:lnTo>
                    <a:lnTo>
                      <a:pt x="134" y="314"/>
                    </a:lnTo>
                    <a:lnTo>
                      <a:pt x="123" y="304"/>
                    </a:lnTo>
                    <a:lnTo>
                      <a:pt x="116" y="293"/>
                    </a:lnTo>
                    <a:lnTo>
                      <a:pt x="112" y="282"/>
                    </a:lnTo>
                    <a:lnTo>
                      <a:pt x="109" y="271"/>
                    </a:lnTo>
                    <a:lnTo>
                      <a:pt x="109" y="261"/>
                    </a:lnTo>
                    <a:lnTo>
                      <a:pt x="109" y="255"/>
                    </a:lnTo>
                    <a:lnTo>
                      <a:pt x="110" y="235"/>
                    </a:lnTo>
                    <a:lnTo>
                      <a:pt x="115" y="208"/>
                    </a:lnTo>
                    <a:lnTo>
                      <a:pt x="126" y="168"/>
                    </a:lnTo>
                    <a:lnTo>
                      <a:pt x="147" y="110"/>
                    </a:lnTo>
                    <a:lnTo>
                      <a:pt x="157" y="83"/>
                    </a:lnTo>
                    <a:lnTo>
                      <a:pt x="160" y="62"/>
                    </a:lnTo>
                    <a:lnTo>
                      <a:pt x="156" y="38"/>
                    </a:lnTo>
                    <a:lnTo>
                      <a:pt x="143" y="18"/>
                    </a:lnTo>
                    <a:lnTo>
                      <a:pt x="124" y="5"/>
                    </a:lnTo>
                    <a:lnTo>
                      <a:pt x="99" y="0"/>
                    </a:lnTo>
                    <a:lnTo>
                      <a:pt x="54" y="17"/>
                    </a:lnTo>
                    <a:lnTo>
                      <a:pt x="23" y="55"/>
                    </a:lnTo>
                    <a:lnTo>
                      <a:pt x="6" y="95"/>
                    </a:lnTo>
                    <a:lnTo>
                      <a:pt x="0" y="115"/>
                    </a:lnTo>
                    <a:lnTo>
                      <a:pt x="4" y="122"/>
                    </a:lnTo>
                    <a:lnTo>
                      <a:pt x="9" y="123"/>
                    </a:lnTo>
                    <a:lnTo>
                      <a:pt x="17" y="121"/>
                    </a:lnTo>
                    <a:lnTo>
                      <a:pt x="21" y="110"/>
                    </a:lnTo>
                    <a:lnTo>
                      <a:pt x="38" y="66"/>
                    </a:lnTo>
                    <a:lnTo>
                      <a:pt x="57" y="37"/>
                    </a:lnTo>
                    <a:lnTo>
                      <a:pt x="77" y="21"/>
                    </a:lnTo>
                    <a:lnTo>
                      <a:pt x="97" y="16"/>
                    </a:lnTo>
                    <a:lnTo>
                      <a:pt x="102" y="17"/>
                    </a:lnTo>
                    <a:lnTo>
                      <a:pt x="109" y="20"/>
                    </a:lnTo>
                    <a:lnTo>
                      <a:pt x="113" y="27"/>
                    </a:lnTo>
                    <a:lnTo>
                      <a:pt x="115" y="41"/>
                    </a:lnTo>
                    <a:lnTo>
                      <a:pt x="110" y="70"/>
                    </a:lnTo>
                    <a:lnTo>
                      <a:pt x="102" y="93"/>
                    </a:lnTo>
                    <a:lnTo>
                      <a:pt x="82" y="150"/>
                    </a:lnTo>
                    <a:lnTo>
                      <a:pt x="69" y="192"/>
                    </a:lnTo>
                    <a:lnTo>
                      <a:pt x="62" y="222"/>
                    </a:lnTo>
                    <a:lnTo>
                      <a:pt x="60" y="245"/>
                    </a:lnTo>
                    <a:lnTo>
                      <a:pt x="62" y="269"/>
                    </a:lnTo>
                    <a:lnTo>
                      <a:pt x="69" y="288"/>
                    </a:lnTo>
                    <a:lnTo>
                      <a:pt x="79" y="305"/>
                    </a:lnTo>
                    <a:lnTo>
                      <a:pt x="92" y="318"/>
                    </a:lnTo>
                    <a:lnTo>
                      <a:pt x="108" y="327"/>
                    </a:lnTo>
                    <a:lnTo>
                      <a:pt x="126" y="334"/>
                    </a:lnTo>
                    <a:lnTo>
                      <a:pt x="145" y="338"/>
                    </a:lnTo>
                    <a:lnTo>
                      <a:pt x="166" y="339"/>
                    </a:lnTo>
                    <a:lnTo>
                      <a:pt x="179" y="339"/>
                    </a:lnTo>
                    <a:lnTo>
                      <a:pt x="198" y="333"/>
                    </a:lnTo>
                    <a:lnTo>
                      <a:pt x="220" y="317"/>
                    </a:lnTo>
                    <a:lnTo>
                      <a:pt x="243" y="287"/>
                    </a:lnTo>
                    <a:lnTo>
                      <a:pt x="263" y="315"/>
                    </a:lnTo>
                    <a:lnTo>
                      <a:pt x="289" y="331"/>
                    </a:lnTo>
                    <a:lnTo>
                      <a:pt x="315" y="338"/>
                    </a:lnTo>
                    <a:lnTo>
                      <a:pt x="336" y="339"/>
                    </a:lnTo>
                    <a:lnTo>
                      <a:pt x="374" y="331"/>
                    </a:lnTo>
                    <a:lnTo>
                      <a:pt x="404" y="310"/>
                    </a:lnTo>
                    <a:lnTo>
                      <a:pt x="427" y="280"/>
                    </a:lnTo>
                    <a:lnTo>
                      <a:pt x="444" y="247"/>
                    </a:lnTo>
                    <a:lnTo>
                      <a:pt x="462" y="197"/>
                    </a:lnTo>
                    <a:lnTo>
                      <a:pt x="478" y="141"/>
                    </a:lnTo>
                    <a:lnTo>
                      <a:pt x="489" y="90"/>
                    </a:lnTo>
                    <a:lnTo>
                      <a:pt x="493" y="52"/>
                    </a:lnTo>
                    <a:lnTo>
                      <a:pt x="490" y="27"/>
                    </a:lnTo>
                    <a:lnTo>
                      <a:pt x="482" y="11"/>
                    </a:lnTo>
                    <a:lnTo>
                      <a:pt x="471" y="2"/>
                    </a:lnTo>
                    <a:lnTo>
                      <a:pt x="461" y="0"/>
                    </a:lnTo>
                    <a:lnTo>
                      <a:pt x="447" y="3"/>
                    </a:lnTo>
                    <a:lnTo>
                      <a:pt x="435" y="12"/>
                    </a:lnTo>
                    <a:lnTo>
                      <a:pt x="427" y="23"/>
                    </a:lnTo>
                    <a:lnTo>
                      <a:pt x="423" y="36"/>
                    </a:lnTo>
                    <a:lnTo>
                      <a:pt x="427" y="48"/>
                    </a:lnTo>
                    <a:lnTo>
                      <a:pt x="434" y="56"/>
                    </a:lnTo>
                    <a:lnTo>
                      <a:pt x="442" y="64"/>
                    </a:lnTo>
                    <a:lnTo>
                      <a:pt x="451" y="78"/>
                    </a:lnTo>
                    <a:lnTo>
                      <a:pt x="458" y="96"/>
                    </a:lnTo>
                    <a:lnTo>
                      <a:pt x="461" y="120"/>
                    </a:lnTo>
                    <a:lnTo>
                      <a:pt x="458" y="146"/>
                    </a:lnTo>
                    <a:lnTo>
                      <a:pt x="448" y="184"/>
                    </a:lnTo>
                    <a:lnTo>
                      <a:pt x="435" y="223"/>
                    </a:lnTo>
                    <a:lnTo>
                      <a:pt x="420" y="257"/>
                    </a:lnTo>
                    <a:lnTo>
                      <a:pt x="404" y="284"/>
                    </a:lnTo>
                    <a:lnTo>
                      <a:pt x="386" y="305"/>
                    </a:lnTo>
                    <a:lnTo>
                      <a:pt x="364" y="318"/>
                    </a:lnTo>
                    <a:lnTo>
                      <a:pt x="339" y="323"/>
                    </a:lnTo>
                    <a:lnTo>
                      <a:pt x="315" y="319"/>
                    </a:lnTo>
                    <a:lnTo>
                      <a:pt x="298" y="306"/>
                    </a:lnTo>
                    <a:lnTo>
                      <a:pt x="287" y="286"/>
                    </a:lnTo>
                    <a:lnTo>
                      <a:pt x="283" y="258"/>
                    </a:lnTo>
                    <a:lnTo>
                      <a:pt x="286" y="226"/>
                    </a:lnTo>
                    <a:lnTo>
                      <a:pt x="292" y="203"/>
                    </a:lnTo>
                    <a:lnTo>
                      <a:pt x="323" y="7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21"/>
              <p:cNvSpPr>
                <a:spLocks noChangeAspect="1"/>
              </p:cNvSpPr>
              <p:nvPr/>
            </p:nvSpPr>
            <p:spPr bwMode="auto">
              <a:xfrm>
                <a:off x="1457" y="0"/>
                <a:ext cx="389" cy="355"/>
              </a:xfrm>
              <a:custGeom>
                <a:avLst/>
                <a:gdLst>
                  <a:gd name="T0" fmla="*/ 233 w 389"/>
                  <a:gd name="T1" fmla="*/ 29 h 355"/>
                  <a:gd name="T2" fmla="*/ 240 w 389"/>
                  <a:gd name="T3" fmla="*/ 21 h 355"/>
                  <a:gd name="T4" fmla="*/ 259 w 389"/>
                  <a:gd name="T5" fmla="*/ 19 h 355"/>
                  <a:gd name="T6" fmla="*/ 299 w 389"/>
                  <a:gd name="T7" fmla="*/ 19 h 355"/>
                  <a:gd name="T8" fmla="*/ 326 w 389"/>
                  <a:gd name="T9" fmla="*/ 21 h 355"/>
                  <a:gd name="T10" fmla="*/ 350 w 389"/>
                  <a:gd name="T11" fmla="*/ 30 h 355"/>
                  <a:gd name="T12" fmla="*/ 360 w 389"/>
                  <a:gd name="T13" fmla="*/ 52 h 355"/>
                  <a:gd name="T14" fmla="*/ 361 w 389"/>
                  <a:gd name="T15" fmla="*/ 71 h 355"/>
                  <a:gd name="T16" fmla="*/ 359 w 389"/>
                  <a:gd name="T17" fmla="*/ 90 h 355"/>
                  <a:gd name="T18" fmla="*/ 356 w 389"/>
                  <a:gd name="T19" fmla="*/ 113 h 355"/>
                  <a:gd name="T20" fmla="*/ 365 w 389"/>
                  <a:gd name="T21" fmla="*/ 121 h 355"/>
                  <a:gd name="T22" fmla="*/ 375 w 389"/>
                  <a:gd name="T23" fmla="*/ 108 h 355"/>
                  <a:gd name="T24" fmla="*/ 384 w 389"/>
                  <a:gd name="T25" fmla="*/ 1 h 355"/>
                  <a:gd name="T26" fmla="*/ 53 w 389"/>
                  <a:gd name="T27" fmla="*/ 0 h 355"/>
                  <a:gd name="T28" fmla="*/ 40 w 389"/>
                  <a:gd name="T29" fmla="*/ 2 h 355"/>
                  <a:gd name="T30" fmla="*/ 35 w 389"/>
                  <a:gd name="T31" fmla="*/ 11 h 355"/>
                  <a:gd name="T32" fmla="*/ 1 w 389"/>
                  <a:gd name="T33" fmla="*/ 109 h 355"/>
                  <a:gd name="T34" fmla="*/ 1 w 389"/>
                  <a:gd name="T35" fmla="*/ 118 h 355"/>
                  <a:gd name="T36" fmla="*/ 15 w 389"/>
                  <a:gd name="T37" fmla="*/ 119 h 355"/>
                  <a:gd name="T38" fmla="*/ 41 w 389"/>
                  <a:gd name="T39" fmla="*/ 59 h 355"/>
                  <a:gd name="T40" fmla="*/ 97 w 389"/>
                  <a:gd name="T41" fmla="*/ 22 h 355"/>
                  <a:gd name="T42" fmla="*/ 168 w 389"/>
                  <a:gd name="T43" fmla="*/ 19 h 355"/>
                  <a:gd name="T44" fmla="*/ 182 w 389"/>
                  <a:gd name="T45" fmla="*/ 20 h 355"/>
                  <a:gd name="T46" fmla="*/ 184 w 389"/>
                  <a:gd name="T47" fmla="*/ 24 h 355"/>
                  <a:gd name="T48" fmla="*/ 182 w 389"/>
                  <a:gd name="T49" fmla="*/ 35 h 355"/>
                  <a:gd name="T50" fmla="*/ 109 w 389"/>
                  <a:gd name="T51" fmla="*/ 324 h 355"/>
                  <a:gd name="T52" fmla="*/ 84 w 389"/>
                  <a:gd name="T53" fmla="*/ 335 h 355"/>
                  <a:gd name="T54" fmla="*/ 41 w 389"/>
                  <a:gd name="T55" fmla="*/ 336 h 355"/>
                  <a:gd name="T56" fmla="*/ 30 w 389"/>
                  <a:gd name="T57" fmla="*/ 341 h 355"/>
                  <a:gd name="T58" fmla="*/ 30 w 389"/>
                  <a:gd name="T59" fmla="*/ 352 h 355"/>
                  <a:gd name="T60" fmla="*/ 83 w 389"/>
                  <a:gd name="T61" fmla="*/ 354 h 355"/>
                  <a:gd name="T62" fmla="*/ 174 w 389"/>
                  <a:gd name="T63" fmla="*/ 354 h 355"/>
                  <a:gd name="T64" fmla="*/ 221 w 389"/>
                  <a:gd name="T65" fmla="*/ 355 h 355"/>
                  <a:gd name="T66" fmla="*/ 229 w 389"/>
                  <a:gd name="T67" fmla="*/ 350 h 355"/>
                  <a:gd name="T68" fmla="*/ 225 w 389"/>
                  <a:gd name="T69" fmla="*/ 337 h 355"/>
                  <a:gd name="T70" fmla="*/ 178 w 389"/>
                  <a:gd name="T71" fmla="*/ 335 h 355"/>
                  <a:gd name="T72" fmla="*/ 162 w 389"/>
                  <a:gd name="T73" fmla="*/ 332 h 355"/>
                  <a:gd name="T74" fmla="*/ 160 w 389"/>
                  <a:gd name="T75" fmla="*/ 325 h 355"/>
                  <a:gd name="T76" fmla="*/ 162 w 389"/>
                  <a:gd name="T77" fmla="*/ 313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9" h="355">
                    <a:moveTo>
                      <a:pt x="231" y="38"/>
                    </a:moveTo>
                    <a:lnTo>
                      <a:pt x="233" y="29"/>
                    </a:lnTo>
                    <a:lnTo>
                      <a:pt x="236" y="24"/>
                    </a:lnTo>
                    <a:lnTo>
                      <a:pt x="240" y="21"/>
                    </a:lnTo>
                    <a:lnTo>
                      <a:pt x="247" y="20"/>
                    </a:lnTo>
                    <a:lnTo>
                      <a:pt x="259" y="19"/>
                    </a:lnTo>
                    <a:lnTo>
                      <a:pt x="278" y="19"/>
                    </a:lnTo>
                    <a:lnTo>
                      <a:pt x="299" y="19"/>
                    </a:lnTo>
                    <a:lnTo>
                      <a:pt x="314" y="20"/>
                    </a:lnTo>
                    <a:lnTo>
                      <a:pt x="326" y="21"/>
                    </a:lnTo>
                    <a:lnTo>
                      <a:pt x="336" y="24"/>
                    </a:lnTo>
                    <a:lnTo>
                      <a:pt x="350" y="30"/>
                    </a:lnTo>
                    <a:lnTo>
                      <a:pt x="357" y="40"/>
                    </a:lnTo>
                    <a:lnTo>
                      <a:pt x="360" y="52"/>
                    </a:lnTo>
                    <a:lnTo>
                      <a:pt x="361" y="65"/>
                    </a:lnTo>
                    <a:lnTo>
                      <a:pt x="361" y="71"/>
                    </a:lnTo>
                    <a:lnTo>
                      <a:pt x="360" y="79"/>
                    </a:lnTo>
                    <a:lnTo>
                      <a:pt x="359" y="90"/>
                    </a:lnTo>
                    <a:lnTo>
                      <a:pt x="357" y="108"/>
                    </a:lnTo>
                    <a:lnTo>
                      <a:pt x="356" y="113"/>
                    </a:lnTo>
                    <a:lnTo>
                      <a:pt x="359" y="119"/>
                    </a:lnTo>
                    <a:lnTo>
                      <a:pt x="365" y="121"/>
                    </a:lnTo>
                    <a:lnTo>
                      <a:pt x="372" y="118"/>
                    </a:lnTo>
                    <a:lnTo>
                      <a:pt x="375" y="108"/>
                    </a:lnTo>
                    <a:lnTo>
                      <a:pt x="389" y="8"/>
                    </a:lnTo>
                    <a:lnTo>
                      <a:pt x="384" y="1"/>
                    </a:lnTo>
                    <a:lnTo>
                      <a:pt x="373" y="0"/>
                    </a:lnTo>
                    <a:lnTo>
                      <a:pt x="53" y="0"/>
                    </a:lnTo>
                    <a:lnTo>
                      <a:pt x="45" y="1"/>
                    </a:lnTo>
                    <a:lnTo>
                      <a:pt x="40" y="2"/>
                    </a:lnTo>
                    <a:lnTo>
                      <a:pt x="37" y="5"/>
                    </a:lnTo>
                    <a:lnTo>
                      <a:pt x="35" y="11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14"/>
                    </a:lnTo>
                    <a:lnTo>
                      <a:pt x="1" y="118"/>
                    </a:lnTo>
                    <a:lnTo>
                      <a:pt x="9" y="121"/>
                    </a:lnTo>
                    <a:lnTo>
                      <a:pt x="15" y="119"/>
                    </a:lnTo>
                    <a:lnTo>
                      <a:pt x="19" y="109"/>
                    </a:lnTo>
                    <a:lnTo>
                      <a:pt x="41" y="59"/>
                    </a:lnTo>
                    <a:lnTo>
                      <a:pt x="64" y="33"/>
                    </a:lnTo>
                    <a:lnTo>
                      <a:pt x="97" y="22"/>
                    </a:lnTo>
                    <a:lnTo>
                      <a:pt x="146" y="19"/>
                    </a:lnTo>
                    <a:lnTo>
                      <a:pt x="168" y="19"/>
                    </a:lnTo>
                    <a:lnTo>
                      <a:pt x="177" y="19"/>
                    </a:lnTo>
                    <a:lnTo>
                      <a:pt x="182" y="20"/>
                    </a:lnTo>
                    <a:lnTo>
                      <a:pt x="184" y="22"/>
                    </a:lnTo>
                    <a:lnTo>
                      <a:pt x="184" y="24"/>
                    </a:lnTo>
                    <a:lnTo>
                      <a:pt x="184" y="27"/>
                    </a:lnTo>
                    <a:lnTo>
                      <a:pt x="182" y="35"/>
                    </a:lnTo>
                    <a:lnTo>
                      <a:pt x="113" y="311"/>
                    </a:lnTo>
                    <a:lnTo>
                      <a:pt x="109" y="324"/>
                    </a:lnTo>
                    <a:lnTo>
                      <a:pt x="101" y="331"/>
                    </a:lnTo>
                    <a:lnTo>
                      <a:pt x="84" y="335"/>
                    </a:lnTo>
                    <a:lnTo>
                      <a:pt x="52" y="336"/>
                    </a:lnTo>
                    <a:lnTo>
                      <a:pt x="41" y="336"/>
                    </a:lnTo>
                    <a:lnTo>
                      <a:pt x="34" y="338"/>
                    </a:lnTo>
                    <a:lnTo>
                      <a:pt x="30" y="341"/>
                    </a:lnTo>
                    <a:lnTo>
                      <a:pt x="29" y="348"/>
                    </a:lnTo>
                    <a:lnTo>
                      <a:pt x="30" y="352"/>
                    </a:lnTo>
                    <a:lnTo>
                      <a:pt x="37" y="355"/>
                    </a:lnTo>
                    <a:lnTo>
                      <a:pt x="83" y="354"/>
                    </a:lnTo>
                    <a:lnTo>
                      <a:pt x="127" y="353"/>
                    </a:lnTo>
                    <a:lnTo>
                      <a:pt x="174" y="354"/>
                    </a:lnTo>
                    <a:lnTo>
                      <a:pt x="218" y="355"/>
                    </a:lnTo>
                    <a:lnTo>
                      <a:pt x="221" y="355"/>
                    </a:lnTo>
                    <a:lnTo>
                      <a:pt x="225" y="354"/>
                    </a:lnTo>
                    <a:lnTo>
                      <a:pt x="229" y="350"/>
                    </a:lnTo>
                    <a:lnTo>
                      <a:pt x="230" y="344"/>
                    </a:lnTo>
                    <a:lnTo>
                      <a:pt x="225" y="337"/>
                    </a:lnTo>
                    <a:lnTo>
                      <a:pt x="209" y="336"/>
                    </a:lnTo>
                    <a:lnTo>
                      <a:pt x="178" y="335"/>
                    </a:lnTo>
                    <a:lnTo>
                      <a:pt x="168" y="334"/>
                    </a:lnTo>
                    <a:lnTo>
                      <a:pt x="162" y="332"/>
                    </a:lnTo>
                    <a:lnTo>
                      <a:pt x="160" y="329"/>
                    </a:lnTo>
                    <a:lnTo>
                      <a:pt x="160" y="325"/>
                    </a:lnTo>
                    <a:lnTo>
                      <a:pt x="160" y="320"/>
                    </a:lnTo>
                    <a:lnTo>
                      <a:pt x="162" y="313"/>
                    </a:lnTo>
                    <a:lnTo>
                      <a:pt x="231" y="3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Freeform 22"/>
              <p:cNvSpPr>
                <a:spLocks noChangeAspect="1"/>
              </p:cNvSpPr>
              <p:nvPr/>
            </p:nvSpPr>
            <p:spPr bwMode="auto">
              <a:xfrm>
                <a:off x="1920" y="295"/>
                <a:ext cx="419" cy="332"/>
              </a:xfrm>
              <a:custGeom>
                <a:avLst/>
                <a:gdLst>
                  <a:gd name="T0" fmla="*/ 328 w 419"/>
                  <a:gd name="T1" fmla="*/ 50 h 332"/>
                  <a:gd name="T2" fmla="*/ 346 w 419"/>
                  <a:gd name="T3" fmla="*/ 39 h 332"/>
                  <a:gd name="T4" fmla="*/ 404 w 419"/>
                  <a:gd name="T5" fmla="*/ 35 h 332"/>
                  <a:gd name="T6" fmla="*/ 382 w 419"/>
                  <a:gd name="T7" fmla="*/ 1 h 332"/>
                  <a:gd name="T8" fmla="*/ 344 w 419"/>
                  <a:gd name="T9" fmla="*/ 2 h 332"/>
                  <a:gd name="T10" fmla="*/ 318 w 419"/>
                  <a:gd name="T11" fmla="*/ 2 h 332"/>
                  <a:gd name="T12" fmla="*/ 277 w 419"/>
                  <a:gd name="T13" fmla="*/ 0 h 332"/>
                  <a:gd name="T14" fmla="*/ 259 w 419"/>
                  <a:gd name="T15" fmla="*/ 35 h 332"/>
                  <a:gd name="T16" fmla="*/ 287 w 419"/>
                  <a:gd name="T17" fmla="*/ 41 h 332"/>
                  <a:gd name="T18" fmla="*/ 281 w 419"/>
                  <a:gd name="T19" fmla="*/ 50 h 332"/>
                  <a:gd name="T20" fmla="*/ 145 w 419"/>
                  <a:gd name="T21" fmla="*/ 35 h 332"/>
                  <a:gd name="T22" fmla="*/ 175 w 419"/>
                  <a:gd name="T23" fmla="*/ 0 h 332"/>
                  <a:gd name="T24" fmla="*/ 132 w 419"/>
                  <a:gd name="T25" fmla="*/ 1 h 332"/>
                  <a:gd name="T26" fmla="*/ 85 w 419"/>
                  <a:gd name="T27" fmla="*/ 2 h 332"/>
                  <a:gd name="T28" fmla="*/ 3 w 419"/>
                  <a:gd name="T29" fmla="*/ 0 h 332"/>
                  <a:gd name="T30" fmla="*/ 56 w 419"/>
                  <a:gd name="T31" fmla="*/ 35 h 332"/>
                  <a:gd name="T32" fmla="*/ 75 w 419"/>
                  <a:gd name="T33" fmla="*/ 283 h 332"/>
                  <a:gd name="T34" fmla="*/ 46 w 419"/>
                  <a:gd name="T35" fmla="*/ 295 h 332"/>
                  <a:gd name="T36" fmla="*/ 0 w 419"/>
                  <a:gd name="T37" fmla="*/ 297 h 332"/>
                  <a:gd name="T38" fmla="*/ 21 w 419"/>
                  <a:gd name="T39" fmla="*/ 331 h 332"/>
                  <a:gd name="T40" fmla="*/ 60 w 419"/>
                  <a:gd name="T41" fmla="*/ 330 h 332"/>
                  <a:gd name="T42" fmla="*/ 86 w 419"/>
                  <a:gd name="T43" fmla="*/ 330 h 332"/>
                  <a:gd name="T44" fmla="*/ 129 w 419"/>
                  <a:gd name="T45" fmla="*/ 331 h 332"/>
                  <a:gd name="T46" fmla="*/ 145 w 419"/>
                  <a:gd name="T47" fmla="*/ 297 h 332"/>
                  <a:gd name="T48" fmla="*/ 117 w 419"/>
                  <a:gd name="T49" fmla="*/ 289 h 332"/>
                  <a:gd name="T50" fmla="*/ 123 w 419"/>
                  <a:gd name="T51" fmla="*/ 281 h 332"/>
                  <a:gd name="T52" fmla="*/ 276 w 419"/>
                  <a:gd name="T53" fmla="*/ 297 h 332"/>
                  <a:gd name="T54" fmla="*/ 248 w 419"/>
                  <a:gd name="T55" fmla="*/ 332 h 332"/>
                  <a:gd name="T56" fmla="*/ 290 w 419"/>
                  <a:gd name="T57" fmla="*/ 331 h 332"/>
                  <a:gd name="T58" fmla="*/ 337 w 419"/>
                  <a:gd name="T59" fmla="*/ 330 h 332"/>
                  <a:gd name="T60" fmla="*/ 419 w 419"/>
                  <a:gd name="T61" fmla="*/ 332 h 332"/>
                  <a:gd name="T62" fmla="*/ 366 w 419"/>
                  <a:gd name="T63" fmla="*/ 297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19" h="332">
                    <a:moveTo>
                      <a:pt x="241" y="148"/>
                    </a:moveTo>
                    <a:lnTo>
                      <a:pt x="328" y="50"/>
                    </a:lnTo>
                    <a:lnTo>
                      <a:pt x="335" y="44"/>
                    </a:lnTo>
                    <a:lnTo>
                      <a:pt x="346" y="39"/>
                    </a:lnTo>
                    <a:lnTo>
                      <a:pt x="367" y="36"/>
                    </a:lnTo>
                    <a:lnTo>
                      <a:pt x="404" y="35"/>
                    </a:lnTo>
                    <a:lnTo>
                      <a:pt x="404" y="0"/>
                    </a:lnTo>
                    <a:lnTo>
                      <a:pt x="382" y="1"/>
                    </a:lnTo>
                    <a:lnTo>
                      <a:pt x="361" y="1"/>
                    </a:lnTo>
                    <a:lnTo>
                      <a:pt x="344" y="2"/>
                    </a:lnTo>
                    <a:lnTo>
                      <a:pt x="335" y="2"/>
                    </a:lnTo>
                    <a:lnTo>
                      <a:pt x="318" y="2"/>
                    </a:lnTo>
                    <a:lnTo>
                      <a:pt x="298" y="1"/>
                    </a:lnTo>
                    <a:lnTo>
                      <a:pt x="277" y="0"/>
                    </a:lnTo>
                    <a:lnTo>
                      <a:pt x="259" y="0"/>
                    </a:lnTo>
                    <a:lnTo>
                      <a:pt x="259" y="35"/>
                    </a:lnTo>
                    <a:lnTo>
                      <a:pt x="273" y="36"/>
                    </a:lnTo>
                    <a:lnTo>
                      <a:pt x="287" y="41"/>
                    </a:lnTo>
                    <a:lnTo>
                      <a:pt x="284" y="46"/>
                    </a:lnTo>
                    <a:lnTo>
                      <a:pt x="281" y="50"/>
                    </a:lnTo>
                    <a:lnTo>
                      <a:pt x="218" y="121"/>
                    </a:lnTo>
                    <a:lnTo>
                      <a:pt x="145" y="35"/>
                    </a:lnTo>
                    <a:lnTo>
                      <a:pt x="175" y="35"/>
                    </a:lnTo>
                    <a:lnTo>
                      <a:pt x="175" y="0"/>
                    </a:lnTo>
                    <a:lnTo>
                      <a:pt x="156" y="0"/>
                    </a:lnTo>
                    <a:lnTo>
                      <a:pt x="132" y="1"/>
                    </a:lnTo>
                    <a:lnTo>
                      <a:pt x="107" y="2"/>
                    </a:lnTo>
                    <a:lnTo>
                      <a:pt x="85" y="2"/>
                    </a:lnTo>
                    <a:lnTo>
                      <a:pt x="45" y="1"/>
                    </a:lnTo>
                    <a:lnTo>
                      <a:pt x="3" y="0"/>
                    </a:lnTo>
                    <a:lnTo>
                      <a:pt x="3" y="35"/>
                    </a:lnTo>
                    <a:lnTo>
                      <a:pt x="56" y="35"/>
                    </a:lnTo>
                    <a:lnTo>
                      <a:pt x="172" y="173"/>
                    </a:lnTo>
                    <a:lnTo>
                      <a:pt x="75" y="283"/>
                    </a:lnTo>
                    <a:lnTo>
                      <a:pt x="63" y="291"/>
                    </a:lnTo>
                    <a:lnTo>
                      <a:pt x="46" y="295"/>
                    </a:lnTo>
                    <a:lnTo>
                      <a:pt x="25" y="297"/>
                    </a:lnTo>
                    <a:lnTo>
                      <a:pt x="0" y="297"/>
                    </a:lnTo>
                    <a:lnTo>
                      <a:pt x="0" y="332"/>
                    </a:lnTo>
                    <a:lnTo>
                      <a:pt x="21" y="331"/>
                    </a:lnTo>
                    <a:lnTo>
                      <a:pt x="42" y="331"/>
                    </a:lnTo>
                    <a:lnTo>
                      <a:pt x="60" y="330"/>
                    </a:lnTo>
                    <a:lnTo>
                      <a:pt x="68" y="330"/>
                    </a:lnTo>
                    <a:lnTo>
                      <a:pt x="86" y="330"/>
                    </a:lnTo>
                    <a:lnTo>
                      <a:pt x="108" y="331"/>
                    </a:lnTo>
                    <a:lnTo>
                      <a:pt x="129" y="331"/>
                    </a:lnTo>
                    <a:lnTo>
                      <a:pt x="145" y="332"/>
                    </a:lnTo>
                    <a:lnTo>
                      <a:pt x="145" y="297"/>
                    </a:lnTo>
                    <a:lnTo>
                      <a:pt x="126" y="294"/>
                    </a:lnTo>
                    <a:lnTo>
                      <a:pt x="117" y="289"/>
                    </a:lnTo>
                    <a:lnTo>
                      <a:pt x="118" y="287"/>
                    </a:lnTo>
                    <a:lnTo>
                      <a:pt x="123" y="281"/>
                    </a:lnTo>
                    <a:lnTo>
                      <a:pt x="195" y="199"/>
                    </a:lnTo>
                    <a:lnTo>
                      <a:pt x="276" y="297"/>
                    </a:lnTo>
                    <a:lnTo>
                      <a:pt x="248" y="297"/>
                    </a:lnTo>
                    <a:lnTo>
                      <a:pt x="248" y="332"/>
                    </a:lnTo>
                    <a:lnTo>
                      <a:pt x="266" y="331"/>
                    </a:lnTo>
                    <a:lnTo>
                      <a:pt x="290" y="331"/>
                    </a:lnTo>
                    <a:lnTo>
                      <a:pt x="315" y="330"/>
                    </a:lnTo>
                    <a:lnTo>
                      <a:pt x="337" y="330"/>
                    </a:lnTo>
                    <a:lnTo>
                      <a:pt x="377" y="331"/>
                    </a:lnTo>
                    <a:lnTo>
                      <a:pt x="419" y="332"/>
                    </a:lnTo>
                    <a:lnTo>
                      <a:pt x="419" y="297"/>
                    </a:lnTo>
                    <a:lnTo>
                      <a:pt x="366" y="297"/>
                    </a:lnTo>
                    <a:lnTo>
                      <a:pt x="241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Freeform 23"/>
              <p:cNvSpPr>
                <a:spLocks noChangeAspect="1" noEditPoints="1"/>
              </p:cNvSpPr>
              <p:nvPr/>
            </p:nvSpPr>
            <p:spPr bwMode="auto">
              <a:xfrm>
                <a:off x="2390" y="375"/>
                <a:ext cx="130" cy="364"/>
              </a:xfrm>
              <a:custGeom>
                <a:avLst/>
                <a:gdLst>
                  <a:gd name="T0" fmla="*/ 102 w 130"/>
                  <a:gd name="T1" fmla="*/ 43 h 364"/>
                  <a:gd name="T2" fmla="*/ 98 w 130"/>
                  <a:gd name="T3" fmla="*/ 26 h 364"/>
                  <a:gd name="T4" fmla="*/ 89 w 130"/>
                  <a:gd name="T5" fmla="*/ 12 h 364"/>
                  <a:gd name="T6" fmla="*/ 75 w 130"/>
                  <a:gd name="T7" fmla="*/ 3 h 364"/>
                  <a:gd name="T8" fmla="*/ 59 w 130"/>
                  <a:gd name="T9" fmla="*/ 0 h 364"/>
                  <a:gd name="T10" fmla="*/ 42 w 130"/>
                  <a:gd name="T11" fmla="*/ 3 h 364"/>
                  <a:gd name="T12" fmla="*/ 29 w 130"/>
                  <a:gd name="T13" fmla="*/ 13 h 364"/>
                  <a:gd name="T14" fmla="*/ 20 w 130"/>
                  <a:gd name="T15" fmla="*/ 26 h 364"/>
                  <a:gd name="T16" fmla="*/ 17 w 130"/>
                  <a:gd name="T17" fmla="*/ 42 h 364"/>
                  <a:gd name="T18" fmla="*/ 20 w 130"/>
                  <a:gd name="T19" fmla="*/ 60 h 364"/>
                  <a:gd name="T20" fmla="*/ 30 w 130"/>
                  <a:gd name="T21" fmla="*/ 73 h 364"/>
                  <a:gd name="T22" fmla="*/ 43 w 130"/>
                  <a:gd name="T23" fmla="*/ 82 h 364"/>
                  <a:gd name="T24" fmla="*/ 59 w 130"/>
                  <a:gd name="T25" fmla="*/ 85 h 364"/>
                  <a:gd name="T26" fmla="*/ 76 w 130"/>
                  <a:gd name="T27" fmla="*/ 82 h 364"/>
                  <a:gd name="T28" fmla="*/ 90 w 130"/>
                  <a:gd name="T29" fmla="*/ 73 h 364"/>
                  <a:gd name="T30" fmla="*/ 99 w 130"/>
                  <a:gd name="T31" fmla="*/ 59 h 364"/>
                  <a:gd name="T32" fmla="*/ 102 w 130"/>
                  <a:gd name="T33" fmla="*/ 43 h 364"/>
                  <a:gd name="T34" fmla="*/ 2 w 130"/>
                  <a:gd name="T35" fmla="*/ 133 h 364"/>
                  <a:gd name="T36" fmla="*/ 2 w 130"/>
                  <a:gd name="T37" fmla="*/ 162 h 364"/>
                  <a:gd name="T38" fmla="*/ 20 w 130"/>
                  <a:gd name="T39" fmla="*/ 162 h 364"/>
                  <a:gd name="T40" fmla="*/ 30 w 130"/>
                  <a:gd name="T41" fmla="*/ 165 h 364"/>
                  <a:gd name="T42" fmla="*/ 34 w 130"/>
                  <a:gd name="T43" fmla="*/ 171 h 364"/>
                  <a:gd name="T44" fmla="*/ 35 w 130"/>
                  <a:gd name="T45" fmla="*/ 182 h 364"/>
                  <a:gd name="T46" fmla="*/ 35 w 130"/>
                  <a:gd name="T47" fmla="*/ 335 h 364"/>
                  <a:gd name="T48" fmla="*/ 0 w 130"/>
                  <a:gd name="T49" fmla="*/ 335 h 364"/>
                  <a:gd name="T50" fmla="*/ 0 w 130"/>
                  <a:gd name="T51" fmla="*/ 364 h 364"/>
                  <a:gd name="T52" fmla="*/ 8 w 130"/>
                  <a:gd name="T53" fmla="*/ 364 h 364"/>
                  <a:gd name="T54" fmla="*/ 25 w 130"/>
                  <a:gd name="T55" fmla="*/ 363 h 364"/>
                  <a:gd name="T56" fmla="*/ 46 w 130"/>
                  <a:gd name="T57" fmla="*/ 363 h 364"/>
                  <a:gd name="T58" fmla="*/ 66 w 130"/>
                  <a:gd name="T59" fmla="*/ 362 h 364"/>
                  <a:gd name="T60" fmla="*/ 130 w 130"/>
                  <a:gd name="T61" fmla="*/ 364 h 364"/>
                  <a:gd name="T62" fmla="*/ 130 w 130"/>
                  <a:gd name="T63" fmla="*/ 335 h 364"/>
                  <a:gd name="T64" fmla="*/ 98 w 130"/>
                  <a:gd name="T65" fmla="*/ 335 h 364"/>
                  <a:gd name="T66" fmla="*/ 98 w 130"/>
                  <a:gd name="T67" fmla="*/ 128 h 364"/>
                  <a:gd name="T68" fmla="*/ 2 w 130"/>
                  <a:gd name="T69" fmla="*/ 13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364">
                    <a:moveTo>
                      <a:pt x="102" y="43"/>
                    </a:moveTo>
                    <a:lnTo>
                      <a:pt x="98" y="26"/>
                    </a:lnTo>
                    <a:lnTo>
                      <a:pt x="89" y="12"/>
                    </a:lnTo>
                    <a:lnTo>
                      <a:pt x="75" y="3"/>
                    </a:lnTo>
                    <a:lnTo>
                      <a:pt x="59" y="0"/>
                    </a:lnTo>
                    <a:lnTo>
                      <a:pt x="42" y="3"/>
                    </a:lnTo>
                    <a:lnTo>
                      <a:pt x="29" y="13"/>
                    </a:lnTo>
                    <a:lnTo>
                      <a:pt x="20" y="26"/>
                    </a:lnTo>
                    <a:lnTo>
                      <a:pt x="17" y="42"/>
                    </a:lnTo>
                    <a:lnTo>
                      <a:pt x="20" y="60"/>
                    </a:lnTo>
                    <a:lnTo>
                      <a:pt x="30" y="73"/>
                    </a:lnTo>
                    <a:lnTo>
                      <a:pt x="43" y="82"/>
                    </a:lnTo>
                    <a:lnTo>
                      <a:pt x="59" y="85"/>
                    </a:lnTo>
                    <a:lnTo>
                      <a:pt x="76" y="82"/>
                    </a:lnTo>
                    <a:lnTo>
                      <a:pt x="90" y="73"/>
                    </a:lnTo>
                    <a:lnTo>
                      <a:pt x="99" y="59"/>
                    </a:lnTo>
                    <a:lnTo>
                      <a:pt x="102" y="43"/>
                    </a:lnTo>
                    <a:close/>
                    <a:moveTo>
                      <a:pt x="2" y="133"/>
                    </a:moveTo>
                    <a:lnTo>
                      <a:pt x="2" y="162"/>
                    </a:lnTo>
                    <a:lnTo>
                      <a:pt x="20" y="162"/>
                    </a:lnTo>
                    <a:lnTo>
                      <a:pt x="30" y="165"/>
                    </a:lnTo>
                    <a:lnTo>
                      <a:pt x="34" y="171"/>
                    </a:lnTo>
                    <a:lnTo>
                      <a:pt x="35" y="182"/>
                    </a:lnTo>
                    <a:lnTo>
                      <a:pt x="35" y="335"/>
                    </a:lnTo>
                    <a:lnTo>
                      <a:pt x="0" y="335"/>
                    </a:lnTo>
                    <a:lnTo>
                      <a:pt x="0" y="364"/>
                    </a:lnTo>
                    <a:lnTo>
                      <a:pt x="8" y="364"/>
                    </a:lnTo>
                    <a:lnTo>
                      <a:pt x="25" y="363"/>
                    </a:lnTo>
                    <a:lnTo>
                      <a:pt x="46" y="363"/>
                    </a:lnTo>
                    <a:lnTo>
                      <a:pt x="66" y="362"/>
                    </a:lnTo>
                    <a:lnTo>
                      <a:pt x="130" y="364"/>
                    </a:lnTo>
                    <a:lnTo>
                      <a:pt x="130" y="335"/>
                    </a:lnTo>
                    <a:lnTo>
                      <a:pt x="98" y="335"/>
                    </a:lnTo>
                    <a:lnTo>
                      <a:pt x="98" y="128"/>
                    </a:lnTo>
                    <a:lnTo>
                      <a:pt x="2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Freeform 24"/>
              <p:cNvSpPr>
                <a:spLocks noChangeAspect="1"/>
              </p:cNvSpPr>
              <p:nvPr/>
            </p:nvSpPr>
            <p:spPr bwMode="auto">
              <a:xfrm>
                <a:off x="2789" y="191"/>
                <a:ext cx="495" cy="498"/>
              </a:xfrm>
              <a:custGeom>
                <a:avLst/>
                <a:gdLst>
                  <a:gd name="T0" fmla="*/ 263 w 495"/>
                  <a:gd name="T1" fmla="*/ 264 h 498"/>
                  <a:gd name="T2" fmla="*/ 470 w 495"/>
                  <a:gd name="T3" fmla="*/ 264 h 498"/>
                  <a:gd name="T4" fmla="*/ 478 w 495"/>
                  <a:gd name="T5" fmla="*/ 264 h 498"/>
                  <a:gd name="T6" fmla="*/ 486 w 495"/>
                  <a:gd name="T7" fmla="*/ 262 h 498"/>
                  <a:gd name="T8" fmla="*/ 492 w 495"/>
                  <a:gd name="T9" fmla="*/ 258 h 498"/>
                  <a:gd name="T10" fmla="*/ 495 w 495"/>
                  <a:gd name="T11" fmla="*/ 249 h 498"/>
                  <a:gd name="T12" fmla="*/ 492 w 495"/>
                  <a:gd name="T13" fmla="*/ 240 h 498"/>
                  <a:gd name="T14" fmla="*/ 486 w 495"/>
                  <a:gd name="T15" fmla="*/ 236 h 498"/>
                  <a:gd name="T16" fmla="*/ 478 w 495"/>
                  <a:gd name="T17" fmla="*/ 234 h 498"/>
                  <a:gd name="T18" fmla="*/ 470 w 495"/>
                  <a:gd name="T19" fmla="*/ 234 h 498"/>
                  <a:gd name="T20" fmla="*/ 263 w 495"/>
                  <a:gd name="T21" fmla="*/ 234 h 498"/>
                  <a:gd name="T22" fmla="*/ 263 w 495"/>
                  <a:gd name="T23" fmla="*/ 24 h 498"/>
                  <a:gd name="T24" fmla="*/ 262 w 495"/>
                  <a:gd name="T25" fmla="*/ 16 h 498"/>
                  <a:gd name="T26" fmla="*/ 261 w 495"/>
                  <a:gd name="T27" fmla="*/ 8 h 498"/>
                  <a:gd name="T28" fmla="*/ 256 w 495"/>
                  <a:gd name="T29" fmla="*/ 2 h 498"/>
                  <a:gd name="T30" fmla="*/ 248 w 495"/>
                  <a:gd name="T31" fmla="*/ 0 h 498"/>
                  <a:gd name="T32" fmla="*/ 239 w 495"/>
                  <a:gd name="T33" fmla="*/ 2 h 498"/>
                  <a:gd name="T34" fmla="*/ 235 w 495"/>
                  <a:gd name="T35" fmla="*/ 8 h 498"/>
                  <a:gd name="T36" fmla="*/ 233 w 495"/>
                  <a:gd name="T37" fmla="*/ 16 h 498"/>
                  <a:gd name="T38" fmla="*/ 233 w 495"/>
                  <a:gd name="T39" fmla="*/ 24 h 498"/>
                  <a:gd name="T40" fmla="*/ 233 w 495"/>
                  <a:gd name="T41" fmla="*/ 234 h 498"/>
                  <a:gd name="T42" fmla="*/ 24 w 495"/>
                  <a:gd name="T43" fmla="*/ 234 h 498"/>
                  <a:gd name="T44" fmla="*/ 16 w 495"/>
                  <a:gd name="T45" fmla="*/ 234 h 498"/>
                  <a:gd name="T46" fmla="*/ 8 w 495"/>
                  <a:gd name="T47" fmla="*/ 236 h 498"/>
                  <a:gd name="T48" fmla="*/ 2 w 495"/>
                  <a:gd name="T49" fmla="*/ 240 h 498"/>
                  <a:gd name="T50" fmla="*/ 0 w 495"/>
                  <a:gd name="T51" fmla="*/ 249 h 498"/>
                  <a:gd name="T52" fmla="*/ 2 w 495"/>
                  <a:gd name="T53" fmla="*/ 258 h 498"/>
                  <a:gd name="T54" fmla="*/ 8 w 495"/>
                  <a:gd name="T55" fmla="*/ 262 h 498"/>
                  <a:gd name="T56" fmla="*/ 16 w 495"/>
                  <a:gd name="T57" fmla="*/ 264 h 498"/>
                  <a:gd name="T58" fmla="*/ 24 w 495"/>
                  <a:gd name="T59" fmla="*/ 264 h 498"/>
                  <a:gd name="T60" fmla="*/ 233 w 495"/>
                  <a:gd name="T61" fmla="*/ 264 h 498"/>
                  <a:gd name="T62" fmla="*/ 233 w 495"/>
                  <a:gd name="T63" fmla="*/ 474 h 498"/>
                  <a:gd name="T64" fmla="*/ 233 w 495"/>
                  <a:gd name="T65" fmla="*/ 482 h 498"/>
                  <a:gd name="T66" fmla="*/ 235 w 495"/>
                  <a:gd name="T67" fmla="*/ 490 h 498"/>
                  <a:gd name="T68" fmla="*/ 239 w 495"/>
                  <a:gd name="T69" fmla="*/ 496 h 498"/>
                  <a:gd name="T70" fmla="*/ 248 w 495"/>
                  <a:gd name="T71" fmla="*/ 498 h 498"/>
                  <a:gd name="T72" fmla="*/ 256 w 495"/>
                  <a:gd name="T73" fmla="*/ 496 h 498"/>
                  <a:gd name="T74" fmla="*/ 261 w 495"/>
                  <a:gd name="T75" fmla="*/ 490 h 498"/>
                  <a:gd name="T76" fmla="*/ 262 w 495"/>
                  <a:gd name="T77" fmla="*/ 482 h 498"/>
                  <a:gd name="T78" fmla="*/ 263 w 495"/>
                  <a:gd name="T79" fmla="*/ 474 h 498"/>
                  <a:gd name="T80" fmla="*/ 263 w 495"/>
                  <a:gd name="T81" fmla="*/ 26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95" h="498">
                    <a:moveTo>
                      <a:pt x="263" y="264"/>
                    </a:moveTo>
                    <a:lnTo>
                      <a:pt x="470" y="264"/>
                    </a:lnTo>
                    <a:lnTo>
                      <a:pt x="478" y="264"/>
                    </a:lnTo>
                    <a:lnTo>
                      <a:pt x="486" y="262"/>
                    </a:lnTo>
                    <a:lnTo>
                      <a:pt x="492" y="258"/>
                    </a:lnTo>
                    <a:lnTo>
                      <a:pt x="495" y="249"/>
                    </a:lnTo>
                    <a:lnTo>
                      <a:pt x="492" y="240"/>
                    </a:lnTo>
                    <a:lnTo>
                      <a:pt x="486" y="236"/>
                    </a:lnTo>
                    <a:lnTo>
                      <a:pt x="478" y="234"/>
                    </a:lnTo>
                    <a:lnTo>
                      <a:pt x="470" y="234"/>
                    </a:lnTo>
                    <a:lnTo>
                      <a:pt x="263" y="234"/>
                    </a:lnTo>
                    <a:lnTo>
                      <a:pt x="263" y="24"/>
                    </a:lnTo>
                    <a:lnTo>
                      <a:pt x="262" y="16"/>
                    </a:lnTo>
                    <a:lnTo>
                      <a:pt x="261" y="8"/>
                    </a:lnTo>
                    <a:lnTo>
                      <a:pt x="256" y="2"/>
                    </a:lnTo>
                    <a:lnTo>
                      <a:pt x="248" y="0"/>
                    </a:lnTo>
                    <a:lnTo>
                      <a:pt x="239" y="2"/>
                    </a:lnTo>
                    <a:lnTo>
                      <a:pt x="235" y="8"/>
                    </a:lnTo>
                    <a:lnTo>
                      <a:pt x="233" y="16"/>
                    </a:lnTo>
                    <a:lnTo>
                      <a:pt x="233" y="24"/>
                    </a:lnTo>
                    <a:lnTo>
                      <a:pt x="233" y="234"/>
                    </a:lnTo>
                    <a:lnTo>
                      <a:pt x="24" y="234"/>
                    </a:lnTo>
                    <a:lnTo>
                      <a:pt x="16" y="234"/>
                    </a:lnTo>
                    <a:lnTo>
                      <a:pt x="8" y="236"/>
                    </a:lnTo>
                    <a:lnTo>
                      <a:pt x="2" y="240"/>
                    </a:lnTo>
                    <a:lnTo>
                      <a:pt x="0" y="249"/>
                    </a:lnTo>
                    <a:lnTo>
                      <a:pt x="2" y="258"/>
                    </a:lnTo>
                    <a:lnTo>
                      <a:pt x="8" y="262"/>
                    </a:lnTo>
                    <a:lnTo>
                      <a:pt x="16" y="264"/>
                    </a:lnTo>
                    <a:lnTo>
                      <a:pt x="24" y="264"/>
                    </a:lnTo>
                    <a:lnTo>
                      <a:pt x="233" y="264"/>
                    </a:lnTo>
                    <a:lnTo>
                      <a:pt x="233" y="474"/>
                    </a:lnTo>
                    <a:lnTo>
                      <a:pt x="233" y="482"/>
                    </a:lnTo>
                    <a:lnTo>
                      <a:pt x="235" y="490"/>
                    </a:lnTo>
                    <a:lnTo>
                      <a:pt x="239" y="496"/>
                    </a:lnTo>
                    <a:lnTo>
                      <a:pt x="248" y="498"/>
                    </a:lnTo>
                    <a:lnTo>
                      <a:pt x="256" y="496"/>
                    </a:lnTo>
                    <a:lnTo>
                      <a:pt x="261" y="490"/>
                    </a:lnTo>
                    <a:lnTo>
                      <a:pt x="262" y="482"/>
                    </a:lnTo>
                    <a:lnTo>
                      <a:pt x="263" y="474"/>
                    </a:lnTo>
                    <a:lnTo>
                      <a:pt x="263" y="2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20" name="Freeform 25"/>
              <p:cNvSpPr>
                <a:spLocks noChangeAspect="1" noEditPoints="1"/>
              </p:cNvSpPr>
              <p:nvPr/>
            </p:nvSpPr>
            <p:spPr bwMode="auto">
              <a:xfrm>
                <a:off x="3527" y="107"/>
                <a:ext cx="274" cy="528"/>
              </a:xfrm>
              <a:custGeom>
                <a:avLst/>
                <a:gdLst>
                  <a:gd name="T0" fmla="*/ 142 w 274"/>
                  <a:gd name="T1" fmla="*/ 4 h 528"/>
                  <a:gd name="T2" fmla="*/ 115 w 274"/>
                  <a:gd name="T3" fmla="*/ 1 h 528"/>
                  <a:gd name="T4" fmla="*/ 62 w 274"/>
                  <a:gd name="T5" fmla="*/ 6 h 528"/>
                  <a:gd name="T6" fmla="*/ 38 w 274"/>
                  <a:gd name="T7" fmla="*/ 8 h 528"/>
                  <a:gd name="T8" fmla="*/ 30 w 274"/>
                  <a:gd name="T9" fmla="*/ 15 h 528"/>
                  <a:gd name="T10" fmla="*/ 33 w 274"/>
                  <a:gd name="T11" fmla="*/ 31 h 528"/>
                  <a:gd name="T12" fmla="*/ 67 w 274"/>
                  <a:gd name="T13" fmla="*/ 33 h 528"/>
                  <a:gd name="T14" fmla="*/ 83 w 274"/>
                  <a:gd name="T15" fmla="*/ 39 h 528"/>
                  <a:gd name="T16" fmla="*/ 82 w 274"/>
                  <a:gd name="T17" fmla="*/ 52 h 528"/>
                  <a:gd name="T18" fmla="*/ 76 w 274"/>
                  <a:gd name="T19" fmla="*/ 78 h 528"/>
                  <a:gd name="T20" fmla="*/ 12 w 274"/>
                  <a:gd name="T21" fmla="*/ 335 h 528"/>
                  <a:gd name="T22" fmla="*/ 3 w 274"/>
                  <a:gd name="T23" fmla="*/ 377 h 528"/>
                  <a:gd name="T24" fmla="*/ 0 w 274"/>
                  <a:gd name="T25" fmla="*/ 411 h 528"/>
                  <a:gd name="T26" fmla="*/ 27 w 274"/>
                  <a:gd name="T27" fmla="*/ 496 h 528"/>
                  <a:gd name="T28" fmla="*/ 95 w 274"/>
                  <a:gd name="T29" fmla="*/ 528 h 528"/>
                  <a:gd name="T30" fmla="*/ 159 w 274"/>
                  <a:gd name="T31" fmla="*/ 509 h 528"/>
                  <a:gd name="T32" fmla="*/ 217 w 274"/>
                  <a:gd name="T33" fmla="*/ 459 h 528"/>
                  <a:gd name="T34" fmla="*/ 258 w 274"/>
                  <a:gd name="T35" fmla="*/ 389 h 528"/>
                  <a:gd name="T36" fmla="*/ 274 w 274"/>
                  <a:gd name="T37" fmla="*/ 309 h 528"/>
                  <a:gd name="T38" fmla="*/ 247 w 274"/>
                  <a:gd name="T39" fmla="*/ 223 h 528"/>
                  <a:gd name="T40" fmla="*/ 175 w 274"/>
                  <a:gd name="T41" fmla="*/ 189 h 528"/>
                  <a:gd name="T42" fmla="*/ 127 w 274"/>
                  <a:gd name="T43" fmla="*/ 203 h 528"/>
                  <a:gd name="T44" fmla="*/ 88 w 274"/>
                  <a:gd name="T45" fmla="*/ 234 h 528"/>
                  <a:gd name="T46" fmla="*/ 73 w 274"/>
                  <a:gd name="T47" fmla="*/ 292 h 528"/>
                  <a:gd name="T48" fmla="*/ 78 w 274"/>
                  <a:gd name="T49" fmla="*/ 275 h 528"/>
                  <a:gd name="T50" fmla="*/ 84 w 274"/>
                  <a:gd name="T51" fmla="*/ 265 h 528"/>
                  <a:gd name="T52" fmla="*/ 135 w 274"/>
                  <a:gd name="T53" fmla="*/ 217 h 528"/>
                  <a:gd name="T54" fmla="*/ 173 w 274"/>
                  <a:gd name="T55" fmla="*/ 205 h 528"/>
                  <a:gd name="T56" fmla="*/ 207 w 274"/>
                  <a:gd name="T57" fmla="*/ 223 h 528"/>
                  <a:gd name="T58" fmla="*/ 220 w 274"/>
                  <a:gd name="T59" fmla="*/ 276 h 528"/>
                  <a:gd name="T60" fmla="*/ 206 w 274"/>
                  <a:gd name="T61" fmla="*/ 361 h 528"/>
                  <a:gd name="T62" fmla="*/ 183 w 274"/>
                  <a:gd name="T63" fmla="*/ 435 h 528"/>
                  <a:gd name="T64" fmla="*/ 140 w 274"/>
                  <a:gd name="T65" fmla="*/ 492 h 528"/>
                  <a:gd name="T66" fmla="*/ 95 w 274"/>
                  <a:gd name="T67" fmla="*/ 512 h 528"/>
                  <a:gd name="T68" fmla="*/ 60 w 274"/>
                  <a:gd name="T69" fmla="*/ 495 h 528"/>
                  <a:gd name="T70" fmla="*/ 45 w 274"/>
                  <a:gd name="T71" fmla="*/ 436 h 528"/>
                  <a:gd name="T72" fmla="*/ 46 w 274"/>
                  <a:gd name="T73" fmla="*/ 411 h 528"/>
                  <a:gd name="T74" fmla="*/ 57 w 274"/>
                  <a:gd name="T75" fmla="*/ 36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" h="528">
                    <a:moveTo>
                      <a:pt x="143" y="8"/>
                    </a:moveTo>
                    <a:lnTo>
                      <a:pt x="142" y="4"/>
                    </a:lnTo>
                    <a:lnTo>
                      <a:pt x="133" y="0"/>
                    </a:lnTo>
                    <a:lnTo>
                      <a:pt x="115" y="1"/>
                    </a:lnTo>
                    <a:lnTo>
                      <a:pt x="89" y="3"/>
                    </a:lnTo>
                    <a:lnTo>
                      <a:pt x="62" y="6"/>
                    </a:lnTo>
                    <a:lnTo>
                      <a:pt x="43" y="8"/>
                    </a:lnTo>
                    <a:lnTo>
                      <a:pt x="38" y="8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8" y="23"/>
                    </a:lnTo>
                    <a:lnTo>
                      <a:pt x="33" y="31"/>
                    </a:lnTo>
                    <a:lnTo>
                      <a:pt x="46" y="32"/>
                    </a:lnTo>
                    <a:lnTo>
                      <a:pt x="67" y="33"/>
                    </a:lnTo>
                    <a:lnTo>
                      <a:pt x="78" y="35"/>
                    </a:lnTo>
                    <a:lnTo>
                      <a:pt x="83" y="39"/>
                    </a:lnTo>
                    <a:lnTo>
                      <a:pt x="84" y="45"/>
                    </a:lnTo>
                    <a:lnTo>
                      <a:pt x="82" y="52"/>
                    </a:lnTo>
                    <a:lnTo>
                      <a:pt x="80" y="64"/>
                    </a:lnTo>
                    <a:lnTo>
                      <a:pt x="76" y="78"/>
                    </a:lnTo>
                    <a:lnTo>
                      <a:pt x="73" y="91"/>
                    </a:lnTo>
                    <a:lnTo>
                      <a:pt x="12" y="335"/>
                    </a:lnTo>
                    <a:lnTo>
                      <a:pt x="6" y="359"/>
                    </a:lnTo>
                    <a:lnTo>
                      <a:pt x="3" y="377"/>
                    </a:lnTo>
                    <a:lnTo>
                      <a:pt x="1" y="393"/>
                    </a:lnTo>
                    <a:lnTo>
                      <a:pt x="0" y="411"/>
                    </a:lnTo>
                    <a:lnTo>
                      <a:pt x="7" y="459"/>
                    </a:lnTo>
                    <a:lnTo>
                      <a:pt x="27" y="496"/>
                    </a:lnTo>
                    <a:lnTo>
                      <a:pt x="57" y="520"/>
                    </a:lnTo>
                    <a:lnTo>
                      <a:pt x="95" y="528"/>
                    </a:lnTo>
                    <a:lnTo>
                      <a:pt x="127" y="523"/>
                    </a:lnTo>
                    <a:lnTo>
                      <a:pt x="159" y="509"/>
                    </a:lnTo>
                    <a:lnTo>
                      <a:pt x="190" y="487"/>
                    </a:lnTo>
                    <a:lnTo>
                      <a:pt x="217" y="459"/>
                    </a:lnTo>
                    <a:lnTo>
                      <a:pt x="240" y="426"/>
                    </a:lnTo>
                    <a:lnTo>
                      <a:pt x="258" y="389"/>
                    </a:lnTo>
                    <a:lnTo>
                      <a:pt x="270" y="349"/>
                    </a:lnTo>
                    <a:lnTo>
                      <a:pt x="274" y="309"/>
                    </a:lnTo>
                    <a:lnTo>
                      <a:pt x="267" y="261"/>
                    </a:lnTo>
                    <a:lnTo>
                      <a:pt x="247" y="223"/>
                    </a:lnTo>
                    <a:lnTo>
                      <a:pt x="215" y="198"/>
                    </a:lnTo>
                    <a:lnTo>
                      <a:pt x="175" y="189"/>
                    </a:lnTo>
                    <a:lnTo>
                      <a:pt x="150" y="193"/>
                    </a:lnTo>
                    <a:lnTo>
                      <a:pt x="127" y="203"/>
                    </a:lnTo>
                    <a:lnTo>
                      <a:pt x="106" y="217"/>
                    </a:lnTo>
                    <a:lnTo>
                      <a:pt x="88" y="234"/>
                    </a:lnTo>
                    <a:lnTo>
                      <a:pt x="143" y="8"/>
                    </a:lnTo>
                    <a:close/>
                    <a:moveTo>
                      <a:pt x="73" y="292"/>
                    </a:moveTo>
                    <a:lnTo>
                      <a:pt x="76" y="282"/>
                    </a:lnTo>
                    <a:lnTo>
                      <a:pt x="78" y="275"/>
                    </a:lnTo>
                    <a:lnTo>
                      <a:pt x="80" y="271"/>
                    </a:lnTo>
                    <a:lnTo>
                      <a:pt x="84" y="265"/>
                    </a:lnTo>
                    <a:lnTo>
                      <a:pt x="111" y="236"/>
                    </a:lnTo>
                    <a:lnTo>
                      <a:pt x="135" y="217"/>
                    </a:lnTo>
                    <a:lnTo>
                      <a:pt x="157" y="208"/>
                    </a:lnTo>
                    <a:lnTo>
                      <a:pt x="173" y="205"/>
                    </a:lnTo>
                    <a:lnTo>
                      <a:pt x="192" y="210"/>
                    </a:lnTo>
                    <a:lnTo>
                      <a:pt x="207" y="223"/>
                    </a:lnTo>
                    <a:lnTo>
                      <a:pt x="217" y="245"/>
                    </a:lnTo>
                    <a:lnTo>
                      <a:pt x="220" y="276"/>
                    </a:lnTo>
                    <a:lnTo>
                      <a:pt x="216" y="315"/>
                    </a:lnTo>
                    <a:lnTo>
                      <a:pt x="206" y="361"/>
                    </a:lnTo>
                    <a:lnTo>
                      <a:pt x="194" y="404"/>
                    </a:lnTo>
                    <a:lnTo>
                      <a:pt x="183" y="435"/>
                    </a:lnTo>
                    <a:lnTo>
                      <a:pt x="162" y="468"/>
                    </a:lnTo>
                    <a:lnTo>
                      <a:pt x="140" y="492"/>
                    </a:lnTo>
                    <a:lnTo>
                      <a:pt x="117" y="507"/>
                    </a:lnTo>
                    <a:lnTo>
                      <a:pt x="95" y="512"/>
                    </a:lnTo>
                    <a:lnTo>
                      <a:pt x="76" y="508"/>
                    </a:lnTo>
                    <a:lnTo>
                      <a:pt x="60" y="495"/>
                    </a:lnTo>
                    <a:lnTo>
                      <a:pt x="49" y="471"/>
                    </a:lnTo>
                    <a:lnTo>
                      <a:pt x="45" y="436"/>
                    </a:lnTo>
                    <a:lnTo>
                      <a:pt x="45" y="425"/>
                    </a:lnTo>
                    <a:lnTo>
                      <a:pt x="46" y="411"/>
                    </a:lnTo>
                    <a:lnTo>
                      <a:pt x="50" y="390"/>
                    </a:lnTo>
                    <a:lnTo>
                      <a:pt x="57" y="361"/>
                    </a:lnTo>
                    <a:lnTo>
                      <a:pt x="73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21" name="Freeform 26"/>
              <p:cNvSpPr>
                <a:spLocks noChangeAspect="1"/>
              </p:cNvSpPr>
              <p:nvPr/>
            </p:nvSpPr>
            <p:spPr bwMode="auto">
              <a:xfrm>
                <a:off x="3854" y="65"/>
                <a:ext cx="172" cy="749"/>
              </a:xfrm>
              <a:custGeom>
                <a:avLst/>
                <a:gdLst>
                  <a:gd name="T0" fmla="*/ 172 w 172"/>
                  <a:gd name="T1" fmla="*/ 375 h 749"/>
                  <a:gd name="T2" fmla="*/ 171 w 172"/>
                  <a:gd name="T3" fmla="*/ 326 h 749"/>
                  <a:gd name="T4" fmla="*/ 163 w 172"/>
                  <a:gd name="T5" fmla="*/ 268 h 749"/>
                  <a:gd name="T6" fmla="*/ 148 w 172"/>
                  <a:gd name="T7" fmla="*/ 205 h 749"/>
                  <a:gd name="T8" fmla="*/ 123 w 172"/>
                  <a:gd name="T9" fmla="*/ 141 h 749"/>
                  <a:gd name="T10" fmla="*/ 87 w 172"/>
                  <a:gd name="T11" fmla="*/ 80 h 749"/>
                  <a:gd name="T12" fmla="*/ 51 w 172"/>
                  <a:gd name="T13" fmla="*/ 36 h 749"/>
                  <a:gd name="T14" fmla="*/ 22 w 172"/>
                  <a:gd name="T15" fmla="*/ 9 h 749"/>
                  <a:gd name="T16" fmla="*/ 7 w 172"/>
                  <a:gd name="T17" fmla="*/ 0 h 749"/>
                  <a:gd name="T18" fmla="*/ 2 w 172"/>
                  <a:gd name="T19" fmla="*/ 2 h 749"/>
                  <a:gd name="T20" fmla="*/ 0 w 172"/>
                  <a:gd name="T21" fmla="*/ 8 h 749"/>
                  <a:gd name="T22" fmla="*/ 0 w 172"/>
                  <a:gd name="T23" fmla="*/ 10 h 749"/>
                  <a:gd name="T24" fmla="*/ 2 w 172"/>
                  <a:gd name="T25" fmla="*/ 12 h 749"/>
                  <a:gd name="T26" fmla="*/ 6 w 172"/>
                  <a:gd name="T27" fmla="*/ 17 h 749"/>
                  <a:gd name="T28" fmla="*/ 14 w 172"/>
                  <a:gd name="T29" fmla="*/ 25 h 749"/>
                  <a:gd name="T30" fmla="*/ 63 w 172"/>
                  <a:gd name="T31" fmla="*/ 89 h 749"/>
                  <a:gd name="T32" fmla="*/ 99 w 172"/>
                  <a:gd name="T33" fmla="*/ 169 h 749"/>
                  <a:gd name="T34" fmla="*/ 121 w 172"/>
                  <a:gd name="T35" fmla="*/ 265 h 749"/>
                  <a:gd name="T36" fmla="*/ 129 w 172"/>
                  <a:gd name="T37" fmla="*/ 375 h 749"/>
                  <a:gd name="T38" fmla="*/ 124 w 172"/>
                  <a:gd name="T39" fmla="*/ 471 h 749"/>
                  <a:gd name="T40" fmla="*/ 104 w 172"/>
                  <a:gd name="T41" fmla="*/ 565 h 749"/>
                  <a:gd name="T42" fmla="*/ 67 w 172"/>
                  <a:gd name="T43" fmla="*/ 652 h 749"/>
                  <a:gd name="T44" fmla="*/ 9 w 172"/>
                  <a:gd name="T45" fmla="*/ 729 h 749"/>
                  <a:gd name="T46" fmla="*/ 1 w 172"/>
                  <a:gd name="T47" fmla="*/ 738 h 749"/>
                  <a:gd name="T48" fmla="*/ 0 w 172"/>
                  <a:gd name="T49" fmla="*/ 742 h 749"/>
                  <a:gd name="T50" fmla="*/ 2 w 172"/>
                  <a:gd name="T51" fmla="*/ 747 h 749"/>
                  <a:gd name="T52" fmla="*/ 7 w 172"/>
                  <a:gd name="T53" fmla="*/ 749 h 749"/>
                  <a:gd name="T54" fmla="*/ 23 w 172"/>
                  <a:gd name="T55" fmla="*/ 740 h 749"/>
                  <a:gd name="T56" fmla="*/ 53 w 172"/>
                  <a:gd name="T57" fmla="*/ 712 h 749"/>
                  <a:gd name="T58" fmla="*/ 89 w 172"/>
                  <a:gd name="T59" fmla="*/ 666 h 749"/>
                  <a:gd name="T60" fmla="*/ 126 w 172"/>
                  <a:gd name="T61" fmla="*/ 603 h 749"/>
                  <a:gd name="T62" fmla="*/ 149 w 172"/>
                  <a:gd name="T63" fmla="*/ 542 h 749"/>
                  <a:gd name="T64" fmla="*/ 163 w 172"/>
                  <a:gd name="T65" fmla="*/ 482 h 749"/>
                  <a:gd name="T66" fmla="*/ 171 w 172"/>
                  <a:gd name="T67" fmla="*/ 425 h 749"/>
                  <a:gd name="T68" fmla="*/ 172 w 172"/>
                  <a:gd name="T69" fmla="*/ 375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2" h="749">
                    <a:moveTo>
                      <a:pt x="172" y="375"/>
                    </a:moveTo>
                    <a:lnTo>
                      <a:pt x="171" y="326"/>
                    </a:lnTo>
                    <a:lnTo>
                      <a:pt x="163" y="268"/>
                    </a:lnTo>
                    <a:lnTo>
                      <a:pt x="148" y="205"/>
                    </a:lnTo>
                    <a:lnTo>
                      <a:pt x="123" y="141"/>
                    </a:lnTo>
                    <a:lnTo>
                      <a:pt x="87" y="80"/>
                    </a:lnTo>
                    <a:lnTo>
                      <a:pt x="51" y="36"/>
                    </a:lnTo>
                    <a:lnTo>
                      <a:pt x="22" y="9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7"/>
                    </a:lnTo>
                    <a:lnTo>
                      <a:pt x="14" y="25"/>
                    </a:lnTo>
                    <a:lnTo>
                      <a:pt x="63" y="89"/>
                    </a:lnTo>
                    <a:lnTo>
                      <a:pt x="99" y="169"/>
                    </a:lnTo>
                    <a:lnTo>
                      <a:pt x="121" y="265"/>
                    </a:lnTo>
                    <a:lnTo>
                      <a:pt x="129" y="375"/>
                    </a:lnTo>
                    <a:lnTo>
                      <a:pt x="124" y="471"/>
                    </a:lnTo>
                    <a:lnTo>
                      <a:pt x="104" y="565"/>
                    </a:lnTo>
                    <a:lnTo>
                      <a:pt x="67" y="652"/>
                    </a:lnTo>
                    <a:lnTo>
                      <a:pt x="9" y="729"/>
                    </a:lnTo>
                    <a:lnTo>
                      <a:pt x="1" y="738"/>
                    </a:lnTo>
                    <a:lnTo>
                      <a:pt x="0" y="742"/>
                    </a:lnTo>
                    <a:lnTo>
                      <a:pt x="2" y="747"/>
                    </a:lnTo>
                    <a:lnTo>
                      <a:pt x="7" y="749"/>
                    </a:lnTo>
                    <a:lnTo>
                      <a:pt x="23" y="740"/>
                    </a:lnTo>
                    <a:lnTo>
                      <a:pt x="53" y="712"/>
                    </a:lnTo>
                    <a:lnTo>
                      <a:pt x="89" y="666"/>
                    </a:lnTo>
                    <a:lnTo>
                      <a:pt x="126" y="603"/>
                    </a:lnTo>
                    <a:lnTo>
                      <a:pt x="149" y="542"/>
                    </a:lnTo>
                    <a:lnTo>
                      <a:pt x="163" y="482"/>
                    </a:lnTo>
                    <a:lnTo>
                      <a:pt x="171" y="425"/>
                    </a:lnTo>
                    <a:lnTo>
                      <a:pt x="172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grpSp>
          <p:nvGrpSpPr>
            <p:cNvPr id="2487524" name="Group 29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 rot="16200000">
              <a:off x="551035" y="4099074"/>
              <a:ext cx="643606" cy="303989"/>
              <a:chOff x="-2" y="0"/>
              <a:chExt cx="1120" cy="529"/>
            </a:xfrm>
          </p:grpSpPr>
          <p:sp>
            <p:nvSpPr>
              <p:cNvPr id="2487538" name="Freeform 30"/>
              <p:cNvSpPr>
                <a:spLocks noChangeAspect="1"/>
              </p:cNvSpPr>
              <p:nvPr/>
            </p:nvSpPr>
            <p:spPr bwMode="auto">
              <a:xfrm>
                <a:off x="-2" y="0"/>
                <a:ext cx="166" cy="521"/>
              </a:xfrm>
              <a:custGeom>
                <a:avLst/>
                <a:gdLst>
                  <a:gd name="T0" fmla="*/ 107 w 166"/>
                  <a:gd name="T1" fmla="*/ 0 h 521"/>
                  <a:gd name="T2" fmla="*/ 0 w 166"/>
                  <a:gd name="T3" fmla="*/ 8 h 521"/>
                  <a:gd name="T4" fmla="*/ 0 w 166"/>
                  <a:gd name="T5" fmla="*/ 31 h 521"/>
                  <a:gd name="T6" fmla="*/ 17 w 166"/>
                  <a:gd name="T7" fmla="*/ 32 h 521"/>
                  <a:gd name="T8" fmla="*/ 31 w 166"/>
                  <a:gd name="T9" fmla="*/ 33 h 521"/>
                  <a:gd name="T10" fmla="*/ 41 w 166"/>
                  <a:gd name="T11" fmla="*/ 35 h 521"/>
                  <a:gd name="T12" fmla="*/ 48 w 166"/>
                  <a:gd name="T13" fmla="*/ 38 h 521"/>
                  <a:gd name="T14" fmla="*/ 53 w 166"/>
                  <a:gd name="T15" fmla="*/ 44 h 521"/>
                  <a:gd name="T16" fmla="*/ 56 w 166"/>
                  <a:gd name="T17" fmla="*/ 51 h 521"/>
                  <a:gd name="T18" fmla="*/ 58 w 166"/>
                  <a:gd name="T19" fmla="*/ 61 h 521"/>
                  <a:gd name="T20" fmla="*/ 58 w 166"/>
                  <a:gd name="T21" fmla="*/ 73 h 521"/>
                  <a:gd name="T22" fmla="*/ 58 w 166"/>
                  <a:gd name="T23" fmla="*/ 464 h 521"/>
                  <a:gd name="T24" fmla="*/ 56 w 166"/>
                  <a:gd name="T25" fmla="*/ 484 h 521"/>
                  <a:gd name="T26" fmla="*/ 48 w 166"/>
                  <a:gd name="T27" fmla="*/ 494 h 521"/>
                  <a:gd name="T28" fmla="*/ 30 w 166"/>
                  <a:gd name="T29" fmla="*/ 497 h 521"/>
                  <a:gd name="T30" fmla="*/ 0 w 166"/>
                  <a:gd name="T31" fmla="*/ 498 h 521"/>
                  <a:gd name="T32" fmla="*/ 0 w 166"/>
                  <a:gd name="T33" fmla="*/ 521 h 521"/>
                  <a:gd name="T34" fmla="*/ 21 w 166"/>
                  <a:gd name="T35" fmla="*/ 520 h 521"/>
                  <a:gd name="T36" fmla="*/ 43 w 166"/>
                  <a:gd name="T37" fmla="*/ 519 h 521"/>
                  <a:gd name="T38" fmla="*/ 65 w 166"/>
                  <a:gd name="T39" fmla="*/ 519 h 521"/>
                  <a:gd name="T40" fmla="*/ 82 w 166"/>
                  <a:gd name="T41" fmla="*/ 519 h 521"/>
                  <a:gd name="T42" fmla="*/ 100 w 166"/>
                  <a:gd name="T43" fmla="*/ 519 h 521"/>
                  <a:gd name="T44" fmla="*/ 121 w 166"/>
                  <a:gd name="T45" fmla="*/ 519 h 521"/>
                  <a:gd name="T46" fmla="*/ 143 w 166"/>
                  <a:gd name="T47" fmla="*/ 520 h 521"/>
                  <a:gd name="T48" fmla="*/ 166 w 166"/>
                  <a:gd name="T49" fmla="*/ 521 h 521"/>
                  <a:gd name="T50" fmla="*/ 166 w 166"/>
                  <a:gd name="T51" fmla="*/ 498 h 521"/>
                  <a:gd name="T52" fmla="*/ 135 w 166"/>
                  <a:gd name="T53" fmla="*/ 497 h 521"/>
                  <a:gd name="T54" fmla="*/ 118 w 166"/>
                  <a:gd name="T55" fmla="*/ 494 h 521"/>
                  <a:gd name="T56" fmla="*/ 109 w 166"/>
                  <a:gd name="T57" fmla="*/ 484 h 521"/>
                  <a:gd name="T58" fmla="*/ 107 w 166"/>
                  <a:gd name="T59" fmla="*/ 464 h 521"/>
                  <a:gd name="T60" fmla="*/ 107 w 166"/>
                  <a:gd name="T61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6" h="521">
                    <a:moveTo>
                      <a:pt x="107" y="0"/>
                    </a:moveTo>
                    <a:lnTo>
                      <a:pt x="0" y="8"/>
                    </a:lnTo>
                    <a:lnTo>
                      <a:pt x="0" y="31"/>
                    </a:lnTo>
                    <a:lnTo>
                      <a:pt x="17" y="32"/>
                    </a:lnTo>
                    <a:lnTo>
                      <a:pt x="31" y="33"/>
                    </a:lnTo>
                    <a:lnTo>
                      <a:pt x="41" y="35"/>
                    </a:lnTo>
                    <a:lnTo>
                      <a:pt x="48" y="38"/>
                    </a:lnTo>
                    <a:lnTo>
                      <a:pt x="53" y="44"/>
                    </a:lnTo>
                    <a:lnTo>
                      <a:pt x="56" y="51"/>
                    </a:lnTo>
                    <a:lnTo>
                      <a:pt x="58" y="61"/>
                    </a:lnTo>
                    <a:lnTo>
                      <a:pt x="58" y="73"/>
                    </a:lnTo>
                    <a:lnTo>
                      <a:pt x="58" y="464"/>
                    </a:lnTo>
                    <a:lnTo>
                      <a:pt x="56" y="484"/>
                    </a:lnTo>
                    <a:lnTo>
                      <a:pt x="48" y="494"/>
                    </a:lnTo>
                    <a:lnTo>
                      <a:pt x="30" y="497"/>
                    </a:lnTo>
                    <a:lnTo>
                      <a:pt x="0" y="498"/>
                    </a:lnTo>
                    <a:lnTo>
                      <a:pt x="0" y="521"/>
                    </a:lnTo>
                    <a:lnTo>
                      <a:pt x="21" y="520"/>
                    </a:lnTo>
                    <a:lnTo>
                      <a:pt x="43" y="519"/>
                    </a:lnTo>
                    <a:lnTo>
                      <a:pt x="65" y="519"/>
                    </a:lnTo>
                    <a:lnTo>
                      <a:pt x="82" y="519"/>
                    </a:lnTo>
                    <a:lnTo>
                      <a:pt x="100" y="519"/>
                    </a:lnTo>
                    <a:lnTo>
                      <a:pt x="121" y="519"/>
                    </a:lnTo>
                    <a:lnTo>
                      <a:pt x="143" y="520"/>
                    </a:lnTo>
                    <a:lnTo>
                      <a:pt x="166" y="521"/>
                    </a:lnTo>
                    <a:lnTo>
                      <a:pt x="166" y="498"/>
                    </a:lnTo>
                    <a:lnTo>
                      <a:pt x="135" y="497"/>
                    </a:lnTo>
                    <a:lnTo>
                      <a:pt x="118" y="494"/>
                    </a:lnTo>
                    <a:lnTo>
                      <a:pt x="109" y="484"/>
                    </a:lnTo>
                    <a:lnTo>
                      <a:pt x="107" y="46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41" name="Freeform 31"/>
              <p:cNvSpPr>
                <a:spLocks noChangeAspect="1" noEditPoints="1"/>
              </p:cNvSpPr>
              <p:nvPr/>
            </p:nvSpPr>
            <p:spPr bwMode="auto">
              <a:xfrm>
                <a:off x="201" y="185"/>
                <a:ext cx="331" cy="344"/>
              </a:xfrm>
              <a:custGeom>
                <a:avLst/>
                <a:gdLst>
                  <a:gd name="T0" fmla="*/ 331 w 331"/>
                  <a:gd name="T1" fmla="*/ 175 h 344"/>
                  <a:gd name="T2" fmla="*/ 328 w 331"/>
                  <a:gd name="T3" fmla="*/ 140 h 344"/>
                  <a:gd name="T4" fmla="*/ 318 w 331"/>
                  <a:gd name="T5" fmla="*/ 107 h 344"/>
                  <a:gd name="T6" fmla="*/ 303 w 331"/>
                  <a:gd name="T7" fmla="*/ 77 h 344"/>
                  <a:gd name="T8" fmla="*/ 283 w 331"/>
                  <a:gd name="T9" fmla="*/ 51 h 344"/>
                  <a:gd name="T10" fmla="*/ 258 w 331"/>
                  <a:gd name="T11" fmla="*/ 30 h 344"/>
                  <a:gd name="T12" fmla="*/ 230 w 331"/>
                  <a:gd name="T13" fmla="*/ 13 h 344"/>
                  <a:gd name="T14" fmla="*/ 199 w 331"/>
                  <a:gd name="T15" fmla="*/ 3 h 344"/>
                  <a:gd name="T16" fmla="*/ 166 w 331"/>
                  <a:gd name="T17" fmla="*/ 0 h 344"/>
                  <a:gd name="T18" fmla="*/ 132 w 331"/>
                  <a:gd name="T19" fmla="*/ 3 h 344"/>
                  <a:gd name="T20" fmla="*/ 101 w 331"/>
                  <a:gd name="T21" fmla="*/ 14 h 344"/>
                  <a:gd name="T22" fmla="*/ 73 w 331"/>
                  <a:gd name="T23" fmla="*/ 31 h 344"/>
                  <a:gd name="T24" fmla="*/ 48 w 331"/>
                  <a:gd name="T25" fmla="*/ 52 h 344"/>
                  <a:gd name="T26" fmla="*/ 28 w 331"/>
                  <a:gd name="T27" fmla="*/ 78 h 344"/>
                  <a:gd name="T28" fmla="*/ 13 w 331"/>
                  <a:gd name="T29" fmla="*/ 108 h 344"/>
                  <a:gd name="T30" fmla="*/ 4 w 331"/>
                  <a:gd name="T31" fmla="*/ 141 h 344"/>
                  <a:gd name="T32" fmla="*/ 0 w 331"/>
                  <a:gd name="T33" fmla="*/ 175 h 344"/>
                  <a:gd name="T34" fmla="*/ 14 w 331"/>
                  <a:gd name="T35" fmla="*/ 242 h 344"/>
                  <a:gd name="T36" fmla="*/ 50 w 331"/>
                  <a:gd name="T37" fmla="*/ 296 h 344"/>
                  <a:gd name="T38" fmla="*/ 103 w 331"/>
                  <a:gd name="T39" fmla="*/ 332 h 344"/>
                  <a:gd name="T40" fmla="*/ 166 w 331"/>
                  <a:gd name="T41" fmla="*/ 344 h 344"/>
                  <a:gd name="T42" fmla="*/ 229 w 331"/>
                  <a:gd name="T43" fmla="*/ 331 h 344"/>
                  <a:gd name="T44" fmla="*/ 282 w 331"/>
                  <a:gd name="T45" fmla="*/ 296 h 344"/>
                  <a:gd name="T46" fmla="*/ 318 w 331"/>
                  <a:gd name="T47" fmla="*/ 242 h 344"/>
                  <a:gd name="T48" fmla="*/ 331 w 331"/>
                  <a:gd name="T49" fmla="*/ 175 h 344"/>
                  <a:gd name="T50" fmla="*/ 166 w 331"/>
                  <a:gd name="T51" fmla="*/ 325 h 344"/>
                  <a:gd name="T52" fmla="*/ 142 w 331"/>
                  <a:gd name="T53" fmla="*/ 323 h 344"/>
                  <a:gd name="T54" fmla="*/ 119 w 331"/>
                  <a:gd name="T55" fmla="*/ 313 h 344"/>
                  <a:gd name="T56" fmla="*/ 98 w 331"/>
                  <a:gd name="T57" fmla="*/ 297 h 344"/>
                  <a:gd name="T58" fmla="*/ 81 w 331"/>
                  <a:gd name="T59" fmla="*/ 275 h 344"/>
                  <a:gd name="T60" fmla="*/ 70 w 331"/>
                  <a:gd name="T61" fmla="*/ 249 h 344"/>
                  <a:gd name="T62" fmla="*/ 65 w 331"/>
                  <a:gd name="T63" fmla="*/ 220 h 344"/>
                  <a:gd name="T64" fmla="*/ 63 w 331"/>
                  <a:gd name="T65" fmla="*/ 193 h 344"/>
                  <a:gd name="T66" fmla="*/ 62 w 331"/>
                  <a:gd name="T67" fmla="*/ 169 h 344"/>
                  <a:gd name="T68" fmla="*/ 63 w 331"/>
                  <a:gd name="T69" fmla="*/ 146 h 344"/>
                  <a:gd name="T70" fmla="*/ 65 w 331"/>
                  <a:gd name="T71" fmla="*/ 119 h 344"/>
                  <a:gd name="T72" fmla="*/ 70 w 331"/>
                  <a:gd name="T73" fmla="*/ 92 h 344"/>
                  <a:gd name="T74" fmla="*/ 80 w 331"/>
                  <a:gd name="T75" fmla="*/ 66 h 344"/>
                  <a:gd name="T76" fmla="*/ 98 w 331"/>
                  <a:gd name="T77" fmla="*/ 44 h 344"/>
                  <a:gd name="T78" fmla="*/ 119 w 331"/>
                  <a:gd name="T79" fmla="*/ 28 h 344"/>
                  <a:gd name="T80" fmla="*/ 142 w 331"/>
                  <a:gd name="T81" fmla="*/ 19 h 344"/>
                  <a:gd name="T82" fmla="*/ 166 w 331"/>
                  <a:gd name="T83" fmla="*/ 16 h 344"/>
                  <a:gd name="T84" fmla="*/ 190 w 331"/>
                  <a:gd name="T85" fmla="*/ 19 h 344"/>
                  <a:gd name="T86" fmla="*/ 213 w 331"/>
                  <a:gd name="T87" fmla="*/ 28 h 344"/>
                  <a:gd name="T88" fmla="*/ 233 w 331"/>
                  <a:gd name="T89" fmla="*/ 43 h 344"/>
                  <a:gd name="T90" fmla="*/ 250 w 331"/>
                  <a:gd name="T91" fmla="*/ 65 h 344"/>
                  <a:gd name="T92" fmla="*/ 261 w 331"/>
                  <a:gd name="T93" fmla="*/ 91 h 344"/>
                  <a:gd name="T94" fmla="*/ 267 w 331"/>
                  <a:gd name="T95" fmla="*/ 119 h 344"/>
                  <a:gd name="T96" fmla="*/ 269 w 331"/>
                  <a:gd name="T97" fmla="*/ 146 h 344"/>
                  <a:gd name="T98" fmla="*/ 269 w 331"/>
                  <a:gd name="T99" fmla="*/ 169 h 344"/>
                  <a:gd name="T100" fmla="*/ 269 w 331"/>
                  <a:gd name="T101" fmla="*/ 192 h 344"/>
                  <a:gd name="T102" fmla="*/ 267 w 331"/>
                  <a:gd name="T103" fmla="*/ 217 h 344"/>
                  <a:gd name="T104" fmla="*/ 262 w 331"/>
                  <a:gd name="T105" fmla="*/ 244 h 344"/>
                  <a:gd name="T106" fmla="*/ 253 w 331"/>
                  <a:gd name="T107" fmla="*/ 270 h 344"/>
                  <a:gd name="T108" fmla="*/ 238 w 331"/>
                  <a:gd name="T109" fmla="*/ 293 h 344"/>
                  <a:gd name="T110" fmla="*/ 217 w 331"/>
                  <a:gd name="T111" fmla="*/ 310 h 344"/>
                  <a:gd name="T112" fmla="*/ 193 w 331"/>
                  <a:gd name="T113" fmla="*/ 322 h 344"/>
                  <a:gd name="T114" fmla="*/ 166 w 331"/>
                  <a:gd name="T115" fmla="*/ 32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1" h="344">
                    <a:moveTo>
                      <a:pt x="331" y="175"/>
                    </a:moveTo>
                    <a:lnTo>
                      <a:pt x="328" y="140"/>
                    </a:lnTo>
                    <a:lnTo>
                      <a:pt x="318" y="107"/>
                    </a:lnTo>
                    <a:lnTo>
                      <a:pt x="303" y="77"/>
                    </a:lnTo>
                    <a:lnTo>
                      <a:pt x="283" y="51"/>
                    </a:lnTo>
                    <a:lnTo>
                      <a:pt x="258" y="30"/>
                    </a:lnTo>
                    <a:lnTo>
                      <a:pt x="230" y="13"/>
                    </a:lnTo>
                    <a:lnTo>
                      <a:pt x="199" y="3"/>
                    </a:lnTo>
                    <a:lnTo>
                      <a:pt x="166" y="0"/>
                    </a:lnTo>
                    <a:lnTo>
                      <a:pt x="132" y="3"/>
                    </a:lnTo>
                    <a:lnTo>
                      <a:pt x="101" y="14"/>
                    </a:lnTo>
                    <a:lnTo>
                      <a:pt x="73" y="31"/>
                    </a:lnTo>
                    <a:lnTo>
                      <a:pt x="48" y="52"/>
                    </a:lnTo>
                    <a:lnTo>
                      <a:pt x="28" y="78"/>
                    </a:lnTo>
                    <a:lnTo>
                      <a:pt x="13" y="108"/>
                    </a:lnTo>
                    <a:lnTo>
                      <a:pt x="4" y="141"/>
                    </a:lnTo>
                    <a:lnTo>
                      <a:pt x="0" y="175"/>
                    </a:lnTo>
                    <a:lnTo>
                      <a:pt x="14" y="242"/>
                    </a:lnTo>
                    <a:lnTo>
                      <a:pt x="50" y="296"/>
                    </a:lnTo>
                    <a:lnTo>
                      <a:pt x="103" y="332"/>
                    </a:lnTo>
                    <a:lnTo>
                      <a:pt x="166" y="344"/>
                    </a:lnTo>
                    <a:lnTo>
                      <a:pt x="229" y="331"/>
                    </a:lnTo>
                    <a:lnTo>
                      <a:pt x="282" y="296"/>
                    </a:lnTo>
                    <a:lnTo>
                      <a:pt x="318" y="242"/>
                    </a:lnTo>
                    <a:lnTo>
                      <a:pt x="331" y="175"/>
                    </a:lnTo>
                    <a:close/>
                    <a:moveTo>
                      <a:pt x="166" y="325"/>
                    </a:moveTo>
                    <a:lnTo>
                      <a:pt x="142" y="323"/>
                    </a:lnTo>
                    <a:lnTo>
                      <a:pt x="119" y="313"/>
                    </a:lnTo>
                    <a:lnTo>
                      <a:pt x="98" y="297"/>
                    </a:lnTo>
                    <a:lnTo>
                      <a:pt x="81" y="275"/>
                    </a:lnTo>
                    <a:lnTo>
                      <a:pt x="70" y="249"/>
                    </a:lnTo>
                    <a:lnTo>
                      <a:pt x="65" y="220"/>
                    </a:lnTo>
                    <a:lnTo>
                      <a:pt x="63" y="193"/>
                    </a:lnTo>
                    <a:lnTo>
                      <a:pt x="62" y="169"/>
                    </a:lnTo>
                    <a:lnTo>
                      <a:pt x="63" y="146"/>
                    </a:lnTo>
                    <a:lnTo>
                      <a:pt x="65" y="119"/>
                    </a:lnTo>
                    <a:lnTo>
                      <a:pt x="70" y="92"/>
                    </a:lnTo>
                    <a:lnTo>
                      <a:pt x="80" y="66"/>
                    </a:lnTo>
                    <a:lnTo>
                      <a:pt x="98" y="44"/>
                    </a:lnTo>
                    <a:lnTo>
                      <a:pt x="119" y="28"/>
                    </a:lnTo>
                    <a:lnTo>
                      <a:pt x="142" y="19"/>
                    </a:lnTo>
                    <a:lnTo>
                      <a:pt x="166" y="16"/>
                    </a:lnTo>
                    <a:lnTo>
                      <a:pt x="190" y="19"/>
                    </a:lnTo>
                    <a:lnTo>
                      <a:pt x="213" y="28"/>
                    </a:lnTo>
                    <a:lnTo>
                      <a:pt x="233" y="43"/>
                    </a:lnTo>
                    <a:lnTo>
                      <a:pt x="250" y="65"/>
                    </a:lnTo>
                    <a:lnTo>
                      <a:pt x="261" y="91"/>
                    </a:lnTo>
                    <a:lnTo>
                      <a:pt x="267" y="119"/>
                    </a:lnTo>
                    <a:lnTo>
                      <a:pt x="269" y="146"/>
                    </a:lnTo>
                    <a:lnTo>
                      <a:pt x="269" y="169"/>
                    </a:lnTo>
                    <a:lnTo>
                      <a:pt x="269" y="192"/>
                    </a:lnTo>
                    <a:lnTo>
                      <a:pt x="267" y="217"/>
                    </a:lnTo>
                    <a:lnTo>
                      <a:pt x="262" y="244"/>
                    </a:lnTo>
                    <a:lnTo>
                      <a:pt x="253" y="270"/>
                    </a:lnTo>
                    <a:lnTo>
                      <a:pt x="238" y="293"/>
                    </a:lnTo>
                    <a:lnTo>
                      <a:pt x="217" y="310"/>
                    </a:lnTo>
                    <a:lnTo>
                      <a:pt x="193" y="322"/>
                    </a:lnTo>
                    <a:lnTo>
                      <a:pt x="166" y="32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44" name="Freeform 32"/>
              <p:cNvSpPr>
                <a:spLocks noChangeAspect="1"/>
              </p:cNvSpPr>
              <p:nvPr/>
            </p:nvSpPr>
            <p:spPr bwMode="auto">
              <a:xfrm>
                <a:off x="579" y="185"/>
                <a:ext cx="244" cy="344"/>
              </a:xfrm>
              <a:custGeom>
                <a:avLst/>
                <a:gdLst>
                  <a:gd name="T0" fmla="*/ 139 w 244"/>
                  <a:gd name="T1" fmla="*/ 192 h 344"/>
                  <a:gd name="T2" fmla="*/ 162 w 244"/>
                  <a:gd name="T3" fmla="*/ 199 h 344"/>
                  <a:gd name="T4" fmla="*/ 188 w 244"/>
                  <a:gd name="T5" fmla="*/ 214 h 344"/>
                  <a:gd name="T6" fmla="*/ 205 w 244"/>
                  <a:gd name="T7" fmla="*/ 241 h 344"/>
                  <a:gd name="T8" fmla="*/ 203 w 244"/>
                  <a:gd name="T9" fmla="*/ 286 h 344"/>
                  <a:gd name="T10" fmla="*/ 162 w 244"/>
                  <a:gd name="T11" fmla="*/ 322 h 344"/>
                  <a:gd name="T12" fmla="*/ 102 w 244"/>
                  <a:gd name="T13" fmla="*/ 326 h 344"/>
                  <a:gd name="T14" fmla="*/ 67 w 244"/>
                  <a:gd name="T15" fmla="*/ 311 h 344"/>
                  <a:gd name="T16" fmla="*/ 43 w 244"/>
                  <a:gd name="T17" fmla="*/ 283 h 344"/>
                  <a:gd name="T18" fmla="*/ 26 w 244"/>
                  <a:gd name="T19" fmla="*/ 244 h 344"/>
                  <a:gd name="T20" fmla="*/ 17 w 244"/>
                  <a:gd name="T21" fmla="*/ 211 h 344"/>
                  <a:gd name="T22" fmla="*/ 1 w 244"/>
                  <a:gd name="T23" fmla="*/ 213 h 344"/>
                  <a:gd name="T24" fmla="*/ 0 w 244"/>
                  <a:gd name="T25" fmla="*/ 326 h 344"/>
                  <a:gd name="T26" fmla="*/ 8 w 244"/>
                  <a:gd name="T27" fmla="*/ 344 h 344"/>
                  <a:gd name="T28" fmla="*/ 14 w 244"/>
                  <a:gd name="T29" fmla="*/ 342 h 344"/>
                  <a:gd name="T30" fmla="*/ 27 w 244"/>
                  <a:gd name="T31" fmla="*/ 329 h 344"/>
                  <a:gd name="T32" fmla="*/ 30 w 244"/>
                  <a:gd name="T33" fmla="*/ 325 h 344"/>
                  <a:gd name="T34" fmla="*/ 42 w 244"/>
                  <a:gd name="T35" fmla="*/ 312 h 344"/>
                  <a:gd name="T36" fmla="*/ 89 w 244"/>
                  <a:gd name="T37" fmla="*/ 340 h 344"/>
                  <a:gd name="T38" fmla="*/ 124 w 244"/>
                  <a:gd name="T39" fmla="*/ 344 h 344"/>
                  <a:gd name="T40" fmla="*/ 216 w 244"/>
                  <a:gd name="T41" fmla="*/ 312 h 344"/>
                  <a:gd name="T42" fmla="*/ 244 w 244"/>
                  <a:gd name="T43" fmla="*/ 240 h 344"/>
                  <a:gd name="T44" fmla="*/ 232 w 244"/>
                  <a:gd name="T45" fmla="*/ 193 h 344"/>
                  <a:gd name="T46" fmla="*/ 213 w 244"/>
                  <a:gd name="T47" fmla="*/ 168 h 344"/>
                  <a:gd name="T48" fmla="*/ 173 w 244"/>
                  <a:gd name="T49" fmla="*/ 144 h 344"/>
                  <a:gd name="T50" fmla="*/ 128 w 244"/>
                  <a:gd name="T51" fmla="*/ 133 h 344"/>
                  <a:gd name="T52" fmla="*/ 95 w 244"/>
                  <a:gd name="T53" fmla="*/ 125 h 344"/>
                  <a:gd name="T54" fmla="*/ 66 w 244"/>
                  <a:gd name="T55" fmla="*/ 115 h 344"/>
                  <a:gd name="T56" fmla="*/ 44 w 244"/>
                  <a:gd name="T57" fmla="*/ 98 h 344"/>
                  <a:gd name="T58" fmla="*/ 36 w 244"/>
                  <a:gd name="T59" fmla="*/ 71 h 344"/>
                  <a:gd name="T60" fmla="*/ 53 w 244"/>
                  <a:gd name="T61" fmla="*/ 32 h 344"/>
                  <a:gd name="T62" fmla="*/ 119 w 244"/>
                  <a:gd name="T63" fmla="*/ 14 h 344"/>
                  <a:gd name="T64" fmla="*/ 168 w 244"/>
                  <a:gd name="T65" fmla="*/ 25 h 344"/>
                  <a:gd name="T66" fmla="*/ 193 w 244"/>
                  <a:gd name="T67" fmla="*/ 51 h 344"/>
                  <a:gd name="T68" fmla="*/ 204 w 244"/>
                  <a:gd name="T69" fmla="*/ 80 h 344"/>
                  <a:gd name="T70" fmla="*/ 207 w 244"/>
                  <a:gd name="T71" fmla="*/ 105 h 344"/>
                  <a:gd name="T72" fmla="*/ 216 w 244"/>
                  <a:gd name="T73" fmla="*/ 111 h 344"/>
                  <a:gd name="T74" fmla="*/ 224 w 244"/>
                  <a:gd name="T75" fmla="*/ 108 h 344"/>
                  <a:gd name="T76" fmla="*/ 225 w 244"/>
                  <a:gd name="T77" fmla="*/ 93 h 344"/>
                  <a:gd name="T78" fmla="*/ 224 w 244"/>
                  <a:gd name="T79" fmla="*/ 4 h 344"/>
                  <a:gd name="T80" fmla="*/ 212 w 244"/>
                  <a:gd name="T81" fmla="*/ 1 h 344"/>
                  <a:gd name="T82" fmla="*/ 196 w 244"/>
                  <a:gd name="T83" fmla="*/ 15 h 344"/>
                  <a:gd name="T84" fmla="*/ 168 w 244"/>
                  <a:gd name="T85" fmla="*/ 8 h 344"/>
                  <a:gd name="T86" fmla="*/ 131 w 244"/>
                  <a:gd name="T87" fmla="*/ 0 h 344"/>
                  <a:gd name="T88" fmla="*/ 62 w 244"/>
                  <a:gd name="T89" fmla="*/ 8 h 344"/>
                  <a:gd name="T90" fmla="*/ 6 w 244"/>
                  <a:gd name="T91" fmla="*/ 60 h 344"/>
                  <a:gd name="T92" fmla="*/ 8 w 244"/>
                  <a:gd name="T93" fmla="*/ 128 h 344"/>
                  <a:gd name="T94" fmla="*/ 50 w 244"/>
                  <a:gd name="T95" fmla="*/ 168 h 344"/>
                  <a:gd name="T96" fmla="*/ 96 w 244"/>
                  <a:gd name="T97" fmla="*/ 18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4" h="344">
                    <a:moveTo>
                      <a:pt x="130" y="190"/>
                    </a:moveTo>
                    <a:lnTo>
                      <a:pt x="139" y="192"/>
                    </a:lnTo>
                    <a:lnTo>
                      <a:pt x="150" y="195"/>
                    </a:lnTo>
                    <a:lnTo>
                      <a:pt x="162" y="199"/>
                    </a:lnTo>
                    <a:lnTo>
                      <a:pt x="175" y="206"/>
                    </a:lnTo>
                    <a:lnTo>
                      <a:pt x="188" y="214"/>
                    </a:lnTo>
                    <a:lnTo>
                      <a:pt x="198" y="226"/>
                    </a:lnTo>
                    <a:lnTo>
                      <a:pt x="205" y="241"/>
                    </a:lnTo>
                    <a:lnTo>
                      <a:pt x="208" y="259"/>
                    </a:lnTo>
                    <a:lnTo>
                      <a:pt x="203" y="286"/>
                    </a:lnTo>
                    <a:lnTo>
                      <a:pt x="188" y="308"/>
                    </a:lnTo>
                    <a:lnTo>
                      <a:pt x="162" y="322"/>
                    </a:lnTo>
                    <a:lnTo>
                      <a:pt x="124" y="328"/>
                    </a:lnTo>
                    <a:lnTo>
                      <a:pt x="102" y="326"/>
                    </a:lnTo>
                    <a:lnTo>
                      <a:pt x="83" y="320"/>
                    </a:lnTo>
                    <a:lnTo>
                      <a:pt x="67" y="311"/>
                    </a:lnTo>
                    <a:lnTo>
                      <a:pt x="54" y="298"/>
                    </a:lnTo>
                    <a:lnTo>
                      <a:pt x="43" y="283"/>
                    </a:lnTo>
                    <a:lnTo>
                      <a:pt x="33" y="265"/>
                    </a:lnTo>
                    <a:lnTo>
                      <a:pt x="26" y="244"/>
                    </a:lnTo>
                    <a:lnTo>
                      <a:pt x="20" y="221"/>
                    </a:lnTo>
                    <a:lnTo>
                      <a:pt x="17" y="211"/>
                    </a:lnTo>
                    <a:lnTo>
                      <a:pt x="10" y="208"/>
                    </a:lnTo>
                    <a:lnTo>
                      <a:pt x="1" y="213"/>
                    </a:lnTo>
                    <a:lnTo>
                      <a:pt x="0" y="227"/>
                    </a:lnTo>
                    <a:lnTo>
                      <a:pt x="0" y="326"/>
                    </a:lnTo>
                    <a:lnTo>
                      <a:pt x="1" y="340"/>
                    </a:lnTo>
                    <a:lnTo>
                      <a:pt x="8" y="344"/>
                    </a:lnTo>
                    <a:lnTo>
                      <a:pt x="10" y="344"/>
                    </a:lnTo>
                    <a:lnTo>
                      <a:pt x="14" y="342"/>
                    </a:lnTo>
                    <a:lnTo>
                      <a:pt x="18" y="338"/>
                    </a:lnTo>
                    <a:lnTo>
                      <a:pt x="27" y="329"/>
                    </a:lnTo>
                    <a:lnTo>
                      <a:pt x="28" y="328"/>
                    </a:lnTo>
                    <a:lnTo>
                      <a:pt x="30" y="325"/>
                    </a:lnTo>
                    <a:lnTo>
                      <a:pt x="34" y="320"/>
                    </a:lnTo>
                    <a:lnTo>
                      <a:pt x="42" y="312"/>
                    </a:lnTo>
                    <a:lnTo>
                      <a:pt x="66" y="331"/>
                    </a:lnTo>
                    <a:lnTo>
                      <a:pt x="89" y="340"/>
                    </a:lnTo>
                    <a:lnTo>
                      <a:pt x="109" y="344"/>
                    </a:lnTo>
                    <a:lnTo>
                      <a:pt x="124" y="344"/>
                    </a:lnTo>
                    <a:lnTo>
                      <a:pt x="179" y="336"/>
                    </a:lnTo>
                    <a:lnTo>
                      <a:pt x="216" y="312"/>
                    </a:lnTo>
                    <a:lnTo>
                      <a:pt x="237" y="279"/>
                    </a:lnTo>
                    <a:lnTo>
                      <a:pt x="244" y="240"/>
                    </a:lnTo>
                    <a:lnTo>
                      <a:pt x="240" y="213"/>
                    </a:lnTo>
                    <a:lnTo>
                      <a:pt x="232" y="193"/>
                    </a:lnTo>
                    <a:lnTo>
                      <a:pt x="221" y="178"/>
                    </a:lnTo>
                    <a:lnTo>
                      <a:pt x="213" y="168"/>
                    </a:lnTo>
                    <a:lnTo>
                      <a:pt x="193" y="153"/>
                    </a:lnTo>
                    <a:lnTo>
                      <a:pt x="173" y="144"/>
                    </a:lnTo>
                    <a:lnTo>
                      <a:pt x="150" y="137"/>
                    </a:lnTo>
                    <a:lnTo>
                      <a:pt x="128" y="133"/>
                    </a:lnTo>
                    <a:lnTo>
                      <a:pt x="112" y="129"/>
                    </a:lnTo>
                    <a:lnTo>
                      <a:pt x="95" y="125"/>
                    </a:lnTo>
                    <a:lnTo>
                      <a:pt x="80" y="121"/>
                    </a:lnTo>
                    <a:lnTo>
                      <a:pt x="66" y="115"/>
                    </a:lnTo>
                    <a:lnTo>
                      <a:pt x="54" y="107"/>
                    </a:lnTo>
                    <a:lnTo>
                      <a:pt x="44" y="98"/>
                    </a:lnTo>
                    <a:lnTo>
                      <a:pt x="38" y="86"/>
                    </a:lnTo>
                    <a:lnTo>
                      <a:pt x="36" y="71"/>
                    </a:lnTo>
                    <a:lnTo>
                      <a:pt x="40" y="51"/>
                    </a:lnTo>
                    <a:lnTo>
                      <a:pt x="53" y="32"/>
                    </a:lnTo>
                    <a:lnTo>
                      <a:pt x="79" y="19"/>
                    </a:lnTo>
                    <a:lnTo>
                      <a:pt x="119" y="14"/>
                    </a:lnTo>
                    <a:lnTo>
                      <a:pt x="147" y="17"/>
                    </a:lnTo>
                    <a:lnTo>
                      <a:pt x="168" y="25"/>
                    </a:lnTo>
                    <a:lnTo>
                      <a:pt x="183" y="36"/>
                    </a:lnTo>
                    <a:lnTo>
                      <a:pt x="193" y="51"/>
                    </a:lnTo>
                    <a:lnTo>
                      <a:pt x="200" y="66"/>
                    </a:lnTo>
                    <a:lnTo>
                      <a:pt x="204" y="80"/>
                    </a:lnTo>
                    <a:lnTo>
                      <a:pt x="206" y="94"/>
                    </a:lnTo>
                    <a:lnTo>
                      <a:pt x="207" y="105"/>
                    </a:lnTo>
                    <a:lnTo>
                      <a:pt x="211" y="111"/>
                    </a:lnTo>
                    <a:lnTo>
                      <a:pt x="216" y="111"/>
                    </a:lnTo>
                    <a:lnTo>
                      <a:pt x="221" y="111"/>
                    </a:lnTo>
                    <a:lnTo>
                      <a:pt x="224" y="108"/>
                    </a:lnTo>
                    <a:lnTo>
                      <a:pt x="225" y="102"/>
                    </a:lnTo>
                    <a:lnTo>
                      <a:pt x="225" y="93"/>
                    </a:lnTo>
                    <a:lnTo>
                      <a:pt x="225" y="18"/>
                    </a:lnTo>
                    <a:lnTo>
                      <a:pt x="224" y="4"/>
                    </a:lnTo>
                    <a:lnTo>
                      <a:pt x="217" y="0"/>
                    </a:lnTo>
                    <a:lnTo>
                      <a:pt x="212" y="1"/>
                    </a:lnTo>
                    <a:lnTo>
                      <a:pt x="202" y="9"/>
                    </a:lnTo>
                    <a:lnTo>
                      <a:pt x="196" y="15"/>
                    </a:lnTo>
                    <a:lnTo>
                      <a:pt x="189" y="20"/>
                    </a:lnTo>
                    <a:lnTo>
                      <a:pt x="168" y="8"/>
                    </a:lnTo>
                    <a:lnTo>
                      <a:pt x="148" y="2"/>
                    </a:lnTo>
                    <a:lnTo>
                      <a:pt x="131" y="0"/>
                    </a:lnTo>
                    <a:lnTo>
                      <a:pt x="119" y="0"/>
                    </a:lnTo>
                    <a:lnTo>
                      <a:pt x="62" y="8"/>
                    </a:lnTo>
                    <a:lnTo>
                      <a:pt x="25" y="30"/>
                    </a:lnTo>
                    <a:lnTo>
                      <a:pt x="6" y="60"/>
                    </a:lnTo>
                    <a:lnTo>
                      <a:pt x="0" y="92"/>
                    </a:lnTo>
                    <a:lnTo>
                      <a:pt x="8" y="128"/>
                    </a:lnTo>
                    <a:lnTo>
                      <a:pt x="32" y="156"/>
                    </a:lnTo>
                    <a:lnTo>
                      <a:pt x="50" y="168"/>
                    </a:lnTo>
                    <a:lnTo>
                      <a:pt x="70" y="176"/>
                    </a:lnTo>
                    <a:lnTo>
                      <a:pt x="96" y="183"/>
                    </a:lnTo>
                    <a:lnTo>
                      <a:pt x="130" y="19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48" name="Freeform 33"/>
              <p:cNvSpPr>
                <a:spLocks noChangeAspect="1"/>
              </p:cNvSpPr>
              <p:nvPr/>
            </p:nvSpPr>
            <p:spPr bwMode="auto">
              <a:xfrm>
                <a:off x="874" y="185"/>
                <a:ext cx="244" cy="344"/>
              </a:xfrm>
              <a:custGeom>
                <a:avLst/>
                <a:gdLst>
                  <a:gd name="T0" fmla="*/ 138 w 244"/>
                  <a:gd name="T1" fmla="*/ 192 h 344"/>
                  <a:gd name="T2" fmla="*/ 162 w 244"/>
                  <a:gd name="T3" fmla="*/ 199 h 344"/>
                  <a:gd name="T4" fmla="*/ 188 w 244"/>
                  <a:gd name="T5" fmla="*/ 214 h 344"/>
                  <a:gd name="T6" fmla="*/ 205 w 244"/>
                  <a:gd name="T7" fmla="*/ 241 h 344"/>
                  <a:gd name="T8" fmla="*/ 203 w 244"/>
                  <a:gd name="T9" fmla="*/ 286 h 344"/>
                  <a:gd name="T10" fmla="*/ 161 w 244"/>
                  <a:gd name="T11" fmla="*/ 322 h 344"/>
                  <a:gd name="T12" fmla="*/ 102 w 244"/>
                  <a:gd name="T13" fmla="*/ 326 h 344"/>
                  <a:gd name="T14" fmla="*/ 67 w 244"/>
                  <a:gd name="T15" fmla="*/ 311 h 344"/>
                  <a:gd name="T16" fmla="*/ 42 w 244"/>
                  <a:gd name="T17" fmla="*/ 283 h 344"/>
                  <a:gd name="T18" fmla="*/ 26 w 244"/>
                  <a:gd name="T19" fmla="*/ 244 h 344"/>
                  <a:gd name="T20" fmla="*/ 17 w 244"/>
                  <a:gd name="T21" fmla="*/ 211 h 344"/>
                  <a:gd name="T22" fmla="*/ 1 w 244"/>
                  <a:gd name="T23" fmla="*/ 213 h 344"/>
                  <a:gd name="T24" fmla="*/ 0 w 244"/>
                  <a:gd name="T25" fmla="*/ 326 h 344"/>
                  <a:gd name="T26" fmla="*/ 8 w 244"/>
                  <a:gd name="T27" fmla="*/ 344 h 344"/>
                  <a:gd name="T28" fmla="*/ 13 w 244"/>
                  <a:gd name="T29" fmla="*/ 342 h 344"/>
                  <a:gd name="T30" fmla="*/ 27 w 244"/>
                  <a:gd name="T31" fmla="*/ 329 h 344"/>
                  <a:gd name="T32" fmla="*/ 30 w 244"/>
                  <a:gd name="T33" fmla="*/ 325 h 344"/>
                  <a:gd name="T34" fmla="*/ 42 w 244"/>
                  <a:gd name="T35" fmla="*/ 312 h 344"/>
                  <a:gd name="T36" fmla="*/ 89 w 244"/>
                  <a:gd name="T37" fmla="*/ 340 h 344"/>
                  <a:gd name="T38" fmla="*/ 124 w 244"/>
                  <a:gd name="T39" fmla="*/ 344 h 344"/>
                  <a:gd name="T40" fmla="*/ 216 w 244"/>
                  <a:gd name="T41" fmla="*/ 312 h 344"/>
                  <a:gd name="T42" fmla="*/ 244 w 244"/>
                  <a:gd name="T43" fmla="*/ 240 h 344"/>
                  <a:gd name="T44" fmla="*/ 232 w 244"/>
                  <a:gd name="T45" fmla="*/ 193 h 344"/>
                  <a:gd name="T46" fmla="*/ 212 w 244"/>
                  <a:gd name="T47" fmla="*/ 168 h 344"/>
                  <a:gd name="T48" fmla="*/ 173 w 244"/>
                  <a:gd name="T49" fmla="*/ 144 h 344"/>
                  <a:gd name="T50" fmla="*/ 128 w 244"/>
                  <a:gd name="T51" fmla="*/ 133 h 344"/>
                  <a:gd name="T52" fmla="*/ 96 w 244"/>
                  <a:gd name="T53" fmla="*/ 125 h 344"/>
                  <a:gd name="T54" fmla="*/ 66 w 244"/>
                  <a:gd name="T55" fmla="*/ 115 h 344"/>
                  <a:gd name="T56" fmla="*/ 44 w 244"/>
                  <a:gd name="T57" fmla="*/ 98 h 344"/>
                  <a:gd name="T58" fmla="*/ 36 w 244"/>
                  <a:gd name="T59" fmla="*/ 71 h 344"/>
                  <a:gd name="T60" fmla="*/ 53 w 244"/>
                  <a:gd name="T61" fmla="*/ 32 h 344"/>
                  <a:gd name="T62" fmla="*/ 119 w 244"/>
                  <a:gd name="T63" fmla="*/ 14 h 344"/>
                  <a:gd name="T64" fmla="*/ 167 w 244"/>
                  <a:gd name="T65" fmla="*/ 25 h 344"/>
                  <a:gd name="T66" fmla="*/ 193 w 244"/>
                  <a:gd name="T67" fmla="*/ 51 h 344"/>
                  <a:gd name="T68" fmla="*/ 204 w 244"/>
                  <a:gd name="T69" fmla="*/ 80 h 344"/>
                  <a:gd name="T70" fmla="*/ 207 w 244"/>
                  <a:gd name="T71" fmla="*/ 105 h 344"/>
                  <a:gd name="T72" fmla="*/ 216 w 244"/>
                  <a:gd name="T73" fmla="*/ 111 h 344"/>
                  <a:gd name="T74" fmla="*/ 224 w 244"/>
                  <a:gd name="T75" fmla="*/ 108 h 344"/>
                  <a:gd name="T76" fmla="*/ 225 w 244"/>
                  <a:gd name="T77" fmla="*/ 93 h 344"/>
                  <a:gd name="T78" fmla="*/ 224 w 244"/>
                  <a:gd name="T79" fmla="*/ 4 h 344"/>
                  <a:gd name="T80" fmla="*/ 212 w 244"/>
                  <a:gd name="T81" fmla="*/ 1 h 344"/>
                  <a:gd name="T82" fmla="*/ 196 w 244"/>
                  <a:gd name="T83" fmla="*/ 15 h 344"/>
                  <a:gd name="T84" fmla="*/ 168 w 244"/>
                  <a:gd name="T85" fmla="*/ 8 h 344"/>
                  <a:gd name="T86" fmla="*/ 131 w 244"/>
                  <a:gd name="T87" fmla="*/ 0 h 344"/>
                  <a:gd name="T88" fmla="*/ 62 w 244"/>
                  <a:gd name="T89" fmla="*/ 8 h 344"/>
                  <a:gd name="T90" fmla="*/ 6 w 244"/>
                  <a:gd name="T91" fmla="*/ 60 h 344"/>
                  <a:gd name="T92" fmla="*/ 8 w 244"/>
                  <a:gd name="T93" fmla="*/ 128 h 344"/>
                  <a:gd name="T94" fmla="*/ 50 w 244"/>
                  <a:gd name="T95" fmla="*/ 168 h 344"/>
                  <a:gd name="T96" fmla="*/ 96 w 244"/>
                  <a:gd name="T97" fmla="*/ 18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4" h="344">
                    <a:moveTo>
                      <a:pt x="131" y="190"/>
                    </a:moveTo>
                    <a:lnTo>
                      <a:pt x="138" y="192"/>
                    </a:lnTo>
                    <a:lnTo>
                      <a:pt x="149" y="195"/>
                    </a:lnTo>
                    <a:lnTo>
                      <a:pt x="162" y="199"/>
                    </a:lnTo>
                    <a:lnTo>
                      <a:pt x="176" y="206"/>
                    </a:lnTo>
                    <a:lnTo>
                      <a:pt x="188" y="214"/>
                    </a:lnTo>
                    <a:lnTo>
                      <a:pt x="198" y="226"/>
                    </a:lnTo>
                    <a:lnTo>
                      <a:pt x="205" y="241"/>
                    </a:lnTo>
                    <a:lnTo>
                      <a:pt x="208" y="259"/>
                    </a:lnTo>
                    <a:lnTo>
                      <a:pt x="203" y="286"/>
                    </a:lnTo>
                    <a:lnTo>
                      <a:pt x="188" y="308"/>
                    </a:lnTo>
                    <a:lnTo>
                      <a:pt x="161" y="322"/>
                    </a:lnTo>
                    <a:lnTo>
                      <a:pt x="124" y="328"/>
                    </a:lnTo>
                    <a:lnTo>
                      <a:pt x="102" y="326"/>
                    </a:lnTo>
                    <a:lnTo>
                      <a:pt x="83" y="320"/>
                    </a:lnTo>
                    <a:lnTo>
                      <a:pt x="67" y="311"/>
                    </a:lnTo>
                    <a:lnTo>
                      <a:pt x="54" y="298"/>
                    </a:lnTo>
                    <a:lnTo>
                      <a:pt x="42" y="283"/>
                    </a:lnTo>
                    <a:lnTo>
                      <a:pt x="33" y="265"/>
                    </a:lnTo>
                    <a:lnTo>
                      <a:pt x="26" y="244"/>
                    </a:lnTo>
                    <a:lnTo>
                      <a:pt x="20" y="221"/>
                    </a:lnTo>
                    <a:lnTo>
                      <a:pt x="17" y="211"/>
                    </a:lnTo>
                    <a:lnTo>
                      <a:pt x="9" y="208"/>
                    </a:lnTo>
                    <a:lnTo>
                      <a:pt x="1" y="213"/>
                    </a:lnTo>
                    <a:lnTo>
                      <a:pt x="0" y="227"/>
                    </a:lnTo>
                    <a:lnTo>
                      <a:pt x="0" y="326"/>
                    </a:lnTo>
                    <a:lnTo>
                      <a:pt x="1" y="340"/>
                    </a:lnTo>
                    <a:lnTo>
                      <a:pt x="8" y="344"/>
                    </a:lnTo>
                    <a:lnTo>
                      <a:pt x="11" y="344"/>
                    </a:lnTo>
                    <a:lnTo>
                      <a:pt x="13" y="342"/>
                    </a:lnTo>
                    <a:lnTo>
                      <a:pt x="18" y="338"/>
                    </a:lnTo>
                    <a:lnTo>
                      <a:pt x="27" y="329"/>
                    </a:lnTo>
                    <a:lnTo>
                      <a:pt x="28" y="328"/>
                    </a:lnTo>
                    <a:lnTo>
                      <a:pt x="30" y="325"/>
                    </a:lnTo>
                    <a:lnTo>
                      <a:pt x="34" y="320"/>
                    </a:lnTo>
                    <a:lnTo>
                      <a:pt x="42" y="312"/>
                    </a:lnTo>
                    <a:lnTo>
                      <a:pt x="66" y="331"/>
                    </a:lnTo>
                    <a:lnTo>
                      <a:pt x="89" y="340"/>
                    </a:lnTo>
                    <a:lnTo>
                      <a:pt x="109" y="344"/>
                    </a:lnTo>
                    <a:lnTo>
                      <a:pt x="124" y="344"/>
                    </a:lnTo>
                    <a:lnTo>
                      <a:pt x="179" y="336"/>
                    </a:lnTo>
                    <a:lnTo>
                      <a:pt x="216" y="312"/>
                    </a:lnTo>
                    <a:lnTo>
                      <a:pt x="237" y="279"/>
                    </a:lnTo>
                    <a:lnTo>
                      <a:pt x="244" y="240"/>
                    </a:lnTo>
                    <a:lnTo>
                      <a:pt x="240" y="213"/>
                    </a:lnTo>
                    <a:lnTo>
                      <a:pt x="232" y="193"/>
                    </a:lnTo>
                    <a:lnTo>
                      <a:pt x="221" y="178"/>
                    </a:lnTo>
                    <a:lnTo>
                      <a:pt x="212" y="168"/>
                    </a:lnTo>
                    <a:lnTo>
                      <a:pt x="193" y="153"/>
                    </a:lnTo>
                    <a:lnTo>
                      <a:pt x="173" y="144"/>
                    </a:lnTo>
                    <a:lnTo>
                      <a:pt x="151" y="137"/>
                    </a:lnTo>
                    <a:lnTo>
                      <a:pt x="128" y="133"/>
                    </a:lnTo>
                    <a:lnTo>
                      <a:pt x="112" y="129"/>
                    </a:lnTo>
                    <a:lnTo>
                      <a:pt x="96" y="125"/>
                    </a:lnTo>
                    <a:lnTo>
                      <a:pt x="80" y="121"/>
                    </a:lnTo>
                    <a:lnTo>
                      <a:pt x="66" y="115"/>
                    </a:lnTo>
                    <a:lnTo>
                      <a:pt x="54" y="107"/>
                    </a:lnTo>
                    <a:lnTo>
                      <a:pt x="44" y="98"/>
                    </a:lnTo>
                    <a:lnTo>
                      <a:pt x="38" y="86"/>
                    </a:lnTo>
                    <a:lnTo>
                      <a:pt x="36" y="71"/>
                    </a:lnTo>
                    <a:lnTo>
                      <a:pt x="40" y="51"/>
                    </a:lnTo>
                    <a:lnTo>
                      <a:pt x="53" y="32"/>
                    </a:lnTo>
                    <a:lnTo>
                      <a:pt x="79" y="19"/>
                    </a:lnTo>
                    <a:lnTo>
                      <a:pt x="119" y="14"/>
                    </a:lnTo>
                    <a:lnTo>
                      <a:pt x="147" y="17"/>
                    </a:lnTo>
                    <a:lnTo>
                      <a:pt x="167" y="25"/>
                    </a:lnTo>
                    <a:lnTo>
                      <a:pt x="183" y="36"/>
                    </a:lnTo>
                    <a:lnTo>
                      <a:pt x="193" y="51"/>
                    </a:lnTo>
                    <a:lnTo>
                      <a:pt x="200" y="66"/>
                    </a:lnTo>
                    <a:lnTo>
                      <a:pt x="204" y="80"/>
                    </a:lnTo>
                    <a:lnTo>
                      <a:pt x="206" y="94"/>
                    </a:lnTo>
                    <a:lnTo>
                      <a:pt x="207" y="105"/>
                    </a:lnTo>
                    <a:lnTo>
                      <a:pt x="211" y="111"/>
                    </a:lnTo>
                    <a:lnTo>
                      <a:pt x="216" y="111"/>
                    </a:lnTo>
                    <a:lnTo>
                      <a:pt x="221" y="111"/>
                    </a:lnTo>
                    <a:lnTo>
                      <a:pt x="224" y="108"/>
                    </a:lnTo>
                    <a:lnTo>
                      <a:pt x="225" y="102"/>
                    </a:lnTo>
                    <a:lnTo>
                      <a:pt x="225" y="93"/>
                    </a:lnTo>
                    <a:lnTo>
                      <a:pt x="225" y="18"/>
                    </a:lnTo>
                    <a:lnTo>
                      <a:pt x="224" y="4"/>
                    </a:lnTo>
                    <a:lnTo>
                      <a:pt x="217" y="0"/>
                    </a:lnTo>
                    <a:lnTo>
                      <a:pt x="212" y="1"/>
                    </a:lnTo>
                    <a:lnTo>
                      <a:pt x="202" y="9"/>
                    </a:lnTo>
                    <a:lnTo>
                      <a:pt x="196" y="15"/>
                    </a:lnTo>
                    <a:lnTo>
                      <a:pt x="189" y="20"/>
                    </a:lnTo>
                    <a:lnTo>
                      <a:pt x="168" y="8"/>
                    </a:lnTo>
                    <a:lnTo>
                      <a:pt x="148" y="2"/>
                    </a:lnTo>
                    <a:lnTo>
                      <a:pt x="131" y="0"/>
                    </a:lnTo>
                    <a:lnTo>
                      <a:pt x="119" y="0"/>
                    </a:lnTo>
                    <a:lnTo>
                      <a:pt x="62" y="8"/>
                    </a:lnTo>
                    <a:lnTo>
                      <a:pt x="26" y="30"/>
                    </a:lnTo>
                    <a:lnTo>
                      <a:pt x="6" y="60"/>
                    </a:lnTo>
                    <a:lnTo>
                      <a:pt x="0" y="92"/>
                    </a:lnTo>
                    <a:lnTo>
                      <a:pt x="8" y="128"/>
                    </a:lnTo>
                    <a:lnTo>
                      <a:pt x="32" y="156"/>
                    </a:lnTo>
                    <a:lnTo>
                      <a:pt x="50" y="168"/>
                    </a:lnTo>
                    <a:lnTo>
                      <a:pt x="70" y="176"/>
                    </a:lnTo>
                    <a:lnTo>
                      <a:pt x="96" y="183"/>
                    </a:lnTo>
                    <a:lnTo>
                      <a:pt x="131" y="19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sp>
        <p:nvSpPr>
          <p:cNvPr id="73" name="מלבן 72"/>
          <p:cNvSpPr/>
          <p:nvPr/>
        </p:nvSpPr>
        <p:spPr bwMode="auto">
          <a:xfrm>
            <a:off x="7545091" y="1565329"/>
            <a:ext cx="700007" cy="60677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4" name="מלבן 73"/>
          <p:cNvSpPr/>
          <p:nvPr/>
        </p:nvSpPr>
        <p:spPr bwMode="auto">
          <a:xfrm>
            <a:off x="3773441" y="6274798"/>
            <a:ext cx="560018" cy="60677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6" name="מלבן 75"/>
          <p:cNvSpPr/>
          <p:nvPr/>
        </p:nvSpPr>
        <p:spPr bwMode="auto">
          <a:xfrm>
            <a:off x="689318" y="2046419"/>
            <a:ext cx="281354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048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62609" y="1047609"/>
            <a:ext cx="463082" cy="2501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99" y="2551661"/>
            <a:ext cx="2676525" cy="94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68" y="2552748"/>
            <a:ext cx="180975" cy="920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399" y="3862854"/>
            <a:ext cx="631825" cy="298450"/>
          </a:xfrm>
          <a:prstGeom prst="rect">
            <a:avLst/>
          </a:prstGeom>
        </p:spPr>
      </p:pic>
      <p:cxnSp>
        <p:nvCxnSpPr>
          <p:cNvPr id="67" name="Straight Connector 66"/>
          <p:cNvCxnSpPr/>
          <p:nvPr/>
        </p:nvCxnSpPr>
        <p:spPr bwMode="auto">
          <a:xfrm flipV="1">
            <a:off x="8987049" y="2517802"/>
            <a:ext cx="0" cy="1717314"/>
          </a:xfrm>
          <a:prstGeom prst="lin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87296" name="Group 2487295"/>
          <p:cNvGrpSpPr/>
          <p:nvPr/>
        </p:nvGrpSpPr>
        <p:grpSpPr>
          <a:xfrm>
            <a:off x="720843" y="2788632"/>
            <a:ext cx="4749511" cy="4023077"/>
            <a:chOff x="720843" y="2788632"/>
            <a:chExt cx="4749511" cy="4023077"/>
          </a:xfrm>
        </p:grpSpPr>
        <p:sp>
          <p:nvSpPr>
            <p:cNvPr id="2487526" name="Freeform 8"/>
            <p:cNvSpPr>
              <a:spLocks noEditPoints="1"/>
            </p:cNvSpPr>
            <p:nvPr/>
          </p:nvSpPr>
          <p:spPr bwMode="auto">
            <a:xfrm>
              <a:off x="1351702" y="2846310"/>
              <a:ext cx="4096400" cy="3244731"/>
            </a:xfrm>
            <a:custGeom>
              <a:avLst/>
              <a:gdLst>
                <a:gd name="T0" fmla="*/ 15 w 3067"/>
                <a:gd name="T1" fmla="*/ 16 h 2419"/>
                <a:gd name="T2" fmla="*/ 15 w 3067"/>
                <a:gd name="T3" fmla="*/ 2404 h 2419"/>
                <a:gd name="T4" fmla="*/ 3051 w 3067"/>
                <a:gd name="T5" fmla="*/ 2404 h 2419"/>
                <a:gd name="T6" fmla="*/ 3051 w 3067"/>
                <a:gd name="T7" fmla="*/ 16 h 2419"/>
                <a:gd name="T8" fmla="*/ 15 w 3067"/>
                <a:gd name="T9" fmla="*/ 16 h 2419"/>
                <a:gd name="T10" fmla="*/ 5 w 3067"/>
                <a:gd name="T11" fmla="*/ 0 h 2419"/>
                <a:gd name="T12" fmla="*/ 3062 w 3067"/>
                <a:gd name="T13" fmla="*/ 0 h 2419"/>
                <a:gd name="T14" fmla="*/ 3064 w 3067"/>
                <a:gd name="T15" fmla="*/ 3 h 2419"/>
                <a:gd name="T16" fmla="*/ 3065 w 3067"/>
                <a:gd name="T17" fmla="*/ 5 h 2419"/>
                <a:gd name="T18" fmla="*/ 3065 w 3067"/>
                <a:gd name="T19" fmla="*/ 7 h 2419"/>
                <a:gd name="T20" fmla="*/ 3067 w 3067"/>
                <a:gd name="T21" fmla="*/ 7 h 2419"/>
                <a:gd name="T22" fmla="*/ 3067 w 3067"/>
                <a:gd name="T23" fmla="*/ 2411 h 2419"/>
                <a:gd name="T24" fmla="*/ 3065 w 3067"/>
                <a:gd name="T25" fmla="*/ 2411 h 2419"/>
                <a:gd name="T26" fmla="*/ 3065 w 3067"/>
                <a:gd name="T27" fmla="*/ 2413 h 2419"/>
                <a:gd name="T28" fmla="*/ 3064 w 3067"/>
                <a:gd name="T29" fmla="*/ 2417 h 2419"/>
                <a:gd name="T30" fmla="*/ 3062 w 3067"/>
                <a:gd name="T31" fmla="*/ 2418 h 2419"/>
                <a:gd name="T32" fmla="*/ 3058 w 3067"/>
                <a:gd name="T33" fmla="*/ 2418 h 2419"/>
                <a:gd name="T34" fmla="*/ 3058 w 3067"/>
                <a:gd name="T35" fmla="*/ 2419 h 2419"/>
                <a:gd name="T36" fmla="*/ 7 w 3067"/>
                <a:gd name="T37" fmla="*/ 2419 h 2419"/>
                <a:gd name="T38" fmla="*/ 7 w 3067"/>
                <a:gd name="T39" fmla="*/ 2411 h 2419"/>
                <a:gd name="T40" fmla="*/ 0 w 3067"/>
                <a:gd name="T41" fmla="*/ 2411 h 2419"/>
                <a:gd name="T42" fmla="*/ 0 w 3067"/>
                <a:gd name="T43" fmla="*/ 5 h 2419"/>
                <a:gd name="T44" fmla="*/ 1 w 3067"/>
                <a:gd name="T45" fmla="*/ 3 h 2419"/>
                <a:gd name="T46" fmla="*/ 5 w 3067"/>
                <a:gd name="T47" fmla="*/ 0 h 2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67" h="2419">
                  <a:moveTo>
                    <a:pt x="15" y="16"/>
                  </a:moveTo>
                  <a:lnTo>
                    <a:pt x="15" y="2404"/>
                  </a:lnTo>
                  <a:lnTo>
                    <a:pt x="3051" y="2404"/>
                  </a:lnTo>
                  <a:lnTo>
                    <a:pt x="3051" y="16"/>
                  </a:lnTo>
                  <a:lnTo>
                    <a:pt x="15" y="16"/>
                  </a:lnTo>
                  <a:close/>
                  <a:moveTo>
                    <a:pt x="5" y="0"/>
                  </a:moveTo>
                  <a:lnTo>
                    <a:pt x="3062" y="0"/>
                  </a:lnTo>
                  <a:lnTo>
                    <a:pt x="3064" y="3"/>
                  </a:lnTo>
                  <a:lnTo>
                    <a:pt x="3065" y="5"/>
                  </a:lnTo>
                  <a:lnTo>
                    <a:pt x="3065" y="7"/>
                  </a:lnTo>
                  <a:lnTo>
                    <a:pt x="3067" y="7"/>
                  </a:lnTo>
                  <a:lnTo>
                    <a:pt x="3067" y="2411"/>
                  </a:lnTo>
                  <a:lnTo>
                    <a:pt x="3065" y="2411"/>
                  </a:lnTo>
                  <a:lnTo>
                    <a:pt x="3065" y="2413"/>
                  </a:lnTo>
                  <a:lnTo>
                    <a:pt x="3064" y="2417"/>
                  </a:lnTo>
                  <a:lnTo>
                    <a:pt x="3062" y="2418"/>
                  </a:lnTo>
                  <a:lnTo>
                    <a:pt x="3058" y="2418"/>
                  </a:lnTo>
                  <a:lnTo>
                    <a:pt x="3058" y="2419"/>
                  </a:lnTo>
                  <a:lnTo>
                    <a:pt x="7" y="2419"/>
                  </a:lnTo>
                  <a:lnTo>
                    <a:pt x="7" y="2411"/>
                  </a:lnTo>
                  <a:lnTo>
                    <a:pt x="0" y="2411"/>
                  </a:lnTo>
                  <a:lnTo>
                    <a:pt x="0" y="5"/>
                  </a:lnTo>
                  <a:lnTo>
                    <a:pt x="1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27" name="Rectangle 9"/>
            <p:cNvSpPr>
              <a:spLocks noChangeArrowheads="1"/>
            </p:cNvSpPr>
            <p:nvPr/>
          </p:nvSpPr>
          <p:spPr bwMode="auto">
            <a:xfrm>
              <a:off x="1361051" y="6070920"/>
              <a:ext cx="4075030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28" name="Rectangle 10"/>
            <p:cNvSpPr>
              <a:spLocks noChangeArrowheads="1"/>
            </p:cNvSpPr>
            <p:nvPr/>
          </p:nvSpPr>
          <p:spPr bwMode="auto">
            <a:xfrm>
              <a:off x="1361051" y="2846310"/>
              <a:ext cx="4075030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29" name="Rectangle 11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0" name="Rectangle 12"/>
            <p:cNvSpPr>
              <a:spLocks noChangeArrowheads="1"/>
            </p:cNvSpPr>
            <p:nvPr/>
          </p:nvSpPr>
          <p:spPr bwMode="auto">
            <a:xfrm>
              <a:off x="5426730" y="2855700"/>
              <a:ext cx="21370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1" name="Rectangle 13"/>
            <p:cNvSpPr>
              <a:spLocks noChangeArrowheads="1"/>
            </p:cNvSpPr>
            <p:nvPr/>
          </p:nvSpPr>
          <p:spPr bwMode="auto">
            <a:xfrm>
              <a:off x="1361051" y="6070920"/>
              <a:ext cx="4075030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2" name="Rectangle 14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3" name="Rectangle 15"/>
            <p:cNvSpPr>
              <a:spLocks noChangeArrowheads="1"/>
            </p:cNvSpPr>
            <p:nvPr/>
          </p:nvSpPr>
          <p:spPr bwMode="auto">
            <a:xfrm>
              <a:off x="1351702" y="6038728"/>
              <a:ext cx="20035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4" name="Rectangle 16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4024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7728" name="Group 2487727"/>
            <p:cNvGrpSpPr/>
            <p:nvPr/>
          </p:nvGrpSpPr>
          <p:grpSpPr>
            <a:xfrm>
              <a:off x="2288399" y="6151402"/>
              <a:ext cx="128221" cy="139501"/>
              <a:chOff x="1955887" y="6473523"/>
              <a:chExt cx="128221" cy="139501"/>
            </a:xfrm>
          </p:grpSpPr>
          <p:sp>
            <p:nvSpPr>
              <p:cNvPr id="2487535" name="Rectangle 17"/>
              <p:cNvSpPr>
                <a:spLocks noChangeArrowheads="1"/>
              </p:cNvSpPr>
              <p:nvPr/>
            </p:nvSpPr>
            <p:spPr bwMode="auto">
              <a:xfrm>
                <a:off x="1955887" y="6554004"/>
                <a:ext cx="52090" cy="1609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536" name="Freeform 18"/>
              <p:cNvSpPr>
                <a:spLocks/>
              </p:cNvSpPr>
              <p:nvPr/>
            </p:nvSpPr>
            <p:spPr bwMode="auto">
              <a:xfrm>
                <a:off x="2033354" y="6473523"/>
                <a:ext cx="50754" cy="139501"/>
              </a:xfrm>
              <a:custGeom>
                <a:avLst/>
                <a:gdLst>
                  <a:gd name="T0" fmla="*/ 30 w 38"/>
                  <a:gd name="T1" fmla="*/ 0 h 104"/>
                  <a:gd name="T2" fmla="*/ 38 w 38"/>
                  <a:gd name="T3" fmla="*/ 0 h 104"/>
                  <a:gd name="T4" fmla="*/ 38 w 38"/>
                  <a:gd name="T5" fmla="*/ 104 h 104"/>
                  <a:gd name="T6" fmla="*/ 24 w 38"/>
                  <a:gd name="T7" fmla="*/ 104 h 104"/>
                  <a:gd name="T8" fmla="*/ 24 w 38"/>
                  <a:gd name="T9" fmla="*/ 23 h 104"/>
                  <a:gd name="T10" fmla="*/ 19 w 38"/>
                  <a:gd name="T11" fmla="*/ 28 h 104"/>
                  <a:gd name="T12" fmla="*/ 13 w 38"/>
                  <a:gd name="T13" fmla="*/ 31 h 104"/>
                  <a:gd name="T14" fmla="*/ 6 w 38"/>
                  <a:gd name="T15" fmla="*/ 35 h 104"/>
                  <a:gd name="T16" fmla="*/ 0 w 38"/>
                  <a:gd name="T17" fmla="*/ 38 h 104"/>
                  <a:gd name="T18" fmla="*/ 0 w 38"/>
                  <a:gd name="T19" fmla="*/ 25 h 104"/>
                  <a:gd name="T20" fmla="*/ 10 w 38"/>
                  <a:gd name="T21" fmla="*/ 20 h 104"/>
                  <a:gd name="T22" fmla="*/ 18 w 38"/>
                  <a:gd name="T23" fmla="*/ 13 h 104"/>
                  <a:gd name="T24" fmla="*/ 23 w 38"/>
                  <a:gd name="T25" fmla="*/ 9 h 104"/>
                  <a:gd name="T26" fmla="*/ 26 w 38"/>
                  <a:gd name="T27" fmla="*/ 4 h 104"/>
                  <a:gd name="T28" fmla="*/ 30 w 38"/>
                  <a:gd name="T2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104">
                    <a:moveTo>
                      <a:pt x="30" y="0"/>
                    </a:moveTo>
                    <a:lnTo>
                      <a:pt x="38" y="0"/>
                    </a:lnTo>
                    <a:lnTo>
                      <a:pt x="38" y="104"/>
                    </a:lnTo>
                    <a:lnTo>
                      <a:pt x="24" y="104"/>
                    </a:lnTo>
                    <a:lnTo>
                      <a:pt x="24" y="23"/>
                    </a:lnTo>
                    <a:lnTo>
                      <a:pt x="19" y="28"/>
                    </a:lnTo>
                    <a:lnTo>
                      <a:pt x="13" y="31"/>
                    </a:lnTo>
                    <a:lnTo>
                      <a:pt x="6" y="35"/>
                    </a:lnTo>
                    <a:lnTo>
                      <a:pt x="0" y="38"/>
                    </a:lnTo>
                    <a:lnTo>
                      <a:pt x="0" y="25"/>
                    </a:lnTo>
                    <a:lnTo>
                      <a:pt x="10" y="20"/>
                    </a:lnTo>
                    <a:lnTo>
                      <a:pt x="18" y="13"/>
                    </a:lnTo>
                    <a:lnTo>
                      <a:pt x="23" y="9"/>
                    </a:lnTo>
                    <a:lnTo>
                      <a:pt x="26" y="4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87537" name="Rectangle 19"/>
            <p:cNvSpPr>
              <a:spLocks noChangeArrowheads="1"/>
            </p:cNvSpPr>
            <p:nvPr/>
          </p:nvSpPr>
          <p:spPr bwMode="auto">
            <a:xfrm>
              <a:off x="2369457" y="6038728"/>
              <a:ext cx="21370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39" name="Freeform 21"/>
            <p:cNvSpPr>
              <a:spLocks noEditPoints="1"/>
            </p:cNvSpPr>
            <p:nvPr/>
          </p:nvSpPr>
          <p:spPr bwMode="auto">
            <a:xfrm>
              <a:off x="3344020" y="6151402"/>
              <a:ext cx="90823" cy="140842"/>
            </a:xfrm>
            <a:custGeom>
              <a:avLst/>
              <a:gdLst>
                <a:gd name="T0" fmla="*/ 33 w 68"/>
                <a:gd name="T1" fmla="*/ 12 h 105"/>
                <a:gd name="T2" fmla="*/ 28 w 68"/>
                <a:gd name="T3" fmla="*/ 12 h 105"/>
                <a:gd name="T4" fmla="*/ 24 w 68"/>
                <a:gd name="T5" fmla="*/ 15 h 105"/>
                <a:gd name="T6" fmla="*/ 20 w 68"/>
                <a:gd name="T7" fmla="*/ 19 h 105"/>
                <a:gd name="T8" fmla="*/ 16 w 68"/>
                <a:gd name="T9" fmla="*/ 26 h 105"/>
                <a:gd name="T10" fmla="*/ 14 w 68"/>
                <a:gd name="T11" fmla="*/ 38 h 105"/>
                <a:gd name="T12" fmla="*/ 14 w 68"/>
                <a:gd name="T13" fmla="*/ 53 h 105"/>
                <a:gd name="T14" fmla="*/ 14 w 68"/>
                <a:gd name="T15" fmla="*/ 67 h 105"/>
                <a:gd name="T16" fmla="*/ 16 w 68"/>
                <a:gd name="T17" fmla="*/ 78 h 105"/>
                <a:gd name="T18" fmla="*/ 19 w 68"/>
                <a:gd name="T19" fmla="*/ 85 h 105"/>
                <a:gd name="T20" fmla="*/ 24 w 68"/>
                <a:gd name="T21" fmla="*/ 90 h 105"/>
                <a:gd name="T22" fmla="*/ 28 w 68"/>
                <a:gd name="T23" fmla="*/ 92 h 105"/>
                <a:gd name="T24" fmla="*/ 34 w 68"/>
                <a:gd name="T25" fmla="*/ 93 h 105"/>
                <a:gd name="T26" fmla="*/ 39 w 68"/>
                <a:gd name="T27" fmla="*/ 92 h 105"/>
                <a:gd name="T28" fmla="*/ 44 w 68"/>
                <a:gd name="T29" fmla="*/ 90 h 105"/>
                <a:gd name="T30" fmla="*/ 49 w 68"/>
                <a:gd name="T31" fmla="*/ 85 h 105"/>
                <a:gd name="T32" fmla="*/ 51 w 68"/>
                <a:gd name="T33" fmla="*/ 78 h 105"/>
                <a:gd name="T34" fmla="*/ 53 w 68"/>
                <a:gd name="T35" fmla="*/ 67 h 105"/>
                <a:gd name="T36" fmla="*/ 55 w 68"/>
                <a:gd name="T37" fmla="*/ 53 h 105"/>
                <a:gd name="T38" fmla="*/ 53 w 68"/>
                <a:gd name="T39" fmla="*/ 38 h 105"/>
                <a:gd name="T40" fmla="*/ 51 w 68"/>
                <a:gd name="T41" fmla="*/ 28 h 105"/>
                <a:gd name="T42" fmla="*/ 49 w 68"/>
                <a:gd name="T43" fmla="*/ 20 h 105"/>
                <a:gd name="T44" fmla="*/ 45 w 68"/>
                <a:gd name="T45" fmla="*/ 17 h 105"/>
                <a:gd name="T46" fmla="*/ 41 w 68"/>
                <a:gd name="T47" fmla="*/ 13 h 105"/>
                <a:gd name="T48" fmla="*/ 38 w 68"/>
                <a:gd name="T49" fmla="*/ 12 h 105"/>
                <a:gd name="T50" fmla="*/ 33 w 68"/>
                <a:gd name="T51" fmla="*/ 12 h 105"/>
                <a:gd name="T52" fmla="*/ 34 w 68"/>
                <a:gd name="T53" fmla="*/ 0 h 105"/>
                <a:gd name="T54" fmla="*/ 39 w 68"/>
                <a:gd name="T55" fmla="*/ 0 h 105"/>
                <a:gd name="T56" fmla="*/ 44 w 68"/>
                <a:gd name="T57" fmla="*/ 1 h 105"/>
                <a:gd name="T58" fmla="*/ 49 w 68"/>
                <a:gd name="T59" fmla="*/ 3 h 105"/>
                <a:gd name="T60" fmla="*/ 53 w 68"/>
                <a:gd name="T61" fmla="*/ 6 h 105"/>
                <a:gd name="T62" fmla="*/ 57 w 68"/>
                <a:gd name="T63" fmla="*/ 9 h 105"/>
                <a:gd name="T64" fmla="*/ 59 w 68"/>
                <a:gd name="T65" fmla="*/ 13 h 105"/>
                <a:gd name="T66" fmla="*/ 63 w 68"/>
                <a:gd name="T67" fmla="*/ 19 h 105"/>
                <a:gd name="T68" fmla="*/ 65 w 68"/>
                <a:gd name="T69" fmla="*/ 28 h 105"/>
                <a:gd name="T70" fmla="*/ 66 w 68"/>
                <a:gd name="T71" fmla="*/ 38 h 105"/>
                <a:gd name="T72" fmla="*/ 68 w 68"/>
                <a:gd name="T73" fmla="*/ 53 h 105"/>
                <a:gd name="T74" fmla="*/ 66 w 68"/>
                <a:gd name="T75" fmla="*/ 69 h 105"/>
                <a:gd name="T76" fmla="*/ 64 w 68"/>
                <a:gd name="T77" fmla="*/ 82 h 105"/>
                <a:gd name="T78" fmla="*/ 60 w 68"/>
                <a:gd name="T79" fmla="*/ 90 h 105"/>
                <a:gd name="T80" fmla="*/ 57 w 68"/>
                <a:gd name="T81" fmla="*/ 94 h 105"/>
                <a:gd name="T82" fmla="*/ 52 w 68"/>
                <a:gd name="T83" fmla="*/ 99 h 105"/>
                <a:gd name="T84" fmla="*/ 47 w 68"/>
                <a:gd name="T85" fmla="*/ 103 h 105"/>
                <a:gd name="T86" fmla="*/ 41 w 68"/>
                <a:gd name="T87" fmla="*/ 104 h 105"/>
                <a:gd name="T88" fmla="*/ 34 w 68"/>
                <a:gd name="T89" fmla="*/ 105 h 105"/>
                <a:gd name="T90" fmla="*/ 20 w 68"/>
                <a:gd name="T91" fmla="*/ 103 h 105"/>
                <a:gd name="T92" fmla="*/ 10 w 68"/>
                <a:gd name="T93" fmla="*/ 95 h 105"/>
                <a:gd name="T94" fmla="*/ 5 w 68"/>
                <a:gd name="T95" fmla="*/ 85 h 105"/>
                <a:gd name="T96" fmla="*/ 1 w 68"/>
                <a:gd name="T97" fmla="*/ 70 h 105"/>
                <a:gd name="T98" fmla="*/ 0 w 68"/>
                <a:gd name="T99" fmla="*/ 53 h 105"/>
                <a:gd name="T100" fmla="*/ 1 w 68"/>
                <a:gd name="T101" fmla="*/ 36 h 105"/>
                <a:gd name="T102" fmla="*/ 3 w 68"/>
                <a:gd name="T103" fmla="*/ 23 h 105"/>
                <a:gd name="T104" fmla="*/ 7 w 68"/>
                <a:gd name="T105" fmla="*/ 16 h 105"/>
                <a:gd name="T106" fmla="*/ 10 w 68"/>
                <a:gd name="T107" fmla="*/ 10 h 105"/>
                <a:gd name="T108" fmla="*/ 15 w 68"/>
                <a:gd name="T109" fmla="*/ 5 h 105"/>
                <a:gd name="T110" fmla="*/ 20 w 68"/>
                <a:gd name="T111" fmla="*/ 3 h 105"/>
                <a:gd name="T112" fmla="*/ 27 w 68"/>
                <a:gd name="T113" fmla="*/ 0 h 105"/>
                <a:gd name="T114" fmla="*/ 34 w 68"/>
                <a:gd name="T11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" h="105">
                  <a:moveTo>
                    <a:pt x="33" y="12"/>
                  </a:moveTo>
                  <a:lnTo>
                    <a:pt x="28" y="12"/>
                  </a:lnTo>
                  <a:lnTo>
                    <a:pt x="24" y="15"/>
                  </a:lnTo>
                  <a:lnTo>
                    <a:pt x="20" y="19"/>
                  </a:lnTo>
                  <a:lnTo>
                    <a:pt x="16" y="26"/>
                  </a:lnTo>
                  <a:lnTo>
                    <a:pt x="14" y="38"/>
                  </a:lnTo>
                  <a:lnTo>
                    <a:pt x="14" y="53"/>
                  </a:lnTo>
                  <a:lnTo>
                    <a:pt x="14" y="67"/>
                  </a:lnTo>
                  <a:lnTo>
                    <a:pt x="16" y="78"/>
                  </a:lnTo>
                  <a:lnTo>
                    <a:pt x="19" y="85"/>
                  </a:lnTo>
                  <a:lnTo>
                    <a:pt x="24" y="90"/>
                  </a:lnTo>
                  <a:lnTo>
                    <a:pt x="28" y="92"/>
                  </a:lnTo>
                  <a:lnTo>
                    <a:pt x="34" y="93"/>
                  </a:lnTo>
                  <a:lnTo>
                    <a:pt x="39" y="92"/>
                  </a:lnTo>
                  <a:lnTo>
                    <a:pt x="44" y="90"/>
                  </a:lnTo>
                  <a:lnTo>
                    <a:pt x="49" y="85"/>
                  </a:lnTo>
                  <a:lnTo>
                    <a:pt x="51" y="78"/>
                  </a:lnTo>
                  <a:lnTo>
                    <a:pt x="53" y="67"/>
                  </a:lnTo>
                  <a:lnTo>
                    <a:pt x="55" y="53"/>
                  </a:lnTo>
                  <a:lnTo>
                    <a:pt x="53" y="38"/>
                  </a:lnTo>
                  <a:lnTo>
                    <a:pt x="51" y="28"/>
                  </a:lnTo>
                  <a:lnTo>
                    <a:pt x="49" y="20"/>
                  </a:lnTo>
                  <a:lnTo>
                    <a:pt x="45" y="17"/>
                  </a:lnTo>
                  <a:lnTo>
                    <a:pt x="41" y="13"/>
                  </a:lnTo>
                  <a:lnTo>
                    <a:pt x="38" y="12"/>
                  </a:lnTo>
                  <a:lnTo>
                    <a:pt x="33" y="12"/>
                  </a:lnTo>
                  <a:close/>
                  <a:moveTo>
                    <a:pt x="34" y="0"/>
                  </a:moveTo>
                  <a:lnTo>
                    <a:pt x="39" y="0"/>
                  </a:lnTo>
                  <a:lnTo>
                    <a:pt x="44" y="1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57" y="9"/>
                  </a:lnTo>
                  <a:lnTo>
                    <a:pt x="59" y="13"/>
                  </a:lnTo>
                  <a:lnTo>
                    <a:pt x="63" y="19"/>
                  </a:lnTo>
                  <a:lnTo>
                    <a:pt x="65" y="28"/>
                  </a:lnTo>
                  <a:lnTo>
                    <a:pt x="66" y="38"/>
                  </a:lnTo>
                  <a:lnTo>
                    <a:pt x="68" y="53"/>
                  </a:lnTo>
                  <a:lnTo>
                    <a:pt x="66" y="69"/>
                  </a:lnTo>
                  <a:lnTo>
                    <a:pt x="64" y="82"/>
                  </a:lnTo>
                  <a:lnTo>
                    <a:pt x="60" y="90"/>
                  </a:lnTo>
                  <a:lnTo>
                    <a:pt x="57" y="94"/>
                  </a:lnTo>
                  <a:lnTo>
                    <a:pt x="52" y="99"/>
                  </a:lnTo>
                  <a:lnTo>
                    <a:pt x="47" y="103"/>
                  </a:lnTo>
                  <a:lnTo>
                    <a:pt x="41" y="104"/>
                  </a:lnTo>
                  <a:lnTo>
                    <a:pt x="34" y="105"/>
                  </a:lnTo>
                  <a:lnTo>
                    <a:pt x="20" y="103"/>
                  </a:lnTo>
                  <a:lnTo>
                    <a:pt x="10" y="95"/>
                  </a:lnTo>
                  <a:lnTo>
                    <a:pt x="5" y="85"/>
                  </a:lnTo>
                  <a:lnTo>
                    <a:pt x="1" y="70"/>
                  </a:lnTo>
                  <a:lnTo>
                    <a:pt x="0" y="53"/>
                  </a:lnTo>
                  <a:lnTo>
                    <a:pt x="1" y="36"/>
                  </a:lnTo>
                  <a:lnTo>
                    <a:pt x="3" y="23"/>
                  </a:lnTo>
                  <a:lnTo>
                    <a:pt x="7" y="16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0" name="Rectangle 22"/>
            <p:cNvSpPr>
              <a:spLocks noChangeArrowheads="1"/>
            </p:cNvSpPr>
            <p:nvPr/>
          </p:nvSpPr>
          <p:spPr bwMode="auto">
            <a:xfrm>
              <a:off x="3387213" y="6038728"/>
              <a:ext cx="21370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2" name="Freeform 24"/>
            <p:cNvSpPr>
              <a:spLocks/>
            </p:cNvSpPr>
            <p:nvPr/>
          </p:nvSpPr>
          <p:spPr bwMode="auto">
            <a:xfrm>
              <a:off x="4373796" y="6151402"/>
              <a:ext cx="52090" cy="139501"/>
            </a:xfrm>
            <a:custGeom>
              <a:avLst/>
              <a:gdLst>
                <a:gd name="T0" fmla="*/ 30 w 39"/>
                <a:gd name="T1" fmla="*/ 0 h 104"/>
                <a:gd name="T2" fmla="*/ 39 w 39"/>
                <a:gd name="T3" fmla="*/ 0 h 104"/>
                <a:gd name="T4" fmla="*/ 39 w 39"/>
                <a:gd name="T5" fmla="*/ 104 h 104"/>
                <a:gd name="T6" fmla="*/ 25 w 39"/>
                <a:gd name="T7" fmla="*/ 104 h 104"/>
                <a:gd name="T8" fmla="*/ 25 w 39"/>
                <a:gd name="T9" fmla="*/ 23 h 104"/>
                <a:gd name="T10" fmla="*/ 20 w 39"/>
                <a:gd name="T11" fmla="*/ 28 h 104"/>
                <a:gd name="T12" fmla="*/ 14 w 39"/>
                <a:gd name="T13" fmla="*/ 31 h 104"/>
                <a:gd name="T14" fmla="*/ 6 w 39"/>
                <a:gd name="T15" fmla="*/ 35 h 104"/>
                <a:gd name="T16" fmla="*/ 0 w 39"/>
                <a:gd name="T17" fmla="*/ 38 h 104"/>
                <a:gd name="T18" fmla="*/ 0 w 39"/>
                <a:gd name="T19" fmla="*/ 25 h 104"/>
                <a:gd name="T20" fmla="*/ 11 w 39"/>
                <a:gd name="T21" fmla="*/ 20 h 104"/>
                <a:gd name="T22" fmla="*/ 20 w 39"/>
                <a:gd name="T23" fmla="*/ 13 h 104"/>
                <a:gd name="T24" fmla="*/ 23 w 39"/>
                <a:gd name="T25" fmla="*/ 9 h 104"/>
                <a:gd name="T26" fmla="*/ 27 w 39"/>
                <a:gd name="T27" fmla="*/ 4 h 104"/>
                <a:gd name="T28" fmla="*/ 30 w 39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104">
                  <a:moveTo>
                    <a:pt x="30" y="0"/>
                  </a:moveTo>
                  <a:lnTo>
                    <a:pt x="39" y="0"/>
                  </a:lnTo>
                  <a:lnTo>
                    <a:pt x="39" y="104"/>
                  </a:lnTo>
                  <a:lnTo>
                    <a:pt x="25" y="104"/>
                  </a:lnTo>
                  <a:lnTo>
                    <a:pt x="25" y="23"/>
                  </a:lnTo>
                  <a:lnTo>
                    <a:pt x="20" y="28"/>
                  </a:lnTo>
                  <a:lnTo>
                    <a:pt x="14" y="31"/>
                  </a:lnTo>
                  <a:lnTo>
                    <a:pt x="6" y="35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11" y="20"/>
                  </a:lnTo>
                  <a:lnTo>
                    <a:pt x="20" y="13"/>
                  </a:lnTo>
                  <a:lnTo>
                    <a:pt x="23" y="9"/>
                  </a:lnTo>
                  <a:lnTo>
                    <a:pt x="27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3" name="Rectangle 25"/>
            <p:cNvSpPr>
              <a:spLocks noChangeArrowheads="1"/>
            </p:cNvSpPr>
            <p:nvPr/>
          </p:nvSpPr>
          <p:spPr bwMode="auto">
            <a:xfrm>
              <a:off x="4407640" y="6038728"/>
              <a:ext cx="20035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5" name="Freeform 27"/>
            <p:cNvSpPr>
              <a:spLocks/>
            </p:cNvSpPr>
            <p:nvPr/>
          </p:nvSpPr>
          <p:spPr bwMode="auto">
            <a:xfrm>
              <a:off x="5379531" y="6151402"/>
              <a:ext cx="90823" cy="139501"/>
            </a:xfrm>
            <a:custGeom>
              <a:avLst/>
              <a:gdLst>
                <a:gd name="T0" fmla="*/ 35 w 68"/>
                <a:gd name="T1" fmla="*/ 0 h 104"/>
                <a:gd name="T2" fmla="*/ 48 w 68"/>
                <a:gd name="T3" fmla="*/ 1 h 104"/>
                <a:gd name="T4" fmla="*/ 58 w 68"/>
                <a:gd name="T5" fmla="*/ 9 h 104"/>
                <a:gd name="T6" fmla="*/ 64 w 68"/>
                <a:gd name="T7" fmla="*/ 17 h 104"/>
                <a:gd name="T8" fmla="*/ 67 w 68"/>
                <a:gd name="T9" fmla="*/ 29 h 104"/>
                <a:gd name="T10" fmla="*/ 66 w 68"/>
                <a:gd name="T11" fmla="*/ 35 h 104"/>
                <a:gd name="T12" fmla="*/ 64 w 68"/>
                <a:gd name="T13" fmla="*/ 41 h 104"/>
                <a:gd name="T14" fmla="*/ 61 w 68"/>
                <a:gd name="T15" fmla="*/ 47 h 104"/>
                <a:gd name="T16" fmla="*/ 56 w 68"/>
                <a:gd name="T17" fmla="*/ 53 h 104"/>
                <a:gd name="T18" fmla="*/ 54 w 68"/>
                <a:gd name="T19" fmla="*/ 56 h 104"/>
                <a:gd name="T20" fmla="*/ 49 w 68"/>
                <a:gd name="T21" fmla="*/ 61 h 104"/>
                <a:gd name="T22" fmla="*/ 44 w 68"/>
                <a:gd name="T23" fmla="*/ 66 h 104"/>
                <a:gd name="T24" fmla="*/ 38 w 68"/>
                <a:gd name="T25" fmla="*/ 70 h 104"/>
                <a:gd name="T26" fmla="*/ 33 w 68"/>
                <a:gd name="T27" fmla="*/ 75 h 104"/>
                <a:gd name="T28" fmla="*/ 29 w 68"/>
                <a:gd name="T29" fmla="*/ 79 h 104"/>
                <a:gd name="T30" fmla="*/ 26 w 68"/>
                <a:gd name="T31" fmla="*/ 81 h 104"/>
                <a:gd name="T32" fmla="*/ 24 w 68"/>
                <a:gd name="T33" fmla="*/ 84 h 104"/>
                <a:gd name="T34" fmla="*/ 20 w 68"/>
                <a:gd name="T35" fmla="*/ 87 h 104"/>
                <a:gd name="T36" fmla="*/ 18 w 68"/>
                <a:gd name="T37" fmla="*/ 90 h 104"/>
                <a:gd name="T38" fmla="*/ 68 w 68"/>
                <a:gd name="T39" fmla="*/ 90 h 104"/>
                <a:gd name="T40" fmla="*/ 68 w 68"/>
                <a:gd name="T41" fmla="*/ 104 h 104"/>
                <a:gd name="T42" fmla="*/ 0 w 68"/>
                <a:gd name="T43" fmla="*/ 104 h 104"/>
                <a:gd name="T44" fmla="*/ 1 w 68"/>
                <a:gd name="T45" fmla="*/ 99 h 104"/>
                <a:gd name="T46" fmla="*/ 2 w 68"/>
                <a:gd name="T47" fmla="*/ 94 h 104"/>
                <a:gd name="T48" fmla="*/ 5 w 68"/>
                <a:gd name="T49" fmla="*/ 87 h 104"/>
                <a:gd name="T50" fmla="*/ 10 w 68"/>
                <a:gd name="T51" fmla="*/ 80 h 104"/>
                <a:gd name="T52" fmla="*/ 13 w 68"/>
                <a:gd name="T53" fmla="*/ 75 h 104"/>
                <a:gd name="T54" fmla="*/ 19 w 68"/>
                <a:gd name="T55" fmla="*/ 70 h 104"/>
                <a:gd name="T56" fmla="*/ 25 w 68"/>
                <a:gd name="T57" fmla="*/ 65 h 104"/>
                <a:gd name="T58" fmla="*/ 39 w 68"/>
                <a:gd name="T59" fmla="*/ 53 h 104"/>
                <a:gd name="T60" fmla="*/ 48 w 68"/>
                <a:gd name="T61" fmla="*/ 43 h 104"/>
                <a:gd name="T62" fmla="*/ 50 w 68"/>
                <a:gd name="T63" fmla="*/ 38 h 104"/>
                <a:gd name="T64" fmla="*/ 53 w 68"/>
                <a:gd name="T65" fmla="*/ 34 h 104"/>
                <a:gd name="T66" fmla="*/ 54 w 68"/>
                <a:gd name="T67" fmla="*/ 29 h 104"/>
                <a:gd name="T68" fmla="*/ 53 w 68"/>
                <a:gd name="T69" fmla="*/ 24 h 104"/>
                <a:gd name="T70" fmla="*/ 51 w 68"/>
                <a:gd name="T71" fmla="*/ 20 h 104"/>
                <a:gd name="T72" fmla="*/ 48 w 68"/>
                <a:gd name="T73" fmla="*/ 17 h 104"/>
                <a:gd name="T74" fmla="*/ 44 w 68"/>
                <a:gd name="T75" fmla="*/ 15 h 104"/>
                <a:gd name="T76" fmla="*/ 39 w 68"/>
                <a:gd name="T77" fmla="*/ 12 h 104"/>
                <a:gd name="T78" fmla="*/ 35 w 68"/>
                <a:gd name="T79" fmla="*/ 12 h 104"/>
                <a:gd name="T80" fmla="*/ 30 w 68"/>
                <a:gd name="T81" fmla="*/ 12 h 104"/>
                <a:gd name="T82" fmla="*/ 25 w 68"/>
                <a:gd name="T83" fmla="*/ 15 h 104"/>
                <a:gd name="T84" fmla="*/ 20 w 68"/>
                <a:gd name="T85" fmla="*/ 17 h 104"/>
                <a:gd name="T86" fmla="*/ 18 w 68"/>
                <a:gd name="T87" fmla="*/ 20 h 104"/>
                <a:gd name="T88" fmla="*/ 17 w 68"/>
                <a:gd name="T89" fmla="*/ 25 h 104"/>
                <a:gd name="T90" fmla="*/ 16 w 68"/>
                <a:gd name="T91" fmla="*/ 30 h 104"/>
                <a:gd name="T92" fmla="*/ 2 w 68"/>
                <a:gd name="T93" fmla="*/ 29 h 104"/>
                <a:gd name="T94" fmla="*/ 5 w 68"/>
                <a:gd name="T95" fmla="*/ 16 h 104"/>
                <a:gd name="T96" fmla="*/ 12 w 68"/>
                <a:gd name="T97" fmla="*/ 7 h 104"/>
                <a:gd name="T98" fmla="*/ 22 w 68"/>
                <a:gd name="T99" fmla="*/ 1 h 104"/>
                <a:gd name="T100" fmla="*/ 35 w 68"/>
                <a:gd name="T10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8" h="104">
                  <a:moveTo>
                    <a:pt x="35" y="0"/>
                  </a:moveTo>
                  <a:lnTo>
                    <a:pt x="48" y="1"/>
                  </a:lnTo>
                  <a:lnTo>
                    <a:pt x="58" y="9"/>
                  </a:lnTo>
                  <a:lnTo>
                    <a:pt x="64" y="17"/>
                  </a:lnTo>
                  <a:lnTo>
                    <a:pt x="67" y="29"/>
                  </a:lnTo>
                  <a:lnTo>
                    <a:pt x="66" y="35"/>
                  </a:lnTo>
                  <a:lnTo>
                    <a:pt x="64" y="41"/>
                  </a:lnTo>
                  <a:lnTo>
                    <a:pt x="61" y="47"/>
                  </a:lnTo>
                  <a:lnTo>
                    <a:pt x="56" y="53"/>
                  </a:lnTo>
                  <a:lnTo>
                    <a:pt x="54" y="56"/>
                  </a:lnTo>
                  <a:lnTo>
                    <a:pt x="49" y="61"/>
                  </a:lnTo>
                  <a:lnTo>
                    <a:pt x="44" y="66"/>
                  </a:lnTo>
                  <a:lnTo>
                    <a:pt x="38" y="70"/>
                  </a:lnTo>
                  <a:lnTo>
                    <a:pt x="33" y="75"/>
                  </a:lnTo>
                  <a:lnTo>
                    <a:pt x="29" y="79"/>
                  </a:lnTo>
                  <a:lnTo>
                    <a:pt x="26" y="81"/>
                  </a:lnTo>
                  <a:lnTo>
                    <a:pt x="24" y="84"/>
                  </a:lnTo>
                  <a:lnTo>
                    <a:pt x="20" y="87"/>
                  </a:lnTo>
                  <a:lnTo>
                    <a:pt x="18" y="90"/>
                  </a:lnTo>
                  <a:lnTo>
                    <a:pt x="68" y="90"/>
                  </a:lnTo>
                  <a:lnTo>
                    <a:pt x="68" y="104"/>
                  </a:lnTo>
                  <a:lnTo>
                    <a:pt x="0" y="104"/>
                  </a:lnTo>
                  <a:lnTo>
                    <a:pt x="1" y="99"/>
                  </a:lnTo>
                  <a:lnTo>
                    <a:pt x="2" y="94"/>
                  </a:lnTo>
                  <a:lnTo>
                    <a:pt x="5" y="87"/>
                  </a:lnTo>
                  <a:lnTo>
                    <a:pt x="10" y="80"/>
                  </a:lnTo>
                  <a:lnTo>
                    <a:pt x="13" y="75"/>
                  </a:lnTo>
                  <a:lnTo>
                    <a:pt x="19" y="70"/>
                  </a:lnTo>
                  <a:lnTo>
                    <a:pt x="25" y="65"/>
                  </a:lnTo>
                  <a:lnTo>
                    <a:pt x="39" y="53"/>
                  </a:lnTo>
                  <a:lnTo>
                    <a:pt x="48" y="43"/>
                  </a:lnTo>
                  <a:lnTo>
                    <a:pt x="50" y="38"/>
                  </a:lnTo>
                  <a:lnTo>
                    <a:pt x="53" y="34"/>
                  </a:lnTo>
                  <a:lnTo>
                    <a:pt x="54" y="29"/>
                  </a:lnTo>
                  <a:lnTo>
                    <a:pt x="53" y="24"/>
                  </a:lnTo>
                  <a:lnTo>
                    <a:pt x="51" y="20"/>
                  </a:lnTo>
                  <a:lnTo>
                    <a:pt x="48" y="17"/>
                  </a:lnTo>
                  <a:lnTo>
                    <a:pt x="44" y="15"/>
                  </a:lnTo>
                  <a:lnTo>
                    <a:pt x="39" y="12"/>
                  </a:lnTo>
                  <a:lnTo>
                    <a:pt x="35" y="12"/>
                  </a:lnTo>
                  <a:lnTo>
                    <a:pt x="30" y="12"/>
                  </a:lnTo>
                  <a:lnTo>
                    <a:pt x="25" y="15"/>
                  </a:lnTo>
                  <a:lnTo>
                    <a:pt x="20" y="17"/>
                  </a:lnTo>
                  <a:lnTo>
                    <a:pt x="18" y="20"/>
                  </a:lnTo>
                  <a:lnTo>
                    <a:pt x="17" y="25"/>
                  </a:lnTo>
                  <a:lnTo>
                    <a:pt x="16" y="30"/>
                  </a:lnTo>
                  <a:lnTo>
                    <a:pt x="2" y="29"/>
                  </a:lnTo>
                  <a:lnTo>
                    <a:pt x="5" y="16"/>
                  </a:lnTo>
                  <a:lnTo>
                    <a:pt x="12" y="7"/>
                  </a:lnTo>
                  <a:lnTo>
                    <a:pt x="22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6" name="Rectangle 28"/>
            <p:cNvSpPr>
              <a:spLocks noChangeArrowheads="1"/>
            </p:cNvSpPr>
            <p:nvPr/>
          </p:nvSpPr>
          <p:spPr bwMode="auto">
            <a:xfrm>
              <a:off x="5426730" y="6038728"/>
              <a:ext cx="21370" cy="415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7" name="Rectangle 29"/>
            <p:cNvSpPr>
              <a:spLocks noChangeArrowheads="1"/>
            </p:cNvSpPr>
            <p:nvPr/>
          </p:nvSpPr>
          <p:spPr bwMode="auto">
            <a:xfrm>
              <a:off x="5426730" y="2855700"/>
              <a:ext cx="21370" cy="4024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49" name="Rectangle 31"/>
            <p:cNvSpPr>
              <a:spLocks noChangeArrowheads="1"/>
            </p:cNvSpPr>
            <p:nvPr/>
          </p:nvSpPr>
          <p:spPr bwMode="auto">
            <a:xfrm>
              <a:off x="1361051" y="6070920"/>
              <a:ext cx="40069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50" name="Rectangle 32"/>
            <p:cNvSpPr>
              <a:spLocks noChangeArrowheads="1"/>
            </p:cNvSpPr>
            <p:nvPr/>
          </p:nvSpPr>
          <p:spPr bwMode="auto">
            <a:xfrm>
              <a:off x="5394675" y="6070920"/>
              <a:ext cx="41405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54" name="Rectangle 36"/>
            <p:cNvSpPr>
              <a:spLocks noChangeArrowheads="1"/>
            </p:cNvSpPr>
            <p:nvPr/>
          </p:nvSpPr>
          <p:spPr bwMode="auto">
            <a:xfrm>
              <a:off x="5394675" y="5665832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59" name="Rectangle 41"/>
            <p:cNvSpPr>
              <a:spLocks noChangeArrowheads="1"/>
            </p:cNvSpPr>
            <p:nvPr/>
          </p:nvSpPr>
          <p:spPr bwMode="auto">
            <a:xfrm>
              <a:off x="1361051" y="5263426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0" name="Rectangle 42"/>
            <p:cNvSpPr>
              <a:spLocks noChangeArrowheads="1"/>
            </p:cNvSpPr>
            <p:nvPr/>
          </p:nvSpPr>
          <p:spPr bwMode="auto">
            <a:xfrm>
              <a:off x="5394675" y="5263426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1" name="Freeform 43"/>
            <p:cNvSpPr>
              <a:spLocks noEditPoints="1"/>
            </p:cNvSpPr>
            <p:nvPr/>
          </p:nvSpPr>
          <p:spPr bwMode="auto">
            <a:xfrm>
              <a:off x="1230158" y="5207090"/>
              <a:ext cx="90823" cy="139501"/>
            </a:xfrm>
            <a:custGeom>
              <a:avLst/>
              <a:gdLst>
                <a:gd name="T0" fmla="*/ 34 w 68"/>
                <a:gd name="T1" fmla="*/ 11 h 104"/>
                <a:gd name="T2" fmla="*/ 29 w 68"/>
                <a:gd name="T3" fmla="*/ 11 h 104"/>
                <a:gd name="T4" fmla="*/ 24 w 68"/>
                <a:gd name="T5" fmla="*/ 14 h 104"/>
                <a:gd name="T6" fmla="*/ 19 w 68"/>
                <a:gd name="T7" fmla="*/ 19 h 104"/>
                <a:gd name="T8" fmla="*/ 16 w 68"/>
                <a:gd name="T9" fmla="*/ 26 h 104"/>
                <a:gd name="T10" fmla="*/ 15 w 68"/>
                <a:gd name="T11" fmla="*/ 38 h 104"/>
                <a:gd name="T12" fmla="*/ 14 w 68"/>
                <a:gd name="T13" fmla="*/ 52 h 104"/>
                <a:gd name="T14" fmla="*/ 15 w 68"/>
                <a:gd name="T15" fmla="*/ 66 h 104"/>
                <a:gd name="T16" fmla="*/ 16 w 68"/>
                <a:gd name="T17" fmla="*/ 77 h 104"/>
                <a:gd name="T18" fmla="*/ 19 w 68"/>
                <a:gd name="T19" fmla="*/ 84 h 104"/>
                <a:gd name="T20" fmla="*/ 24 w 68"/>
                <a:gd name="T21" fmla="*/ 89 h 104"/>
                <a:gd name="T22" fmla="*/ 29 w 68"/>
                <a:gd name="T23" fmla="*/ 91 h 104"/>
                <a:gd name="T24" fmla="*/ 34 w 68"/>
                <a:gd name="T25" fmla="*/ 92 h 104"/>
                <a:gd name="T26" fmla="*/ 40 w 68"/>
                <a:gd name="T27" fmla="*/ 91 h 104"/>
                <a:gd name="T28" fmla="*/ 45 w 68"/>
                <a:gd name="T29" fmla="*/ 89 h 104"/>
                <a:gd name="T30" fmla="*/ 48 w 68"/>
                <a:gd name="T31" fmla="*/ 84 h 104"/>
                <a:gd name="T32" fmla="*/ 52 w 68"/>
                <a:gd name="T33" fmla="*/ 77 h 104"/>
                <a:gd name="T34" fmla="*/ 54 w 68"/>
                <a:gd name="T35" fmla="*/ 66 h 104"/>
                <a:gd name="T36" fmla="*/ 54 w 68"/>
                <a:gd name="T37" fmla="*/ 52 h 104"/>
                <a:gd name="T38" fmla="*/ 54 w 68"/>
                <a:gd name="T39" fmla="*/ 38 h 104"/>
                <a:gd name="T40" fmla="*/ 52 w 68"/>
                <a:gd name="T41" fmla="*/ 27 h 104"/>
                <a:gd name="T42" fmla="*/ 48 w 68"/>
                <a:gd name="T43" fmla="*/ 20 h 104"/>
                <a:gd name="T44" fmla="*/ 46 w 68"/>
                <a:gd name="T45" fmla="*/ 16 h 104"/>
                <a:gd name="T46" fmla="*/ 42 w 68"/>
                <a:gd name="T47" fmla="*/ 13 h 104"/>
                <a:gd name="T48" fmla="*/ 39 w 68"/>
                <a:gd name="T49" fmla="*/ 11 h 104"/>
                <a:gd name="T50" fmla="*/ 34 w 68"/>
                <a:gd name="T51" fmla="*/ 11 h 104"/>
                <a:gd name="T52" fmla="*/ 34 w 68"/>
                <a:gd name="T53" fmla="*/ 0 h 104"/>
                <a:gd name="T54" fmla="*/ 40 w 68"/>
                <a:gd name="T55" fmla="*/ 0 h 104"/>
                <a:gd name="T56" fmla="*/ 45 w 68"/>
                <a:gd name="T57" fmla="*/ 1 h 104"/>
                <a:gd name="T58" fmla="*/ 49 w 68"/>
                <a:gd name="T59" fmla="*/ 2 h 104"/>
                <a:gd name="T60" fmla="*/ 53 w 68"/>
                <a:gd name="T61" fmla="*/ 6 h 104"/>
                <a:gd name="T62" fmla="*/ 56 w 68"/>
                <a:gd name="T63" fmla="*/ 8 h 104"/>
                <a:gd name="T64" fmla="*/ 59 w 68"/>
                <a:gd name="T65" fmla="*/ 13 h 104"/>
                <a:gd name="T66" fmla="*/ 62 w 68"/>
                <a:gd name="T67" fmla="*/ 19 h 104"/>
                <a:gd name="T68" fmla="*/ 66 w 68"/>
                <a:gd name="T69" fmla="*/ 27 h 104"/>
                <a:gd name="T70" fmla="*/ 67 w 68"/>
                <a:gd name="T71" fmla="*/ 38 h 104"/>
                <a:gd name="T72" fmla="*/ 68 w 68"/>
                <a:gd name="T73" fmla="*/ 52 h 104"/>
                <a:gd name="T74" fmla="*/ 67 w 68"/>
                <a:gd name="T75" fmla="*/ 69 h 104"/>
                <a:gd name="T76" fmla="*/ 64 w 68"/>
                <a:gd name="T77" fmla="*/ 82 h 104"/>
                <a:gd name="T78" fmla="*/ 61 w 68"/>
                <a:gd name="T79" fmla="*/ 89 h 104"/>
                <a:gd name="T80" fmla="*/ 58 w 68"/>
                <a:gd name="T81" fmla="*/ 94 h 104"/>
                <a:gd name="T82" fmla="*/ 53 w 68"/>
                <a:gd name="T83" fmla="*/ 98 h 104"/>
                <a:gd name="T84" fmla="*/ 47 w 68"/>
                <a:gd name="T85" fmla="*/ 102 h 104"/>
                <a:gd name="T86" fmla="*/ 41 w 68"/>
                <a:gd name="T87" fmla="*/ 103 h 104"/>
                <a:gd name="T88" fmla="*/ 34 w 68"/>
                <a:gd name="T89" fmla="*/ 104 h 104"/>
                <a:gd name="T90" fmla="*/ 21 w 68"/>
                <a:gd name="T91" fmla="*/ 102 h 104"/>
                <a:gd name="T92" fmla="*/ 10 w 68"/>
                <a:gd name="T93" fmla="*/ 95 h 104"/>
                <a:gd name="T94" fmla="*/ 5 w 68"/>
                <a:gd name="T95" fmla="*/ 84 h 104"/>
                <a:gd name="T96" fmla="*/ 2 w 68"/>
                <a:gd name="T97" fmla="*/ 70 h 104"/>
                <a:gd name="T98" fmla="*/ 0 w 68"/>
                <a:gd name="T99" fmla="*/ 52 h 104"/>
                <a:gd name="T100" fmla="*/ 2 w 68"/>
                <a:gd name="T101" fmla="*/ 35 h 104"/>
                <a:gd name="T102" fmla="*/ 4 w 68"/>
                <a:gd name="T103" fmla="*/ 22 h 104"/>
                <a:gd name="T104" fmla="*/ 6 w 68"/>
                <a:gd name="T105" fmla="*/ 15 h 104"/>
                <a:gd name="T106" fmla="*/ 11 w 68"/>
                <a:gd name="T107" fmla="*/ 9 h 104"/>
                <a:gd name="T108" fmla="*/ 15 w 68"/>
                <a:gd name="T109" fmla="*/ 4 h 104"/>
                <a:gd name="T110" fmla="*/ 21 w 68"/>
                <a:gd name="T111" fmla="*/ 2 h 104"/>
                <a:gd name="T112" fmla="*/ 27 w 68"/>
                <a:gd name="T113" fmla="*/ 0 h 104"/>
                <a:gd name="T114" fmla="*/ 34 w 68"/>
                <a:gd name="T11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8" h="104">
                  <a:moveTo>
                    <a:pt x="34" y="11"/>
                  </a:moveTo>
                  <a:lnTo>
                    <a:pt x="29" y="11"/>
                  </a:lnTo>
                  <a:lnTo>
                    <a:pt x="24" y="14"/>
                  </a:lnTo>
                  <a:lnTo>
                    <a:pt x="19" y="19"/>
                  </a:lnTo>
                  <a:lnTo>
                    <a:pt x="16" y="26"/>
                  </a:lnTo>
                  <a:lnTo>
                    <a:pt x="15" y="38"/>
                  </a:lnTo>
                  <a:lnTo>
                    <a:pt x="14" y="52"/>
                  </a:lnTo>
                  <a:lnTo>
                    <a:pt x="15" y="66"/>
                  </a:lnTo>
                  <a:lnTo>
                    <a:pt x="16" y="77"/>
                  </a:lnTo>
                  <a:lnTo>
                    <a:pt x="19" y="84"/>
                  </a:lnTo>
                  <a:lnTo>
                    <a:pt x="24" y="89"/>
                  </a:lnTo>
                  <a:lnTo>
                    <a:pt x="29" y="91"/>
                  </a:lnTo>
                  <a:lnTo>
                    <a:pt x="34" y="92"/>
                  </a:lnTo>
                  <a:lnTo>
                    <a:pt x="40" y="91"/>
                  </a:lnTo>
                  <a:lnTo>
                    <a:pt x="45" y="89"/>
                  </a:lnTo>
                  <a:lnTo>
                    <a:pt x="48" y="84"/>
                  </a:lnTo>
                  <a:lnTo>
                    <a:pt x="52" y="77"/>
                  </a:lnTo>
                  <a:lnTo>
                    <a:pt x="54" y="66"/>
                  </a:lnTo>
                  <a:lnTo>
                    <a:pt x="54" y="52"/>
                  </a:lnTo>
                  <a:lnTo>
                    <a:pt x="54" y="38"/>
                  </a:lnTo>
                  <a:lnTo>
                    <a:pt x="52" y="27"/>
                  </a:lnTo>
                  <a:lnTo>
                    <a:pt x="48" y="20"/>
                  </a:lnTo>
                  <a:lnTo>
                    <a:pt x="46" y="16"/>
                  </a:lnTo>
                  <a:lnTo>
                    <a:pt x="42" y="13"/>
                  </a:lnTo>
                  <a:lnTo>
                    <a:pt x="39" y="11"/>
                  </a:lnTo>
                  <a:lnTo>
                    <a:pt x="34" y="11"/>
                  </a:lnTo>
                  <a:close/>
                  <a:moveTo>
                    <a:pt x="34" y="0"/>
                  </a:moveTo>
                  <a:lnTo>
                    <a:pt x="40" y="0"/>
                  </a:lnTo>
                  <a:lnTo>
                    <a:pt x="45" y="1"/>
                  </a:lnTo>
                  <a:lnTo>
                    <a:pt x="49" y="2"/>
                  </a:lnTo>
                  <a:lnTo>
                    <a:pt x="53" y="6"/>
                  </a:lnTo>
                  <a:lnTo>
                    <a:pt x="56" y="8"/>
                  </a:lnTo>
                  <a:lnTo>
                    <a:pt x="59" y="13"/>
                  </a:lnTo>
                  <a:lnTo>
                    <a:pt x="62" y="19"/>
                  </a:lnTo>
                  <a:lnTo>
                    <a:pt x="66" y="27"/>
                  </a:lnTo>
                  <a:lnTo>
                    <a:pt x="67" y="38"/>
                  </a:lnTo>
                  <a:lnTo>
                    <a:pt x="68" y="52"/>
                  </a:lnTo>
                  <a:lnTo>
                    <a:pt x="67" y="69"/>
                  </a:lnTo>
                  <a:lnTo>
                    <a:pt x="64" y="82"/>
                  </a:lnTo>
                  <a:lnTo>
                    <a:pt x="61" y="89"/>
                  </a:lnTo>
                  <a:lnTo>
                    <a:pt x="58" y="94"/>
                  </a:lnTo>
                  <a:lnTo>
                    <a:pt x="53" y="98"/>
                  </a:lnTo>
                  <a:lnTo>
                    <a:pt x="47" y="102"/>
                  </a:lnTo>
                  <a:lnTo>
                    <a:pt x="41" y="103"/>
                  </a:lnTo>
                  <a:lnTo>
                    <a:pt x="34" y="104"/>
                  </a:lnTo>
                  <a:lnTo>
                    <a:pt x="21" y="102"/>
                  </a:lnTo>
                  <a:lnTo>
                    <a:pt x="10" y="95"/>
                  </a:lnTo>
                  <a:lnTo>
                    <a:pt x="5" y="84"/>
                  </a:lnTo>
                  <a:lnTo>
                    <a:pt x="2" y="70"/>
                  </a:lnTo>
                  <a:lnTo>
                    <a:pt x="0" y="52"/>
                  </a:lnTo>
                  <a:lnTo>
                    <a:pt x="2" y="35"/>
                  </a:lnTo>
                  <a:lnTo>
                    <a:pt x="4" y="22"/>
                  </a:lnTo>
                  <a:lnTo>
                    <a:pt x="6" y="15"/>
                  </a:lnTo>
                  <a:lnTo>
                    <a:pt x="11" y="9"/>
                  </a:lnTo>
                  <a:lnTo>
                    <a:pt x="15" y="4"/>
                  </a:lnTo>
                  <a:lnTo>
                    <a:pt x="21" y="2"/>
                  </a:lnTo>
                  <a:lnTo>
                    <a:pt x="2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3" name="Rectangle 45"/>
            <p:cNvSpPr>
              <a:spLocks noChangeArrowheads="1"/>
            </p:cNvSpPr>
            <p:nvPr/>
          </p:nvSpPr>
          <p:spPr bwMode="auto">
            <a:xfrm>
              <a:off x="5394675" y="4861021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7" name="Rectangle 49"/>
            <p:cNvSpPr>
              <a:spLocks noChangeArrowheads="1"/>
            </p:cNvSpPr>
            <p:nvPr/>
          </p:nvSpPr>
          <p:spPr bwMode="auto">
            <a:xfrm>
              <a:off x="1361051" y="4457274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8" name="Rectangle 50"/>
            <p:cNvSpPr>
              <a:spLocks noChangeArrowheads="1"/>
            </p:cNvSpPr>
            <p:nvPr/>
          </p:nvSpPr>
          <p:spPr bwMode="auto">
            <a:xfrm>
              <a:off x="5394675" y="4457274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69" name="Freeform 51"/>
            <p:cNvSpPr>
              <a:spLocks/>
            </p:cNvSpPr>
            <p:nvPr/>
          </p:nvSpPr>
          <p:spPr bwMode="auto">
            <a:xfrm>
              <a:off x="1242179" y="4399596"/>
              <a:ext cx="50754" cy="139501"/>
            </a:xfrm>
            <a:custGeom>
              <a:avLst/>
              <a:gdLst>
                <a:gd name="T0" fmla="*/ 30 w 38"/>
                <a:gd name="T1" fmla="*/ 0 h 104"/>
                <a:gd name="T2" fmla="*/ 38 w 38"/>
                <a:gd name="T3" fmla="*/ 0 h 104"/>
                <a:gd name="T4" fmla="*/ 38 w 38"/>
                <a:gd name="T5" fmla="*/ 104 h 104"/>
                <a:gd name="T6" fmla="*/ 25 w 38"/>
                <a:gd name="T7" fmla="*/ 104 h 104"/>
                <a:gd name="T8" fmla="*/ 25 w 38"/>
                <a:gd name="T9" fmla="*/ 23 h 104"/>
                <a:gd name="T10" fmla="*/ 19 w 38"/>
                <a:gd name="T11" fmla="*/ 28 h 104"/>
                <a:gd name="T12" fmla="*/ 13 w 38"/>
                <a:gd name="T13" fmla="*/ 33 h 104"/>
                <a:gd name="T14" fmla="*/ 6 w 38"/>
                <a:gd name="T15" fmla="*/ 36 h 104"/>
                <a:gd name="T16" fmla="*/ 0 w 38"/>
                <a:gd name="T17" fmla="*/ 39 h 104"/>
                <a:gd name="T18" fmla="*/ 0 w 38"/>
                <a:gd name="T19" fmla="*/ 27 h 104"/>
                <a:gd name="T20" fmla="*/ 9 w 38"/>
                <a:gd name="T21" fmla="*/ 21 h 104"/>
                <a:gd name="T22" fmla="*/ 18 w 38"/>
                <a:gd name="T23" fmla="*/ 15 h 104"/>
                <a:gd name="T24" fmla="*/ 22 w 38"/>
                <a:gd name="T25" fmla="*/ 10 h 104"/>
                <a:gd name="T26" fmla="*/ 26 w 38"/>
                <a:gd name="T27" fmla="*/ 5 h 104"/>
                <a:gd name="T28" fmla="*/ 30 w 38"/>
                <a:gd name="T2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104">
                  <a:moveTo>
                    <a:pt x="30" y="0"/>
                  </a:moveTo>
                  <a:lnTo>
                    <a:pt x="38" y="0"/>
                  </a:lnTo>
                  <a:lnTo>
                    <a:pt x="38" y="104"/>
                  </a:lnTo>
                  <a:lnTo>
                    <a:pt x="25" y="104"/>
                  </a:lnTo>
                  <a:lnTo>
                    <a:pt x="25" y="23"/>
                  </a:lnTo>
                  <a:lnTo>
                    <a:pt x="19" y="28"/>
                  </a:lnTo>
                  <a:lnTo>
                    <a:pt x="13" y="33"/>
                  </a:lnTo>
                  <a:lnTo>
                    <a:pt x="6" y="36"/>
                  </a:lnTo>
                  <a:lnTo>
                    <a:pt x="0" y="39"/>
                  </a:lnTo>
                  <a:lnTo>
                    <a:pt x="0" y="27"/>
                  </a:lnTo>
                  <a:lnTo>
                    <a:pt x="9" y="21"/>
                  </a:lnTo>
                  <a:lnTo>
                    <a:pt x="18" y="15"/>
                  </a:lnTo>
                  <a:lnTo>
                    <a:pt x="22" y="10"/>
                  </a:lnTo>
                  <a:lnTo>
                    <a:pt x="26" y="5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1" name="Rectangle 53"/>
            <p:cNvSpPr>
              <a:spLocks noChangeArrowheads="1"/>
            </p:cNvSpPr>
            <p:nvPr/>
          </p:nvSpPr>
          <p:spPr bwMode="auto">
            <a:xfrm>
              <a:off x="5394675" y="4054868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5" name="Rectangle 57"/>
            <p:cNvSpPr>
              <a:spLocks noChangeArrowheads="1"/>
            </p:cNvSpPr>
            <p:nvPr/>
          </p:nvSpPr>
          <p:spPr bwMode="auto">
            <a:xfrm>
              <a:off x="1361051" y="3652463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6" name="Rectangle 58"/>
            <p:cNvSpPr>
              <a:spLocks noChangeArrowheads="1"/>
            </p:cNvSpPr>
            <p:nvPr/>
          </p:nvSpPr>
          <p:spPr bwMode="auto">
            <a:xfrm>
              <a:off x="5394675" y="3652463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7" name="Freeform 59"/>
            <p:cNvSpPr>
              <a:spLocks/>
            </p:cNvSpPr>
            <p:nvPr/>
          </p:nvSpPr>
          <p:spPr bwMode="auto">
            <a:xfrm>
              <a:off x="1228823" y="3593443"/>
              <a:ext cx="89488" cy="139501"/>
            </a:xfrm>
            <a:custGeom>
              <a:avLst/>
              <a:gdLst>
                <a:gd name="T0" fmla="*/ 34 w 67"/>
                <a:gd name="T1" fmla="*/ 0 h 104"/>
                <a:gd name="T2" fmla="*/ 47 w 67"/>
                <a:gd name="T3" fmla="*/ 3 h 104"/>
                <a:gd name="T4" fmla="*/ 57 w 67"/>
                <a:gd name="T5" fmla="*/ 9 h 104"/>
                <a:gd name="T6" fmla="*/ 63 w 67"/>
                <a:gd name="T7" fmla="*/ 18 h 104"/>
                <a:gd name="T8" fmla="*/ 66 w 67"/>
                <a:gd name="T9" fmla="*/ 29 h 104"/>
                <a:gd name="T10" fmla="*/ 66 w 67"/>
                <a:gd name="T11" fmla="*/ 35 h 104"/>
                <a:gd name="T12" fmla="*/ 63 w 67"/>
                <a:gd name="T13" fmla="*/ 42 h 104"/>
                <a:gd name="T14" fmla="*/ 60 w 67"/>
                <a:gd name="T15" fmla="*/ 48 h 104"/>
                <a:gd name="T16" fmla="*/ 56 w 67"/>
                <a:gd name="T17" fmla="*/ 54 h 104"/>
                <a:gd name="T18" fmla="*/ 53 w 67"/>
                <a:gd name="T19" fmla="*/ 57 h 104"/>
                <a:gd name="T20" fmla="*/ 49 w 67"/>
                <a:gd name="T21" fmla="*/ 62 h 104"/>
                <a:gd name="T22" fmla="*/ 43 w 67"/>
                <a:gd name="T23" fmla="*/ 67 h 104"/>
                <a:gd name="T24" fmla="*/ 37 w 67"/>
                <a:gd name="T25" fmla="*/ 72 h 104"/>
                <a:gd name="T26" fmla="*/ 32 w 67"/>
                <a:gd name="T27" fmla="*/ 77 h 104"/>
                <a:gd name="T28" fmla="*/ 28 w 67"/>
                <a:gd name="T29" fmla="*/ 79 h 104"/>
                <a:gd name="T30" fmla="*/ 25 w 67"/>
                <a:gd name="T31" fmla="*/ 82 h 104"/>
                <a:gd name="T32" fmla="*/ 23 w 67"/>
                <a:gd name="T33" fmla="*/ 84 h 104"/>
                <a:gd name="T34" fmla="*/ 19 w 67"/>
                <a:gd name="T35" fmla="*/ 87 h 104"/>
                <a:gd name="T36" fmla="*/ 17 w 67"/>
                <a:gd name="T37" fmla="*/ 91 h 104"/>
                <a:gd name="T38" fmla="*/ 67 w 67"/>
                <a:gd name="T39" fmla="*/ 91 h 104"/>
                <a:gd name="T40" fmla="*/ 67 w 67"/>
                <a:gd name="T41" fmla="*/ 104 h 104"/>
                <a:gd name="T42" fmla="*/ 0 w 67"/>
                <a:gd name="T43" fmla="*/ 104 h 104"/>
                <a:gd name="T44" fmla="*/ 0 w 67"/>
                <a:gd name="T45" fmla="*/ 99 h 104"/>
                <a:gd name="T46" fmla="*/ 1 w 67"/>
                <a:gd name="T47" fmla="*/ 96 h 104"/>
                <a:gd name="T48" fmla="*/ 4 w 67"/>
                <a:gd name="T49" fmla="*/ 88 h 104"/>
                <a:gd name="T50" fmla="*/ 9 w 67"/>
                <a:gd name="T51" fmla="*/ 81 h 104"/>
                <a:gd name="T52" fmla="*/ 13 w 67"/>
                <a:gd name="T53" fmla="*/ 77 h 104"/>
                <a:gd name="T54" fmla="*/ 18 w 67"/>
                <a:gd name="T55" fmla="*/ 71 h 104"/>
                <a:gd name="T56" fmla="*/ 24 w 67"/>
                <a:gd name="T57" fmla="*/ 66 h 104"/>
                <a:gd name="T58" fmla="*/ 38 w 67"/>
                <a:gd name="T59" fmla="*/ 53 h 104"/>
                <a:gd name="T60" fmla="*/ 47 w 67"/>
                <a:gd name="T61" fmla="*/ 44 h 104"/>
                <a:gd name="T62" fmla="*/ 50 w 67"/>
                <a:gd name="T63" fmla="*/ 40 h 104"/>
                <a:gd name="T64" fmla="*/ 51 w 67"/>
                <a:gd name="T65" fmla="*/ 34 h 104"/>
                <a:gd name="T66" fmla="*/ 53 w 67"/>
                <a:gd name="T67" fmla="*/ 29 h 104"/>
                <a:gd name="T68" fmla="*/ 51 w 67"/>
                <a:gd name="T69" fmla="*/ 25 h 104"/>
                <a:gd name="T70" fmla="*/ 50 w 67"/>
                <a:gd name="T71" fmla="*/ 21 h 104"/>
                <a:gd name="T72" fmla="*/ 47 w 67"/>
                <a:gd name="T73" fmla="*/ 18 h 104"/>
                <a:gd name="T74" fmla="*/ 43 w 67"/>
                <a:gd name="T75" fmla="*/ 15 h 104"/>
                <a:gd name="T76" fmla="*/ 40 w 67"/>
                <a:gd name="T77" fmla="*/ 13 h 104"/>
                <a:gd name="T78" fmla="*/ 34 w 67"/>
                <a:gd name="T79" fmla="*/ 12 h 104"/>
                <a:gd name="T80" fmla="*/ 29 w 67"/>
                <a:gd name="T81" fmla="*/ 13 h 104"/>
                <a:gd name="T82" fmla="*/ 24 w 67"/>
                <a:gd name="T83" fmla="*/ 15 h 104"/>
                <a:gd name="T84" fmla="*/ 20 w 67"/>
                <a:gd name="T85" fmla="*/ 18 h 104"/>
                <a:gd name="T86" fmla="*/ 17 w 67"/>
                <a:gd name="T87" fmla="*/ 22 h 104"/>
                <a:gd name="T88" fmla="*/ 16 w 67"/>
                <a:gd name="T89" fmla="*/ 25 h 104"/>
                <a:gd name="T90" fmla="*/ 15 w 67"/>
                <a:gd name="T91" fmla="*/ 31 h 104"/>
                <a:gd name="T92" fmla="*/ 1 w 67"/>
                <a:gd name="T93" fmla="*/ 29 h 104"/>
                <a:gd name="T94" fmla="*/ 4 w 67"/>
                <a:gd name="T95" fmla="*/ 17 h 104"/>
                <a:gd name="T96" fmla="*/ 11 w 67"/>
                <a:gd name="T97" fmla="*/ 9 h 104"/>
                <a:gd name="T98" fmla="*/ 22 w 67"/>
                <a:gd name="T99" fmla="*/ 3 h 104"/>
                <a:gd name="T100" fmla="*/ 34 w 67"/>
                <a:gd name="T10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7" h="104">
                  <a:moveTo>
                    <a:pt x="34" y="0"/>
                  </a:moveTo>
                  <a:lnTo>
                    <a:pt x="47" y="3"/>
                  </a:lnTo>
                  <a:lnTo>
                    <a:pt x="57" y="9"/>
                  </a:lnTo>
                  <a:lnTo>
                    <a:pt x="63" y="18"/>
                  </a:lnTo>
                  <a:lnTo>
                    <a:pt x="66" y="29"/>
                  </a:lnTo>
                  <a:lnTo>
                    <a:pt x="66" y="35"/>
                  </a:lnTo>
                  <a:lnTo>
                    <a:pt x="63" y="42"/>
                  </a:lnTo>
                  <a:lnTo>
                    <a:pt x="60" y="48"/>
                  </a:lnTo>
                  <a:lnTo>
                    <a:pt x="56" y="54"/>
                  </a:lnTo>
                  <a:lnTo>
                    <a:pt x="53" y="57"/>
                  </a:lnTo>
                  <a:lnTo>
                    <a:pt x="49" y="62"/>
                  </a:lnTo>
                  <a:lnTo>
                    <a:pt x="43" y="67"/>
                  </a:lnTo>
                  <a:lnTo>
                    <a:pt x="37" y="72"/>
                  </a:lnTo>
                  <a:lnTo>
                    <a:pt x="32" y="77"/>
                  </a:lnTo>
                  <a:lnTo>
                    <a:pt x="28" y="79"/>
                  </a:lnTo>
                  <a:lnTo>
                    <a:pt x="25" y="82"/>
                  </a:lnTo>
                  <a:lnTo>
                    <a:pt x="23" y="84"/>
                  </a:lnTo>
                  <a:lnTo>
                    <a:pt x="19" y="87"/>
                  </a:lnTo>
                  <a:lnTo>
                    <a:pt x="17" y="91"/>
                  </a:lnTo>
                  <a:lnTo>
                    <a:pt x="67" y="91"/>
                  </a:lnTo>
                  <a:lnTo>
                    <a:pt x="67" y="104"/>
                  </a:lnTo>
                  <a:lnTo>
                    <a:pt x="0" y="104"/>
                  </a:lnTo>
                  <a:lnTo>
                    <a:pt x="0" y="99"/>
                  </a:lnTo>
                  <a:lnTo>
                    <a:pt x="1" y="96"/>
                  </a:lnTo>
                  <a:lnTo>
                    <a:pt x="4" y="88"/>
                  </a:lnTo>
                  <a:lnTo>
                    <a:pt x="9" y="81"/>
                  </a:lnTo>
                  <a:lnTo>
                    <a:pt x="13" y="77"/>
                  </a:lnTo>
                  <a:lnTo>
                    <a:pt x="18" y="71"/>
                  </a:lnTo>
                  <a:lnTo>
                    <a:pt x="24" y="66"/>
                  </a:lnTo>
                  <a:lnTo>
                    <a:pt x="38" y="53"/>
                  </a:lnTo>
                  <a:lnTo>
                    <a:pt x="47" y="44"/>
                  </a:lnTo>
                  <a:lnTo>
                    <a:pt x="50" y="40"/>
                  </a:lnTo>
                  <a:lnTo>
                    <a:pt x="51" y="34"/>
                  </a:lnTo>
                  <a:lnTo>
                    <a:pt x="53" y="29"/>
                  </a:lnTo>
                  <a:lnTo>
                    <a:pt x="51" y="25"/>
                  </a:lnTo>
                  <a:lnTo>
                    <a:pt x="50" y="21"/>
                  </a:lnTo>
                  <a:lnTo>
                    <a:pt x="47" y="18"/>
                  </a:lnTo>
                  <a:lnTo>
                    <a:pt x="43" y="15"/>
                  </a:lnTo>
                  <a:lnTo>
                    <a:pt x="40" y="13"/>
                  </a:lnTo>
                  <a:lnTo>
                    <a:pt x="34" y="12"/>
                  </a:lnTo>
                  <a:lnTo>
                    <a:pt x="29" y="13"/>
                  </a:lnTo>
                  <a:lnTo>
                    <a:pt x="24" y="15"/>
                  </a:lnTo>
                  <a:lnTo>
                    <a:pt x="20" y="18"/>
                  </a:lnTo>
                  <a:lnTo>
                    <a:pt x="17" y="22"/>
                  </a:lnTo>
                  <a:lnTo>
                    <a:pt x="16" y="25"/>
                  </a:lnTo>
                  <a:lnTo>
                    <a:pt x="15" y="31"/>
                  </a:lnTo>
                  <a:lnTo>
                    <a:pt x="1" y="29"/>
                  </a:lnTo>
                  <a:lnTo>
                    <a:pt x="4" y="17"/>
                  </a:lnTo>
                  <a:lnTo>
                    <a:pt x="11" y="9"/>
                  </a:lnTo>
                  <a:lnTo>
                    <a:pt x="22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79" name="Rectangle 61"/>
            <p:cNvSpPr>
              <a:spLocks noChangeArrowheads="1"/>
            </p:cNvSpPr>
            <p:nvPr/>
          </p:nvSpPr>
          <p:spPr bwMode="auto">
            <a:xfrm>
              <a:off x="5394675" y="3248715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3" name="Rectangle 65"/>
            <p:cNvSpPr>
              <a:spLocks noChangeArrowheads="1"/>
            </p:cNvSpPr>
            <p:nvPr/>
          </p:nvSpPr>
          <p:spPr bwMode="auto">
            <a:xfrm>
              <a:off x="1361051" y="2846310"/>
              <a:ext cx="40069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4" name="Rectangle 66"/>
            <p:cNvSpPr>
              <a:spLocks noChangeArrowheads="1"/>
            </p:cNvSpPr>
            <p:nvPr/>
          </p:nvSpPr>
          <p:spPr bwMode="auto">
            <a:xfrm>
              <a:off x="5394675" y="2846310"/>
              <a:ext cx="41405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5" name="Freeform 67"/>
            <p:cNvSpPr>
              <a:spLocks/>
            </p:cNvSpPr>
            <p:nvPr/>
          </p:nvSpPr>
          <p:spPr bwMode="auto">
            <a:xfrm>
              <a:off x="1230158" y="2788632"/>
              <a:ext cx="90823" cy="140842"/>
            </a:xfrm>
            <a:custGeom>
              <a:avLst/>
              <a:gdLst>
                <a:gd name="T0" fmla="*/ 37 w 68"/>
                <a:gd name="T1" fmla="*/ 0 h 105"/>
                <a:gd name="T2" fmla="*/ 47 w 68"/>
                <a:gd name="T3" fmla="*/ 4 h 105"/>
                <a:gd name="T4" fmla="*/ 55 w 68"/>
                <a:gd name="T5" fmla="*/ 10 h 105"/>
                <a:gd name="T6" fmla="*/ 61 w 68"/>
                <a:gd name="T7" fmla="*/ 19 h 105"/>
                <a:gd name="T8" fmla="*/ 61 w 68"/>
                <a:gd name="T9" fmla="*/ 33 h 105"/>
                <a:gd name="T10" fmla="*/ 55 w 68"/>
                <a:gd name="T11" fmla="*/ 41 h 105"/>
                <a:gd name="T12" fmla="*/ 48 w 68"/>
                <a:gd name="T13" fmla="*/ 47 h 105"/>
                <a:gd name="T14" fmla="*/ 58 w 68"/>
                <a:gd name="T15" fmla="*/ 52 h 105"/>
                <a:gd name="T16" fmla="*/ 65 w 68"/>
                <a:gd name="T17" fmla="*/ 60 h 105"/>
                <a:gd name="T18" fmla="*/ 68 w 68"/>
                <a:gd name="T19" fmla="*/ 72 h 105"/>
                <a:gd name="T20" fmla="*/ 58 w 68"/>
                <a:gd name="T21" fmla="*/ 96 h 105"/>
                <a:gd name="T22" fmla="*/ 33 w 68"/>
                <a:gd name="T23" fmla="*/ 105 h 105"/>
                <a:gd name="T24" fmla="*/ 10 w 68"/>
                <a:gd name="T25" fmla="*/ 97 h 105"/>
                <a:gd name="T26" fmla="*/ 0 w 68"/>
                <a:gd name="T27" fmla="*/ 77 h 105"/>
                <a:gd name="T28" fmla="*/ 16 w 68"/>
                <a:gd name="T29" fmla="*/ 81 h 105"/>
                <a:gd name="T30" fmla="*/ 21 w 68"/>
                <a:gd name="T31" fmla="*/ 88 h 105"/>
                <a:gd name="T32" fmla="*/ 29 w 68"/>
                <a:gd name="T33" fmla="*/ 93 h 105"/>
                <a:gd name="T34" fmla="*/ 40 w 68"/>
                <a:gd name="T35" fmla="*/ 92 h 105"/>
                <a:gd name="T36" fmla="*/ 48 w 68"/>
                <a:gd name="T37" fmla="*/ 87 h 105"/>
                <a:gd name="T38" fmla="*/ 54 w 68"/>
                <a:gd name="T39" fmla="*/ 78 h 105"/>
                <a:gd name="T40" fmla="*/ 54 w 68"/>
                <a:gd name="T41" fmla="*/ 67 h 105"/>
                <a:gd name="T42" fmla="*/ 49 w 68"/>
                <a:gd name="T43" fmla="*/ 59 h 105"/>
                <a:gd name="T44" fmla="*/ 40 w 68"/>
                <a:gd name="T45" fmla="*/ 53 h 105"/>
                <a:gd name="T46" fmla="*/ 30 w 68"/>
                <a:gd name="T47" fmla="*/ 53 h 105"/>
                <a:gd name="T48" fmla="*/ 27 w 68"/>
                <a:gd name="T49" fmla="*/ 42 h 105"/>
                <a:gd name="T50" fmla="*/ 34 w 68"/>
                <a:gd name="T51" fmla="*/ 42 h 105"/>
                <a:gd name="T52" fmla="*/ 42 w 68"/>
                <a:gd name="T53" fmla="*/ 38 h 105"/>
                <a:gd name="T54" fmla="*/ 48 w 68"/>
                <a:gd name="T55" fmla="*/ 31 h 105"/>
                <a:gd name="T56" fmla="*/ 48 w 68"/>
                <a:gd name="T57" fmla="*/ 23 h 105"/>
                <a:gd name="T58" fmla="*/ 43 w 68"/>
                <a:gd name="T59" fmla="*/ 16 h 105"/>
                <a:gd name="T60" fmla="*/ 37 w 68"/>
                <a:gd name="T61" fmla="*/ 12 h 105"/>
                <a:gd name="T62" fmla="*/ 28 w 68"/>
                <a:gd name="T63" fmla="*/ 12 h 105"/>
                <a:gd name="T64" fmla="*/ 21 w 68"/>
                <a:gd name="T65" fmla="*/ 16 h 105"/>
                <a:gd name="T66" fmla="*/ 16 w 68"/>
                <a:gd name="T67" fmla="*/ 23 h 105"/>
                <a:gd name="T68" fmla="*/ 2 w 68"/>
                <a:gd name="T69" fmla="*/ 27 h 105"/>
                <a:gd name="T70" fmla="*/ 12 w 68"/>
                <a:gd name="T71" fmla="*/ 8 h 105"/>
                <a:gd name="T72" fmla="*/ 33 w 68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8" h="105">
                  <a:moveTo>
                    <a:pt x="33" y="0"/>
                  </a:moveTo>
                  <a:lnTo>
                    <a:pt x="37" y="0"/>
                  </a:lnTo>
                  <a:lnTo>
                    <a:pt x="42" y="2"/>
                  </a:lnTo>
                  <a:lnTo>
                    <a:pt x="47" y="4"/>
                  </a:lnTo>
                  <a:lnTo>
                    <a:pt x="52" y="6"/>
                  </a:lnTo>
                  <a:lnTo>
                    <a:pt x="55" y="10"/>
                  </a:lnTo>
                  <a:lnTo>
                    <a:pt x="58" y="14"/>
                  </a:lnTo>
                  <a:lnTo>
                    <a:pt x="61" y="19"/>
                  </a:lnTo>
                  <a:lnTo>
                    <a:pt x="61" y="27"/>
                  </a:lnTo>
                  <a:lnTo>
                    <a:pt x="61" y="33"/>
                  </a:lnTo>
                  <a:lnTo>
                    <a:pt x="58" y="38"/>
                  </a:lnTo>
                  <a:lnTo>
                    <a:pt x="55" y="41"/>
                  </a:lnTo>
                  <a:lnTo>
                    <a:pt x="52" y="44"/>
                  </a:lnTo>
                  <a:lnTo>
                    <a:pt x="48" y="47"/>
                  </a:lnTo>
                  <a:lnTo>
                    <a:pt x="53" y="48"/>
                  </a:lnTo>
                  <a:lnTo>
                    <a:pt x="58" y="52"/>
                  </a:lnTo>
                  <a:lnTo>
                    <a:pt x="62" y="55"/>
                  </a:lnTo>
                  <a:lnTo>
                    <a:pt x="65" y="60"/>
                  </a:lnTo>
                  <a:lnTo>
                    <a:pt x="67" y="66"/>
                  </a:lnTo>
                  <a:lnTo>
                    <a:pt x="68" y="72"/>
                  </a:lnTo>
                  <a:lnTo>
                    <a:pt x="65" y="85"/>
                  </a:lnTo>
                  <a:lnTo>
                    <a:pt x="58" y="96"/>
                  </a:lnTo>
                  <a:lnTo>
                    <a:pt x="47" y="103"/>
                  </a:lnTo>
                  <a:lnTo>
                    <a:pt x="33" y="105"/>
                  </a:lnTo>
                  <a:lnTo>
                    <a:pt x="21" y="103"/>
                  </a:lnTo>
                  <a:lnTo>
                    <a:pt x="10" y="97"/>
                  </a:lnTo>
                  <a:lnTo>
                    <a:pt x="3" y="88"/>
                  </a:lnTo>
                  <a:lnTo>
                    <a:pt x="0" y="77"/>
                  </a:lnTo>
                  <a:lnTo>
                    <a:pt x="14" y="75"/>
                  </a:lnTo>
                  <a:lnTo>
                    <a:pt x="16" y="81"/>
                  </a:lnTo>
                  <a:lnTo>
                    <a:pt x="18" y="86"/>
                  </a:lnTo>
                  <a:lnTo>
                    <a:pt x="21" y="88"/>
                  </a:lnTo>
                  <a:lnTo>
                    <a:pt x="24" y="91"/>
                  </a:lnTo>
                  <a:lnTo>
                    <a:pt x="29" y="93"/>
                  </a:lnTo>
                  <a:lnTo>
                    <a:pt x="34" y="93"/>
                  </a:lnTo>
                  <a:lnTo>
                    <a:pt x="40" y="92"/>
                  </a:lnTo>
                  <a:lnTo>
                    <a:pt x="45" y="91"/>
                  </a:lnTo>
                  <a:lnTo>
                    <a:pt x="48" y="87"/>
                  </a:lnTo>
                  <a:lnTo>
                    <a:pt x="52" y="83"/>
                  </a:lnTo>
                  <a:lnTo>
                    <a:pt x="54" y="78"/>
                  </a:lnTo>
                  <a:lnTo>
                    <a:pt x="54" y="72"/>
                  </a:lnTo>
                  <a:lnTo>
                    <a:pt x="54" y="67"/>
                  </a:lnTo>
                  <a:lnTo>
                    <a:pt x="52" y="62"/>
                  </a:lnTo>
                  <a:lnTo>
                    <a:pt x="49" y="59"/>
                  </a:lnTo>
                  <a:lnTo>
                    <a:pt x="45" y="55"/>
                  </a:lnTo>
                  <a:lnTo>
                    <a:pt x="40" y="53"/>
                  </a:lnTo>
                  <a:lnTo>
                    <a:pt x="35" y="53"/>
                  </a:lnTo>
                  <a:lnTo>
                    <a:pt x="30" y="53"/>
                  </a:lnTo>
                  <a:lnTo>
                    <a:pt x="25" y="54"/>
                  </a:lnTo>
                  <a:lnTo>
                    <a:pt x="27" y="42"/>
                  </a:lnTo>
                  <a:lnTo>
                    <a:pt x="29" y="42"/>
                  </a:lnTo>
                  <a:lnTo>
                    <a:pt x="34" y="42"/>
                  </a:lnTo>
                  <a:lnTo>
                    <a:pt x="39" y="41"/>
                  </a:lnTo>
                  <a:lnTo>
                    <a:pt x="42" y="38"/>
                  </a:lnTo>
                  <a:lnTo>
                    <a:pt x="46" y="35"/>
                  </a:lnTo>
                  <a:lnTo>
                    <a:pt x="48" y="31"/>
                  </a:lnTo>
                  <a:lnTo>
                    <a:pt x="48" y="27"/>
                  </a:lnTo>
                  <a:lnTo>
                    <a:pt x="48" y="23"/>
                  </a:lnTo>
                  <a:lnTo>
                    <a:pt x="46" y="19"/>
                  </a:lnTo>
                  <a:lnTo>
                    <a:pt x="43" y="16"/>
                  </a:lnTo>
                  <a:lnTo>
                    <a:pt x="41" y="14"/>
                  </a:lnTo>
                  <a:lnTo>
                    <a:pt x="37" y="12"/>
                  </a:lnTo>
                  <a:lnTo>
                    <a:pt x="33" y="12"/>
                  </a:lnTo>
                  <a:lnTo>
                    <a:pt x="28" y="12"/>
                  </a:lnTo>
                  <a:lnTo>
                    <a:pt x="24" y="14"/>
                  </a:lnTo>
                  <a:lnTo>
                    <a:pt x="21" y="16"/>
                  </a:lnTo>
                  <a:lnTo>
                    <a:pt x="18" y="19"/>
                  </a:lnTo>
                  <a:lnTo>
                    <a:pt x="16" y="23"/>
                  </a:lnTo>
                  <a:lnTo>
                    <a:pt x="15" y="29"/>
                  </a:lnTo>
                  <a:lnTo>
                    <a:pt x="2" y="27"/>
                  </a:lnTo>
                  <a:lnTo>
                    <a:pt x="5" y="16"/>
                  </a:lnTo>
                  <a:lnTo>
                    <a:pt x="12" y="8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6" name="Rectangle 68"/>
            <p:cNvSpPr>
              <a:spLocks noChangeArrowheads="1"/>
            </p:cNvSpPr>
            <p:nvPr/>
          </p:nvSpPr>
          <p:spPr bwMode="auto">
            <a:xfrm>
              <a:off x="1361051" y="6070920"/>
              <a:ext cx="4075030" cy="2012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7" name="Rectangle 69"/>
            <p:cNvSpPr>
              <a:spLocks noChangeArrowheads="1"/>
            </p:cNvSpPr>
            <p:nvPr/>
          </p:nvSpPr>
          <p:spPr bwMode="auto">
            <a:xfrm>
              <a:off x="1361051" y="2846310"/>
              <a:ext cx="4075030" cy="214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8" name="Rectangle 70"/>
            <p:cNvSpPr>
              <a:spLocks noChangeArrowheads="1"/>
            </p:cNvSpPr>
            <p:nvPr/>
          </p:nvSpPr>
          <p:spPr bwMode="auto">
            <a:xfrm>
              <a:off x="1351702" y="2855700"/>
              <a:ext cx="20035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7589" name="Rectangle 71"/>
            <p:cNvSpPr>
              <a:spLocks noChangeArrowheads="1"/>
            </p:cNvSpPr>
            <p:nvPr/>
          </p:nvSpPr>
          <p:spPr bwMode="auto">
            <a:xfrm>
              <a:off x="5426730" y="2855700"/>
              <a:ext cx="21370" cy="3224611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87726" name="Group 2487725"/>
            <p:cNvGrpSpPr/>
            <p:nvPr/>
          </p:nvGrpSpPr>
          <p:grpSpPr>
            <a:xfrm>
              <a:off x="1212880" y="6151402"/>
              <a:ext cx="194250" cy="139501"/>
              <a:chOff x="880368" y="6500349"/>
              <a:chExt cx="194250" cy="139501"/>
            </a:xfrm>
          </p:grpSpPr>
          <p:sp>
            <p:nvSpPr>
              <p:cNvPr id="2487551" name="Rectangle 33"/>
              <p:cNvSpPr>
                <a:spLocks noChangeArrowheads="1"/>
              </p:cNvSpPr>
              <p:nvPr/>
            </p:nvSpPr>
            <p:spPr bwMode="auto">
              <a:xfrm>
                <a:off x="880368" y="6554004"/>
                <a:ext cx="52090" cy="16096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27"/>
              <p:cNvSpPr>
                <a:spLocks/>
              </p:cNvSpPr>
              <p:nvPr/>
            </p:nvSpPr>
            <p:spPr bwMode="auto">
              <a:xfrm>
                <a:off x="983795" y="6500349"/>
                <a:ext cx="90823" cy="139501"/>
              </a:xfrm>
              <a:custGeom>
                <a:avLst/>
                <a:gdLst>
                  <a:gd name="T0" fmla="*/ 35 w 68"/>
                  <a:gd name="T1" fmla="*/ 0 h 104"/>
                  <a:gd name="T2" fmla="*/ 48 w 68"/>
                  <a:gd name="T3" fmla="*/ 1 h 104"/>
                  <a:gd name="T4" fmla="*/ 58 w 68"/>
                  <a:gd name="T5" fmla="*/ 9 h 104"/>
                  <a:gd name="T6" fmla="*/ 64 w 68"/>
                  <a:gd name="T7" fmla="*/ 17 h 104"/>
                  <a:gd name="T8" fmla="*/ 67 w 68"/>
                  <a:gd name="T9" fmla="*/ 29 h 104"/>
                  <a:gd name="T10" fmla="*/ 66 w 68"/>
                  <a:gd name="T11" fmla="*/ 35 h 104"/>
                  <a:gd name="T12" fmla="*/ 64 w 68"/>
                  <a:gd name="T13" fmla="*/ 41 h 104"/>
                  <a:gd name="T14" fmla="*/ 61 w 68"/>
                  <a:gd name="T15" fmla="*/ 47 h 104"/>
                  <a:gd name="T16" fmla="*/ 56 w 68"/>
                  <a:gd name="T17" fmla="*/ 53 h 104"/>
                  <a:gd name="T18" fmla="*/ 54 w 68"/>
                  <a:gd name="T19" fmla="*/ 56 h 104"/>
                  <a:gd name="T20" fmla="*/ 49 w 68"/>
                  <a:gd name="T21" fmla="*/ 61 h 104"/>
                  <a:gd name="T22" fmla="*/ 44 w 68"/>
                  <a:gd name="T23" fmla="*/ 66 h 104"/>
                  <a:gd name="T24" fmla="*/ 38 w 68"/>
                  <a:gd name="T25" fmla="*/ 70 h 104"/>
                  <a:gd name="T26" fmla="*/ 33 w 68"/>
                  <a:gd name="T27" fmla="*/ 75 h 104"/>
                  <a:gd name="T28" fmla="*/ 29 w 68"/>
                  <a:gd name="T29" fmla="*/ 79 h 104"/>
                  <a:gd name="T30" fmla="*/ 26 w 68"/>
                  <a:gd name="T31" fmla="*/ 81 h 104"/>
                  <a:gd name="T32" fmla="*/ 24 w 68"/>
                  <a:gd name="T33" fmla="*/ 84 h 104"/>
                  <a:gd name="T34" fmla="*/ 20 w 68"/>
                  <a:gd name="T35" fmla="*/ 87 h 104"/>
                  <a:gd name="T36" fmla="*/ 18 w 68"/>
                  <a:gd name="T37" fmla="*/ 90 h 104"/>
                  <a:gd name="T38" fmla="*/ 68 w 68"/>
                  <a:gd name="T39" fmla="*/ 90 h 104"/>
                  <a:gd name="T40" fmla="*/ 68 w 68"/>
                  <a:gd name="T41" fmla="*/ 104 h 104"/>
                  <a:gd name="T42" fmla="*/ 0 w 68"/>
                  <a:gd name="T43" fmla="*/ 104 h 104"/>
                  <a:gd name="T44" fmla="*/ 1 w 68"/>
                  <a:gd name="T45" fmla="*/ 99 h 104"/>
                  <a:gd name="T46" fmla="*/ 2 w 68"/>
                  <a:gd name="T47" fmla="*/ 94 h 104"/>
                  <a:gd name="T48" fmla="*/ 5 w 68"/>
                  <a:gd name="T49" fmla="*/ 87 h 104"/>
                  <a:gd name="T50" fmla="*/ 10 w 68"/>
                  <a:gd name="T51" fmla="*/ 80 h 104"/>
                  <a:gd name="T52" fmla="*/ 13 w 68"/>
                  <a:gd name="T53" fmla="*/ 75 h 104"/>
                  <a:gd name="T54" fmla="*/ 19 w 68"/>
                  <a:gd name="T55" fmla="*/ 70 h 104"/>
                  <a:gd name="T56" fmla="*/ 25 w 68"/>
                  <a:gd name="T57" fmla="*/ 65 h 104"/>
                  <a:gd name="T58" fmla="*/ 39 w 68"/>
                  <a:gd name="T59" fmla="*/ 53 h 104"/>
                  <a:gd name="T60" fmla="*/ 48 w 68"/>
                  <a:gd name="T61" fmla="*/ 43 h 104"/>
                  <a:gd name="T62" fmla="*/ 50 w 68"/>
                  <a:gd name="T63" fmla="*/ 38 h 104"/>
                  <a:gd name="T64" fmla="*/ 53 w 68"/>
                  <a:gd name="T65" fmla="*/ 34 h 104"/>
                  <a:gd name="T66" fmla="*/ 54 w 68"/>
                  <a:gd name="T67" fmla="*/ 29 h 104"/>
                  <a:gd name="T68" fmla="*/ 53 w 68"/>
                  <a:gd name="T69" fmla="*/ 24 h 104"/>
                  <a:gd name="T70" fmla="*/ 51 w 68"/>
                  <a:gd name="T71" fmla="*/ 20 h 104"/>
                  <a:gd name="T72" fmla="*/ 48 w 68"/>
                  <a:gd name="T73" fmla="*/ 17 h 104"/>
                  <a:gd name="T74" fmla="*/ 44 w 68"/>
                  <a:gd name="T75" fmla="*/ 15 h 104"/>
                  <a:gd name="T76" fmla="*/ 39 w 68"/>
                  <a:gd name="T77" fmla="*/ 12 h 104"/>
                  <a:gd name="T78" fmla="*/ 35 w 68"/>
                  <a:gd name="T79" fmla="*/ 12 h 104"/>
                  <a:gd name="T80" fmla="*/ 30 w 68"/>
                  <a:gd name="T81" fmla="*/ 12 h 104"/>
                  <a:gd name="T82" fmla="*/ 25 w 68"/>
                  <a:gd name="T83" fmla="*/ 15 h 104"/>
                  <a:gd name="T84" fmla="*/ 20 w 68"/>
                  <a:gd name="T85" fmla="*/ 17 h 104"/>
                  <a:gd name="T86" fmla="*/ 18 w 68"/>
                  <a:gd name="T87" fmla="*/ 20 h 104"/>
                  <a:gd name="T88" fmla="*/ 17 w 68"/>
                  <a:gd name="T89" fmla="*/ 25 h 104"/>
                  <a:gd name="T90" fmla="*/ 16 w 68"/>
                  <a:gd name="T91" fmla="*/ 30 h 104"/>
                  <a:gd name="T92" fmla="*/ 2 w 68"/>
                  <a:gd name="T93" fmla="*/ 29 h 104"/>
                  <a:gd name="T94" fmla="*/ 5 w 68"/>
                  <a:gd name="T95" fmla="*/ 16 h 104"/>
                  <a:gd name="T96" fmla="*/ 12 w 68"/>
                  <a:gd name="T97" fmla="*/ 7 h 104"/>
                  <a:gd name="T98" fmla="*/ 22 w 68"/>
                  <a:gd name="T99" fmla="*/ 1 h 104"/>
                  <a:gd name="T100" fmla="*/ 35 w 68"/>
                  <a:gd name="T101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8" h="104">
                    <a:moveTo>
                      <a:pt x="35" y="0"/>
                    </a:moveTo>
                    <a:lnTo>
                      <a:pt x="48" y="1"/>
                    </a:lnTo>
                    <a:lnTo>
                      <a:pt x="58" y="9"/>
                    </a:lnTo>
                    <a:lnTo>
                      <a:pt x="64" y="17"/>
                    </a:lnTo>
                    <a:lnTo>
                      <a:pt x="67" y="29"/>
                    </a:lnTo>
                    <a:lnTo>
                      <a:pt x="66" y="35"/>
                    </a:lnTo>
                    <a:lnTo>
                      <a:pt x="64" y="41"/>
                    </a:lnTo>
                    <a:lnTo>
                      <a:pt x="61" y="47"/>
                    </a:lnTo>
                    <a:lnTo>
                      <a:pt x="56" y="53"/>
                    </a:lnTo>
                    <a:lnTo>
                      <a:pt x="54" y="56"/>
                    </a:lnTo>
                    <a:lnTo>
                      <a:pt x="49" y="61"/>
                    </a:lnTo>
                    <a:lnTo>
                      <a:pt x="44" y="66"/>
                    </a:lnTo>
                    <a:lnTo>
                      <a:pt x="38" y="70"/>
                    </a:lnTo>
                    <a:lnTo>
                      <a:pt x="33" y="75"/>
                    </a:lnTo>
                    <a:lnTo>
                      <a:pt x="29" y="79"/>
                    </a:lnTo>
                    <a:lnTo>
                      <a:pt x="26" y="81"/>
                    </a:lnTo>
                    <a:lnTo>
                      <a:pt x="24" y="84"/>
                    </a:lnTo>
                    <a:lnTo>
                      <a:pt x="20" y="87"/>
                    </a:lnTo>
                    <a:lnTo>
                      <a:pt x="18" y="90"/>
                    </a:lnTo>
                    <a:lnTo>
                      <a:pt x="68" y="90"/>
                    </a:lnTo>
                    <a:lnTo>
                      <a:pt x="68" y="104"/>
                    </a:lnTo>
                    <a:lnTo>
                      <a:pt x="0" y="104"/>
                    </a:lnTo>
                    <a:lnTo>
                      <a:pt x="1" y="99"/>
                    </a:lnTo>
                    <a:lnTo>
                      <a:pt x="2" y="94"/>
                    </a:lnTo>
                    <a:lnTo>
                      <a:pt x="5" y="87"/>
                    </a:lnTo>
                    <a:lnTo>
                      <a:pt x="10" y="80"/>
                    </a:lnTo>
                    <a:lnTo>
                      <a:pt x="13" y="75"/>
                    </a:lnTo>
                    <a:lnTo>
                      <a:pt x="19" y="70"/>
                    </a:lnTo>
                    <a:lnTo>
                      <a:pt x="25" y="65"/>
                    </a:lnTo>
                    <a:lnTo>
                      <a:pt x="39" y="53"/>
                    </a:lnTo>
                    <a:lnTo>
                      <a:pt x="48" y="43"/>
                    </a:lnTo>
                    <a:lnTo>
                      <a:pt x="50" y="38"/>
                    </a:lnTo>
                    <a:lnTo>
                      <a:pt x="53" y="34"/>
                    </a:lnTo>
                    <a:lnTo>
                      <a:pt x="54" y="29"/>
                    </a:lnTo>
                    <a:lnTo>
                      <a:pt x="53" y="24"/>
                    </a:lnTo>
                    <a:lnTo>
                      <a:pt x="51" y="20"/>
                    </a:lnTo>
                    <a:lnTo>
                      <a:pt x="48" y="17"/>
                    </a:lnTo>
                    <a:lnTo>
                      <a:pt x="44" y="15"/>
                    </a:lnTo>
                    <a:lnTo>
                      <a:pt x="39" y="12"/>
                    </a:lnTo>
                    <a:lnTo>
                      <a:pt x="35" y="12"/>
                    </a:lnTo>
                    <a:lnTo>
                      <a:pt x="30" y="12"/>
                    </a:lnTo>
                    <a:lnTo>
                      <a:pt x="25" y="15"/>
                    </a:lnTo>
                    <a:lnTo>
                      <a:pt x="20" y="17"/>
                    </a:lnTo>
                    <a:lnTo>
                      <a:pt x="18" y="20"/>
                    </a:lnTo>
                    <a:lnTo>
                      <a:pt x="17" y="25"/>
                    </a:lnTo>
                    <a:lnTo>
                      <a:pt x="16" y="30"/>
                    </a:lnTo>
                    <a:lnTo>
                      <a:pt x="2" y="29"/>
                    </a:lnTo>
                    <a:lnTo>
                      <a:pt x="5" y="16"/>
                    </a:lnTo>
                    <a:lnTo>
                      <a:pt x="12" y="7"/>
                    </a:lnTo>
                    <a:lnTo>
                      <a:pt x="22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98" name="Straight Connector 497"/>
            <p:cNvCxnSpPr/>
            <p:nvPr/>
          </p:nvCxnSpPr>
          <p:spPr bwMode="auto">
            <a:xfrm flipH="1">
              <a:off x="3408584" y="5263426"/>
              <a:ext cx="1986091" cy="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3" name="Straight Connector 502"/>
            <p:cNvCxnSpPr/>
            <p:nvPr/>
          </p:nvCxnSpPr>
          <p:spPr bwMode="auto">
            <a:xfrm flipH="1">
              <a:off x="1397941" y="4478737"/>
              <a:ext cx="2014672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" name="Group 16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2230071" y="6361260"/>
              <a:ext cx="2227898" cy="450449"/>
              <a:chOff x="0" y="0"/>
              <a:chExt cx="4026" cy="814"/>
            </a:xfrm>
          </p:grpSpPr>
          <p:sp>
            <p:nvSpPr>
              <p:cNvPr id="24" name="Freeform 17"/>
              <p:cNvSpPr>
                <a:spLocks noChangeAspect="1"/>
              </p:cNvSpPr>
              <p:nvPr/>
            </p:nvSpPr>
            <p:spPr bwMode="auto">
              <a:xfrm>
                <a:off x="0" y="296"/>
                <a:ext cx="343" cy="485"/>
              </a:xfrm>
              <a:custGeom>
                <a:avLst/>
                <a:gdLst>
                  <a:gd name="T0" fmla="*/ 343 w 343"/>
                  <a:gd name="T1" fmla="*/ 35 h 485"/>
                  <a:gd name="T2" fmla="*/ 336 w 343"/>
                  <a:gd name="T3" fmla="*/ 13 h 485"/>
                  <a:gd name="T4" fmla="*/ 308 w 343"/>
                  <a:gd name="T5" fmla="*/ 12 h 485"/>
                  <a:gd name="T6" fmla="*/ 294 w 343"/>
                  <a:gd name="T7" fmla="*/ 30 h 485"/>
                  <a:gd name="T8" fmla="*/ 288 w 343"/>
                  <a:gd name="T9" fmla="*/ 53 h 485"/>
                  <a:gd name="T10" fmla="*/ 270 w 343"/>
                  <a:gd name="T11" fmla="*/ 124 h 485"/>
                  <a:gd name="T12" fmla="*/ 234 w 343"/>
                  <a:gd name="T13" fmla="*/ 265 h 485"/>
                  <a:gd name="T14" fmla="*/ 222 w 343"/>
                  <a:gd name="T15" fmla="*/ 284 h 485"/>
                  <a:gd name="T16" fmla="*/ 200 w 343"/>
                  <a:gd name="T17" fmla="*/ 306 h 485"/>
                  <a:gd name="T18" fmla="*/ 170 w 343"/>
                  <a:gd name="T19" fmla="*/ 321 h 485"/>
                  <a:gd name="T20" fmla="*/ 129 w 343"/>
                  <a:gd name="T21" fmla="*/ 317 h 485"/>
                  <a:gd name="T22" fmla="*/ 108 w 343"/>
                  <a:gd name="T23" fmla="*/ 283 h 485"/>
                  <a:gd name="T24" fmla="*/ 116 w 343"/>
                  <a:gd name="T25" fmla="*/ 201 h 485"/>
                  <a:gd name="T26" fmla="*/ 152 w 343"/>
                  <a:gd name="T27" fmla="*/ 96 h 485"/>
                  <a:gd name="T28" fmla="*/ 159 w 343"/>
                  <a:gd name="T29" fmla="*/ 72 h 485"/>
                  <a:gd name="T30" fmla="*/ 155 w 343"/>
                  <a:gd name="T31" fmla="*/ 38 h 485"/>
                  <a:gd name="T32" fmla="*/ 124 w 343"/>
                  <a:gd name="T33" fmla="*/ 5 h 485"/>
                  <a:gd name="T34" fmla="*/ 53 w 343"/>
                  <a:gd name="T35" fmla="*/ 17 h 485"/>
                  <a:gd name="T36" fmla="*/ 5 w 343"/>
                  <a:gd name="T37" fmla="*/ 95 h 485"/>
                  <a:gd name="T38" fmla="*/ 4 w 343"/>
                  <a:gd name="T39" fmla="*/ 122 h 485"/>
                  <a:gd name="T40" fmla="*/ 16 w 343"/>
                  <a:gd name="T41" fmla="*/ 121 h 485"/>
                  <a:gd name="T42" fmla="*/ 37 w 343"/>
                  <a:gd name="T43" fmla="*/ 65 h 485"/>
                  <a:gd name="T44" fmla="*/ 77 w 343"/>
                  <a:gd name="T45" fmla="*/ 21 h 485"/>
                  <a:gd name="T46" fmla="*/ 102 w 343"/>
                  <a:gd name="T47" fmla="*/ 17 h 485"/>
                  <a:gd name="T48" fmla="*/ 113 w 343"/>
                  <a:gd name="T49" fmla="*/ 26 h 485"/>
                  <a:gd name="T50" fmla="*/ 110 w 343"/>
                  <a:gd name="T51" fmla="*/ 68 h 485"/>
                  <a:gd name="T52" fmla="*/ 83 w 343"/>
                  <a:gd name="T53" fmla="*/ 146 h 485"/>
                  <a:gd name="T54" fmla="*/ 62 w 343"/>
                  <a:gd name="T55" fmla="*/ 222 h 485"/>
                  <a:gd name="T56" fmla="*/ 61 w 343"/>
                  <a:gd name="T57" fmla="*/ 273 h 485"/>
                  <a:gd name="T58" fmla="*/ 76 w 343"/>
                  <a:gd name="T59" fmla="*/ 308 h 485"/>
                  <a:gd name="T60" fmla="*/ 102 w 343"/>
                  <a:gd name="T61" fmla="*/ 329 h 485"/>
                  <a:gd name="T62" fmla="*/ 133 w 343"/>
                  <a:gd name="T63" fmla="*/ 338 h 485"/>
                  <a:gd name="T64" fmla="*/ 191 w 343"/>
                  <a:gd name="T65" fmla="*/ 330 h 485"/>
                  <a:gd name="T66" fmla="*/ 208 w 343"/>
                  <a:gd name="T67" fmla="*/ 363 h 485"/>
                  <a:gd name="T68" fmla="*/ 160 w 343"/>
                  <a:gd name="T69" fmla="*/ 439 h 485"/>
                  <a:gd name="T70" fmla="*/ 119 w 343"/>
                  <a:gd name="T71" fmla="*/ 464 h 485"/>
                  <a:gd name="T72" fmla="*/ 83 w 343"/>
                  <a:gd name="T73" fmla="*/ 467 h 485"/>
                  <a:gd name="T74" fmla="*/ 51 w 343"/>
                  <a:gd name="T75" fmla="*/ 454 h 485"/>
                  <a:gd name="T76" fmla="*/ 55 w 343"/>
                  <a:gd name="T77" fmla="*/ 436 h 485"/>
                  <a:gd name="T78" fmla="*/ 80 w 343"/>
                  <a:gd name="T79" fmla="*/ 415 h 485"/>
                  <a:gd name="T80" fmla="*/ 82 w 343"/>
                  <a:gd name="T81" fmla="*/ 383 h 485"/>
                  <a:gd name="T82" fmla="*/ 65 w 343"/>
                  <a:gd name="T83" fmla="*/ 371 h 485"/>
                  <a:gd name="T84" fmla="*/ 44 w 343"/>
                  <a:gd name="T85" fmla="*/ 373 h 485"/>
                  <a:gd name="T86" fmla="*/ 20 w 343"/>
                  <a:gd name="T87" fmla="*/ 396 h 485"/>
                  <a:gd name="T88" fmla="*/ 22 w 343"/>
                  <a:gd name="T89" fmla="*/ 445 h 485"/>
                  <a:gd name="T90" fmla="*/ 63 w 343"/>
                  <a:gd name="T91" fmla="*/ 480 h 485"/>
                  <a:gd name="T92" fmla="*/ 151 w 343"/>
                  <a:gd name="T93" fmla="*/ 473 h 485"/>
                  <a:gd name="T94" fmla="*/ 244 w 343"/>
                  <a:gd name="T95" fmla="*/ 392 h 485"/>
                  <a:gd name="T96" fmla="*/ 340 w 343"/>
                  <a:gd name="T97" fmla="*/ 46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43" h="485">
                    <a:moveTo>
                      <a:pt x="340" y="46"/>
                    </a:moveTo>
                    <a:lnTo>
                      <a:pt x="343" y="35"/>
                    </a:lnTo>
                    <a:lnTo>
                      <a:pt x="343" y="29"/>
                    </a:lnTo>
                    <a:lnTo>
                      <a:pt x="336" y="13"/>
                    </a:lnTo>
                    <a:lnTo>
                      <a:pt x="322" y="8"/>
                    </a:lnTo>
                    <a:lnTo>
                      <a:pt x="308" y="12"/>
                    </a:lnTo>
                    <a:lnTo>
                      <a:pt x="296" y="24"/>
                    </a:lnTo>
                    <a:lnTo>
                      <a:pt x="294" y="30"/>
                    </a:lnTo>
                    <a:lnTo>
                      <a:pt x="291" y="40"/>
                    </a:lnTo>
                    <a:lnTo>
                      <a:pt x="288" y="53"/>
                    </a:lnTo>
                    <a:lnTo>
                      <a:pt x="285" y="64"/>
                    </a:lnTo>
                    <a:lnTo>
                      <a:pt x="270" y="124"/>
                    </a:lnTo>
                    <a:lnTo>
                      <a:pt x="237" y="259"/>
                    </a:lnTo>
                    <a:lnTo>
                      <a:pt x="234" y="265"/>
                    </a:lnTo>
                    <a:lnTo>
                      <a:pt x="229" y="274"/>
                    </a:lnTo>
                    <a:lnTo>
                      <a:pt x="222" y="284"/>
                    </a:lnTo>
                    <a:lnTo>
                      <a:pt x="212" y="295"/>
                    </a:lnTo>
                    <a:lnTo>
                      <a:pt x="200" y="306"/>
                    </a:lnTo>
                    <a:lnTo>
                      <a:pt x="186" y="315"/>
                    </a:lnTo>
                    <a:lnTo>
                      <a:pt x="170" y="321"/>
                    </a:lnTo>
                    <a:lnTo>
                      <a:pt x="153" y="323"/>
                    </a:lnTo>
                    <a:lnTo>
                      <a:pt x="129" y="317"/>
                    </a:lnTo>
                    <a:lnTo>
                      <a:pt x="115" y="303"/>
                    </a:lnTo>
                    <a:lnTo>
                      <a:pt x="108" y="283"/>
                    </a:lnTo>
                    <a:lnTo>
                      <a:pt x="107" y="262"/>
                    </a:lnTo>
                    <a:lnTo>
                      <a:pt x="116" y="201"/>
                    </a:lnTo>
                    <a:lnTo>
                      <a:pt x="145" y="115"/>
                    </a:lnTo>
                    <a:lnTo>
                      <a:pt x="152" y="96"/>
                    </a:lnTo>
                    <a:lnTo>
                      <a:pt x="156" y="82"/>
                    </a:lnTo>
                    <a:lnTo>
                      <a:pt x="159" y="72"/>
                    </a:lnTo>
                    <a:lnTo>
                      <a:pt x="160" y="62"/>
                    </a:lnTo>
                    <a:lnTo>
                      <a:pt x="155" y="38"/>
                    </a:lnTo>
                    <a:lnTo>
                      <a:pt x="143" y="18"/>
                    </a:lnTo>
                    <a:lnTo>
                      <a:pt x="124" y="5"/>
                    </a:lnTo>
                    <a:lnTo>
                      <a:pt x="98" y="0"/>
                    </a:lnTo>
                    <a:lnTo>
                      <a:pt x="53" y="17"/>
                    </a:lnTo>
                    <a:lnTo>
                      <a:pt x="23" y="55"/>
                    </a:lnTo>
                    <a:lnTo>
                      <a:pt x="5" y="95"/>
                    </a:lnTo>
                    <a:lnTo>
                      <a:pt x="0" y="115"/>
                    </a:lnTo>
                    <a:lnTo>
                      <a:pt x="4" y="122"/>
                    </a:lnTo>
                    <a:lnTo>
                      <a:pt x="9" y="123"/>
                    </a:lnTo>
                    <a:lnTo>
                      <a:pt x="16" y="121"/>
                    </a:lnTo>
                    <a:lnTo>
                      <a:pt x="21" y="110"/>
                    </a:lnTo>
                    <a:lnTo>
                      <a:pt x="37" y="65"/>
                    </a:lnTo>
                    <a:lnTo>
                      <a:pt x="57" y="37"/>
                    </a:lnTo>
                    <a:lnTo>
                      <a:pt x="77" y="21"/>
                    </a:lnTo>
                    <a:lnTo>
                      <a:pt x="96" y="16"/>
                    </a:lnTo>
                    <a:lnTo>
                      <a:pt x="102" y="17"/>
                    </a:lnTo>
                    <a:lnTo>
                      <a:pt x="108" y="20"/>
                    </a:lnTo>
                    <a:lnTo>
                      <a:pt x="113" y="26"/>
                    </a:lnTo>
                    <a:lnTo>
                      <a:pt x="115" y="40"/>
                    </a:lnTo>
                    <a:lnTo>
                      <a:pt x="110" y="68"/>
                    </a:lnTo>
                    <a:lnTo>
                      <a:pt x="102" y="93"/>
                    </a:lnTo>
                    <a:lnTo>
                      <a:pt x="83" y="146"/>
                    </a:lnTo>
                    <a:lnTo>
                      <a:pt x="69" y="188"/>
                    </a:lnTo>
                    <a:lnTo>
                      <a:pt x="62" y="222"/>
                    </a:lnTo>
                    <a:lnTo>
                      <a:pt x="59" y="250"/>
                    </a:lnTo>
                    <a:lnTo>
                      <a:pt x="61" y="273"/>
                    </a:lnTo>
                    <a:lnTo>
                      <a:pt x="67" y="292"/>
                    </a:lnTo>
                    <a:lnTo>
                      <a:pt x="76" y="308"/>
                    </a:lnTo>
                    <a:lnTo>
                      <a:pt x="88" y="320"/>
                    </a:lnTo>
                    <a:lnTo>
                      <a:pt x="102" y="329"/>
                    </a:lnTo>
                    <a:lnTo>
                      <a:pt x="117" y="335"/>
                    </a:lnTo>
                    <a:lnTo>
                      <a:pt x="133" y="338"/>
                    </a:lnTo>
                    <a:lnTo>
                      <a:pt x="150" y="339"/>
                    </a:lnTo>
                    <a:lnTo>
                      <a:pt x="191" y="330"/>
                    </a:lnTo>
                    <a:lnTo>
                      <a:pt x="225" y="306"/>
                    </a:lnTo>
                    <a:lnTo>
                      <a:pt x="208" y="363"/>
                    </a:lnTo>
                    <a:lnTo>
                      <a:pt x="177" y="421"/>
                    </a:lnTo>
                    <a:lnTo>
                      <a:pt x="160" y="439"/>
                    </a:lnTo>
                    <a:lnTo>
                      <a:pt x="141" y="454"/>
                    </a:lnTo>
                    <a:lnTo>
                      <a:pt x="119" y="464"/>
                    </a:lnTo>
                    <a:lnTo>
                      <a:pt x="95" y="468"/>
                    </a:lnTo>
                    <a:lnTo>
                      <a:pt x="83" y="467"/>
                    </a:lnTo>
                    <a:lnTo>
                      <a:pt x="67" y="463"/>
                    </a:lnTo>
                    <a:lnTo>
                      <a:pt x="51" y="454"/>
                    </a:lnTo>
                    <a:lnTo>
                      <a:pt x="38" y="437"/>
                    </a:lnTo>
                    <a:lnTo>
                      <a:pt x="55" y="436"/>
                    </a:lnTo>
                    <a:lnTo>
                      <a:pt x="70" y="428"/>
                    </a:lnTo>
                    <a:lnTo>
                      <a:pt x="80" y="415"/>
                    </a:lnTo>
                    <a:lnTo>
                      <a:pt x="85" y="397"/>
                    </a:lnTo>
                    <a:lnTo>
                      <a:pt x="82" y="383"/>
                    </a:lnTo>
                    <a:lnTo>
                      <a:pt x="74" y="375"/>
                    </a:lnTo>
                    <a:lnTo>
                      <a:pt x="65" y="371"/>
                    </a:lnTo>
                    <a:lnTo>
                      <a:pt x="57" y="371"/>
                    </a:lnTo>
                    <a:lnTo>
                      <a:pt x="44" y="373"/>
                    </a:lnTo>
                    <a:lnTo>
                      <a:pt x="30" y="382"/>
                    </a:lnTo>
                    <a:lnTo>
                      <a:pt x="20" y="396"/>
                    </a:lnTo>
                    <a:lnTo>
                      <a:pt x="16" y="419"/>
                    </a:lnTo>
                    <a:lnTo>
                      <a:pt x="22" y="445"/>
                    </a:lnTo>
                    <a:lnTo>
                      <a:pt x="38" y="466"/>
                    </a:lnTo>
                    <a:lnTo>
                      <a:pt x="63" y="480"/>
                    </a:lnTo>
                    <a:lnTo>
                      <a:pt x="95" y="485"/>
                    </a:lnTo>
                    <a:lnTo>
                      <a:pt x="151" y="473"/>
                    </a:lnTo>
                    <a:lnTo>
                      <a:pt x="203" y="440"/>
                    </a:lnTo>
                    <a:lnTo>
                      <a:pt x="244" y="392"/>
                    </a:lnTo>
                    <a:lnTo>
                      <a:pt x="269" y="332"/>
                    </a:lnTo>
                    <a:lnTo>
                      <a:pt x="34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5" name="Freeform 18"/>
              <p:cNvSpPr>
                <a:spLocks noChangeAspect="1" noEditPoints="1"/>
              </p:cNvSpPr>
              <p:nvPr/>
            </p:nvSpPr>
            <p:spPr bwMode="auto">
              <a:xfrm>
                <a:off x="368" y="392"/>
                <a:ext cx="158" cy="353"/>
              </a:xfrm>
              <a:custGeom>
                <a:avLst/>
                <a:gdLst>
                  <a:gd name="T0" fmla="*/ 143 w 158"/>
                  <a:gd name="T1" fmla="*/ 13 h 353"/>
                  <a:gd name="T2" fmla="*/ 133 w 158"/>
                  <a:gd name="T3" fmla="*/ 2 h 353"/>
                  <a:gd name="T4" fmla="*/ 113 w 158"/>
                  <a:gd name="T5" fmla="*/ 2 h 353"/>
                  <a:gd name="T6" fmla="*/ 97 w 158"/>
                  <a:gd name="T7" fmla="*/ 18 h 353"/>
                  <a:gd name="T8" fmla="*/ 99 w 158"/>
                  <a:gd name="T9" fmla="*/ 42 h 353"/>
                  <a:gd name="T10" fmla="*/ 126 w 158"/>
                  <a:gd name="T11" fmla="*/ 46 h 353"/>
                  <a:gd name="T12" fmla="*/ 142 w 158"/>
                  <a:gd name="T13" fmla="*/ 30 h 353"/>
                  <a:gd name="T14" fmla="*/ 38 w 158"/>
                  <a:gd name="T15" fmla="*/ 286 h 353"/>
                  <a:gd name="T16" fmla="*/ 33 w 158"/>
                  <a:gd name="T17" fmla="*/ 308 h 353"/>
                  <a:gd name="T18" fmla="*/ 47 w 158"/>
                  <a:gd name="T19" fmla="*/ 340 h 353"/>
                  <a:gd name="T20" fmla="*/ 83 w 158"/>
                  <a:gd name="T21" fmla="*/ 353 h 353"/>
                  <a:gd name="T22" fmla="*/ 117 w 158"/>
                  <a:gd name="T23" fmla="*/ 341 h 353"/>
                  <a:gd name="T24" fmla="*/ 140 w 158"/>
                  <a:gd name="T25" fmla="*/ 316 h 353"/>
                  <a:gd name="T26" fmla="*/ 154 w 158"/>
                  <a:gd name="T27" fmla="*/ 288 h 353"/>
                  <a:gd name="T28" fmla="*/ 158 w 158"/>
                  <a:gd name="T29" fmla="*/ 273 h 353"/>
                  <a:gd name="T30" fmla="*/ 150 w 158"/>
                  <a:gd name="T31" fmla="*/ 265 h 353"/>
                  <a:gd name="T32" fmla="*/ 140 w 158"/>
                  <a:gd name="T33" fmla="*/ 274 h 353"/>
                  <a:gd name="T34" fmla="*/ 115 w 158"/>
                  <a:gd name="T35" fmla="*/ 322 h 353"/>
                  <a:gd name="T36" fmla="*/ 85 w 158"/>
                  <a:gd name="T37" fmla="*/ 338 h 353"/>
                  <a:gd name="T38" fmla="*/ 71 w 158"/>
                  <a:gd name="T39" fmla="*/ 320 h 353"/>
                  <a:gd name="T40" fmla="*/ 80 w 158"/>
                  <a:gd name="T41" fmla="*/ 286 h 353"/>
                  <a:gd name="T42" fmla="*/ 102 w 158"/>
                  <a:gd name="T43" fmla="*/ 229 h 353"/>
                  <a:gd name="T44" fmla="*/ 118 w 158"/>
                  <a:gd name="T45" fmla="*/ 189 h 353"/>
                  <a:gd name="T46" fmla="*/ 125 w 158"/>
                  <a:gd name="T47" fmla="*/ 161 h 353"/>
                  <a:gd name="T48" fmla="*/ 111 w 158"/>
                  <a:gd name="T49" fmla="*/ 129 h 353"/>
                  <a:gd name="T50" fmla="*/ 76 w 158"/>
                  <a:gd name="T51" fmla="*/ 116 h 353"/>
                  <a:gd name="T52" fmla="*/ 42 w 158"/>
                  <a:gd name="T53" fmla="*/ 128 h 353"/>
                  <a:gd name="T54" fmla="*/ 18 w 158"/>
                  <a:gd name="T55" fmla="*/ 153 h 353"/>
                  <a:gd name="T56" fmla="*/ 4 w 158"/>
                  <a:gd name="T57" fmla="*/ 180 h 353"/>
                  <a:gd name="T58" fmla="*/ 0 w 158"/>
                  <a:gd name="T59" fmla="*/ 196 h 353"/>
                  <a:gd name="T60" fmla="*/ 9 w 158"/>
                  <a:gd name="T61" fmla="*/ 203 h 353"/>
                  <a:gd name="T62" fmla="*/ 18 w 158"/>
                  <a:gd name="T63" fmla="*/ 195 h 353"/>
                  <a:gd name="T64" fmla="*/ 44 w 158"/>
                  <a:gd name="T65" fmla="*/ 146 h 353"/>
                  <a:gd name="T66" fmla="*/ 74 w 158"/>
                  <a:gd name="T67" fmla="*/ 131 h 353"/>
                  <a:gd name="T68" fmla="*/ 87 w 158"/>
                  <a:gd name="T69" fmla="*/ 149 h 353"/>
                  <a:gd name="T70" fmla="*/ 84 w 158"/>
                  <a:gd name="T71" fmla="*/ 168 h 353"/>
                  <a:gd name="T72" fmla="*/ 71 w 158"/>
                  <a:gd name="T73" fmla="*/ 202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8" h="353">
                    <a:moveTo>
                      <a:pt x="144" y="20"/>
                    </a:moveTo>
                    <a:lnTo>
                      <a:pt x="143" y="13"/>
                    </a:lnTo>
                    <a:lnTo>
                      <a:pt x="139" y="6"/>
                    </a:lnTo>
                    <a:lnTo>
                      <a:pt x="133" y="2"/>
                    </a:lnTo>
                    <a:lnTo>
                      <a:pt x="124" y="0"/>
                    </a:lnTo>
                    <a:lnTo>
                      <a:pt x="113" y="2"/>
                    </a:lnTo>
                    <a:lnTo>
                      <a:pt x="104" y="9"/>
                    </a:lnTo>
                    <a:lnTo>
                      <a:pt x="97" y="18"/>
                    </a:lnTo>
                    <a:lnTo>
                      <a:pt x="94" y="29"/>
                    </a:lnTo>
                    <a:lnTo>
                      <a:pt x="99" y="42"/>
                    </a:lnTo>
                    <a:lnTo>
                      <a:pt x="115" y="49"/>
                    </a:lnTo>
                    <a:lnTo>
                      <a:pt x="126" y="46"/>
                    </a:lnTo>
                    <a:lnTo>
                      <a:pt x="135" y="39"/>
                    </a:lnTo>
                    <a:lnTo>
                      <a:pt x="142" y="30"/>
                    </a:lnTo>
                    <a:lnTo>
                      <a:pt x="144" y="20"/>
                    </a:lnTo>
                    <a:close/>
                    <a:moveTo>
                      <a:pt x="38" y="286"/>
                    </a:moveTo>
                    <a:lnTo>
                      <a:pt x="35" y="296"/>
                    </a:lnTo>
                    <a:lnTo>
                      <a:pt x="33" y="308"/>
                    </a:lnTo>
                    <a:lnTo>
                      <a:pt x="37" y="326"/>
                    </a:lnTo>
                    <a:lnTo>
                      <a:pt x="47" y="340"/>
                    </a:lnTo>
                    <a:lnTo>
                      <a:pt x="63" y="349"/>
                    </a:lnTo>
                    <a:lnTo>
                      <a:pt x="83" y="353"/>
                    </a:lnTo>
                    <a:lnTo>
                      <a:pt x="101" y="350"/>
                    </a:lnTo>
                    <a:lnTo>
                      <a:pt x="117" y="341"/>
                    </a:lnTo>
                    <a:lnTo>
                      <a:pt x="129" y="329"/>
                    </a:lnTo>
                    <a:lnTo>
                      <a:pt x="140" y="316"/>
                    </a:lnTo>
                    <a:lnTo>
                      <a:pt x="148" y="301"/>
                    </a:lnTo>
                    <a:lnTo>
                      <a:pt x="154" y="288"/>
                    </a:lnTo>
                    <a:lnTo>
                      <a:pt x="157" y="278"/>
                    </a:lnTo>
                    <a:lnTo>
                      <a:pt x="158" y="273"/>
                    </a:lnTo>
                    <a:lnTo>
                      <a:pt x="154" y="267"/>
                    </a:lnTo>
                    <a:lnTo>
                      <a:pt x="150" y="265"/>
                    </a:lnTo>
                    <a:lnTo>
                      <a:pt x="143" y="268"/>
                    </a:lnTo>
                    <a:lnTo>
                      <a:pt x="140" y="274"/>
                    </a:lnTo>
                    <a:lnTo>
                      <a:pt x="129" y="302"/>
                    </a:lnTo>
                    <a:lnTo>
                      <a:pt x="115" y="322"/>
                    </a:lnTo>
                    <a:lnTo>
                      <a:pt x="100" y="334"/>
                    </a:lnTo>
                    <a:lnTo>
                      <a:pt x="85" y="338"/>
                    </a:lnTo>
                    <a:lnTo>
                      <a:pt x="74" y="333"/>
                    </a:lnTo>
                    <a:lnTo>
                      <a:pt x="71" y="320"/>
                    </a:lnTo>
                    <a:lnTo>
                      <a:pt x="74" y="303"/>
                    </a:lnTo>
                    <a:lnTo>
                      <a:pt x="80" y="286"/>
                    </a:lnTo>
                    <a:lnTo>
                      <a:pt x="96" y="244"/>
                    </a:lnTo>
                    <a:lnTo>
                      <a:pt x="102" y="229"/>
                    </a:lnTo>
                    <a:lnTo>
                      <a:pt x="110" y="208"/>
                    </a:lnTo>
                    <a:lnTo>
                      <a:pt x="118" y="189"/>
                    </a:lnTo>
                    <a:lnTo>
                      <a:pt x="122" y="178"/>
                    </a:lnTo>
                    <a:lnTo>
                      <a:pt x="125" y="161"/>
                    </a:lnTo>
                    <a:lnTo>
                      <a:pt x="122" y="143"/>
                    </a:lnTo>
                    <a:lnTo>
                      <a:pt x="111" y="129"/>
                    </a:lnTo>
                    <a:lnTo>
                      <a:pt x="95" y="120"/>
                    </a:lnTo>
                    <a:lnTo>
                      <a:pt x="76" y="116"/>
                    </a:lnTo>
                    <a:lnTo>
                      <a:pt x="57" y="119"/>
                    </a:lnTo>
                    <a:lnTo>
                      <a:pt x="42" y="128"/>
                    </a:lnTo>
                    <a:lnTo>
                      <a:pt x="29" y="139"/>
                    </a:lnTo>
                    <a:lnTo>
                      <a:pt x="18" y="153"/>
                    </a:lnTo>
                    <a:lnTo>
                      <a:pt x="10" y="167"/>
                    </a:lnTo>
                    <a:lnTo>
                      <a:pt x="4" y="180"/>
                    </a:lnTo>
                    <a:lnTo>
                      <a:pt x="1" y="190"/>
                    </a:lnTo>
                    <a:lnTo>
                      <a:pt x="0" y="196"/>
                    </a:lnTo>
                    <a:lnTo>
                      <a:pt x="4" y="202"/>
                    </a:lnTo>
                    <a:lnTo>
                      <a:pt x="9" y="203"/>
                    </a:lnTo>
                    <a:lnTo>
                      <a:pt x="15" y="201"/>
                    </a:lnTo>
                    <a:lnTo>
                      <a:pt x="18" y="195"/>
                    </a:lnTo>
                    <a:lnTo>
                      <a:pt x="30" y="166"/>
                    </a:lnTo>
                    <a:lnTo>
                      <a:pt x="44" y="146"/>
                    </a:lnTo>
                    <a:lnTo>
                      <a:pt x="59" y="134"/>
                    </a:lnTo>
                    <a:lnTo>
                      <a:pt x="74" y="131"/>
                    </a:lnTo>
                    <a:lnTo>
                      <a:pt x="83" y="135"/>
                    </a:lnTo>
                    <a:lnTo>
                      <a:pt x="87" y="149"/>
                    </a:lnTo>
                    <a:lnTo>
                      <a:pt x="86" y="158"/>
                    </a:lnTo>
                    <a:lnTo>
                      <a:pt x="84" y="168"/>
                    </a:lnTo>
                    <a:lnTo>
                      <a:pt x="79" y="181"/>
                    </a:lnTo>
                    <a:lnTo>
                      <a:pt x="71" y="202"/>
                    </a:lnTo>
                    <a:lnTo>
                      <a:pt x="38" y="28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6" name="Freeform 19"/>
              <p:cNvSpPr>
                <a:spLocks noChangeAspect="1"/>
              </p:cNvSpPr>
              <p:nvPr/>
            </p:nvSpPr>
            <p:spPr bwMode="auto">
              <a:xfrm>
                <a:off x="665" y="65"/>
                <a:ext cx="173" cy="749"/>
              </a:xfrm>
              <a:custGeom>
                <a:avLst/>
                <a:gdLst>
                  <a:gd name="T0" fmla="*/ 173 w 173"/>
                  <a:gd name="T1" fmla="*/ 742 h 749"/>
                  <a:gd name="T2" fmla="*/ 172 w 173"/>
                  <a:gd name="T3" fmla="*/ 740 h 749"/>
                  <a:gd name="T4" fmla="*/ 171 w 173"/>
                  <a:gd name="T5" fmla="*/ 738 h 749"/>
                  <a:gd name="T6" fmla="*/ 167 w 173"/>
                  <a:gd name="T7" fmla="*/ 733 h 749"/>
                  <a:gd name="T8" fmla="*/ 160 w 173"/>
                  <a:gd name="T9" fmla="*/ 725 h 749"/>
                  <a:gd name="T10" fmla="*/ 103 w 173"/>
                  <a:gd name="T11" fmla="*/ 647 h 749"/>
                  <a:gd name="T12" fmla="*/ 67 w 173"/>
                  <a:gd name="T13" fmla="*/ 558 h 749"/>
                  <a:gd name="T14" fmla="*/ 48 w 173"/>
                  <a:gd name="T15" fmla="*/ 465 h 749"/>
                  <a:gd name="T16" fmla="*/ 43 w 173"/>
                  <a:gd name="T17" fmla="*/ 375 h 749"/>
                  <a:gd name="T18" fmla="*/ 49 w 173"/>
                  <a:gd name="T19" fmla="*/ 278 h 749"/>
                  <a:gd name="T20" fmla="*/ 69 w 173"/>
                  <a:gd name="T21" fmla="*/ 184 h 749"/>
                  <a:gd name="T22" fmla="*/ 105 w 173"/>
                  <a:gd name="T23" fmla="*/ 97 h 749"/>
                  <a:gd name="T24" fmla="*/ 163 w 173"/>
                  <a:gd name="T25" fmla="*/ 21 h 749"/>
                  <a:gd name="T26" fmla="*/ 171 w 173"/>
                  <a:gd name="T27" fmla="*/ 12 h 749"/>
                  <a:gd name="T28" fmla="*/ 173 w 173"/>
                  <a:gd name="T29" fmla="*/ 8 h 749"/>
                  <a:gd name="T30" fmla="*/ 171 w 173"/>
                  <a:gd name="T31" fmla="*/ 2 h 749"/>
                  <a:gd name="T32" fmla="*/ 165 w 173"/>
                  <a:gd name="T33" fmla="*/ 0 h 749"/>
                  <a:gd name="T34" fmla="*/ 150 w 173"/>
                  <a:gd name="T35" fmla="*/ 10 h 749"/>
                  <a:gd name="T36" fmla="*/ 120 w 173"/>
                  <a:gd name="T37" fmla="*/ 37 h 749"/>
                  <a:gd name="T38" fmla="*/ 83 w 173"/>
                  <a:gd name="T39" fmla="*/ 83 h 749"/>
                  <a:gd name="T40" fmla="*/ 47 w 173"/>
                  <a:gd name="T41" fmla="*/ 146 h 749"/>
                  <a:gd name="T42" fmla="*/ 24 w 173"/>
                  <a:gd name="T43" fmla="*/ 208 h 749"/>
                  <a:gd name="T44" fmla="*/ 9 w 173"/>
                  <a:gd name="T45" fmla="*/ 268 h 749"/>
                  <a:gd name="T46" fmla="*/ 2 w 173"/>
                  <a:gd name="T47" fmla="*/ 324 h 749"/>
                  <a:gd name="T48" fmla="*/ 0 w 173"/>
                  <a:gd name="T49" fmla="*/ 375 h 749"/>
                  <a:gd name="T50" fmla="*/ 2 w 173"/>
                  <a:gd name="T51" fmla="*/ 424 h 749"/>
                  <a:gd name="T52" fmla="*/ 9 w 173"/>
                  <a:gd name="T53" fmla="*/ 482 h 749"/>
                  <a:gd name="T54" fmla="*/ 24 w 173"/>
                  <a:gd name="T55" fmla="*/ 544 h 749"/>
                  <a:gd name="T56" fmla="*/ 49 w 173"/>
                  <a:gd name="T57" fmla="*/ 609 h 749"/>
                  <a:gd name="T58" fmla="*/ 85 w 173"/>
                  <a:gd name="T59" fmla="*/ 669 h 749"/>
                  <a:gd name="T60" fmla="*/ 121 w 173"/>
                  <a:gd name="T61" fmla="*/ 714 h 749"/>
                  <a:gd name="T62" fmla="*/ 150 w 173"/>
                  <a:gd name="T63" fmla="*/ 740 h 749"/>
                  <a:gd name="T64" fmla="*/ 165 w 173"/>
                  <a:gd name="T65" fmla="*/ 749 h 749"/>
                  <a:gd name="T66" fmla="*/ 171 w 173"/>
                  <a:gd name="T67" fmla="*/ 748 h 749"/>
                  <a:gd name="T68" fmla="*/ 173 w 173"/>
                  <a:gd name="T69" fmla="*/ 742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3" h="749">
                    <a:moveTo>
                      <a:pt x="173" y="742"/>
                    </a:moveTo>
                    <a:lnTo>
                      <a:pt x="172" y="740"/>
                    </a:lnTo>
                    <a:lnTo>
                      <a:pt x="171" y="738"/>
                    </a:lnTo>
                    <a:lnTo>
                      <a:pt x="167" y="733"/>
                    </a:lnTo>
                    <a:lnTo>
                      <a:pt x="160" y="725"/>
                    </a:lnTo>
                    <a:lnTo>
                      <a:pt x="103" y="647"/>
                    </a:lnTo>
                    <a:lnTo>
                      <a:pt x="67" y="558"/>
                    </a:lnTo>
                    <a:lnTo>
                      <a:pt x="48" y="465"/>
                    </a:lnTo>
                    <a:lnTo>
                      <a:pt x="43" y="375"/>
                    </a:lnTo>
                    <a:lnTo>
                      <a:pt x="49" y="278"/>
                    </a:lnTo>
                    <a:lnTo>
                      <a:pt x="69" y="184"/>
                    </a:lnTo>
                    <a:lnTo>
                      <a:pt x="105" y="97"/>
                    </a:lnTo>
                    <a:lnTo>
                      <a:pt x="163" y="21"/>
                    </a:lnTo>
                    <a:lnTo>
                      <a:pt x="171" y="12"/>
                    </a:lnTo>
                    <a:lnTo>
                      <a:pt x="173" y="8"/>
                    </a:lnTo>
                    <a:lnTo>
                      <a:pt x="171" y="2"/>
                    </a:lnTo>
                    <a:lnTo>
                      <a:pt x="165" y="0"/>
                    </a:lnTo>
                    <a:lnTo>
                      <a:pt x="150" y="10"/>
                    </a:lnTo>
                    <a:lnTo>
                      <a:pt x="120" y="37"/>
                    </a:lnTo>
                    <a:lnTo>
                      <a:pt x="83" y="83"/>
                    </a:lnTo>
                    <a:lnTo>
                      <a:pt x="47" y="146"/>
                    </a:lnTo>
                    <a:lnTo>
                      <a:pt x="24" y="208"/>
                    </a:lnTo>
                    <a:lnTo>
                      <a:pt x="9" y="268"/>
                    </a:lnTo>
                    <a:lnTo>
                      <a:pt x="2" y="324"/>
                    </a:lnTo>
                    <a:lnTo>
                      <a:pt x="0" y="375"/>
                    </a:lnTo>
                    <a:lnTo>
                      <a:pt x="2" y="424"/>
                    </a:lnTo>
                    <a:lnTo>
                      <a:pt x="9" y="482"/>
                    </a:lnTo>
                    <a:lnTo>
                      <a:pt x="24" y="544"/>
                    </a:lnTo>
                    <a:lnTo>
                      <a:pt x="49" y="609"/>
                    </a:lnTo>
                    <a:lnTo>
                      <a:pt x="85" y="669"/>
                    </a:lnTo>
                    <a:lnTo>
                      <a:pt x="121" y="714"/>
                    </a:lnTo>
                    <a:lnTo>
                      <a:pt x="150" y="740"/>
                    </a:lnTo>
                    <a:lnTo>
                      <a:pt x="165" y="749"/>
                    </a:lnTo>
                    <a:lnTo>
                      <a:pt x="171" y="748"/>
                    </a:lnTo>
                    <a:lnTo>
                      <a:pt x="173" y="74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7" name="Freeform 20"/>
              <p:cNvSpPr>
                <a:spLocks noChangeAspect="1"/>
              </p:cNvSpPr>
              <p:nvPr/>
            </p:nvSpPr>
            <p:spPr bwMode="auto">
              <a:xfrm>
                <a:off x="902" y="296"/>
                <a:ext cx="493" cy="339"/>
              </a:xfrm>
              <a:custGeom>
                <a:avLst/>
                <a:gdLst>
                  <a:gd name="T0" fmla="*/ 326 w 493"/>
                  <a:gd name="T1" fmla="*/ 63 h 339"/>
                  <a:gd name="T2" fmla="*/ 333 w 493"/>
                  <a:gd name="T3" fmla="*/ 36 h 339"/>
                  <a:gd name="T4" fmla="*/ 328 w 493"/>
                  <a:gd name="T5" fmla="*/ 13 h 339"/>
                  <a:gd name="T6" fmla="*/ 297 w 493"/>
                  <a:gd name="T7" fmla="*/ 13 h 339"/>
                  <a:gd name="T8" fmla="*/ 283 w 493"/>
                  <a:gd name="T9" fmla="*/ 37 h 339"/>
                  <a:gd name="T10" fmla="*/ 272 w 493"/>
                  <a:gd name="T11" fmla="*/ 79 h 339"/>
                  <a:gd name="T12" fmla="*/ 258 w 493"/>
                  <a:gd name="T13" fmla="*/ 137 h 339"/>
                  <a:gd name="T14" fmla="*/ 246 w 493"/>
                  <a:gd name="T15" fmla="*/ 184 h 339"/>
                  <a:gd name="T16" fmla="*/ 237 w 493"/>
                  <a:gd name="T17" fmla="*/ 225 h 339"/>
                  <a:gd name="T18" fmla="*/ 236 w 493"/>
                  <a:gd name="T19" fmla="*/ 255 h 339"/>
                  <a:gd name="T20" fmla="*/ 223 w 493"/>
                  <a:gd name="T21" fmla="*/ 287 h 339"/>
                  <a:gd name="T22" fmla="*/ 188 w 493"/>
                  <a:gd name="T23" fmla="*/ 318 h 339"/>
                  <a:gd name="T24" fmla="*/ 149 w 493"/>
                  <a:gd name="T25" fmla="*/ 320 h 339"/>
                  <a:gd name="T26" fmla="*/ 123 w 493"/>
                  <a:gd name="T27" fmla="*/ 304 h 339"/>
                  <a:gd name="T28" fmla="*/ 112 w 493"/>
                  <a:gd name="T29" fmla="*/ 282 h 339"/>
                  <a:gd name="T30" fmla="*/ 109 w 493"/>
                  <a:gd name="T31" fmla="*/ 261 h 339"/>
                  <a:gd name="T32" fmla="*/ 110 w 493"/>
                  <a:gd name="T33" fmla="*/ 235 h 339"/>
                  <a:gd name="T34" fmla="*/ 126 w 493"/>
                  <a:gd name="T35" fmla="*/ 168 h 339"/>
                  <a:gd name="T36" fmla="*/ 157 w 493"/>
                  <a:gd name="T37" fmla="*/ 83 h 339"/>
                  <a:gd name="T38" fmla="*/ 156 w 493"/>
                  <a:gd name="T39" fmla="*/ 38 h 339"/>
                  <a:gd name="T40" fmla="*/ 124 w 493"/>
                  <a:gd name="T41" fmla="*/ 5 h 339"/>
                  <a:gd name="T42" fmla="*/ 54 w 493"/>
                  <a:gd name="T43" fmla="*/ 17 h 339"/>
                  <a:gd name="T44" fmla="*/ 6 w 493"/>
                  <a:gd name="T45" fmla="*/ 95 h 339"/>
                  <a:gd name="T46" fmla="*/ 4 w 493"/>
                  <a:gd name="T47" fmla="*/ 122 h 339"/>
                  <a:gd name="T48" fmla="*/ 17 w 493"/>
                  <a:gd name="T49" fmla="*/ 121 h 339"/>
                  <a:gd name="T50" fmla="*/ 38 w 493"/>
                  <a:gd name="T51" fmla="*/ 66 h 339"/>
                  <a:gd name="T52" fmla="*/ 77 w 493"/>
                  <a:gd name="T53" fmla="*/ 21 h 339"/>
                  <a:gd name="T54" fmla="*/ 102 w 493"/>
                  <a:gd name="T55" fmla="*/ 17 h 339"/>
                  <a:gd name="T56" fmla="*/ 113 w 493"/>
                  <a:gd name="T57" fmla="*/ 27 h 339"/>
                  <a:gd name="T58" fmla="*/ 110 w 493"/>
                  <a:gd name="T59" fmla="*/ 70 h 339"/>
                  <a:gd name="T60" fmla="*/ 82 w 493"/>
                  <a:gd name="T61" fmla="*/ 150 h 339"/>
                  <a:gd name="T62" fmla="*/ 62 w 493"/>
                  <a:gd name="T63" fmla="*/ 222 h 339"/>
                  <a:gd name="T64" fmla="*/ 62 w 493"/>
                  <a:gd name="T65" fmla="*/ 269 h 339"/>
                  <a:gd name="T66" fmla="*/ 79 w 493"/>
                  <a:gd name="T67" fmla="*/ 305 h 339"/>
                  <a:gd name="T68" fmla="*/ 108 w 493"/>
                  <a:gd name="T69" fmla="*/ 327 h 339"/>
                  <a:gd name="T70" fmla="*/ 145 w 493"/>
                  <a:gd name="T71" fmla="*/ 338 h 339"/>
                  <a:gd name="T72" fmla="*/ 179 w 493"/>
                  <a:gd name="T73" fmla="*/ 339 h 339"/>
                  <a:gd name="T74" fmla="*/ 220 w 493"/>
                  <a:gd name="T75" fmla="*/ 317 h 339"/>
                  <a:gd name="T76" fmla="*/ 263 w 493"/>
                  <a:gd name="T77" fmla="*/ 315 h 339"/>
                  <a:gd name="T78" fmla="*/ 315 w 493"/>
                  <a:gd name="T79" fmla="*/ 338 h 339"/>
                  <a:gd name="T80" fmla="*/ 374 w 493"/>
                  <a:gd name="T81" fmla="*/ 331 h 339"/>
                  <a:gd name="T82" fmla="*/ 427 w 493"/>
                  <a:gd name="T83" fmla="*/ 280 h 339"/>
                  <a:gd name="T84" fmla="*/ 462 w 493"/>
                  <a:gd name="T85" fmla="*/ 197 h 339"/>
                  <a:gd name="T86" fmla="*/ 489 w 493"/>
                  <a:gd name="T87" fmla="*/ 90 h 339"/>
                  <a:gd name="T88" fmla="*/ 490 w 493"/>
                  <a:gd name="T89" fmla="*/ 27 h 339"/>
                  <a:gd name="T90" fmla="*/ 471 w 493"/>
                  <a:gd name="T91" fmla="*/ 2 h 339"/>
                  <a:gd name="T92" fmla="*/ 447 w 493"/>
                  <a:gd name="T93" fmla="*/ 3 h 339"/>
                  <a:gd name="T94" fmla="*/ 427 w 493"/>
                  <a:gd name="T95" fmla="*/ 23 h 339"/>
                  <a:gd name="T96" fmla="*/ 427 w 493"/>
                  <a:gd name="T97" fmla="*/ 48 h 339"/>
                  <a:gd name="T98" fmla="*/ 442 w 493"/>
                  <a:gd name="T99" fmla="*/ 64 h 339"/>
                  <a:gd name="T100" fmla="*/ 458 w 493"/>
                  <a:gd name="T101" fmla="*/ 96 h 339"/>
                  <a:gd name="T102" fmla="*/ 458 w 493"/>
                  <a:gd name="T103" fmla="*/ 146 h 339"/>
                  <a:gd name="T104" fmla="*/ 435 w 493"/>
                  <a:gd name="T105" fmla="*/ 223 h 339"/>
                  <a:gd name="T106" fmla="*/ 404 w 493"/>
                  <a:gd name="T107" fmla="*/ 284 h 339"/>
                  <a:gd name="T108" fmla="*/ 364 w 493"/>
                  <a:gd name="T109" fmla="*/ 318 h 339"/>
                  <a:gd name="T110" fmla="*/ 315 w 493"/>
                  <a:gd name="T111" fmla="*/ 319 h 339"/>
                  <a:gd name="T112" fmla="*/ 287 w 493"/>
                  <a:gd name="T113" fmla="*/ 286 h 339"/>
                  <a:gd name="T114" fmla="*/ 286 w 493"/>
                  <a:gd name="T115" fmla="*/ 226 h 339"/>
                  <a:gd name="T116" fmla="*/ 323 w 493"/>
                  <a:gd name="T117" fmla="*/ 77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3" h="339">
                    <a:moveTo>
                      <a:pt x="323" y="77"/>
                    </a:moveTo>
                    <a:lnTo>
                      <a:pt x="326" y="63"/>
                    </a:lnTo>
                    <a:lnTo>
                      <a:pt x="330" y="48"/>
                    </a:lnTo>
                    <a:lnTo>
                      <a:pt x="333" y="36"/>
                    </a:lnTo>
                    <a:lnTo>
                      <a:pt x="334" y="29"/>
                    </a:lnTo>
                    <a:lnTo>
                      <a:pt x="328" y="13"/>
                    </a:lnTo>
                    <a:lnTo>
                      <a:pt x="312" y="8"/>
                    </a:lnTo>
                    <a:lnTo>
                      <a:pt x="297" y="13"/>
                    </a:lnTo>
                    <a:lnTo>
                      <a:pt x="285" y="29"/>
                    </a:lnTo>
                    <a:lnTo>
                      <a:pt x="283" y="37"/>
                    </a:lnTo>
                    <a:lnTo>
                      <a:pt x="278" y="55"/>
                    </a:lnTo>
                    <a:lnTo>
                      <a:pt x="272" y="79"/>
                    </a:lnTo>
                    <a:lnTo>
                      <a:pt x="265" y="108"/>
                    </a:lnTo>
                    <a:lnTo>
                      <a:pt x="258" y="137"/>
                    </a:lnTo>
                    <a:lnTo>
                      <a:pt x="251" y="163"/>
                    </a:lnTo>
                    <a:lnTo>
                      <a:pt x="246" y="184"/>
                    </a:lnTo>
                    <a:lnTo>
                      <a:pt x="243" y="197"/>
                    </a:lnTo>
                    <a:lnTo>
                      <a:pt x="237" y="225"/>
                    </a:lnTo>
                    <a:lnTo>
                      <a:pt x="236" y="246"/>
                    </a:lnTo>
                    <a:lnTo>
                      <a:pt x="236" y="255"/>
                    </a:lnTo>
                    <a:lnTo>
                      <a:pt x="236" y="260"/>
                    </a:lnTo>
                    <a:lnTo>
                      <a:pt x="223" y="287"/>
                    </a:lnTo>
                    <a:lnTo>
                      <a:pt x="207" y="306"/>
                    </a:lnTo>
                    <a:lnTo>
                      <a:pt x="188" y="318"/>
                    </a:lnTo>
                    <a:lnTo>
                      <a:pt x="168" y="323"/>
                    </a:lnTo>
                    <a:lnTo>
                      <a:pt x="149" y="320"/>
                    </a:lnTo>
                    <a:lnTo>
                      <a:pt x="134" y="314"/>
                    </a:lnTo>
                    <a:lnTo>
                      <a:pt x="123" y="304"/>
                    </a:lnTo>
                    <a:lnTo>
                      <a:pt x="116" y="293"/>
                    </a:lnTo>
                    <a:lnTo>
                      <a:pt x="112" y="282"/>
                    </a:lnTo>
                    <a:lnTo>
                      <a:pt x="109" y="271"/>
                    </a:lnTo>
                    <a:lnTo>
                      <a:pt x="109" y="261"/>
                    </a:lnTo>
                    <a:lnTo>
                      <a:pt x="109" y="255"/>
                    </a:lnTo>
                    <a:lnTo>
                      <a:pt x="110" y="235"/>
                    </a:lnTo>
                    <a:lnTo>
                      <a:pt x="115" y="208"/>
                    </a:lnTo>
                    <a:lnTo>
                      <a:pt x="126" y="168"/>
                    </a:lnTo>
                    <a:lnTo>
                      <a:pt x="147" y="110"/>
                    </a:lnTo>
                    <a:lnTo>
                      <a:pt x="157" y="83"/>
                    </a:lnTo>
                    <a:lnTo>
                      <a:pt x="160" y="62"/>
                    </a:lnTo>
                    <a:lnTo>
                      <a:pt x="156" y="38"/>
                    </a:lnTo>
                    <a:lnTo>
                      <a:pt x="143" y="18"/>
                    </a:lnTo>
                    <a:lnTo>
                      <a:pt x="124" y="5"/>
                    </a:lnTo>
                    <a:lnTo>
                      <a:pt x="99" y="0"/>
                    </a:lnTo>
                    <a:lnTo>
                      <a:pt x="54" y="17"/>
                    </a:lnTo>
                    <a:lnTo>
                      <a:pt x="23" y="55"/>
                    </a:lnTo>
                    <a:lnTo>
                      <a:pt x="6" y="95"/>
                    </a:lnTo>
                    <a:lnTo>
                      <a:pt x="0" y="115"/>
                    </a:lnTo>
                    <a:lnTo>
                      <a:pt x="4" y="122"/>
                    </a:lnTo>
                    <a:lnTo>
                      <a:pt x="9" y="123"/>
                    </a:lnTo>
                    <a:lnTo>
                      <a:pt x="17" y="121"/>
                    </a:lnTo>
                    <a:lnTo>
                      <a:pt x="21" y="110"/>
                    </a:lnTo>
                    <a:lnTo>
                      <a:pt x="38" y="66"/>
                    </a:lnTo>
                    <a:lnTo>
                      <a:pt x="57" y="37"/>
                    </a:lnTo>
                    <a:lnTo>
                      <a:pt x="77" y="21"/>
                    </a:lnTo>
                    <a:lnTo>
                      <a:pt x="97" y="16"/>
                    </a:lnTo>
                    <a:lnTo>
                      <a:pt x="102" y="17"/>
                    </a:lnTo>
                    <a:lnTo>
                      <a:pt x="109" y="20"/>
                    </a:lnTo>
                    <a:lnTo>
                      <a:pt x="113" y="27"/>
                    </a:lnTo>
                    <a:lnTo>
                      <a:pt x="115" y="41"/>
                    </a:lnTo>
                    <a:lnTo>
                      <a:pt x="110" y="70"/>
                    </a:lnTo>
                    <a:lnTo>
                      <a:pt x="102" y="93"/>
                    </a:lnTo>
                    <a:lnTo>
                      <a:pt x="82" y="150"/>
                    </a:lnTo>
                    <a:lnTo>
                      <a:pt x="69" y="192"/>
                    </a:lnTo>
                    <a:lnTo>
                      <a:pt x="62" y="222"/>
                    </a:lnTo>
                    <a:lnTo>
                      <a:pt x="60" y="245"/>
                    </a:lnTo>
                    <a:lnTo>
                      <a:pt x="62" y="269"/>
                    </a:lnTo>
                    <a:lnTo>
                      <a:pt x="69" y="288"/>
                    </a:lnTo>
                    <a:lnTo>
                      <a:pt x="79" y="305"/>
                    </a:lnTo>
                    <a:lnTo>
                      <a:pt x="92" y="318"/>
                    </a:lnTo>
                    <a:lnTo>
                      <a:pt x="108" y="327"/>
                    </a:lnTo>
                    <a:lnTo>
                      <a:pt x="126" y="334"/>
                    </a:lnTo>
                    <a:lnTo>
                      <a:pt x="145" y="338"/>
                    </a:lnTo>
                    <a:lnTo>
                      <a:pt x="166" y="339"/>
                    </a:lnTo>
                    <a:lnTo>
                      <a:pt x="179" y="339"/>
                    </a:lnTo>
                    <a:lnTo>
                      <a:pt x="198" y="333"/>
                    </a:lnTo>
                    <a:lnTo>
                      <a:pt x="220" y="317"/>
                    </a:lnTo>
                    <a:lnTo>
                      <a:pt x="243" y="287"/>
                    </a:lnTo>
                    <a:lnTo>
                      <a:pt x="263" y="315"/>
                    </a:lnTo>
                    <a:lnTo>
                      <a:pt x="289" y="331"/>
                    </a:lnTo>
                    <a:lnTo>
                      <a:pt x="315" y="338"/>
                    </a:lnTo>
                    <a:lnTo>
                      <a:pt x="336" y="339"/>
                    </a:lnTo>
                    <a:lnTo>
                      <a:pt x="374" y="331"/>
                    </a:lnTo>
                    <a:lnTo>
                      <a:pt x="404" y="310"/>
                    </a:lnTo>
                    <a:lnTo>
                      <a:pt x="427" y="280"/>
                    </a:lnTo>
                    <a:lnTo>
                      <a:pt x="444" y="247"/>
                    </a:lnTo>
                    <a:lnTo>
                      <a:pt x="462" y="197"/>
                    </a:lnTo>
                    <a:lnTo>
                      <a:pt x="478" y="141"/>
                    </a:lnTo>
                    <a:lnTo>
                      <a:pt x="489" y="90"/>
                    </a:lnTo>
                    <a:lnTo>
                      <a:pt x="493" y="52"/>
                    </a:lnTo>
                    <a:lnTo>
                      <a:pt x="490" y="27"/>
                    </a:lnTo>
                    <a:lnTo>
                      <a:pt x="482" y="11"/>
                    </a:lnTo>
                    <a:lnTo>
                      <a:pt x="471" y="2"/>
                    </a:lnTo>
                    <a:lnTo>
                      <a:pt x="461" y="0"/>
                    </a:lnTo>
                    <a:lnTo>
                      <a:pt x="447" y="3"/>
                    </a:lnTo>
                    <a:lnTo>
                      <a:pt x="435" y="12"/>
                    </a:lnTo>
                    <a:lnTo>
                      <a:pt x="427" y="23"/>
                    </a:lnTo>
                    <a:lnTo>
                      <a:pt x="423" y="36"/>
                    </a:lnTo>
                    <a:lnTo>
                      <a:pt x="427" y="48"/>
                    </a:lnTo>
                    <a:lnTo>
                      <a:pt x="434" y="56"/>
                    </a:lnTo>
                    <a:lnTo>
                      <a:pt x="442" y="64"/>
                    </a:lnTo>
                    <a:lnTo>
                      <a:pt x="451" y="78"/>
                    </a:lnTo>
                    <a:lnTo>
                      <a:pt x="458" y="96"/>
                    </a:lnTo>
                    <a:lnTo>
                      <a:pt x="461" y="120"/>
                    </a:lnTo>
                    <a:lnTo>
                      <a:pt x="458" y="146"/>
                    </a:lnTo>
                    <a:lnTo>
                      <a:pt x="448" y="184"/>
                    </a:lnTo>
                    <a:lnTo>
                      <a:pt x="435" y="223"/>
                    </a:lnTo>
                    <a:lnTo>
                      <a:pt x="420" y="257"/>
                    </a:lnTo>
                    <a:lnTo>
                      <a:pt x="404" y="284"/>
                    </a:lnTo>
                    <a:lnTo>
                      <a:pt x="386" y="305"/>
                    </a:lnTo>
                    <a:lnTo>
                      <a:pt x="364" y="318"/>
                    </a:lnTo>
                    <a:lnTo>
                      <a:pt x="339" y="323"/>
                    </a:lnTo>
                    <a:lnTo>
                      <a:pt x="315" y="319"/>
                    </a:lnTo>
                    <a:lnTo>
                      <a:pt x="298" y="306"/>
                    </a:lnTo>
                    <a:lnTo>
                      <a:pt x="287" y="286"/>
                    </a:lnTo>
                    <a:lnTo>
                      <a:pt x="283" y="258"/>
                    </a:lnTo>
                    <a:lnTo>
                      <a:pt x="286" y="226"/>
                    </a:lnTo>
                    <a:lnTo>
                      <a:pt x="292" y="203"/>
                    </a:lnTo>
                    <a:lnTo>
                      <a:pt x="323" y="77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8" name="Freeform 21"/>
              <p:cNvSpPr>
                <a:spLocks noChangeAspect="1"/>
              </p:cNvSpPr>
              <p:nvPr/>
            </p:nvSpPr>
            <p:spPr bwMode="auto">
              <a:xfrm>
                <a:off x="1457" y="0"/>
                <a:ext cx="389" cy="355"/>
              </a:xfrm>
              <a:custGeom>
                <a:avLst/>
                <a:gdLst>
                  <a:gd name="T0" fmla="*/ 233 w 389"/>
                  <a:gd name="T1" fmla="*/ 29 h 355"/>
                  <a:gd name="T2" fmla="*/ 240 w 389"/>
                  <a:gd name="T3" fmla="*/ 21 h 355"/>
                  <a:gd name="T4" fmla="*/ 259 w 389"/>
                  <a:gd name="T5" fmla="*/ 19 h 355"/>
                  <a:gd name="T6" fmla="*/ 299 w 389"/>
                  <a:gd name="T7" fmla="*/ 19 h 355"/>
                  <a:gd name="T8" fmla="*/ 326 w 389"/>
                  <a:gd name="T9" fmla="*/ 21 h 355"/>
                  <a:gd name="T10" fmla="*/ 350 w 389"/>
                  <a:gd name="T11" fmla="*/ 30 h 355"/>
                  <a:gd name="T12" fmla="*/ 360 w 389"/>
                  <a:gd name="T13" fmla="*/ 52 h 355"/>
                  <a:gd name="T14" fmla="*/ 361 w 389"/>
                  <a:gd name="T15" fmla="*/ 71 h 355"/>
                  <a:gd name="T16" fmla="*/ 359 w 389"/>
                  <a:gd name="T17" fmla="*/ 90 h 355"/>
                  <a:gd name="T18" fmla="*/ 356 w 389"/>
                  <a:gd name="T19" fmla="*/ 113 h 355"/>
                  <a:gd name="T20" fmla="*/ 365 w 389"/>
                  <a:gd name="T21" fmla="*/ 121 h 355"/>
                  <a:gd name="T22" fmla="*/ 375 w 389"/>
                  <a:gd name="T23" fmla="*/ 108 h 355"/>
                  <a:gd name="T24" fmla="*/ 384 w 389"/>
                  <a:gd name="T25" fmla="*/ 1 h 355"/>
                  <a:gd name="T26" fmla="*/ 53 w 389"/>
                  <a:gd name="T27" fmla="*/ 0 h 355"/>
                  <a:gd name="T28" fmla="*/ 40 w 389"/>
                  <a:gd name="T29" fmla="*/ 2 h 355"/>
                  <a:gd name="T30" fmla="*/ 35 w 389"/>
                  <a:gd name="T31" fmla="*/ 11 h 355"/>
                  <a:gd name="T32" fmla="*/ 1 w 389"/>
                  <a:gd name="T33" fmla="*/ 109 h 355"/>
                  <a:gd name="T34" fmla="*/ 1 w 389"/>
                  <a:gd name="T35" fmla="*/ 118 h 355"/>
                  <a:gd name="T36" fmla="*/ 15 w 389"/>
                  <a:gd name="T37" fmla="*/ 119 h 355"/>
                  <a:gd name="T38" fmla="*/ 41 w 389"/>
                  <a:gd name="T39" fmla="*/ 59 h 355"/>
                  <a:gd name="T40" fmla="*/ 97 w 389"/>
                  <a:gd name="T41" fmla="*/ 22 h 355"/>
                  <a:gd name="T42" fmla="*/ 168 w 389"/>
                  <a:gd name="T43" fmla="*/ 19 h 355"/>
                  <a:gd name="T44" fmla="*/ 182 w 389"/>
                  <a:gd name="T45" fmla="*/ 20 h 355"/>
                  <a:gd name="T46" fmla="*/ 184 w 389"/>
                  <a:gd name="T47" fmla="*/ 24 h 355"/>
                  <a:gd name="T48" fmla="*/ 182 w 389"/>
                  <a:gd name="T49" fmla="*/ 35 h 355"/>
                  <a:gd name="T50" fmla="*/ 109 w 389"/>
                  <a:gd name="T51" fmla="*/ 324 h 355"/>
                  <a:gd name="T52" fmla="*/ 84 w 389"/>
                  <a:gd name="T53" fmla="*/ 335 h 355"/>
                  <a:gd name="T54" fmla="*/ 41 w 389"/>
                  <a:gd name="T55" fmla="*/ 336 h 355"/>
                  <a:gd name="T56" fmla="*/ 30 w 389"/>
                  <a:gd name="T57" fmla="*/ 341 h 355"/>
                  <a:gd name="T58" fmla="*/ 30 w 389"/>
                  <a:gd name="T59" fmla="*/ 352 h 355"/>
                  <a:gd name="T60" fmla="*/ 83 w 389"/>
                  <a:gd name="T61" fmla="*/ 354 h 355"/>
                  <a:gd name="T62" fmla="*/ 174 w 389"/>
                  <a:gd name="T63" fmla="*/ 354 h 355"/>
                  <a:gd name="T64" fmla="*/ 221 w 389"/>
                  <a:gd name="T65" fmla="*/ 355 h 355"/>
                  <a:gd name="T66" fmla="*/ 229 w 389"/>
                  <a:gd name="T67" fmla="*/ 350 h 355"/>
                  <a:gd name="T68" fmla="*/ 225 w 389"/>
                  <a:gd name="T69" fmla="*/ 337 h 355"/>
                  <a:gd name="T70" fmla="*/ 178 w 389"/>
                  <a:gd name="T71" fmla="*/ 335 h 355"/>
                  <a:gd name="T72" fmla="*/ 162 w 389"/>
                  <a:gd name="T73" fmla="*/ 332 h 355"/>
                  <a:gd name="T74" fmla="*/ 160 w 389"/>
                  <a:gd name="T75" fmla="*/ 325 h 355"/>
                  <a:gd name="T76" fmla="*/ 162 w 389"/>
                  <a:gd name="T77" fmla="*/ 313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9" h="355">
                    <a:moveTo>
                      <a:pt x="231" y="38"/>
                    </a:moveTo>
                    <a:lnTo>
                      <a:pt x="233" y="29"/>
                    </a:lnTo>
                    <a:lnTo>
                      <a:pt x="236" y="24"/>
                    </a:lnTo>
                    <a:lnTo>
                      <a:pt x="240" y="21"/>
                    </a:lnTo>
                    <a:lnTo>
                      <a:pt x="247" y="20"/>
                    </a:lnTo>
                    <a:lnTo>
                      <a:pt x="259" y="19"/>
                    </a:lnTo>
                    <a:lnTo>
                      <a:pt x="278" y="19"/>
                    </a:lnTo>
                    <a:lnTo>
                      <a:pt x="299" y="19"/>
                    </a:lnTo>
                    <a:lnTo>
                      <a:pt x="314" y="20"/>
                    </a:lnTo>
                    <a:lnTo>
                      <a:pt x="326" y="21"/>
                    </a:lnTo>
                    <a:lnTo>
                      <a:pt x="336" y="24"/>
                    </a:lnTo>
                    <a:lnTo>
                      <a:pt x="350" y="30"/>
                    </a:lnTo>
                    <a:lnTo>
                      <a:pt x="357" y="40"/>
                    </a:lnTo>
                    <a:lnTo>
                      <a:pt x="360" y="52"/>
                    </a:lnTo>
                    <a:lnTo>
                      <a:pt x="361" y="65"/>
                    </a:lnTo>
                    <a:lnTo>
                      <a:pt x="361" y="71"/>
                    </a:lnTo>
                    <a:lnTo>
                      <a:pt x="360" y="79"/>
                    </a:lnTo>
                    <a:lnTo>
                      <a:pt x="359" y="90"/>
                    </a:lnTo>
                    <a:lnTo>
                      <a:pt x="357" y="108"/>
                    </a:lnTo>
                    <a:lnTo>
                      <a:pt x="356" y="113"/>
                    </a:lnTo>
                    <a:lnTo>
                      <a:pt x="359" y="119"/>
                    </a:lnTo>
                    <a:lnTo>
                      <a:pt x="365" y="121"/>
                    </a:lnTo>
                    <a:lnTo>
                      <a:pt x="372" y="118"/>
                    </a:lnTo>
                    <a:lnTo>
                      <a:pt x="375" y="108"/>
                    </a:lnTo>
                    <a:lnTo>
                      <a:pt x="389" y="8"/>
                    </a:lnTo>
                    <a:lnTo>
                      <a:pt x="384" y="1"/>
                    </a:lnTo>
                    <a:lnTo>
                      <a:pt x="373" y="0"/>
                    </a:lnTo>
                    <a:lnTo>
                      <a:pt x="53" y="0"/>
                    </a:lnTo>
                    <a:lnTo>
                      <a:pt x="45" y="1"/>
                    </a:lnTo>
                    <a:lnTo>
                      <a:pt x="40" y="2"/>
                    </a:lnTo>
                    <a:lnTo>
                      <a:pt x="37" y="5"/>
                    </a:lnTo>
                    <a:lnTo>
                      <a:pt x="35" y="11"/>
                    </a:lnTo>
                    <a:lnTo>
                      <a:pt x="2" y="104"/>
                    </a:lnTo>
                    <a:lnTo>
                      <a:pt x="1" y="109"/>
                    </a:lnTo>
                    <a:lnTo>
                      <a:pt x="0" y="114"/>
                    </a:lnTo>
                    <a:lnTo>
                      <a:pt x="1" y="118"/>
                    </a:lnTo>
                    <a:lnTo>
                      <a:pt x="9" y="121"/>
                    </a:lnTo>
                    <a:lnTo>
                      <a:pt x="15" y="119"/>
                    </a:lnTo>
                    <a:lnTo>
                      <a:pt x="19" y="109"/>
                    </a:lnTo>
                    <a:lnTo>
                      <a:pt x="41" y="59"/>
                    </a:lnTo>
                    <a:lnTo>
                      <a:pt x="64" y="33"/>
                    </a:lnTo>
                    <a:lnTo>
                      <a:pt x="97" y="22"/>
                    </a:lnTo>
                    <a:lnTo>
                      <a:pt x="146" y="19"/>
                    </a:lnTo>
                    <a:lnTo>
                      <a:pt x="168" y="19"/>
                    </a:lnTo>
                    <a:lnTo>
                      <a:pt x="177" y="19"/>
                    </a:lnTo>
                    <a:lnTo>
                      <a:pt x="182" y="20"/>
                    </a:lnTo>
                    <a:lnTo>
                      <a:pt x="184" y="22"/>
                    </a:lnTo>
                    <a:lnTo>
                      <a:pt x="184" y="24"/>
                    </a:lnTo>
                    <a:lnTo>
                      <a:pt x="184" y="27"/>
                    </a:lnTo>
                    <a:lnTo>
                      <a:pt x="182" y="35"/>
                    </a:lnTo>
                    <a:lnTo>
                      <a:pt x="113" y="311"/>
                    </a:lnTo>
                    <a:lnTo>
                      <a:pt x="109" y="324"/>
                    </a:lnTo>
                    <a:lnTo>
                      <a:pt x="101" y="331"/>
                    </a:lnTo>
                    <a:lnTo>
                      <a:pt x="84" y="335"/>
                    </a:lnTo>
                    <a:lnTo>
                      <a:pt x="52" y="336"/>
                    </a:lnTo>
                    <a:lnTo>
                      <a:pt x="41" y="336"/>
                    </a:lnTo>
                    <a:lnTo>
                      <a:pt x="34" y="338"/>
                    </a:lnTo>
                    <a:lnTo>
                      <a:pt x="30" y="341"/>
                    </a:lnTo>
                    <a:lnTo>
                      <a:pt x="29" y="348"/>
                    </a:lnTo>
                    <a:lnTo>
                      <a:pt x="30" y="352"/>
                    </a:lnTo>
                    <a:lnTo>
                      <a:pt x="37" y="355"/>
                    </a:lnTo>
                    <a:lnTo>
                      <a:pt x="83" y="354"/>
                    </a:lnTo>
                    <a:lnTo>
                      <a:pt x="127" y="353"/>
                    </a:lnTo>
                    <a:lnTo>
                      <a:pt x="174" y="354"/>
                    </a:lnTo>
                    <a:lnTo>
                      <a:pt x="218" y="355"/>
                    </a:lnTo>
                    <a:lnTo>
                      <a:pt x="221" y="355"/>
                    </a:lnTo>
                    <a:lnTo>
                      <a:pt x="225" y="354"/>
                    </a:lnTo>
                    <a:lnTo>
                      <a:pt x="229" y="350"/>
                    </a:lnTo>
                    <a:lnTo>
                      <a:pt x="230" y="344"/>
                    </a:lnTo>
                    <a:lnTo>
                      <a:pt x="225" y="337"/>
                    </a:lnTo>
                    <a:lnTo>
                      <a:pt x="209" y="336"/>
                    </a:lnTo>
                    <a:lnTo>
                      <a:pt x="178" y="335"/>
                    </a:lnTo>
                    <a:lnTo>
                      <a:pt x="168" y="334"/>
                    </a:lnTo>
                    <a:lnTo>
                      <a:pt x="162" y="332"/>
                    </a:lnTo>
                    <a:lnTo>
                      <a:pt x="160" y="329"/>
                    </a:lnTo>
                    <a:lnTo>
                      <a:pt x="160" y="325"/>
                    </a:lnTo>
                    <a:lnTo>
                      <a:pt x="160" y="320"/>
                    </a:lnTo>
                    <a:lnTo>
                      <a:pt x="162" y="313"/>
                    </a:lnTo>
                    <a:lnTo>
                      <a:pt x="231" y="3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9" name="Freeform 22"/>
              <p:cNvSpPr>
                <a:spLocks noChangeAspect="1"/>
              </p:cNvSpPr>
              <p:nvPr/>
            </p:nvSpPr>
            <p:spPr bwMode="auto">
              <a:xfrm>
                <a:off x="1920" y="295"/>
                <a:ext cx="419" cy="332"/>
              </a:xfrm>
              <a:custGeom>
                <a:avLst/>
                <a:gdLst>
                  <a:gd name="T0" fmla="*/ 328 w 419"/>
                  <a:gd name="T1" fmla="*/ 50 h 332"/>
                  <a:gd name="T2" fmla="*/ 346 w 419"/>
                  <a:gd name="T3" fmla="*/ 39 h 332"/>
                  <a:gd name="T4" fmla="*/ 404 w 419"/>
                  <a:gd name="T5" fmla="*/ 35 h 332"/>
                  <a:gd name="T6" fmla="*/ 382 w 419"/>
                  <a:gd name="T7" fmla="*/ 1 h 332"/>
                  <a:gd name="T8" fmla="*/ 344 w 419"/>
                  <a:gd name="T9" fmla="*/ 2 h 332"/>
                  <a:gd name="T10" fmla="*/ 318 w 419"/>
                  <a:gd name="T11" fmla="*/ 2 h 332"/>
                  <a:gd name="T12" fmla="*/ 277 w 419"/>
                  <a:gd name="T13" fmla="*/ 0 h 332"/>
                  <a:gd name="T14" fmla="*/ 259 w 419"/>
                  <a:gd name="T15" fmla="*/ 35 h 332"/>
                  <a:gd name="T16" fmla="*/ 287 w 419"/>
                  <a:gd name="T17" fmla="*/ 41 h 332"/>
                  <a:gd name="T18" fmla="*/ 281 w 419"/>
                  <a:gd name="T19" fmla="*/ 50 h 332"/>
                  <a:gd name="T20" fmla="*/ 145 w 419"/>
                  <a:gd name="T21" fmla="*/ 35 h 332"/>
                  <a:gd name="T22" fmla="*/ 175 w 419"/>
                  <a:gd name="T23" fmla="*/ 0 h 332"/>
                  <a:gd name="T24" fmla="*/ 132 w 419"/>
                  <a:gd name="T25" fmla="*/ 1 h 332"/>
                  <a:gd name="T26" fmla="*/ 85 w 419"/>
                  <a:gd name="T27" fmla="*/ 2 h 332"/>
                  <a:gd name="T28" fmla="*/ 3 w 419"/>
                  <a:gd name="T29" fmla="*/ 0 h 332"/>
                  <a:gd name="T30" fmla="*/ 56 w 419"/>
                  <a:gd name="T31" fmla="*/ 35 h 332"/>
                  <a:gd name="T32" fmla="*/ 75 w 419"/>
                  <a:gd name="T33" fmla="*/ 283 h 332"/>
                  <a:gd name="T34" fmla="*/ 46 w 419"/>
                  <a:gd name="T35" fmla="*/ 295 h 332"/>
                  <a:gd name="T36" fmla="*/ 0 w 419"/>
                  <a:gd name="T37" fmla="*/ 297 h 332"/>
                  <a:gd name="T38" fmla="*/ 21 w 419"/>
                  <a:gd name="T39" fmla="*/ 331 h 332"/>
                  <a:gd name="T40" fmla="*/ 60 w 419"/>
                  <a:gd name="T41" fmla="*/ 330 h 332"/>
                  <a:gd name="T42" fmla="*/ 86 w 419"/>
                  <a:gd name="T43" fmla="*/ 330 h 332"/>
                  <a:gd name="T44" fmla="*/ 129 w 419"/>
                  <a:gd name="T45" fmla="*/ 331 h 332"/>
                  <a:gd name="T46" fmla="*/ 145 w 419"/>
                  <a:gd name="T47" fmla="*/ 297 h 332"/>
                  <a:gd name="T48" fmla="*/ 117 w 419"/>
                  <a:gd name="T49" fmla="*/ 289 h 332"/>
                  <a:gd name="T50" fmla="*/ 123 w 419"/>
                  <a:gd name="T51" fmla="*/ 281 h 332"/>
                  <a:gd name="T52" fmla="*/ 276 w 419"/>
                  <a:gd name="T53" fmla="*/ 297 h 332"/>
                  <a:gd name="T54" fmla="*/ 248 w 419"/>
                  <a:gd name="T55" fmla="*/ 332 h 332"/>
                  <a:gd name="T56" fmla="*/ 290 w 419"/>
                  <a:gd name="T57" fmla="*/ 331 h 332"/>
                  <a:gd name="T58" fmla="*/ 337 w 419"/>
                  <a:gd name="T59" fmla="*/ 330 h 332"/>
                  <a:gd name="T60" fmla="*/ 419 w 419"/>
                  <a:gd name="T61" fmla="*/ 332 h 332"/>
                  <a:gd name="T62" fmla="*/ 366 w 419"/>
                  <a:gd name="T63" fmla="*/ 297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19" h="332">
                    <a:moveTo>
                      <a:pt x="241" y="148"/>
                    </a:moveTo>
                    <a:lnTo>
                      <a:pt x="328" y="50"/>
                    </a:lnTo>
                    <a:lnTo>
                      <a:pt x="335" y="44"/>
                    </a:lnTo>
                    <a:lnTo>
                      <a:pt x="346" y="39"/>
                    </a:lnTo>
                    <a:lnTo>
                      <a:pt x="367" y="36"/>
                    </a:lnTo>
                    <a:lnTo>
                      <a:pt x="404" y="35"/>
                    </a:lnTo>
                    <a:lnTo>
                      <a:pt x="404" y="0"/>
                    </a:lnTo>
                    <a:lnTo>
                      <a:pt x="382" y="1"/>
                    </a:lnTo>
                    <a:lnTo>
                      <a:pt x="361" y="1"/>
                    </a:lnTo>
                    <a:lnTo>
                      <a:pt x="344" y="2"/>
                    </a:lnTo>
                    <a:lnTo>
                      <a:pt x="335" y="2"/>
                    </a:lnTo>
                    <a:lnTo>
                      <a:pt x="318" y="2"/>
                    </a:lnTo>
                    <a:lnTo>
                      <a:pt x="298" y="1"/>
                    </a:lnTo>
                    <a:lnTo>
                      <a:pt x="277" y="0"/>
                    </a:lnTo>
                    <a:lnTo>
                      <a:pt x="259" y="0"/>
                    </a:lnTo>
                    <a:lnTo>
                      <a:pt x="259" y="35"/>
                    </a:lnTo>
                    <a:lnTo>
                      <a:pt x="273" y="36"/>
                    </a:lnTo>
                    <a:lnTo>
                      <a:pt x="287" y="41"/>
                    </a:lnTo>
                    <a:lnTo>
                      <a:pt x="284" y="46"/>
                    </a:lnTo>
                    <a:lnTo>
                      <a:pt x="281" y="50"/>
                    </a:lnTo>
                    <a:lnTo>
                      <a:pt x="218" y="121"/>
                    </a:lnTo>
                    <a:lnTo>
                      <a:pt x="145" y="35"/>
                    </a:lnTo>
                    <a:lnTo>
                      <a:pt x="175" y="35"/>
                    </a:lnTo>
                    <a:lnTo>
                      <a:pt x="175" y="0"/>
                    </a:lnTo>
                    <a:lnTo>
                      <a:pt x="156" y="0"/>
                    </a:lnTo>
                    <a:lnTo>
                      <a:pt x="132" y="1"/>
                    </a:lnTo>
                    <a:lnTo>
                      <a:pt x="107" y="2"/>
                    </a:lnTo>
                    <a:lnTo>
                      <a:pt x="85" y="2"/>
                    </a:lnTo>
                    <a:lnTo>
                      <a:pt x="45" y="1"/>
                    </a:lnTo>
                    <a:lnTo>
                      <a:pt x="3" y="0"/>
                    </a:lnTo>
                    <a:lnTo>
                      <a:pt x="3" y="35"/>
                    </a:lnTo>
                    <a:lnTo>
                      <a:pt x="56" y="35"/>
                    </a:lnTo>
                    <a:lnTo>
                      <a:pt x="172" y="173"/>
                    </a:lnTo>
                    <a:lnTo>
                      <a:pt x="75" y="283"/>
                    </a:lnTo>
                    <a:lnTo>
                      <a:pt x="63" y="291"/>
                    </a:lnTo>
                    <a:lnTo>
                      <a:pt x="46" y="295"/>
                    </a:lnTo>
                    <a:lnTo>
                      <a:pt x="25" y="297"/>
                    </a:lnTo>
                    <a:lnTo>
                      <a:pt x="0" y="297"/>
                    </a:lnTo>
                    <a:lnTo>
                      <a:pt x="0" y="332"/>
                    </a:lnTo>
                    <a:lnTo>
                      <a:pt x="21" y="331"/>
                    </a:lnTo>
                    <a:lnTo>
                      <a:pt x="42" y="331"/>
                    </a:lnTo>
                    <a:lnTo>
                      <a:pt x="60" y="330"/>
                    </a:lnTo>
                    <a:lnTo>
                      <a:pt x="68" y="330"/>
                    </a:lnTo>
                    <a:lnTo>
                      <a:pt x="86" y="330"/>
                    </a:lnTo>
                    <a:lnTo>
                      <a:pt x="108" y="331"/>
                    </a:lnTo>
                    <a:lnTo>
                      <a:pt x="129" y="331"/>
                    </a:lnTo>
                    <a:lnTo>
                      <a:pt x="145" y="332"/>
                    </a:lnTo>
                    <a:lnTo>
                      <a:pt x="145" y="297"/>
                    </a:lnTo>
                    <a:lnTo>
                      <a:pt x="126" y="294"/>
                    </a:lnTo>
                    <a:lnTo>
                      <a:pt x="117" y="289"/>
                    </a:lnTo>
                    <a:lnTo>
                      <a:pt x="118" y="287"/>
                    </a:lnTo>
                    <a:lnTo>
                      <a:pt x="123" y="281"/>
                    </a:lnTo>
                    <a:lnTo>
                      <a:pt x="195" y="199"/>
                    </a:lnTo>
                    <a:lnTo>
                      <a:pt x="276" y="297"/>
                    </a:lnTo>
                    <a:lnTo>
                      <a:pt x="248" y="297"/>
                    </a:lnTo>
                    <a:lnTo>
                      <a:pt x="248" y="332"/>
                    </a:lnTo>
                    <a:lnTo>
                      <a:pt x="266" y="331"/>
                    </a:lnTo>
                    <a:lnTo>
                      <a:pt x="290" y="331"/>
                    </a:lnTo>
                    <a:lnTo>
                      <a:pt x="315" y="330"/>
                    </a:lnTo>
                    <a:lnTo>
                      <a:pt x="337" y="330"/>
                    </a:lnTo>
                    <a:lnTo>
                      <a:pt x="377" y="331"/>
                    </a:lnTo>
                    <a:lnTo>
                      <a:pt x="419" y="332"/>
                    </a:lnTo>
                    <a:lnTo>
                      <a:pt x="419" y="297"/>
                    </a:lnTo>
                    <a:lnTo>
                      <a:pt x="366" y="297"/>
                    </a:lnTo>
                    <a:lnTo>
                      <a:pt x="241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0" name="Freeform 23"/>
              <p:cNvSpPr>
                <a:spLocks noChangeAspect="1" noEditPoints="1"/>
              </p:cNvSpPr>
              <p:nvPr/>
            </p:nvSpPr>
            <p:spPr bwMode="auto">
              <a:xfrm>
                <a:off x="2390" y="375"/>
                <a:ext cx="130" cy="364"/>
              </a:xfrm>
              <a:custGeom>
                <a:avLst/>
                <a:gdLst>
                  <a:gd name="T0" fmla="*/ 102 w 130"/>
                  <a:gd name="T1" fmla="*/ 43 h 364"/>
                  <a:gd name="T2" fmla="*/ 98 w 130"/>
                  <a:gd name="T3" fmla="*/ 26 h 364"/>
                  <a:gd name="T4" fmla="*/ 89 w 130"/>
                  <a:gd name="T5" fmla="*/ 12 h 364"/>
                  <a:gd name="T6" fmla="*/ 75 w 130"/>
                  <a:gd name="T7" fmla="*/ 3 h 364"/>
                  <a:gd name="T8" fmla="*/ 59 w 130"/>
                  <a:gd name="T9" fmla="*/ 0 h 364"/>
                  <a:gd name="T10" fmla="*/ 42 w 130"/>
                  <a:gd name="T11" fmla="*/ 3 h 364"/>
                  <a:gd name="T12" fmla="*/ 29 w 130"/>
                  <a:gd name="T13" fmla="*/ 13 h 364"/>
                  <a:gd name="T14" fmla="*/ 20 w 130"/>
                  <a:gd name="T15" fmla="*/ 26 h 364"/>
                  <a:gd name="T16" fmla="*/ 17 w 130"/>
                  <a:gd name="T17" fmla="*/ 42 h 364"/>
                  <a:gd name="T18" fmla="*/ 20 w 130"/>
                  <a:gd name="T19" fmla="*/ 60 h 364"/>
                  <a:gd name="T20" fmla="*/ 30 w 130"/>
                  <a:gd name="T21" fmla="*/ 73 h 364"/>
                  <a:gd name="T22" fmla="*/ 43 w 130"/>
                  <a:gd name="T23" fmla="*/ 82 h 364"/>
                  <a:gd name="T24" fmla="*/ 59 w 130"/>
                  <a:gd name="T25" fmla="*/ 85 h 364"/>
                  <a:gd name="T26" fmla="*/ 76 w 130"/>
                  <a:gd name="T27" fmla="*/ 82 h 364"/>
                  <a:gd name="T28" fmla="*/ 90 w 130"/>
                  <a:gd name="T29" fmla="*/ 73 h 364"/>
                  <a:gd name="T30" fmla="*/ 99 w 130"/>
                  <a:gd name="T31" fmla="*/ 59 h 364"/>
                  <a:gd name="T32" fmla="*/ 102 w 130"/>
                  <a:gd name="T33" fmla="*/ 43 h 364"/>
                  <a:gd name="T34" fmla="*/ 2 w 130"/>
                  <a:gd name="T35" fmla="*/ 133 h 364"/>
                  <a:gd name="T36" fmla="*/ 2 w 130"/>
                  <a:gd name="T37" fmla="*/ 162 h 364"/>
                  <a:gd name="T38" fmla="*/ 20 w 130"/>
                  <a:gd name="T39" fmla="*/ 162 h 364"/>
                  <a:gd name="T40" fmla="*/ 30 w 130"/>
                  <a:gd name="T41" fmla="*/ 165 h 364"/>
                  <a:gd name="T42" fmla="*/ 34 w 130"/>
                  <a:gd name="T43" fmla="*/ 171 h 364"/>
                  <a:gd name="T44" fmla="*/ 35 w 130"/>
                  <a:gd name="T45" fmla="*/ 182 h 364"/>
                  <a:gd name="T46" fmla="*/ 35 w 130"/>
                  <a:gd name="T47" fmla="*/ 335 h 364"/>
                  <a:gd name="T48" fmla="*/ 0 w 130"/>
                  <a:gd name="T49" fmla="*/ 335 h 364"/>
                  <a:gd name="T50" fmla="*/ 0 w 130"/>
                  <a:gd name="T51" fmla="*/ 364 h 364"/>
                  <a:gd name="T52" fmla="*/ 8 w 130"/>
                  <a:gd name="T53" fmla="*/ 364 h 364"/>
                  <a:gd name="T54" fmla="*/ 25 w 130"/>
                  <a:gd name="T55" fmla="*/ 363 h 364"/>
                  <a:gd name="T56" fmla="*/ 46 w 130"/>
                  <a:gd name="T57" fmla="*/ 363 h 364"/>
                  <a:gd name="T58" fmla="*/ 66 w 130"/>
                  <a:gd name="T59" fmla="*/ 362 h 364"/>
                  <a:gd name="T60" fmla="*/ 130 w 130"/>
                  <a:gd name="T61" fmla="*/ 364 h 364"/>
                  <a:gd name="T62" fmla="*/ 130 w 130"/>
                  <a:gd name="T63" fmla="*/ 335 h 364"/>
                  <a:gd name="T64" fmla="*/ 98 w 130"/>
                  <a:gd name="T65" fmla="*/ 335 h 364"/>
                  <a:gd name="T66" fmla="*/ 98 w 130"/>
                  <a:gd name="T67" fmla="*/ 128 h 364"/>
                  <a:gd name="T68" fmla="*/ 2 w 130"/>
                  <a:gd name="T69" fmla="*/ 133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0" h="364">
                    <a:moveTo>
                      <a:pt x="102" y="43"/>
                    </a:moveTo>
                    <a:lnTo>
                      <a:pt x="98" y="26"/>
                    </a:lnTo>
                    <a:lnTo>
                      <a:pt x="89" y="12"/>
                    </a:lnTo>
                    <a:lnTo>
                      <a:pt x="75" y="3"/>
                    </a:lnTo>
                    <a:lnTo>
                      <a:pt x="59" y="0"/>
                    </a:lnTo>
                    <a:lnTo>
                      <a:pt x="42" y="3"/>
                    </a:lnTo>
                    <a:lnTo>
                      <a:pt x="29" y="13"/>
                    </a:lnTo>
                    <a:lnTo>
                      <a:pt x="20" y="26"/>
                    </a:lnTo>
                    <a:lnTo>
                      <a:pt x="17" y="42"/>
                    </a:lnTo>
                    <a:lnTo>
                      <a:pt x="20" y="60"/>
                    </a:lnTo>
                    <a:lnTo>
                      <a:pt x="30" y="73"/>
                    </a:lnTo>
                    <a:lnTo>
                      <a:pt x="43" y="82"/>
                    </a:lnTo>
                    <a:lnTo>
                      <a:pt x="59" y="85"/>
                    </a:lnTo>
                    <a:lnTo>
                      <a:pt x="76" y="82"/>
                    </a:lnTo>
                    <a:lnTo>
                      <a:pt x="90" y="73"/>
                    </a:lnTo>
                    <a:lnTo>
                      <a:pt x="99" y="59"/>
                    </a:lnTo>
                    <a:lnTo>
                      <a:pt x="102" y="43"/>
                    </a:lnTo>
                    <a:close/>
                    <a:moveTo>
                      <a:pt x="2" y="133"/>
                    </a:moveTo>
                    <a:lnTo>
                      <a:pt x="2" y="162"/>
                    </a:lnTo>
                    <a:lnTo>
                      <a:pt x="20" y="162"/>
                    </a:lnTo>
                    <a:lnTo>
                      <a:pt x="30" y="165"/>
                    </a:lnTo>
                    <a:lnTo>
                      <a:pt x="34" y="171"/>
                    </a:lnTo>
                    <a:lnTo>
                      <a:pt x="35" y="182"/>
                    </a:lnTo>
                    <a:lnTo>
                      <a:pt x="35" y="335"/>
                    </a:lnTo>
                    <a:lnTo>
                      <a:pt x="0" y="335"/>
                    </a:lnTo>
                    <a:lnTo>
                      <a:pt x="0" y="364"/>
                    </a:lnTo>
                    <a:lnTo>
                      <a:pt x="8" y="364"/>
                    </a:lnTo>
                    <a:lnTo>
                      <a:pt x="25" y="363"/>
                    </a:lnTo>
                    <a:lnTo>
                      <a:pt x="46" y="363"/>
                    </a:lnTo>
                    <a:lnTo>
                      <a:pt x="66" y="362"/>
                    </a:lnTo>
                    <a:lnTo>
                      <a:pt x="130" y="364"/>
                    </a:lnTo>
                    <a:lnTo>
                      <a:pt x="130" y="335"/>
                    </a:lnTo>
                    <a:lnTo>
                      <a:pt x="98" y="335"/>
                    </a:lnTo>
                    <a:lnTo>
                      <a:pt x="98" y="128"/>
                    </a:lnTo>
                    <a:lnTo>
                      <a:pt x="2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31" name="Freeform 24"/>
              <p:cNvSpPr>
                <a:spLocks noChangeAspect="1"/>
              </p:cNvSpPr>
              <p:nvPr/>
            </p:nvSpPr>
            <p:spPr bwMode="auto">
              <a:xfrm>
                <a:off x="2789" y="191"/>
                <a:ext cx="495" cy="498"/>
              </a:xfrm>
              <a:custGeom>
                <a:avLst/>
                <a:gdLst>
                  <a:gd name="T0" fmla="*/ 263 w 495"/>
                  <a:gd name="T1" fmla="*/ 264 h 498"/>
                  <a:gd name="T2" fmla="*/ 470 w 495"/>
                  <a:gd name="T3" fmla="*/ 264 h 498"/>
                  <a:gd name="T4" fmla="*/ 478 w 495"/>
                  <a:gd name="T5" fmla="*/ 264 h 498"/>
                  <a:gd name="T6" fmla="*/ 486 w 495"/>
                  <a:gd name="T7" fmla="*/ 262 h 498"/>
                  <a:gd name="T8" fmla="*/ 492 w 495"/>
                  <a:gd name="T9" fmla="*/ 258 h 498"/>
                  <a:gd name="T10" fmla="*/ 495 w 495"/>
                  <a:gd name="T11" fmla="*/ 249 h 498"/>
                  <a:gd name="T12" fmla="*/ 492 w 495"/>
                  <a:gd name="T13" fmla="*/ 240 h 498"/>
                  <a:gd name="T14" fmla="*/ 486 w 495"/>
                  <a:gd name="T15" fmla="*/ 236 h 498"/>
                  <a:gd name="T16" fmla="*/ 478 w 495"/>
                  <a:gd name="T17" fmla="*/ 234 h 498"/>
                  <a:gd name="T18" fmla="*/ 470 w 495"/>
                  <a:gd name="T19" fmla="*/ 234 h 498"/>
                  <a:gd name="T20" fmla="*/ 263 w 495"/>
                  <a:gd name="T21" fmla="*/ 234 h 498"/>
                  <a:gd name="T22" fmla="*/ 263 w 495"/>
                  <a:gd name="T23" fmla="*/ 24 h 498"/>
                  <a:gd name="T24" fmla="*/ 262 w 495"/>
                  <a:gd name="T25" fmla="*/ 16 h 498"/>
                  <a:gd name="T26" fmla="*/ 261 w 495"/>
                  <a:gd name="T27" fmla="*/ 8 h 498"/>
                  <a:gd name="T28" fmla="*/ 256 w 495"/>
                  <a:gd name="T29" fmla="*/ 2 h 498"/>
                  <a:gd name="T30" fmla="*/ 248 w 495"/>
                  <a:gd name="T31" fmla="*/ 0 h 498"/>
                  <a:gd name="T32" fmla="*/ 239 w 495"/>
                  <a:gd name="T33" fmla="*/ 2 h 498"/>
                  <a:gd name="T34" fmla="*/ 235 w 495"/>
                  <a:gd name="T35" fmla="*/ 8 h 498"/>
                  <a:gd name="T36" fmla="*/ 233 w 495"/>
                  <a:gd name="T37" fmla="*/ 16 h 498"/>
                  <a:gd name="T38" fmla="*/ 233 w 495"/>
                  <a:gd name="T39" fmla="*/ 24 h 498"/>
                  <a:gd name="T40" fmla="*/ 233 w 495"/>
                  <a:gd name="T41" fmla="*/ 234 h 498"/>
                  <a:gd name="T42" fmla="*/ 24 w 495"/>
                  <a:gd name="T43" fmla="*/ 234 h 498"/>
                  <a:gd name="T44" fmla="*/ 16 w 495"/>
                  <a:gd name="T45" fmla="*/ 234 h 498"/>
                  <a:gd name="T46" fmla="*/ 8 w 495"/>
                  <a:gd name="T47" fmla="*/ 236 h 498"/>
                  <a:gd name="T48" fmla="*/ 2 w 495"/>
                  <a:gd name="T49" fmla="*/ 240 h 498"/>
                  <a:gd name="T50" fmla="*/ 0 w 495"/>
                  <a:gd name="T51" fmla="*/ 249 h 498"/>
                  <a:gd name="T52" fmla="*/ 2 w 495"/>
                  <a:gd name="T53" fmla="*/ 258 h 498"/>
                  <a:gd name="T54" fmla="*/ 8 w 495"/>
                  <a:gd name="T55" fmla="*/ 262 h 498"/>
                  <a:gd name="T56" fmla="*/ 16 w 495"/>
                  <a:gd name="T57" fmla="*/ 264 h 498"/>
                  <a:gd name="T58" fmla="*/ 24 w 495"/>
                  <a:gd name="T59" fmla="*/ 264 h 498"/>
                  <a:gd name="T60" fmla="*/ 233 w 495"/>
                  <a:gd name="T61" fmla="*/ 264 h 498"/>
                  <a:gd name="T62" fmla="*/ 233 w 495"/>
                  <a:gd name="T63" fmla="*/ 474 h 498"/>
                  <a:gd name="T64" fmla="*/ 233 w 495"/>
                  <a:gd name="T65" fmla="*/ 482 h 498"/>
                  <a:gd name="T66" fmla="*/ 235 w 495"/>
                  <a:gd name="T67" fmla="*/ 490 h 498"/>
                  <a:gd name="T68" fmla="*/ 239 w 495"/>
                  <a:gd name="T69" fmla="*/ 496 h 498"/>
                  <a:gd name="T70" fmla="*/ 248 w 495"/>
                  <a:gd name="T71" fmla="*/ 498 h 498"/>
                  <a:gd name="T72" fmla="*/ 256 w 495"/>
                  <a:gd name="T73" fmla="*/ 496 h 498"/>
                  <a:gd name="T74" fmla="*/ 261 w 495"/>
                  <a:gd name="T75" fmla="*/ 490 h 498"/>
                  <a:gd name="T76" fmla="*/ 262 w 495"/>
                  <a:gd name="T77" fmla="*/ 482 h 498"/>
                  <a:gd name="T78" fmla="*/ 263 w 495"/>
                  <a:gd name="T79" fmla="*/ 474 h 498"/>
                  <a:gd name="T80" fmla="*/ 263 w 495"/>
                  <a:gd name="T81" fmla="*/ 264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95" h="498">
                    <a:moveTo>
                      <a:pt x="263" y="264"/>
                    </a:moveTo>
                    <a:lnTo>
                      <a:pt x="470" y="264"/>
                    </a:lnTo>
                    <a:lnTo>
                      <a:pt x="478" y="264"/>
                    </a:lnTo>
                    <a:lnTo>
                      <a:pt x="486" y="262"/>
                    </a:lnTo>
                    <a:lnTo>
                      <a:pt x="492" y="258"/>
                    </a:lnTo>
                    <a:lnTo>
                      <a:pt x="495" y="249"/>
                    </a:lnTo>
                    <a:lnTo>
                      <a:pt x="492" y="240"/>
                    </a:lnTo>
                    <a:lnTo>
                      <a:pt x="486" y="236"/>
                    </a:lnTo>
                    <a:lnTo>
                      <a:pt x="478" y="234"/>
                    </a:lnTo>
                    <a:lnTo>
                      <a:pt x="470" y="234"/>
                    </a:lnTo>
                    <a:lnTo>
                      <a:pt x="263" y="234"/>
                    </a:lnTo>
                    <a:lnTo>
                      <a:pt x="263" y="24"/>
                    </a:lnTo>
                    <a:lnTo>
                      <a:pt x="262" y="16"/>
                    </a:lnTo>
                    <a:lnTo>
                      <a:pt x="261" y="8"/>
                    </a:lnTo>
                    <a:lnTo>
                      <a:pt x="256" y="2"/>
                    </a:lnTo>
                    <a:lnTo>
                      <a:pt x="248" y="0"/>
                    </a:lnTo>
                    <a:lnTo>
                      <a:pt x="239" y="2"/>
                    </a:lnTo>
                    <a:lnTo>
                      <a:pt x="235" y="8"/>
                    </a:lnTo>
                    <a:lnTo>
                      <a:pt x="233" y="16"/>
                    </a:lnTo>
                    <a:lnTo>
                      <a:pt x="233" y="24"/>
                    </a:lnTo>
                    <a:lnTo>
                      <a:pt x="233" y="234"/>
                    </a:lnTo>
                    <a:lnTo>
                      <a:pt x="24" y="234"/>
                    </a:lnTo>
                    <a:lnTo>
                      <a:pt x="16" y="234"/>
                    </a:lnTo>
                    <a:lnTo>
                      <a:pt x="8" y="236"/>
                    </a:lnTo>
                    <a:lnTo>
                      <a:pt x="2" y="240"/>
                    </a:lnTo>
                    <a:lnTo>
                      <a:pt x="0" y="249"/>
                    </a:lnTo>
                    <a:lnTo>
                      <a:pt x="2" y="258"/>
                    </a:lnTo>
                    <a:lnTo>
                      <a:pt x="8" y="262"/>
                    </a:lnTo>
                    <a:lnTo>
                      <a:pt x="16" y="264"/>
                    </a:lnTo>
                    <a:lnTo>
                      <a:pt x="24" y="264"/>
                    </a:lnTo>
                    <a:lnTo>
                      <a:pt x="233" y="264"/>
                    </a:lnTo>
                    <a:lnTo>
                      <a:pt x="233" y="474"/>
                    </a:lnTo>
                    <a:lnTo>
                      <a:pt x="233" y="482"/>
                    </a:lnTo>
                    <a:lnTo>
                      <a:pt x="235" y="490"/>
                    </a:lnTo>
                    <a:lnTo>
                      <a:pt x="239" y="496"/>
                    </a:lnTo>
                    <a:lnTo>
                      <a:pt x="248" y="498"/>
                    </a:lnTo>
                    <a:lnTo>
                      <a:pt x="256" y="496"/>
                    </a:lnTo>
                    <a:lnTo>
                      <a:pt x="261" y="490"/>
                    </a:lnTo>
                    <a:lnTo>
                      <a:pt x="262" y="482"/>
                    </a:lnTo>
                    <a:lnTo>
                      <a:pt x="263" y="474"/>
                    </a:lnTo>
                    <a:lnTo>
                      <a:pt x="263" y="26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20" name="Freeform 25"/>
              <p:cNvSpPr>
                <a:spLocks noChangeAspect="1" noEditPoints="1"/>
              </p:cNvSpPr>
              <p:nvPr/>
            </p:nvSpPr>
            <p:spPr bwMode="auto">
              <a:xfrm>
                <a:off x="3527" y="107"/>
                <a:ext cx="274" cy="528"/>
              </a:xfrm>
              <a:custGeom>
                <a:avLst/>
                <a:gdLst>
                  <a:gd name="T0" fmla="*/ 142 w 274"/>
                  <a:gd name="T1" fmla="*/ 4 h 528"/>
                  <a:gd name="T2" fmla="*/ 115 w 274"/>
                  <a:gd name="T3" fmla="*/ 1 h 528"/>
                  <a:gd name="T4" fmla="*/ 62 w 274"/>
                  <a:gd name="T5" fmla="*/ 6 h 528"/>
                  <a:gd name="T6" fmla="*/ 38 w 274"/>
                  <a:gd name="T7" fmla="*/ 8 h 528"/>
                  <a:gd name="T8" fmla="*/ 30 w 274"/>
                  <a:gd name="T9" fmla="*/ 15 h 528"/>
                  <a:gd name="T10" fmla="*/ 33 w 274"/>
                  <a:gd name="T11" fmla="*/ 31 h 528"/>
                  <a:gd name="T12" fmla="*/ 67 w 274"/>
                  <a:gd name="T13" fmla="*/ 33 h 528"/>
                  <a:gd name="T14" fmla="*/ 83 w 274"/>
                  <a:gd name="T15" fmla="*/ 39 h 528"/>
                  <a:gd name="T16" fmla="*/ 82 w 274"/>
                  <a:gd name="T17" fmla="*/ 52 h 528"/>
                  <a:gd name="T18" fmla="*/ 76 w 274"/>
                  <a:gd name="T19" fmla="*/ 78 h 528"/>
                  <a:gd name="T20" fmla="*/ 12 w 274"/>
                  <a:gd name="T21" fmla="*/ 335 h 528"/>
                  <a:gd name="T22" fmla="*/ 3 w 274"/>
                  <a:gd name="T23" fmla="*/ 377 h 528"/>
                  <a:gd name="T24" fmla="*/ 0 w 274"/>
                  <a:gd name="T25" fmla="*/ 411 h 528"/>
                  <a:gd name="T26" fmla="*/ 27 w 274"/>
                  <a:gd name="T27" fmla="*/ 496 h 528"/>
                  <a:gd name="T28" fmla="*/ 95 w 274"/>
                  <a:gd name="T29" fmla="*/ 528 h 528"/>
                  <a:gd name="T30" fmla="*/ 159 w 274"/>
                  <a:gd name="T31" fmla="*/ 509 h 528"/>
                  <a:gd name="T32" fmla="*/ 217 w 274"/>
                  <a:gd name="T33" fmla="*/ 459 h 528"/>
                  <a:gd name="T34" fmla="*/ 258 w 274"/>
                  <a:gd name="T35" fmla="*/ 389 h 528"/>
                  <a:gd name="T36" fmla="*/ 274 w 274"/>
                  <a:gd name="T37" fmla="*/ 309 h 528"/>
                  <a:gd name="T38" fmla="*/ 247 w 274"/>
                  <a:gd name="T39" fmla="*/ 223 h 528"/>
                  <a:gd name="T40" fmla="*/ 175 w 274"/>
                  <a:gd name="T41" fmla="*/ 189 h 528"/>
                  <a:gd name="T42" fmla="*/ 127 w 274"/>
                  <a:gd name="T43" fmla="*/ 203 h 528"/>
                  <a:gd name="T44" fmla="*/ 88 w 274"/>
                  <a:gd name="T45" fmla="*/ 234 h 528"/>
                  <a:gd name="T46" fmla="*/ 73 w 274"/>
                  <a:gd name="T47" fmla="*/ 292 h 528"/>
                  <a:gd name="T48" fmla="*/ 78 w 274"/>
                  <a:gd name="T49" fmla="*/ 275 h 528"/>
                  <a:gd name="T50" fmla="*/ 84 w 274"/>
                  <a:gd name="T51" fmla="*/ 265 h 528"/>
                  <a:gd name="T52" fmla="*/ 135 w 274"/>
                  <a:gd name="T53" fmla="*/ 217 h 528"/>
                  <a:gd name="T54" fmla="*/ 173 w 274"/>
                  <a:gd name="T55" fmla="*/ 205 h 528"/>
                  <a:gd name="T56" fmla="*/ 207 w 274"/>
                  <a:gd name="T57" fmla="*/ 223 h 528"/>
                  <a:gd name="T58" fmla="*/ 220 w 274"/>
                  <a:gd name="T59" fmla="*/ 276 h 528"/>
                  <a:gd name="T60" fmla="*/ 206 w 274"/>
                  <a:gd name="T61" fmla="*/ 361 h 528"/>
                  <a:gd name="T62" fmla="*/ 183 w 274"/>
                  <a:gd name="T63" fmla="*/ 435 h 528"/>
                  <a:gd name="T64" fmla="*/ 140 w 274"/>
                  <a:gd name="T65" fmla="*/ 492 h 528"/>
                  <a:gd name="T66" fmla="*/ 95 w 274"/>
                  <a:gd name="T67" fmla="*/ 512 h 528"/>
                  <a:gd name="T68" fmla="*/ 60 w 274"/>
                  <a:gd name="T69" fmla="*/ 495 h 528"/>
                  <a:gd name="T70" fmla="*/ 45 w 274"/>
                  <a:gd name="T71" fmla="*/ 436 h 528"/>
                  <a:gd name="T72" fmla="*/ 46 w 274"/>
                  <a:gd name="T73" fmla="*/ 411 h 528"/>
                  <a:gd name="T74" fmla="*/ 57 w 274"/>
                  <a:gd name="T75" fmla="*/ 361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" h="528">
                    <a:moveTo>
                      <a:pt x="143" y="8"/>
                    </a:moveTo>
                    <a:lnTo>
                      <a:pt x="142" y="4"/>
                    </a:lnTo>
                    <a:lnTo>
                      <a:pt x="133" y="0"/>
                    </a:lnTo>
                    <a:lnTo>
                      <a:pt x="115" y="1"/>
                    </a:lnTo>
                    <a:lnTo>
                      <a:pt x="89" y="3"/>
                    </a:lnTo>
                    <a:lnTo>
                      <a:pt x="62" y="6"/>
                    </a:lnTo>
                    <a:lnTo>
                      <a:pt x="43" y="8"/>
                    </a:lnTo>
                    <a:lnTo>
                      <a:pt x="38" y="8"/>
                    </a:lnTo>
                    <a:lnTo>
                      <a:pt x="33" y="11"/>
                    </a:lnTo>
                    <a:lnTo>
                      <a:pt x="30" y="15"/>
                    </a:lnTo>
                    <a:lnTo>
                      <a:pt x="28" y="23"/>
                    </a:lnTo>
                    <a:lnTo>
                      <a:pt x="33" y="31"/>
                    </a:lnTo>
                    <a:lnTo>
                      <a:pt x="46" y="32"/>
                    </a:lnTo>
                    <a:lnTo>
                      <a:pt x="67" y="33"/>
                    </a:lnTo>
                    <a:lnTo>
                      <a:pt x="78" y="35"/>
                    </a:lnTo>
                    <a:lnTo>
                      <a:pt x="83" y="39"/>
                    </a:lnTo>
                    <a:lnTo>
                      <a:pt x="84" y="45"/>
                    </a:lnTo>
                    <a:lnTo>
                      <a:pt x="82" y="52"/>
                    </a:lnTo>
                    <a:lnTo>
                      <a:pt x="80" y="64"/>
                    </a:lnTo>
                    <a:lnTo>
                      <a:pt x="76" y="78"/>
                    </a:lnTo>
                    <a:lnTo>
                      <a:pt x="73" y="91"/>
                    </a:lnTo>
                    <a:lnTo>
                      <a:pt x="12" y="335"/>
                    </a:lnTo>
                    <a:lnTo>
                      <a:pt x="6" y="359"/>
                    </a:lnTo>
                    <a:lnTo>
                      <a:pt x="3" y="377"/>
                    </a:lnTo>
                    <a:lnTo>
                      <a:pt x="1" y="393"/>
                    </a:lnTo>
                    <a:lnTo>
                      <a:pt x="0" y="411"/>
                    </a:lnTo>
                    <a:lnTo>
                      <a:pt x="7" y="459"/>
                    </a:lnTo>
                    <a:lnTo>
                      <a:pt x="27" y="496"/>
                    </a:lnTo>
                    <a:lnTo>
                      <a:pt x="57" y="520"/>
                    </a:lnTo>
                    <a:lnTo>
                      <a:pt x="95" y="528"/>
                    </a:lnTo>
                    <a:lnTo>
                      <a:pt x="127" y="523"/>
                    </a:lnTo>
                    <a:lnTo>
                      <a:pt x="159" y="509"/>
                    </a:lnTo>
                    <a:lnTo>
                      <a:pt x="190" y="487"/>
                    </a:lnTo>
                    <a:lnTo>
                      <a:pt x="217" y="459"/>
                    </a:lnTo>
                    <a:lnTo>
                      <a:pt x="240" y="426"/>
                    </a:lnTo>
                    <a:lnTo>
                      <a:pt x="258" y="389"/>
                    </a:lnTo>
                    <a:lnTo>
                      <a:pt x="270" y="349"/>
                    </a:lnTo>
                    <a:lnTo>
                      <a:pt x="274" y="309"/>
                    </a:lnTo>
                    <a:lnTo>
                      <a:pt x="267" y="261"/>
                    </a:lnTo>
                    <a:lnTo>
                      <a:pt x="247" y="223"/>
                    </a:lnTo>
                    <a:lnTo>
                      <a:pt x="215" y="198"/>
                    </a:lnTo>
                    <a:lnTo>
                      <a:pt x="175" y="189"/>
                    </a:lnTo>
                    <a:lnTo>
                      <a:pt x="150" y="193"/>
                    </a:lnTo>
                    <a:lnTo>
                      <a:pt x="127" y="203"/>
                    </a:lnTo>
                    <a:lnTo>
                      <a:pt x="106" y="217"/>
                    </a:lnTo>
                    <a:lnTo>
                      <a:pt x="88" y="234"/>
                    </a:lnTo>
                    <a:lnTo>
                      <a:pt x="143" y="8"/>
                    </a:lnTo>
                    <a:close/>
                    <a:moveTo>
                      <a:pt x="73" y="292"/>
                    </a:moveTo>
                    <a:lnTo>
                      <a:pt x="76" y="282"/>
                    </a:lnTo>
                    <a:lnTo>
                      <a:pt x="78" y="275"/>
                    </a:lnTo>
                    <a:lnTo>
                      <a:pt x="80" y="271"/>
                    </a:lnTo>
                    <a:lnTo>
                      <a:pt x="84" y="265"/>
                    </a:lnTo>
                    <a:lnTo>
                      <a:pt x="111" y="236"/>
                    </a:lnTo>
                    <a:lnTo>
                      <a:pt x="135" y="217"/>
                    </a:lnTo>
                    <a:lnTo>
                      <a:pt x="157" y="208"/>
                    </a:lnTo>
                    <a:lnTo>
                      <a:pt x="173" y="205"/>
                    </a:lnTo>
                    <a:lnTo>
                      <a:pt x="192" y="210"/>
                    </a:lnTo>
                    <a:lnTo>
                      <a:pt x="207" y="223"/>
                    </a:lnTo>
                    <a:lnTo>
                      <a:pt x="217" y="245"/>
                    </a:lnTo>
                    <a:lnTo>
                      <a:pt x="220" y="276"/>
                    </a:lnTo>
                    <a:lnTo>
                      <a:pt x="216" y="315"/>
                    </a:lnTo>
                    <a:lnTo>
                      <a:pt x="206" y="361"/>
                    </a:lnTo>
                    <a:lnTo>
                      <a:pt x="194" y="404"/>
                    </a:lnTo>
                    <a:lnTo>
                      <a:pt x="183" y="435"/>
                    </a:lnTo>
                    <a:lnTo>
                      <a:pt x="162" y="468"/>
                    </a:lnTo>
                    <a:lnTo>
                      <a:pt x="140" y="492"/>
                    </a:lnTo>
                    <a:lnTo>
                      <a:pt x="117" y="507"/>
                    </a:lnTo>
                    <a:lnTo>
                      <a:pt x="95" y="512"/>
                    </a:lnTo>
                    <a:lnTo>
                      <a:pt x="76" y="508"/>
                    </a:lnTo>
                    <a:lnTo>
                      <a:pt x="60" y="495"/>
                    </a:lnTo>
                    <a:lnTo>
                      <a:pt x="49" y="471"/>
                    </a:lnTo>
                    <a:lnTo>
                      <a:pt x="45" y="436"/>
                    </a:lnTo>
                    <a:lnTo>
                      <a:pt x="45" y="425"/>
                    </a:lnTo>
                    <a:lnTo>
                      <a:pt x="46" y="411"/>
                    </a:lnTo>
                    <a:lnTo>
                      <a:pt x="50" y="390"/>
                    </a:lnTo>
                    <a:lnTo>
                      <a:pt x="57" y="361"/>
                    </a:lnTo>
                    <a:lnTo>
                      <a:pt x="73" y="292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21" name="Freeform 26"/>
              <p:cNvSpPr>
                <a:spLocks noChangeAspect="1"/>
              </p:cNvSpPr>
              <p:nvPr/>
            </p:nvSpPr>
            <p:spPr bwMode="auto">
              <a:xfrm>
                <a:off x="3854" y="65"/>
                <a:ext cx="172" cy="749"/>
              </a:xfrm>
              <a:custGeom>
                <a:avLst/>
                <a:gdLst>
                  <a:gd name="T0" fmla="*/ 172 w 172"/>
                  <a:gd name="T1" fmla="*/ 375 h 749"/>
                  <a:gd name="T2" fmla="*/ 171 w 172"/>
                  <a:gd name="T3" fmla="*/ 326 h 749"/>
                  <a:gd name="T4" fmla="*/ 163 w 172"/>
                  <a:gd name="T5" fmla="*/ 268 h 749"/>
                  <a:gd name="T6" fmla="*/ 148 w 172"/>
                  <a:gd name="T7" fmla="*/ 205 h 749"/>
                  <a:gd name="T8" fmla="*/ 123 w 172"/>
                  <a:gd name="T9" fmla="*/ 141 h 749"/>
                  <a:gd name="T10" fmla="*/ 87 w 172"/>
                  <a:gd name="T11" fmla="*/ 80 h 749"/>
                  <a:gd name="T12" fmla="*/ 51 w 172"/>
                  <a:gd name="T13" fmla="*/ 36 h 749"/>
                  <a:gd name="T14" fmla="*/ 22 w 172"/>
                  <a:gd name="T15" fmla="*/ 9 h 749"/>
                  <a:gd name="T16" fmla="*/ 7 w 172"/>
                  <a:gd name="T17" fmla="*/ 0 h 749"/>
                  <a:gd name="T18" fmla="*/ 2 w 172"/>
                  <a:gd name="T19" fmla="*/ 2 h 749"/>
                  <a:gd name="T20" fmla="*/ 0 w 172"/>
                  <a:gd name="T21" fmla="*/ 8 h 749"/>
                  <a:gd name="T22" fmla="*/ 0 w 172"/>
                  <a:gd name="T23" fmla="*/ 10 h 749"/>
                  <a:gd name="T24" fmla="*/ 2 w 172"/>
                  <a:gd name="T25" fmla="*/ 12 h 749"/>
                  <a:gd name="T26" fmla="*/ 6 w 172"/>
                  <a:gd name="T27" fmla="*/ 17 h 749"/>
                  <a:gd name="T28" fmla="*/ 14 w 172"/>
                  <a:gd name="T29" fmla="*/ 25 h 749"/>
                  <a:gd name="T30" fmla="*/ 63 w 172"/>
                  <a:gd name="T31" fmla="*/ 89 h 749"/>
                  <a:gd name="T32" fmla="*/ 99 w 172"/>
                  <a:gd name="T33" fmla="*/ 169 h 749"/>
                  <a:gd name="T34" fmla="*/ 121 w 172"/>
                  <a:gd name="T35" fmla="*/ 265 h 749"/>
                  <a:gd name="T36" fmla="*/ 129 w 172"/>
                  <a:gd name="T37" fmla="*/ 375 h 749"/>
                  <a:gd name="T38" fmla="*/ 124 w 172"/>
                  <a:gd name="T39" fmla="*/ 471 h 749"/>
                  <a:gd name="T40" fmla="*/ 104 w 172"/>
                  <a:gd name="T41" fmla="*/ 565 h 749"/>
                  <a:gd name="T42" fmla="*/ 67 w 172"/>
                  <a:gd name="T43" fmla="*/ 652 h 749"/>
                  <a:gd name="T44" fmla="*/ 9 w 172"/>
                  <a:gd name="T45" fmla="*/ 729 h 749"/>
                  <a:gd name="T46" fmla="*/ 1 w 172"/>
                  <a:gd name="T47" fmla="*/ 738 h 749"/>
                  <a:gd name="T48" fmla="*/ 0 w 172"/>
                  <a:gd name="T49" fmla="*/ 742 h 749"/>
                  <a:gd name="T50" fmla="*/ 2 w 172"/>
                  <a:gd name="T51" fmla="*/ 747 h 749"/>
                  <a:gd name="T52" fmla="*/ 7 w 172"/>
                  <a:gd name="T53" fmla="*/ 749 h 749"/>
                  <a:gd name="T54" fmla="*/ 23 w 172"/>
                  <a:gd name="T55" fmla="*/ 740 h 749"/>
                  <a:gd name="T56" fmla="*/ 53 w 172"/>
                  <a:gd name="T57" fmla="*/ 712 h 749"/>
                  <a:gd name="T58" fmla="*/ 89 w 172"/>
                  <a:gd name="T59" fmla="*/ 666 h 749"/>
                  <a:gd name="T60" fmla="*/ 126 w 172"/>
                  <a:gd name="T61" fmla="*/ 603 h 749"/>
                  <a:gd name="T62" fmla="*/ 149 w 172"/>
                  <a:gd name="T63" fmla="*/ 542 h 749"/>
                  <a:gd name="T64" fmla="*/ 163 w 172"/>
                  <a:gd name="T65" fmla="*/ 482 h 749"/>
                  <a:gd name="T66" fmla="*/ 171 w 172"/>
                  <a:gd name="T67" fmla="*/ 425 h 749"/>
                  <a:gd name="T68" fmla="*/ 172 w 172"/>
                  <a:gd name="T69" fmla="*/ 375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2" h="749">
                    <a:moveTo>
                      <a:pt x="172" y="375"/>
                    </a:moveTo>
                    <a:lnTo>
                      <a:pt x="171" y="326"/>
                    </a:lnTo>
                    <a:lnTo>
                      <a:pt x="163" y="268"/>
                    </a:lnTo>
                    <a:lnTo>
                      <a:pt x="148" y="205"/>
                    </a:lnTo>
                    <a:lnTo>
                      <a:pt x="123" y="141"/>
                    </a:lnTo>
                    <a:lnTo>
                      <a:pt x="87" y="80"/>
                    </a:lnTo>
                    <a:lnTo>
                      <a:pt x="51" y="36"/>
                    </a:lnTo>
                    <a:lnTo>
                      <a:pt x="22" y="9"/>
                    </a:lnTo>
                    <a:lnTo>
                      <a:pt x="7" y="0"/>
                    </a:lnTo>
                    <a:lnTo>
                      <a:pt x="2" y="2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6" y="17"/>
                    </a:lnTo>
                    <a:lnTo>
                      <a:pt x="14" y="25"/>
                    </a:lnTo>
                    <a:lnTo>
                      <a:pt x="63" y="89"/>
                    </a:lnTo>
                    <a:lnTo>
                      <a:pt x="99" y="169"/>
                    </a:lnTo>
                    <a:lnTo>
                      <a:pt x="121" y="265"/>
                    </a:lnTo>
                    <a:lnTo>
                      <a:pt x="129" y="375"/>
                    </a:lnTo>
                    <a:lnTo>
                      <a:pt x="124" y="471"/>
                    </a:lnTo>
                    <a:lnTo>
                      <a:pt x="104" y="565"/>
                    </a:lnTo>
                    <a:lnTo>
                      <a:pt x="67" y="652"/>
                    </a:lnTo>
                    <a:lnTo>
                      <a:pt x="9" y="729"/>
                    </a:lnTo>
                    <a:lnTo>
                      <a:pt x="1" y="738"/>
                    </a:lnTo>
                    <a:lnTo>
                      <a:pt x="0" y="742"/>
                    </a:lnTo>
                    <a:lnTo>
                      <a:pt x="2" y="747"/>
                    </a:lnTo>
                    <a:lnTo>
                      <a:pt x="7" y="749"/>
                    </a:lnTo>
                    <a:lnTo>
                      <a:pt x="23" y="740"/>
                    </a:lnTo>
                    <a:lnTo>
                      <a:pt x="53" y="712"/>
                    </a:lnTo>
                    <a:lnTo>
                      <a:pt x="89" y="666"/>
                    </a:lnTo>
                    <a:lnTo>
                      <a:pt x="126" y="603"/>
                    </a:lnTo>
                    <a:lnTo>
                      <a:pt x="149" y="542"/>
                    </a:lnTo>
                    <a:lnTo>
                      <a:pt x="163" y="482"/>
                    </a:lnTo>
                    <a:lnTo>
                      <a:pt x="171" y="425"/>
                    </a:lnTo>
                    <a:lnTo>
                      <a:pt x="172" y="37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  <p:grpSp>
          <p:nvGrpSpPr>
            <p:cNvPr id="2487524" name="Group 29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 rot="16200000">
              <a:off x="551035" y="4099074"/>
              <a:ext cx="643606" cy="303989"/>
              <a:chOff x="-2" y="0"/>
              <a:chExt cx="1120" cy="529"/>
            </a:xfrm>
          </p:grpSpPr>
          <p:sp>
            <p:nvSpPr>
              <p:cNvPr id="2487538" name="Freeform 30"/>
              <p:cNvSpPr>
                <a:spLocks noChangeAspect="1"/>
              </p:cNvSpPr>
              <p:nvPr/>
            </p:nvSpPr>
            <p:spPr bwMode="auto">
              <a:xfrm>
                <a:off x="-2" y="0"/>
                <a:ext cx="166" cy="521"/>
              </a:xfrm>
              <a:custGeom>
                <a:avLst/>
                <a:gdLst>
                  <a:gd name="T0" fmla="*/ 107 w 166"/>
                  <a:gd name="T1" fmla="*/ 0 h 521"/>
                  <a:gd name="T2" fmla="*/ 0 w 166"/>
                  <a:gd name="T3" fmla="*/ 8 h 521"/>
                  <a:gd name="T4" fmla="*/ 0 w 166"/>
                  <a:gd name="T5" fmla="*/ 31 h 521"/>
                  <a:gd name="T6" fmla="*/ 17 w 166"/>
                  <a:gd name="T7" fmla="*/ 32 h 521"/>
                  <a:gd name="T8" fmla="*/ 31 w 166"/>
                  <a:gd name="T9" fmla="*/ 33 h 521"/>
                  <a:gd name="T10" fmla="*/ 41 w 166"/>
                  <a:gd name="T11" fmla="*/ 35 h 521"/>
                  <a:gd name="T12" fmla="*/ 48 w 166"/>
                  <a:gd name="T13" fmla="*/ 38 h 521"/>
                  <a:gd name="T14" fmla="*/ 53 w 166"/>
                  <a:gd name="T15" fmla="*/ 44 h 521"/>
                  <a:gd name="T16" fmla="*/ 56 w 166"/>
                  <a:gd name="T17" fmla="*/ 51 h 521"/>
                  <a:gd name="T18" fmla="*/ 58 w 166"/>
                  <a:gd name="T19" fmla="*/ 61 h 521"/>
                  <a:gd name="T20" fmla="*/ 58 w 166"/>
                  <a:gd name="T21" fmla="*/ 73 h 521"/>
                  <a:gd name="T22" fmla="*/ 58 w 166"/>
                  <a:gd name="T23" fmla="*/ 464 h 521"/>
                  <a:gd name="T24" fmla="*/ 56 w 166"/>
                  <a:gd name="T25" fmla="*/ 484 h 521"/>
                  <a:gd name="T26" fmla="*/ 48 w 166"/>
                  <a:gd name="T27" fmla="*/ 494 h 521"/>
                  <a:gd name="T28" fmla="*/ 30 w 166"/>
                  <a:gd name="T29" fmla="*/ 497 h 521"/>
                  <a:gd name="T30" fmla="*/ 0 w 166"/>
                  <a:gd name="T31" fmla="*/ 498 h 521"/>
                  <a:gd name="T32" fmla="*/ 0 w 166"/>
                  <a:gd name="T33" fmla="*/ 521 h 521"/>
                  <a:gd name="T34" fmla="*/ 21 w 166"/>
                  <a:gd name="T35" fmla="*/ 520 h 521"/>
                  <a:gd name="T36" fmla="*/ 43 w 166"/>
                  <a:gd name="T37" fmla="*/ 519 h 521"/>
                  <a:gd name="T38" fmla="*/ 65 w 166"/>
                  <a:gd name="T39" fmla="*/ 519 h 521"/>
                  <a:gd name="T40" fmla="*/ 82 w 166"/>
                  <a:gd name="T41" fmla="*/ 519 h 521"/>
                  <a:gd name="T42" fmla="*/ 100 w 166"/>
                  <a:gd name="T43" fmla="*/ 519 h 521"/>
                  <a:gd name="T44" fmla="*/ 121 w 166"/>
                  <a:gd name="T45" fmla="*/ 519 h 521"/>
                  <a:gd name="T46" fmla="*/ 143 w 166"/>
                  <a:gd name="T47" fmla="*/ 520 h 521"/>
                  <a:gd name="T48" fmla="*/ 166 w 166"/>
                  <a:gd name="T49" fmla="*/ 521 h 521"/>
                  <a:gd name="T50" fmla="*/ 166 w 166"/>
                  <a:gd name="T51" fmla="*/ 498 h 521"/>
                  <a:gd name="T52" fmla="*/ 135 w 166"/>
                  <a:gd name="T53" fmla="*/ 497 h 521"/>
                  <a:gd name="T54" fmla="*/ 118 w 166"/>
                  <a:gd name="T55" fmla="*/ 494 h 521"/>
                  <a:gd name="T56" fmla="*/ 109 w 166"/>
                  <a:gd name="T57" fmla="*/ 484 h 521"/>
                  <a:gd name="T58" fmla="*/ 107 w 166"/>
                  <a:gd name="T59" fmla="*/ 464 h 521"/>
                  <a:gd name="T60" fmla="*/ 107 w 166"/>
                  <a:gd name="T61" fmla="*/ 0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6" h="521">
                    <a:moveTo>
                      <a:pt x="107" y="0"/>
                    </a:moveTo>
                    <a:lnTo>
                      <a:pt x="0" y="8"/>
                    </a:lnTo>
                    <a:lnTo>
                      <a:pt x="0" y="31"/>
                    </a:lnTo>
                    <a:lnTo>
                      <a:pt x="17" y="32"/>
                    </a:lnTo>
                    <a:lnTo>
                      <a:pt x="31" y="33"/>
                    </a:lnTo>
                    <a:lnTo>
                      <a:pt x="41" y="35"/>
                    </a:lnTo>
                    <a:lnTo>
                      <a:pt x="48" y="38"/>
                    </a:lnTo>
                    <a:lnTo>
                      <a:pt x="53" y="44"/>
                    </a:lnTo>
                    <a:lnTo>
                      <a:pt x="56" y="51"/>
                    </a:lnTo>
                    <a:lnTo>
                      <a:pt x="58" y="61"/>
                    </a:lnTo>
                    <a:lnTo>
                      <a:pt x="58" y="73"/>
                    </a:lnTo>
                    <a:lnTo>
                      <a:pt x="58" y="464"/>
                    </a:lnTo>
                    <a:lnTo>
                      <a:pt x="56" y="484"/>
                    </a:lnTo>
                    <a:lnTo>
                      <a:pt x="48" y="494"/>
                    </a:lnTo>
                    <a:lnTo>
                      <a:pt x="30" y="497"/>
                    </a:lnTo>
                    <a:lnTo>
                      <a:pt x="0" y="498"/>
                    </a:lnTo>
                    <a:lnTo>
                      <a:pt x="0" y="521"/>
                    </a:lnTo>
                    <a:lnTo>
                      <a:pt x="21" y="520"/>
                    </a:lnTo>
                    <a:lnTo>
                      <a:pt x="43" y="519"/>
                    </a:lnTo>
                    <a:lnTo>
                      <a:pt x="65" y="519"/>
                    </a:lnTo>
                    <a:lnTo>
                      <a:pt x="82" y="519"/>
                    </a:lnTo>
                    <a:lnTo>
                      <a:pt x="100" y="519"/>
                    </a:lnTo>
                    <a:lnTo>
                      <a:pt x="121" y="519"/>
                    </a:lnTo>
                    <a:lnTo>
                      <a:pt x="143" y="520"/>
                    </a:lnTo>
                    <a:lnTo>
                      <a:pt x="166" y="521"/>
                    </a:lnTo>
                    <a:lnTo>
                      <a:pt x="166" y="498"/>
                    </a:lnTo>
                    <a:lnTo>
                      <a:pt x="135" y="497"/>
                    </a:lnTo>
                    <a:lnTo>
                      <a:pt x="118" y="494"/>
                    </a:lnTo>
                    <a:lnTo>
                      <a:pt x="109" y="484"/>
                    </a:lnTo>
                    <a:lnTo>
                      <a:pt x="107" y="46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41" name="Freeform 31"/>
              <p:cNvSpPr>
                <a:spLocks noChangeAspect="1" noEditPoints="1"/>
              </p:cNvSpPr>
              <p:nvPr/>
            </p:nvSpPr>
            <p:spPr bwMode="auto">
              <a:xfrm>
                <a:off x="201" y="185"/>
                <a:ext cx="331" cy="344"/>
              </a:xfrm>
              <a:custGeom>
                <a:avLst/>
                <a:gdLst>
                  <a:gd name="T0" fmla="*/ 331 w 331"/>
                  <a:gd name="T1" fmla="*/ 175 h 344"/>
                  <a:gd name="T2" fmla="*/ 328 w 331"/>
                  <a:gd name="T3" fmla="*/ 140 h 344"/>
                  <a:gd name="T4" fmla="*/ 318 w 331"/>
                  <a:gd name="T5" fmla="*/ 107 h 344"/>
                  <a:gd name="T6" fmla="*/ 303 w 331"/>
                  <a:gd name="T7" fmla="*/ 77 h 344"/>
                  <a:gd name="T8" fmla="*/ 283 w 331"/>
                  <a:gd name="T9" fmla="*/ 51 h 344"/>
                  <a:gd name="T10" fmla="*/ 258 w 331"/>
                  <a:gd name="T11" fmla="*/ 30 h 344"/>
                  <a:gd name="T12" fmla="*/ 230 w 331"/>
                  <a:gd name="T13" fmla="*/ 13 h 344"/>
                  <a:gd name="T14" fmla="*/ 199 w 331"/>
                  <a:gd name="T15" fmla="*/ 3 h 344"/>
                  <a:gd name="T16" fmla="*/ 166 w 331"/>
                  <a:gd name="T17" fmla="*/ 0 h 344"/>
                  <a:gd name="T18" fmla="*/ 132 w 331"/>
                  <a:gd name="T19" fmla="*/ 3 h 344"/>
                  <a:gd name="T20" fmla="*/ 101 w 331"/>
                  <a:gd name="T21" fmla="*/ 14 h 344"/>
                  <a:gd name="T22" fmla="*/ 73 w 331"/>
                  <a:gd name="T23" fmla="*/ 31 h 344"/>
                  <a:gd name="T24" fmla="*/ 48 w 331"/>
                  <a:gd name="T25" fmla="*/ 52 h 344"/>
                  <a:gd name="T26" fmla="*/ 28 w 331"/>
                  <a:gd name="T27" fmla="*/ 78 h 344"/>
                  <a:gd name="T28" fmla="*/ 13 w 331"/>
                  <a:gd name="T29" fmla="*/ 108 h 344"/>
                  <a:gd name="T30" fmla="*/ 4 w 331"/>
                  <a:gd name="T31" fmla="*/ 141 h 344"/>
                  <a:gd name="T32" fmla="*/ 0 w 331"/>
                  <a:gd name="T33" fmla="*/ 175 h 344"/>
                  <a:gd name="T34" fmla="*/ 14 w 331"/>
                  <a:gd name="T35" fmla="*/ 242 h 344"/>
                  <a:gd name="T36" fmla="*/ 50 w 331"/>
                  <a:gd name="T37" fmla="*/ 296 h 344"/>
                  <a:gd name="T38" fmla="*/ 103 w 331"/>
                  <a:gd name="T39" fmla="*/ 332 h 344"/>
                  <a:gd name="T40" fmla="*/ 166 w 331"/>
                  <a:gd name="T41" fmla="*/ 344 h 344"/>
                  <a:gd name="T42" fmla="*/ 229 w 331"/>
                  <a:gd name="T43" fmla="*/ 331 h 344"/>
                  <a:gd name="T44" fmla="*/ 282 w 331"/>
                  <a:gd name="T45" fmla="*/ 296 h 344"/>
                  <a:gd name="T46" fmla="*/ 318 w 331"/>
                  <a:gd name="T47" fmla="*/ 242 h 344"/>
                  <a:gd name="T48" fmla="*/ 331 w 331"/>
                  <a:gd name="T49" fmla="*/ 175 h 344"/>
                  <a:gd name="T50" fmla="*/ 166 w 331"/>
                  <a:gd name="T51" fmla="*/ 325 h 344"/>
                  <a:gd name="T52" fmla="*/ 142 w 331"/>
                  <a:gd name="T53" fmla="*/ 323 h 344"/>
                  <a:gd name="T54" fmla="*/ 119 w 331"/>
                  <a:gd name="T55" fmla="*/ 313 h 344"/>
                  <a:gd name="T56" fmla="*/ 98 w 331"/>
                  <a:gd name="T57" fmla="*/ 297 h 344"/>
                  <a:gd name="T58" fmla="*/ 81 w 331"/>
                  <a:gd name="T59" fmla="*/ 275 h 344"/>
                  <a:gd name="T60" fmla="*/ 70 w 331"/>
                  <a:gd name="T61" fmla="*/ 249 h 344"/>
                  <a:gd name="T62" fmla="*/ 65 w 331"/>
                  <a:gd name="T63" fmla="*/ 220 h 344"/>
                  <a:gd name="T64" fmla="*/ 63 w 331"/>
                  <a:gd name="T65" fmla="*/ 193 h 344"/>
                  <a:gd name="T66" fmla="*/ 62 w 331"/>
                  <a:gd name="T67" fmla="*/ 169 h 344"/>
                  <a:gd name="T68" fmla="*/ 63 w 331"/>
                  <a:gd name="T69" fmla="*/ 146 h 344"/>
                  <a:gd name="T70" fmla="*/ 65 w 331"/>
                  <a:gd name="T71" fmla="*/ 119 h 344"/>
                  <a:gd name="T72" fmla="*/ 70 w 331"/>
                  <a:gd name="T73" fmla="*/ 92 h 344"/>
                  <a:gd name="T74" fmla="*/ 80 w 331"/>
                  <a:gd name="T75" fmla="*/ 66 h 344"/>
                  <a:gd name="T76" fmla="*/ 98 w 331"/>
                  <a:gd name="T77" fmla="*/ 44 h 344"/>
                  <a:gd name="T78" fmla="*/ 119 w 331"/>
                  <a:gd name="T79" fmla="*/ 28 h 344"/>
                  <a:gd name="T80" fmla="*/ 142 w 331"/>
                  <a:gd name="T81" fmla="*/ 19 h 344"/>
                  <a:gd name="T82" fmla="*/ 166 w 331"/>
                  <a:gd name="T83" fmla="*/ 16 h 344"/>
                  <a:gd name="T84" fmla="*/ 190 w 331"/>
                  <a:gd name="T85" fmla="*/ 19 h 344"/>
                  <a:gd name="T86" fmla="*/ 213 w 331"/>
                  <a:gd name="T87" fmla="*/ 28 h 344"/>
                  <a:gd name="T88" fmla="*/ 233 w 331"/>
                  <a:gd name="T89" fmla="*/ 43 h 344"/>
                  <a:gd name="T90" fmla="*/ 250 w 331"/>
                  <a:gd name="T91" fmla="*/ 65 h 344"/>
                  <a:gd name="T92" fmla="*/ 261 w 331"/>
                  <a:gd name="T93" fmla="*/ 91 h 344"/>
                  <a:gd name="T94" fmla="*/ 267 w 331"/>
                  <a:gd name="T95" fmla="*/ 119 h 344"/>
                  <a:gd name="T96" fmla="*/ 269 w 331"/>
                  <a:gd name="T97" fmla="*/ 146 h 344"/>
                  <a:gd name="T98" fmla="*/ 269 w 331"/>
                  <a:gd name="T99" fmla="*/ 169 h 344"/>
                  <a:gd name="T100" fmla="*/ 269 w 331"/>
                  <a:gd name="T101" fmla="*/ 192 h 344"/>
                  <a:gd name="T102" fmla="*/ 267 w 331"/>
                  <a:gd name="T103" fmla="*/ 217 h 344"/>
                  <a:gd name="T104" fmla="*/ 262 w 331"/>
                  <a:gd name="T105" fmla="*/ 244 h 344"/>
                  <a:gd name="T106" fmla="*/ 253 w 331"/>
                  <a:gd name="T107" fmla="*/ 270 h 344"/>
                  <a:gd name="T108" fmla="*/ 238 w 331"/>
                  <a:gd name="T109" fmla="*/ 293 h 344"/>
                  <a:gd name="T110" fmla="*/ 217 w 331"/>
                  <a:gd name="T111" fmla="*/ 310 h 344"/>
                  <a:gd name="T112" fmla="*/ 193 w 331"/>
                  <a:gd name="T113" fmla="*/ 322 h 344"/>
                  <a:gd name="T114" fmla="*/ 166 w 331"/>
                  <a:gd name="T115" fmla="*/ 325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31" h="344">
                    <a:moveTo>
                      <a:pt x="331" y="175"/>
                    </a:moveTo>
                    <a:lnTo>
                      <a:pt x="328" y="140"/>
                    </a:lnTo>
                    <a:lnTo>
                      <a:pt x="318" y="107"/>
                    </a:lnTo>
                    <a:lnTo>
                      <a:pt x="303" y="77"/>
                    </a:lnTo>
                    <a:lnTo>
                      <a:pt x="283" y="51"/>
                    </a:lnTo>
                    <a:lnTo>
                      <a:pt x="258" y="30"/>
                    </a:lnTo>
                    <a:lnTo>
                      <a:pt x="230" y="13"/>
                    </a:lnTo>
                    <a:lnTo>
                      <a:pt x="199" y="3"/>
                    </a:lnTo>
                    <a:lnTo>
                      <a:pt x="166" y="0"/>
                    </a:lnTo>
                    <a:lnTo>
                      <a:pt x="132" y="3"/>
                    </a:lnTo>
                    <a:lnTo>
                      <a:pt x="101" y="14"/>
                    </a:lnTo>
                    <a:lnTo>
                      <a:pt x="73" y="31"/>
                    </a:lnTo>
                    <a:lnTo>
                      <a:pt x="48" y="52"/>
                    </a:lnTo>
                    <a:lnTo>
                      <a:pt x="28" y="78"/>
                    </a:lnTo>
                    <a:lnTo>
                      <a:pt x="13" y="108"/>
                    </a:lnTo>
                    <a:lnTo>
                      <a:pt x="4" y="141"/>
                    </a:lnTo>
                    <a:lnTo>
                      <a:pt x="0" y="175"/>
                    </a:lnTo>
                    <a:lnTo>
                      <a:pt x="14" y="242"/>
                    </a:lnTo>
                    <a:lnTo>
                      <a:pt x="50" y="296"/>
                    </a:lnTo>
                    <a:lnTo>
                      <a:pt x="103" y="332"/>
                    </a:lnTo>
                    <a:lnTo>
                      <a:pt x="166" y="344"/>
                    </a:lnTo>
                    <a:lnTo>
                      <a:pt x="229" y="331"/>
                    </a:lnTo>
                    <a:lnTo>
                      <a:pt x="282" y="296"/>
                    </a:lnTo>
                    <a:lnTo>
                      <a:pt x="318" y="242"/>
                    </a:lnTo>
                    <a:lnTo>
                      <a:pt x="331" y="175"/>
                    </a:lnTo>
                    <a:close/>
                    <a:moveTo>
                      <a:pt x="166" y="325"/>
                    </a:moveTo>
                    <a:lnTo>
                      <a:pt x="142" y="323"/>
                    </a:lnTo>
                    <a:lnTo>
                      <a:pt x="119" y="313"/>
                    </a:lnTo>
                    <a:lnTo>
                      <a:pt x="98" y="297"/>
                    </a:lnTo>
                    <a:lnTo>
                      <a:pt x="81" y="275"/>
                    </a:lnTo>
                    <a:lnTo>
                      <a:pt x="70" y="249"/>
                    </a:lnTo>
                    <a:lnTo>
                      <a:pt x="65" y="220"/>
                    </a:lnTo>
                    <a:lnTo>
                      <a:pt x="63" y="193"/>
                    </a:lnTo>
                    <a:lnTo>
                      <a:pt x="62" y="169"/>
                    </a:lnTo>
                    <a:lnTo>
                      <a:pt x="63" y="146"/>
                    </a:lnTo>
                    <a:lnTo>
                      <a:pt x="65" y="119"/>
                    </a:lnTo>
                    <a:lnTo>
                      <a:pt x="70" y="92"/>
                    </a:lnTo>
                    <a:lnTo>
                      <a:pt x="80" y="66"/>
                    </a:lnTo>
                    <a:lnTo>
                      <a:pt x="98" y="44"/>
                    </a:lnTo>
                    <a:lnTo>
                      <a:pt x="119" y="28"/>
                    </a:lnTo>
                    <a:lnTo>
                      <a:pt x="142" y="19"/>
                    </a:lnTo>
                    <a:lnTo>
                      <a:pt x="166" y="16"/>
                    </a:lnTo>
                    <a:lnTo>
                      <a:pt x="190" y="19"/>
                    </a:lnTo>
                    <a:lnTo>
                      <a:pt x="213" y="28"/>
                    </a:lnTo>
                    <a:lnTo>
                      <a:pt x="233" y="43"/>
                    </a:lnTo>
                    <a:lnTo>
                      <a:pt x="250" y="65"/>
                    </a:lnTo>
                    <a:lnTo>
                      <a:pt x="261" y="91"/>
                    </a:lnTo>
                    <a:lnTo>
                      <a:pt x="267" y="119"/>
                    </a:lnTo>
                    <a:lnTo>
                      <a:pt x="269" y="146"/>
                    </a:lnTo>
                    <a:lnTo>
                      <a:pt x="269" y="169"/>
                    </a:lnTo>
                    <a:lnTo>
                      <a:pt x="269" y="192"/>
                    </a:lnTo>
                    <a:lnTo>
                      <a:pt x="267" y="217"/>
                    </a:lnTo>
                    <a:lnTo>
                      <a:pt x="262" y="244"/>
                    </a:lnTo>
                    <a:lnTo>
                      <a:pt x="253" y="270"/>
                    </a:lnTo>
                    <a:lnTo>
                      <a:pt x="238" y="293"/>
                    </a:lnTo>
                    <a:lnTo>
                      <a:pt x="217" y="310"/>
                    </a:lnTo>
                    <a:lnTo>
                      <a:pt x="193" y="322"/>
                    </a:lnTo>
                    <a:lnTo>
                      <a:pt x="166" y="325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44" name="Freeform 32"/>
              <p:cNvSpPr>
                <a:spLocks noChangeAspect="1"/>
              </p:cNvSpPr>
              <p:nvPr/>
            </p:nvSpPr>
            <p:spPr bwMode="auto">
              <a:xfrm>
                <a:off x="579" y="185"/>
                <a:ext cx="244" cy="344"/>
              </a:xfrm>
              <a:custGeom>
                <a:avLst/>
                <a:gdLst>
                  <a:gd name="T0" fmla="*/ 139 w 244"/>
                  <a:gd name="T1" fmla="*/ 192 h 344"/>
                  <a:gd name="T2" fmla="*/ 162 w 244"/>
                  <a:gd name="T3" fmla="*/ 199 h 344"/>
                  <a:gd name="T4" fmla="*/ 188 w 244"/>
                  <a:gd name="T5" fmla="*/ 214 h 344"/>
                  <a:gd name="T6" fmla="*/ 205 w 244"/>
                  <a:gd name="T7" fmla="*/ 241 h 344"/>
                  <a:gd name="T8" fmla="*/ 203 w 244"/>
                  <a:gd name="T9" fmla="*/ 286 h 344"/>
                  <a:gd name="T10" fmla="*/ 162 w 244"/>
                  <a:gd name="T11" fmla="*/ 322 h 344"/>
                  <a:gd name="T12" fmla="*/ 102 w 244"/>
                  <a:gd name="T13" fmla="*/ 326 h 344"/>
                  <a:gd name="T14" fmla="*/ 67 w 244"/>
                  <a:gd name="T15" fmla="*/ 311 h 344"/>
                  <a:gd name="T16" fmla="*/ 43 w 244"/>
                  <a:gd name="T17" fmla="*/ 283 h 344"/>
                  <a:gd name="T18" fmla="*/ 26 w 244"/>
                  <a:gd name="T19" fmla="*/ 244 h 344"/>
                  <a:gd name="T20" fmla="*/ 17 w 244"/>
                  <a:gd name="T21" fmla="*/ 211 h 344"/>
                  <a:gd name="T22" fmla="*/ 1 w 244"/>
                  <a:gd name="T23" fmla="*/ 213 h 344"/>
                  <a:gd name="T24" fmla="*/ 0 w 244"/>
                  <a:gd name="T25" fmla="*/ 326 h 344"/>
                  <a:gd name="T26" fmla="*/ 8 w 244"/>
                  <a:gd name="T27" fmla="*/ 344 h 344"/>
                  <a:gd name="T28" fmla="*/ 14 w 244"/>
                  <a:gd name="T29" fmla="*/ 342 h 344"/>
                  <a:gd name="T30" fmla="*/ 27 w 244"/>
                  <a:gd name="T31" fmla="*/ 329 h 344"/>
                  <a:gd name="T32" fmla="*/ 30 w 244"/>
                  <a:gd name="T33" fmla="*/ 325 h 344"/>
                  <a:gd name="T34" fmla="*/ 42 w 244"/>
                  <a:gd name="T35" fmla="*/ 312 h 344"/>
                  <a:gd name="T36" fmla="*/ 89 w 244"/>
                  <a:gd name="T37" fmla="*/ 340 h 344"/>
                  <a:gd name="T38" fmla="*/ 124 w 244"/>
                  <a:gd name="T39" fmla="*/ 344 h 344"/>
                  <a:gd name="T40" fmla="*/ 216 w 244"/>
                  <a:gd name="T41" fmla="*/ 312 h 344"/>
                  <a:gd name="T42" fmla="*/ 244 w 244"/>
                  <a:gd name="T43" fmla="*/ 240 h 344"/>
                  <a:gd name="T44" fmla="*/ 232 w 244"/>
                  <a:gd name="T45" fmla="*/ 193 h 344"/>
                  <a:gd name="T46" fmla="*/ 213 w 244"/>
                  <a:gd name="T47" fmla="*/ 168 h 344"/>
                  <a:gd name="T48" fmla="*/ 173 w 244"/>
                  <a:gd name="T49" fmla="*/ 144 h 344"/>
                  <a:gd name="T50" fmla="*/ 128 w 244"/>
                  <a:gd name="T51" fmla="*/ 133 h 344"/>
                  <a:gd name="T52" fmla="*/ 95 w 244"/>
                  <a:gd name="T53" fmla="*/ 125 h 344"/>
                  <a:gd name="T54" fmla="*/ 66 w 244"/>
                  <a:gd name="T55" fmla="*/ 115 h 344"/>
                  <a:gd name="T56" fmla="*/ 44 w 244"/>
                  <a:gd name="T57" fmla="*/ 98 h 344"/>
                  <a:gd name="T58" fmla="*/ 36 w 244"/>
                  <a:gd name="T59" fmla="*/ 71 h 344"/>
                  <a:gd name="T60" fmla="*/ 53 w 244"/>
                  <a:gd name="T61" fmla="*/ 32 h 344"/>
                  <a:gd name="T62" fmla="*/ 119 w 244"/>
                  <a:gd name="T63" fmla="*/ 14 h 344"/>
                  <a:gd name="T64" fmla="*/ 168 w 244"/>
                  <a:gd name="T65" fmla="*/ 25 h 344"/>
                  <a:gd name="T66" fmla="*/ 193 w 244"/>
                  <a:gd name="T67" fmla="*/ 51 h 344"/>
                  <a:gd name="T68" fmla="*/ 204 w 244"/>
                  <a:gd name="T69" fmla="*/ 80 h 344"/>
                  <a:gd name="T70" fmla="*/ 207 w 244"/>
                  <a:gd name="T71" fmla="*/ 105 h 344"/>
                  <a:gd name="T72" fmla="*/ 216 w 244"/>
                  <a:gd name="T73" fmla="*/ 111 h 344"/>
                  <a:gd name="T74" fmla="*/ 224 w 244"/>
                  <a:gd name="T75" fmla="*/ 108 h 344"/>
                  <a:gd name="T76" fmla="*/ 225 w 244"/>
                  <a:gd name="T77" fmla="*/ 93 h 344"/>
                  <a:gd name="T78" fmla="*/ 224 w 244"/>
                  <a:gd name="T79" fmla="*/ 4 h 344"/>
                  <a:gd name="T80" fmla="*/ 212 w 244"/>
                  <a:gd name="T81" fmla="*/ 1 h 344"/>
                  <a:gd name="T82" fmla="*/ 196 w 244"/>
                  <a:gd name="T83" fmla="*/ 15 h 344"/>
                  <a:gd name="T84" fmla="*/ 168 w 244"/>
                  <a:gd name="T85" fmla="*/ 8 h 344"/>
                  <a:gd name="T86" fmla="*/ 131 w 244"/>
                  <a:gd name="T87" fmla="*/ 0 h 344"/>
                  <a:gd name="T88" fmla="*/ 62 w 244"/>
                  <a:gd name="T89" fmla="*/ 8 h 344"/>
                  <a:gd name="T90" fmla="*/ 6 w 244"/>
                  <a:gd name="T91" fmla="*/ 60 h 344"/>
                  <a:gd name="T92" fmla="*/ 8 w 244"/>
                  <a:gd name="T93" fmla="*/ 128 h 344"/>
                  <a:gd name="T94" fmla="*/ 50 w 244"/>
                  <a:gd name="T95" fmla="*/ 168 h 344"/>
                  <a:gd name="T96" fmla="*/ 96 w 244"/>
                  <a:gd name="T97" fmla="*/ 18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4" h="344">
                    <a:moveTo>
                      <a:pt x="130" y="190"/>
                    </a:moveTo>
                    <a:lnTo>
                      <a:pt x="139" y="192"/>
                    </a:lnTo>
                    <a:lnTo>
                      <a:pt x="150" y="195"/>
                    </a:lnTo>
                    <a:lnTo>
                      <a:pt x="162" y="199"/>
                    </a:lnTo>
                    <a:lnTo>
                      <a:pt x="175" y="206"/>
                    </a:lnTo>
                    <a:lnTo>
                      <a:pt x="188" y="214"/>
                    </a:lnTo>
                    <a:lnTo>
                      <a:pt x="198" y="226"/>
                    </a:lnTo>
                    <a:lnTo>
                      <a:pt x="205" y="241"/>
                    </a:lnTo>
                    <a:lnTo>
                      <a:pt x="208" y="259"/>
                    </a:lnTo>
                    <a:lnTo>
                      <a:pt x="203" y="286"/>
                    </a:lnTo>
                    <a:lnTo>
                      <a:pt x="188" y="308"/>
                    </a:lnTo>
                    <a:lnTo>
                      <a:pt x="162" y="322"/>
                    </a:lnTo>
                    <a:lnTo>
                      <a:pt x="124" y="328"/>
                    </a:lnTo>
                    <a:lnTo>
                      <a:pt x="102" y="326"/>
                    </a:lnTo>
                    <a:lnTo>
                      <a:pt x="83" y="320"/>
                    </a:lnTo>
                    <a:lnTo>
                      <a:pt x="67" y="311"/>
                    </a:lnTo>
                    <a:lnTo>
                      <a:pt x="54" y="298"/>
                    </a:lnTo>
                    <a:lnTo>
                      <a:pt x="43" y="283"/>
                    </a:lnTo>
                    <a:lnTo>
                      <a:pt x="33" y="265"/>
                    </a:lnTo>
                    <a:lnTo>
                      <a:pt x="26" y="244"/>
                    </a:lnTo>
                    <a:lnTo>
                      <a:pt x="20" y="221"/>
                    </a:lnTo>
                    <a:lnTo>
                      <a:pt x="17" y="211"/>
                    </a:lnTo>
                    <a:lnTo>
                      <a:pt x="10" y="208"/>
                    </a:lnTo>
                    <a:lnTo>
                      <a:pt x="1" y="213"/>
                    </a:lnTo>
                    <a:lnTo>
                      <a:pt x="0" y="227"/>
                    </a:lnTo>
                    <a:lnTo>
                      <a:pt x="0" y="326"/>
                    </a:lnTo>
                    <a:lnTo>
                      <a:pt x="1" y="340"/>
                    </a:lnTo>
                    <a:lnTo>
                      <a:pt x="8" y="344"/>
                    </a:lnTo>
                    <a:lnTo>
                      <a:pt x="10" y="344"/>
                    </a:lnTo>
                    <a:lnTo>
                      <a:pt x="14" y="342"/>
                    </a:lnTo>
                    <a:lnTo>
                      <a:pt x="18" y="338"/>
                    </a:lnTo>
                    <a:lnTo>
                      <a:pt x="27" y="329"/>
                    </a:lnTo>
                    <a:lnTo>
                      <a:pt x="28" y="328"/>
                    </a:lnTo>
                    <a:lnTo>
                      <a:pt x="30" y="325"/>
                    </a:lnTo>
                    <a:lnTo>
                      <a:pt x="34" y="320"/>
                    </a:lnTo>
                    <a:lnTo>
                      <a:pt x="42" y="312"/>
                    </a:lnTo>
                    <a:lnTo>
                      <a:pt x="66" y="331"/>
                    </a:lnTo>
                    <a:lnTo>
                      <a:pt x="89" y="340"/>
                    </a:lnTo>
                    <a:lnTo>
                      <a:pt x="109" y="344"/>
                    </a:lnTo>
                    <a:lnTo>
                      <a:pt x="124" y="344"/>
                    </a:lnTo>
                    <a:lnTo>
                      <a:pt x="179" y="336"/>
                    </a:lnTo>
                    <a:lnTo>
                      <a:pt x="216" y="312"/>
                    </a:lnTo>
                    <a:lnTo>
                      <a:pt x="237" y="279"/>
                    </a:lnTo>
                    <a:lnTo>
                      <a:pt x="244" y="240"/>
                    </a:lnTo>
                    <a:lnTo>
                      <a:pt x="240" y="213"/>
                    </a:lnTo>
                    <a:lnTo>
                      <a:pt x="232" y="193"/>
                    </a:lnTo>
                    <a:lnTo>
                      <a:pt x="221" y="178"/>
                    </a:lnTo>
                    <a:lnTo>
                      <a:pt x="213" y="168"/>
                    </a:lnTo>
                    <a:lnTo>
                      <a:pt x="193" y="153"/>
                    </a:lnTo>
                    <a:lnTo>
                      <a:pt x="173" y="144"/>
                    </a:lnTo>
                    <a:lnTo>
                      <a:pt x="150" y="137"/>
                    </a:lnTo>
                    <a:lnTo>
                      <a:pt x="128" y="133"/>
                    </a:lnTo>
                    <a:lnTo>
                      <a:pt x="112" y="129"/>
                    </a:lnTo>
                    <a:lnTo>
                      <a:pt x="95" y="125"/>
                    </a:lnTo>
                    <a:lnTo>
                      <a:pt x="80" y="121"/>
                    </a:lnTo>
                    <a:lnTo>
                      <a:pt x="66" y="115"/>
                    </a:lnTo>
                    <a:lnTo>
                      <a:pt x="54" y="107"/>
                    </a:lnTo>
                    <a:lnTo>
                      <a:pt x="44" y="98"/>
                    </a:lnTo>
                    <a:lnTo>
                      <a:pt x="38" y="86"/>
                    </a:lnTo>
                    <a:lnTo>
                      <a:pt x="36" y="71"/>
                    </a:lnTo>
                    <a:lnTo>
                      <a:pt x="40" y="51"/>
                    </a:lnTo>
                    <a:lnTo>
                      <a:pt x="53" y="32"/>
                    </a:lnTo>
                    <a:lnTo>
                      <a:pt x="79" y="19"/>
                    </a:lnTo>
                    <a:lnTo>
                      <a:pt x="119" y="14"/>
                    </a:lnTo>
                    <a:lnTo>
                      <a:pt x="147" y="17"/>
                    </a:lnTo>
                    <a:lnTo>
                      <a:pt x="168" y="25"/>
                    </a:lnTo>
                    <a:lnTo>
                      <a:pt x="183" y="36"/>
                    </a:lnTo>
                    <a:lnTo>
                      <a:pt x="193" y="51"/>
                    </a:lnTo>
                    <a:lnTo>
                      <a:pt x="200" y="66"/>
                    </a:lnTo>
                    <a:lnTo>
                      <a:pt x="204" y="80"/>
                    </a:lnTo>
                    <a:lnTo>
                      <a:pt x="206" y="94"/>
                    </a:lnTo>
                    <a:lnTo>
                      <a:pt x="207" y="105"/>
                    </a:lnTo>
                    <a:lnTo>
                      <a:pt x="211" y="111"/>
                    </a:lnTo>
                    <a:lnTo>
                      <a:pt x="216" y="111"/>
                    </a:lnTo>
                    <a:lnTo>
                      <a:pt x="221" y="111"/>
                    </a:lnTo>
                    <a:lnTo>
                      <a:pt x="224" y="108"/>
                    </a:lnTo>
                    <a:lnTo>
                      <a:pt x="225" y="102"/>
                    </a:lnTo>
                    <a:lnTo>
                      <a:pt x="225" y="93"/>
                    </a:lnTo>
                    <a:lnTo>
                      <a:pt x="225" y="18"/>
                    </a:lnTo>
                    <a:lnTo>
                      <a:pt x="224" y="4"/>
                    </a:lnTo>
                    <a:lnTo>
                      <a:pt x="217" y="0"/>
                    </a:lnTo>
                    <a:lnTo>
                      <a:pt x="212" y="1"/>
                    </a:lnTo>
                    <a:lnTo>
                      <a:pt x="202" y="9"/>
                    </a:lnTo>
                    <a:lnTo>
                      <a:pt x="196" y="15"/>
                    </a:lnTo>
                    <a:lnTo>
                      <a:pt x="189" y="20"/>
                    </a:lnTo>
                    <a:lnTo>
                      <a:pt x="168" y="8"/>
                    </a:lnTo>
                    <a:lnTo>
                      <a:pt x="148" y="2"/>
                    </a:lnTo>
                    <a:lnTo>
                      <a:pt x="131" y="0"/>
                    </a:lnTo>
                    <a:lnTo>
                      <a:pt x="119" y="0"/>
                    </a:lnTo>
                    <a:lnTo>
                      <a:pt x="62" y="8"/>
                    </a:lnTo>
                    <a:lnTo>
                      <a:pt x="25" y="30"/>
                    </a:lnTo>
                    <a:lnTo>
                      <a:pt x="6" y="60"/>
                    </a:lnTo>
                    <a:lnTo>
                      <a:pt x="0" y="92"/>
                    </a:lnTo>
                    <a:lnTo>
                      <a:pt x="8" y="128"/>
                    </a:lnTo>
                    <a:lnTo>
                      <a:pt x="32" y="156"/>
                    </a:lnTo>
                    <a:lnTo>
                      <a:pt x="50" y="168"/>
                    </a:lnTo>
                    <a:lnTo>
                      <a:pt x="70" y="176"/>
                    </a:lnTo>
                    <a:lnTo>
                      <a:pt x="96" y="183"/>
                    </a:lnTo>
                    <a:lnTo>
                      <a:pt x="130" y="19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  <p:sp>
            <p:nvSpPr>
              <p:cNvPr id="2487548" name="Freeform 33"/>
              <p:cNvSpPr>
                <a:spLocks noChangeAspect="1"/>
              </p:cNvSpPr>
              <p:nvPr/>
            </p:nvSpPr>
            <p:spPr bwMode="auto">
              <a:xfrm>
                <a:off x="874" y="185"/>
                <a:ext cx="244" cy="344"/>
              </a:xfrm>
              <a:custGeom>
                <a:avLst/>
                <a:gdLst>
                  <a:gd name="T0" fmla="*/ 138 w 244"/>
                  <a:gd name="T1" fmla="*/ 192 h 344"/>
                  <a:gd name="T2" fmla="*/ 162 w 244"/>
                  <a:gd name="T3" fmla="*/ 199 h 344"/>
                  <a:gd name="T4" fmla="*/ 188 w 244"/>
                  <a:gd name="T5" fmla="*/ 214 h 344"/>
                  <a:gd name="T6" fmla="*/ 205 w 244"/>
                  <a:gd name="T7" fmla="*/ 241 h 344"/>
                  <a:gd name="T8" fmla="*/ 203 w 244"/>
                  <a:gd name="T9" fmla="*/ 286 h 344"/>
                  <a:gd name="T10" fmla="*/ 161 w 244"/>
                  <a:gd name="T11" fmla="*/ 322 h 344"/>
                  <a:gd name="T12" fmla="*/ 102 w 244"/>
                  <a:gd name="T13" fmla="*/ 326 h 344"/>
                  <a:gd name="T14" fmla="*/ 67 w 244"/>
                  <a:gd name="T15" fmla="*/ 311 h 344"/>
                  <a:gd name="T16" fmla="*/ 42 w 244"/>
                  <a:gd name="T17" fmla="*/ 283 h 344"/>
                  <a:gd name="T18" fmla="*/ 26 w 244"/>
                  <a:gd name="T19" fmla="*/ 244 h 344"/>
                  <a:gd name="T20" fmla="*/ 17 w 244"/>
                  <a:gd name="T21" fmla="*/ 211 h 344"/>
                  <a:gd name="T22" fmla="*/ 1 w 244"/>
                  <a:gd name="T23" fmla="*/ 213 h 344"/>
                  <a:gd name="T24" fmla="*/ 0 w 244"/>
                  <a:gd name="T25" fmla="*/ 326 h 344"/>
                  <a:gd name="T26" fmla="*/ 8 w 244"/>
                  <a:gd name="T27" fmla="*/ 344 h 344"/>
                  <a:gd name="T28" fmla="*/ 13 w 244"/>
                  <a:gd name="T29" fmla="*/ 342 h 344"/>
                  <a:gd name="T30" fmla="*/ 27 w 244"/>
                  <a:gd name="T31" fmla="*/ 329 h 344"/>
                  <a:gd name="T32" fmla="*/ 30 w 244"/>
                  <a:gd name="T33" fmla="*/ 325 h 344"/>
                  <a:gd name="T34" fmla="*/ 42 w 244"/>
                  <a:gd name="T35" fmla="*/ 312 h 344"/>
                  <a:gd name="T36" fmla="*/ 89 w 244"/>
                  <a:gd name="T37" fmla="*/ 340 h 344"/>
                  <a:gd name="T38" fmla="*/ 124 w 244"/>
                  <a:gd name="T39" fmla="*/ 344 h 344"/>
                  <a:gd name="T40" fmla="*/ 216 w 244"/>
                  <a:gd name="T41" fmla="*/ 312 h 344"/>
                  <a:gd name="T42" fmla="*/ 244 w 244"/>
                  <a:gd name="T43" fmla="*/ 240 h 344"/>
                  <a:gd name="T44" fmla="*/ 232 w 244"/>
                  <a:gd name="T45" fmla="*/ 193 h 344"/>
                  <a:gd name="T46" fmla="*/ 212 w 244"/>
                  <a:gd name="T47" fmla="*/ 168 h 344"/>
                  <a:gd name="T48" fmla="*/ 173 w 244"/>
                  <a:gd name="T49" fmla="*/ 144 h 344"/>
                  <a:gd name="T50" fmla="*/ 128 w 244"/>
                  <a:gd name="T51" fmla="*/ 133 h 344"/>
                  <a:gd name="T52" fmla="*/ 96 w 244"/>
                  <a:gd name="T53" fmla="*/ 125 h 344"/>
                  <a:gd name="T54" fmla="*/ 66 w 244"/>
                  <a:gd name="T55" fmla="*/ 115 h 344"/>
                  <a:gd name="T56" fmla="*/ 44 w 244"/>
                  <a:gd name="T57" fmla="*/ 98 h 344"/>
                  <a:gd name="T58" fmla="*/ 36 w 244"/>
                  <a:gd name="T59" fmla="*/ 71 h 344"/>
                  <a:gd name="T60" fmla="*/ 53 w 244"/>
                  <a:gd name="T61" fmla="*/ 32 h 344"/>
                  <a:gd name="T62" fmla="*/ 119 w 244"/>
                  <a:gd name="T63" fmla="*/ 14 h 344"/>
                  <a:gd name="T64" fmla="*/ 167 w 244"/>
                  <a:gd name="T65" fmla="*/ 25 h 344"/>
                  <a:gd name="T66" fmla="*/ 193 w 244"/>
                  <a:gd name="T67" fmla="*/ 51 h 344"/>
                  <a:gd name="T68" fmla="*/ 204 w 244"/>
                  <a:gd name="T69" fmla="*/ 80 h 344"/>
                  <a:gd name="T70" fmla="*/ 207 w 244"/>
                  <a:gd name="T71" fmla="*/ 105 h 344"/>
                  <a:gd name="T72" fmla="*/ 216 w 244"/>
                  <a:gd name="T73" fmla="*/ 111 h 344"/>
                  <a:gd name="T74" fmla="*/ 224 w 244"/>
                  <a:gd name="T75" fmla="*/ 108 h 344"/>
                  <a:gd name="T76" fmla="*/ 225 w 244"/>
                  <a:gd name="T77" fmla="*/ 93 h 344"/>
                  <a:gd name="T78" fmla="*/ 224 w 244"/>
                  <a:gd name="T79" fmla="*/ 4 h 344"/>
                  <a:gd name="T80" fmla="*/ 212 w 244"/>
                  <a:gd name="T81" fmla="*/ 1 h 344"/>
                  <a:gd name="T82" fmla="*/ 196 w 244"/>
                  <a:gd name="T83" fmla="*/ 15 h 344"/>
                  <a:gd name="T84" fmla="*/ 168 w 244"/>
                  <a:gd name="T85" fmla="*/ 8 h 344"/>
                  <a:gd name="T86" fmla="*/ 131 w 244"/>
                  <a:gd name="T87" fmla="*/ 0 h 344"/>
                  <a:gd name="T88" fmla="*/ 62 w 244"/>
                  <a:gd name="T89" fmla="*/ 8 h 344"/>
                  <a:gd name="T90" fmla="*/ 6 w 244"/>
                  <a:gd name="T91" fmla="*/ 60 h 344"/>
                  <a:gd name="T92" fmla="*/ 8 w 244"/>
                  <a:gd name="T93" fmla="*/ 128 h 344"/>
                  <a:gd name="T94" fmla="*/ 50 w 244"/>
                  <a:gd name="T95" fmla="*/ 168 h 344"/>
                  <a:gd name="T96" fmla="*/ 96 w 244"/>
                  <a:gd name="T97" fmla="*/ 183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44" h="344">
                    <a:moveTo>
                      <a:pt x="131" y="190"/>
                    </a:moveTo>
                    <a:lnTo>
                      <a:pt x="138" y="192"/>
                    </a:lnTo>
                    <a:lnTo>
                      <a:pt x="149" y="195"/>
                    </a:lnTo>
                    <a:lnTo>
                      <a:pt x="162" y="199"/>
                    </a:lnTo>
                    <a:lnTo>
                      <a:pt x="176" y="206"/>
                    </a:lnTo>
                    <a:lnTo>
                      <a:pt x="188" y="214"/>
                    </a:lnTo>
                    <a:lnTo>
                      <a:pt x="198" y="226"/>
                    </a:lnTo>
                    <a:lnTo>
                      <a:pt x="205" y="241"/>
                    </a:lnTo>
                    <a:lnTo>
                      <a:pt x="208" y="259"/>
                    </a:lnTo>
                    <a:lnTo>
                      <a:pt x="203" y="286"/>
                    </a:lnTo>
                    <a:lnTo>
                      <a:pt x="188" y="308"/>
                    </a:lnTo>
                    <a:lnTo>
                      <a:pt x="161" y="322"/>
                    </a:lnTo>
                    <a:lnTo>
                      <a:pt x="124" y="328"/>
                    </a:lnTo>
                    <a:lnTo>
                      <a:pt x="102" y="326"/>
                    </a:lnTo>
                    <a:lnTo>
                      <a:pt x="83" y="320"/>
                    </a:lnTo>
                    <a:lnTo>
                      <a:pt x="67" y="311"/>
                    </a:lnTo>
                    <a:lnTo>
                      <a:pt x="54" y="298"/>
                    </a:lnTo>
                    <a:lnTo>
                      <a:pt x="42" y="283"/>
                    </a:lnTo>
                    <a:lnTo>
                      <a:pt x="33" y="265"/>
                    </a:lnTo>
                    <a:lnTo>
                      <a:pt x="26" y="244"/>
                    </a:lnTo>
                    <a:lnTo>
                      <a:pt x="20" y="221"/>
                    </a:lnTo>
                    <a:lnTo>
                      <a:pt x="17" y="211"/>
                    </a:lnTo>
                    <a:lnTo>
                      <a:pt x="9" y="208"/>
                    </a:lnTo>
                    <a:lnTo>
                      <a:pt x="1" y="213"/>
                    </a:lnTo>
                    <a:lnTo>
                      <a:pt x="0" y="227"/>
                    </a:lnTo>
                    <a:lnTo>
                      <a:pt x="0" y="326"/>
                    </a:lnTo>
                    <a:lnTo>
                      <a:pt x="1" y="340"/>
                    </a:lnTo>
                    <a:lnTo>
                      <a:pt x="8" y="344"/>
                    </a:lnTo>
                    <a:lnTo>
                      <a:pt x="11" y="344"/>
                    </a:lnTo>
                    <a:lnTo>
                      <a:pt x="13" y="342"/>
                    </a:lnTo>
                    <a:lnTo>
                      <a:pt x="18" y="338"/>
                    </a:lnTo>
                    <a:lnTo>
                      <a:pt x="27" y="329"/>
                    </a:lnTo>
                    <a:lnTo>
                      <a:pt x="28" y="328"/>
                    </a:lnTo>
                    <a:lnTo>
                      <a:pt x="30" y="325"/>
                    </a:lnTo>
                    <a:lnTo>
                      <a:pt x="34" y="320"/>
                    </a:lnTo>
                    <a:lnTo>
                      <a:pt x="42" y="312"/>
                    </a:lnTo>
                    <a:lnTo>
                      <a:pt x="66" y="331"/>
                    </a:lnTo>
                    <a:lnTo>
                      <a:pt x="89" y="340"/>
                    </a:lnTo>
                    <a:lnTo>
                      <a:pt x="109" y="344"/>
                    </a:lnTo>
                    <a:lnTo>
                      <a:pt x="124" y="344"/>
                    </a:lnTo>
                    <a:lnTo>
                      <a:pt x="179" y="336"/>
                    </a:lnTo>
                    <a:lnTo>
                      <a:pt x="216" y="312"/>
                    </a:lnTo>
                    <a:lnTo>
                      <a:pt x="237" y="279"/>
                    </a:lnTo>
                    <a:lnTo>
                      <a:pt x="244" y="240"/>
                    </a:lnTo>
                    <a:lnTo>
                      <a:pt x="240" y="213"/>
                    </a:lnTo>
                    <a:lnTo>
                      <a:pt x="232" y="193"/>
                    </a:lnTo>
                    <a:lnTo>
                      <a:pt x="221" y="178"/>
                    </a:lnTo>
                    <a:lnTo>
                      <a:pt x="212" y="168"/>
                    </a:lnTo>
                    <a:lnTo>
                      <a:pt x="193" y="153"/>
                    </a:lnTo>
                    <a:lnTo>
                      <a:pt x="173" y="144"/>
                    </a:lnTo>
                    <a:lnTo>
                      <a:pt x="151" y="137"/>
                    </a:lnTo>
                    <a:lnTo>
                      <a:pt x="128" y="133"/>
                    </a:lnTo>
                    <a:lnTo>
                      <a:pt x="112" y="129"/>
                    </a:lnTo>
                    <a:lnTo>
                      <a:pt x="96" y="125"/>
                    </a:lnTo>
                    <a:lnTo>
                      <a:pt x="80" y="121"/>
                    </a:lnTo>
                    <a:lnTo>
                      <a:pt x="66" y="115"/>
                    </a:lnTo>
                    <a:lnTo>
                      <a:pt x="54" y="107"/>
                    </a:lnTo>
                    <a:lnTo>
                      <a:pt x="44" y="98"/>
                    </a:lnTo>
                    <a:lnTo>
                      <a:pt x="38" y="86"/>
                    </a:lnTo>
                    <a:lnTo>
                      <a:pt x="36" y="71"/>
                    </a:lnTo>
                    <a:lnTo>
                      <a:pt x="40" y="51"/>
                    </a:lnTo>
                    <a:lnTo>
                      <a:pt x="53" y="32"/>
                    </a:lnTo>
                    <a:lnTo>
                      <a:pt x="79" y="19"/>
                    </a:lnTo>
                    <a:lnTo>
                      <a:pt x="119" y="14"/>
                    </a:lnTo>
                    <a:lnTo>
                      <a:pt x="147" y="17"/>
                    </a:lnTo>
                    <a:lnTo>
                      <a:pt x="167" y="25"/>
                    </a:lnTo>
                    <a:lnTo>
                      <a:pt x="183" y="36"/>
                    </a:lnTo>
                    <a:lnTo>
                      <a:pt x="193" y="51"/>
                    </a:lnTo>
                    <a:lnTo>
                      <a:pt x="200" y="66"/>
                    </a:lnTo>
                    <a:lnTo>
                      <a:pt x="204" y="80"/>
                    </a:lnTo>
                    <a:lnTo>
                      <a:pt x="206" y="94"/>
                    </a:lnTo>
                    <a:lnTo>
                      <a:pt x="207" y="105"/>
                    </a:lnTo>
                    <a:lnTo>
                      <a:pt x="211" y="111"/>
                    </a:lnTo>
                    <a:lnTo>
                      <a:pt x="216" y="111"/>
                    </a:lnTo>
                    <a:lnTo>
                      <a:pt x="221" y="111"/>
                    </a:lnTo>
                    <a:lnTo>
                      <a:pt x="224" y="108"/>
                    </a:lnTo>
                    <a:lnTo>
                      <a:pt x="225" y="102"/>
                    </a:lnTo>
                    <a:lnTo>
                      <a:pt x="225" y="93"/>
                    </a:lnTo>
                    <a:lnTo>
                      <a:pt x="225" y="18"/>
                    </a:lnTo>
                    <a:lnTo>
                      <a:pt x="224" y="4"/>
                    </a:lnTo>
                    <a:lnTo>
                      <a:pt x="217" y="0"/>
                    </a:lnTo>
                    <a:lnTo>
                      <a:pt x="212" y="1"/>
                    </a:lnTo>
                    <a:lnTo>
                      <a:pt x="202" y="9"/>
                    </a:lnTo>
                    <a:lnTo>
                      <a:pt x="196" y="15"/>
                    </a:lnTo>
                    <a:lnTo>
                      <a:pt x="189" y="20"/>
                    </a:lnTo>
                    <a:lnTo>
                      <a:pt x="168" y="8"/>
                    </a:lnTo>
                    <a:lnTo>
                      <a:pt x="148" y="2"/>
                    </a:lnTo>
                    <a:lnTo>
                      <a:pt x="131" y="0"/>
                    </a:lnTo>
                    <a:lnTo>
                      <a:pt x="119" y="0"/>
                    </a:lnTo>
                    <a:lnTo>
                      <a:pt x="62" y="8"/>
                    </a:lnTo>
                    <a:lnTo>
                      <a:pt x="26" y="30"/>
                    </a:lnTo>
                    <a:lnTo>
                      <a:pt x="6" y="60"/>
                    </a:lnTo>
                    <a:lnTo>
                      <a:pt x="0" y="92"/>
                    </a:lnTo>
                    <a:lnTo>
                      <a:pt x="8" y="128"/>
                    </a:lnTo>
                    <a:lnTo>
                      <a:pt x="32" y="156"/>
                    </a:lnTo>
                    <a:lnTo>
                      <a:pt x="50" y="168"/>
                    </a:lnTo>
                    <a:lnTo>
                      <a:pt x="70" y="176"/>
                    </a:lnTo>
                    <a:lnTo>
                      <a:pt x="96" y="183"/>
                    </a:lnTo>
                    <a:lnTo>
                      <a:pt x="131" y="19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he-IL"/>
              </a:p>
            </p:txBody>
          </p:sp>
        </p:grpSp>
      </p:grpSp>
      <p:cxnSp>
        <p:nvCxnSpPr>
          <p:cNvPr id="73" name="Straight Connector 72"/>
          <p:cNvCxnSpPr/>
          <p:nvPr/>
        </p:nvCxnSpPr>
        <p:spPr bwMode="auto">
          <a:xfrm flipH="1" flipV="1">
            <a:off x="1337656" y="2878503"/>
            <a:ext cx="3055938" cy="2395654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 flipH="1">
            <a:off x="4393594" y="5274157"/>
            <a:ext cx="951856" cy="2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5" name="Picture 7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8" y="1371226"/>
            <a:ext cx="8547100" cy="1158875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 bwMode="auto">
          <a:xfrm flipH="1">
            <a:off x="4122280" y="1589461"/>
            <a:ext cx="4864769" cy="0"/>
          </a:xfrm>
          <a:prstGeom prst="line">
            <a:avLst/>
          </a:prstGeom>
          <a:noFill/>
          <a:ln w="2857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7" name="Picture 7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89" y="1211552"/>
            <a:ext cx="1758950" cy="384175"/>
          </a:xfrm>
          <a:prstGeom prst="rect">
            <a:avLst/>
          </a:prstGeom>
        </p:spPr>
      </p:pic>
      <p:sp>
        <p:nvSpPr>
          <p:cNvPr id="78" name="מלבן 77"/>
          <p:cNvSpPr/>
          <p:nvPr/>
        </p:nvSpPr>
        <p:spPr bwMode="auto">
          <a:xfrm>
            <a:off x="7545091" y="1595727"/>
            <a:ext cx="700007" cy="576373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79" name="מלבן 78"/>
          <p:cNvSpPr/>
          <p:nvPr/>
        </p:nvSpPr>
        <p:spPr bwMode="auto">
          <a:xfrm>
            <a:off x="3773441" y="6274798"/>
            <a:ext cx="560018" cy="60677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81" name="מלבן 80"/>
          <p:cNvSpPr/>
          <p:nvPr/>
        </p:nvSpPr>
        <p:spPr bwMode="auto">
          <a:xfrm>
            <a:off x="689318" y="2046419"/>
            <a:ext cx="281354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387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/>
              <a:t>Other losses ?</a:t>
            </a:r>
          </a:p>
        </p:txBody>
      </p:sp>
      <p:pic>
        <p:nvPicPr>
          <p:cNvPr id="1026" name="Picture 2" descr="http://www.stat.ucla.edu/~ywu/AB/adjust/LossFunc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01" y="2066463"/>
            <a:ext cx="8467725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1307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20566"/>
          </a:xfrm>
          <a:ln/>
        </p:spPr>
        <p:txBody>
          <a:bodyPr/>
          <a:lstStyle/>
          <a:p>
            <a:r>
              <a:rPr lang="en-US" dirty="0" smtClean="0"/>
              <a:t>Can minimize using </a:t>
            </a:r>
            <a:br>
              <a:rPr lang="en-US" dirty="0" smtClean="0"/>
            </a:br>
            <a:r>
              <a:rPr lang="en-US" dirty="0" smtClean="0"/>
              <a:t>Stochastic </a:t>
            </a:r>
            <a:r>
              <a:rPr lang="en-US" dirty="0" err="1" smtClean="0"/>
              <a:t>subGradient</a:t>
            </a:r>
            <a:r>
              <a:rPr lang="en-US" dirty="0" smtClean="0"/>
              <a:t> Decent (SGD)</a:t>
            </a:r>
            <a:endParaRPr lang="en-US" dirty="0"/>
          </a:p>
        </p:txBody>
      </p:sp>
      <p:pic>
        <p:nvPicPr>
          <p:cNvPr id="1028" name="Picture 4" descr="http://latex.codecogs.com/gif.latex?%5Ccolor%5Brgb%5D%7B1%2C0%2C0%7D%20%5Ctext%7Bloss%7D%28w%2Cb%29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13" y="-136525"/>
            <a:ext cx="847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latex.codecogs.com/png.latex?%5Cdpi%7B300%7D%20%5Cbg_black%20%5Clarge%20%5Ctext%7Bfor%20t%3D1%3A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" y="2853724"/>
            <a:ext cx="2305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latex.codecogs.com/png.latex?%5Cdpi%7B300%7D%20%5Cbg_black%20%5Clarge%20i%3D%20%5Ctext%7Brandom%20integer%20%7D%5Cin%20%5B1%3An%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547845"/>
            <a:ext cx="68484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latex.codecogs.com/png.latex?%5Cdpi%7B300%7D%20%5Cbg_black%20%5Clarge%20w%3D%20%5Cvec%7B0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" y="2026252"/>
            <a:ext cx="14668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latex.codecogs.com/png.latex?%5Cdpi%7B300%7D%20%5Cbg_black%20%5Clarge%20%5Ctext%7Ben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" y="5717140"/>
            <a:ext cx="8477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http://latex.codecogs.com/png.latex?%5Cdpi%7B300%7D%20%5Cbg_black%20%5Clarge%20w%3D%20w%20-%20%5Cfrac%7B%5Calpha%7D%7Bt%7D%20%28%5Ctext%7Bsub%5C_gradient%7D%28%5Ctext%7Bloss%7D_i%29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403892"/>
            <a:ext cx="76009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5841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20566"/>
          </a:xfrm>
          <a:ln/>
        </p:spPr>
        <p:txBody>
          <a:bodyPr/>
          <a:lstStyle/>
          <a:p>
            <a:r>
              <a:rPr lang="en-US" dirty="0" smtClean="0"/>
              <a:t>Can minimize using </a:t>
            </a:r>
            <a:br>
              <a:rPr lang="en-US" dirty="0" smtClean="0"/>
            </a:br>
            <a:r>
              <a:rPr lang="en-US" dirty="0" smtClean="0"/>
              <a:t>Stochastic </a:t>
            </a:r>
            <a:r>
              <a:rPr lang="en-US" dirty="0" err="1" smtClean="0"/>
              <a:t>subGradient</a:t>
            </a:r>
            <a:r>
              <a:rPr lang="en-US" dirty="0" smtClean="0"/>
              <a:t> Decent (SGD)</a:t>
            </a:r>
            <a:endParaRPr lang="en-US" dirty="0"/>
          </a:p>
        </p:txBody>
      </p:sp>
      <p:pic>
        <p:nvPicPr>
          <p:cNvPr id="1028" name="Picture 4" descr="http://latex.codecogs.com/gif.latex?%5Ccolor%5Brgb%5D%7B1%2C0%2C0%7D%20%5Ctext%7Bloss%7D%28w%2Cb%29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913" y="-136525"/>
            <a:ext cx="847725" cy="18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://latex.codecogs.com/png.latex?%5Cdpi%7B300%7D%20%5Cbg_black%20%5Clarge%20%5Ctext%7Bfor%20t%3D1%3A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" y="2853724"/>
            <a:ext cx="2305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http://latex.codecogs.com/png.latex?%5Cdpi%7B300%7D%20%5Cbg_black%20%5Clarge%20i%3D%20%5Ctext%7Brandom%20integer%20%7D%5Cin%20%5B1%3An%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547845"/>
            <a:ext cx="6848475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latex.codecogs.com/png.latex?%5Cdpi%7B300%7D%20%5Cbg_black%20%5Clarge%20w%3D%20%5Cvec%7B0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" y="2026252"/>
            <a:ext cx="1466850" cy="54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http://latex.codecogs.com/png.latex?%5Cdpi%7B300%7D%20%5Cbg_black%20%5Clarge%20%5Ctext%7Bend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19" y="5717140"/>
            <a:ext cx="8477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3143892" y="2434975"/>
            <a:ext cx="2034283" cy="1968917"/>
          </a:xfrm>
          <a:prstGeom prst="straightConnector1">
            <a:avLst/>
          </a:prstGeom>
          <a:noFill/>
          <a:ln w="38100" cap="flat" cmpd="sng" algn="ctr">
            <a:solidFill>
              <a:srgbClr val="32FF00"/>
            </a:solidFill>
            <a:prstDash val="solid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5178175" y="1708197"/>
            <a:ext cx="3133618" cy="1179036"/>
          </a:xfrm>
          <a:prstGeom prst="rect">
            <a:avLst/>
          </a:prstGeom>
          <a:noFill/>
          <a:ln w="25400" cap="flat" cmpd="sng" algn="ctr">
            <a:solidFill>
              <a:srgbClr val="32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rgbClr val="32FF00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3178" y="1943772"/>
            <a:ext cx="2183611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>
                <a:solidFill>
                  <a:srgbClr val="32FF00"/>
                </a:solidFill>
              </a:rPr>
              <a:t>Constant</a:t>
            </a:r>
            <a:endParaRPr lang="he-IL" sz="4000" dirty="0">
              <a:solidFill>
                <a:srgbClr val="32FF00"/>
              </a:solidFill>
            </a:endParaRPr>
          </a:p>
        </p:txBody>
      </p:sp>
      <p:pic>
        <p:nvPicPr>
          <p:cNvPr id="3076" name="Picture 4" descr="http://latex.codecogs.com/png.latex?%5Cdpi%7B300%7D%20%5Cbg_black%20%5Clarge%20w%3D%20w%20-%20%5Cfrac%7B%5Calpha%7D%7Bt%7D%20%28%5Ctext%7Bsub%5C_gradient%7D%28%5Ctext%7Bloss%7D_i%29%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4403892"/>
            <a:ext cx="76009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77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1114567"/>
          </a:xfrm>
          <a:ln/>
        </p:spPr>
        <p:txBody>
          <a:bodyPr/>
          <a:lstStyle/>
          <a:p>
            <a:r>
              <a:rPr lang="en-US" dirty="0" smtClean="0"/>
              <a:t>Machine learning:</a:t>
            </a:r>
            <a:br>
              <a:rPr lang="en-US" dirty="0" smtClean="0"/>
            </a:br>
            <a:r>
              <a:rPr lang="en-US" dirty="0" smtClean="0"/>
              <a:t>Learn a Function from Examples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624083"/>
            <a:ext cx="8419819" cy="5233917"/>
          </a:xfrm>
        </p:spPr>
        <p:txBody>
          <a:bodyPr/>
          <a:lstStyle/>
          <a:p>
            <a:pPr marL="0" lvl="0" indent="0"/>
            <a:r>
              <a:rPr lang="en-US" dirty="0" smtClean="0"/>
              <a:t> Function: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</a:p>
          <a:p>
            <a:pPr marL="0" lvl="0" indent="0"/>
            <a:r>
              <a:rPr lang="en-US" dirty="0" smtClean="0"/>
              <a:t> Examples:</a:t>
            </a:r>
          </a:p>
          <a:p>
            <a:pPr marL="400050" lvl="1" indent="0"/>
            <a:r>
              <a:rPr lang="en-US" sz="2800" dirty="0" smtClean="0"/>
              <a:t> Supervised: </a:t>
            </a:r>
          </a:p>
          <a:p>
            <a:pPr marL="400050" lvl="1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400050" lvl="1" indent="0"/>
            <a:r>
              <a:rPr lang="en-US" sz="2800" dirty="0" smtClean="0"/>
              <a:t> Unsupervised: </a:t>
            </a:r>
          </a:p>
          <a:p>
            <a:pPr marL="400050" lvl="1" indent="0"/>
            <a:endParaRPr lang="en-US" sz="2800" dirty="0"/>
          </a:p>
          <a:p>
            <a:pPr marL="400050" lvl="1" indent="0"/>
            <a:r>
              <a:rPr lang="en-US" sz="2800" dirty="0" smtClean="0"/>
              <a:t> </a:t>
            </a:r>
            <a:r>
              <a:rPr lang="en-US" sz="2800" dirty="0" err="1" smtClean="0"/>
              <a:t>Semisuprvised</a:t>
            </a:r>
            <a:r>
              <a:rPr lang="en-US" sz="2800" dirty="0" smtClean="0"/>
              <a:t>: </a:t>
            </a:r>
          </a:p>
          <a:p>
            <a:pPr marL="0" lvl="0" indent="0"/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032" name="Picture 8" descr="http://latex.codecogs.com/png.latex?%5Cdpi%7B200%7D%20%5Cbg_black%20%5Chuge%20f%28x%29%3Dy%20%5C%3B%5C%3B%5C%3B%20x%20%5Cin%20%5Cmathcal%7BX%7D%20%5C%3B%5C%3B%5C%3B%20y%20%5Cin%20%5Cmathcal%7BY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29" y="1543120"/>
            <a:ext cx="67913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codecogs.com/png.latex?%5Cdpi%7B200%7D%20%5Cbg_black%20%5Chuge%20%5C%7Bx_i%2Cy_i%5C%7D_%7Bi%3D1%7D%5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50" y="3410245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.codecogs.com/png.latex?%5Cdpi%7B200%7D%20%5Cbg_black%20%5Chuge%20%5C%7Bx_i%5C%7D_%7Bi%3D1%7D%5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50" y="4638544"/>
            <a:ext cx="19621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latex.codecogs.com/png.latex?%5Cdpi%7B200%7D%20%5Cbg_black%20%5Chuge%20%5C%7Bx_i%5C%7D_%7Bi%3D1%7D%5E%7Bn_1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50" y="5861747"/>
            <a:ext cx="19621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latex.codecogs.com/png.latex?%5Cdpi%7B200%7D%20%5Cbg_black%20%5Chuge%20%5C%7Bx_i%2Cy_i%5C%7D_%7Bi%3D1%7D%5E%7Bn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08" y="5842697"/>
            <a:ext cx="2762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164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atex.codecogs.com/png.latex?%5Cdpi%7B300%7D%20%5Cbg_black%20%5Clarge%20%5Ctext%7Bloss%7D%28w%2C%5C%7Bx_i%2Cy_i%5C%7D_%7Bi%3D1%7D%5En%29%3D%20%5C%5C%20%5Cfrac%7B1%7D%7B2%7D%20%7C%7Cw%7C%7C%5E2_2%20&amp;plus;%20C%20%5Csum_%7Bi%3D1%7D%5En%20%5Cmax%281-y_i%28w%5ETx_i%29%2C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0" y="1708673"/>
            <a:ext cx="8696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20566"/>
          </a:xfrm>
          <a:ln/>
        </p:spPr>
        <p:txBody>
          <a:bodyPr/>
          <a:lstStyle/>
          <a:p>
            <a:r>
              <a:rPr lang="en-US" dirty="0" smtClean="0"/>
              <a:t>Can minimize using </a:t>
            </a:r>
            <a:br>
              <a:rPr lang="en-US" dirty="0" smtClean="0"/>
            </a:br>
            <a:r>
              <a:rPr lang="en-US" dirty="0" smtClean="0"/>
              <a:t>Stochastic </a:t>
            </a:r>
            <a:r>
              <a:rPr lang="en-US" dirty="0" err="1" smtClean="0"/>
              <a:t>subGradient</a:t>
            </a:r>
            <a:r>
              <a:rPr lang="en-US" dirty="0" smtClean="0"/>
              <a:t> Decent (SGD)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22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latex.codecogs.com/png.latex?%5Cdpi%7B300%7D%20%5Cbg_black%20%5Clarge%20%5Ctext%7Bloss%7D%28w%2C%5C%7Bx_i%2Cy_i%5C%7D_%7Bi%3D1%7D%5En%29%3D%20%5C%5C%20%5Cfrac%7B1%7D%7B2%7D%20%7C%7Cw%7C%7C%5E2_2%20&amp;plus;%20C%20%5Csum_%7Bi%3D1%7D%5En%20%5Cmax%281-y_i%28w%5ETx_i%29%2C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0" y="1708673"/>
            <a:ext cx="86963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20566"/>
          </a:xfrm>
          <a:ln/>
        </p:spPr>
        <p:txBody>
          <a:bodyPr/>
          <a:lstStyle/>
          <a:p>
            <a:r>
              <a:rPr lang="en-US" dirty="0" smtClean="0"/>
              <a:t>Can minimize using </a:t>
            </a:r>
            <a:br>
              <a:rPr lang="en-US" dirty="0" smtClean="0"/>
            </a:br>
            <a:r>
              <a:rPr lang="en-US" dirty="0" smtClean="0"/>
              <a:t>Stochastic </a:t>
            </a:r>
            <a:r>
              <a:rPr lang="en-US" dirty="0" err="1" smtClean="0"/>
              <a:t>subGradient</a:t>
            </a:r>
            <a:r>
              <a:rPr lang="en-US" dirty="0" smtClean="0"/>
              <a:t> Decent (SGD)</a:t>
            </a:r>
            <a:endParaRPr lang="en-US" dirty="0"/>
          </a:p>
        </p:txBody>
      </p:sp>
      <p:pic>
        <p:nvPicPr>
          <p:cNvPr id="4100" name="Picture 4" descr="http://latex.codecogs.com/png.latex?%5Cdpi%7B300%7D%20%5Cbg_black%20%5Clarge%20%5Ctext%7Bloss%7D_i%3D%20%5C%5C%20%5Cfrac%7B1%7D%7B2n%7D%7C%7Cw%7C%7C%5E2_2%20&amp;plus;%20C%20%5Cmax%281-y_i%28w%5ETx_i%29%2C0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0" y="4294409"/>
            <a:ext cx="81153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386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20566"/>
          </a:xfrm>
          <a:ln/>
        </p:spPr>
        <p:txBody>
          <a:bodyPr/>
          <a:lstStyle/>
          <a:p>
            <a:r>
              <a:rPr lang="en-US" dirty="0" smtClean="0"/>
              <a:t>Can minimize using </a:t>
            </a:r>
            <a:br>
              <a:rPr lang="en-US" dirty="0" smtClean="0"/>
            </a:br>
            <a:r>
              <a:rPr lang="en-US" dirty="0" smtClean="0"/>
              <a:t>Stochastic </a:t>
            </a:r>
            <a:r>
              <a:rPr lang="en-US" dirty="0" err="1" smtClean="0"/>
              <a:t>subGradient</a:t>
            </a:r>
            <a:r>
              <a:rPr lang="en-US" dirty="0" smtClean="0"/>
              <a:t> Decent (SGD)</a:t>
            </a:r>
            <a:endParaRPr lang="en-US" dirty="0"/>
          </a:p>
        </p:txBody>
      </p:sp>
      <p:pic>
        <p:nvPicPr>
          <p:cNvPr id="4100" name="Picture 4" descr="http://latex.codecogs.com/png.latex?%5Cdpi%7B300%7D%20%5Cbg_black%20%5Clarge%20%5Ctext%7Bloss%7D_i%3D%20%5C%5C%20%5Cfrac%7B1%7D%7B2n%7D%7C%7Cw%7C%7C%5E2_2%20&amp;plus;%20C%20%5Cmax%281-y_i%28w%5ETx_i%29%2C0%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0" y="1739468"/>
            <a:ext cx="81153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atex.codecogs.com/png.latex?%5Cdpi%7B300%7D%20%5Cbg_black%20%5Clarge%20%5Ctext%7Bsub%5C_gradient%7D%28%5Ctext%7Bloss%7D_i%29%3D%20%5C%5C%20%5Cbegin%7Bcases%7D%20%5Cfrac%7B1%7D%7Bn%7Dw%20%26%20%5Ctext%7Bif%20%7D%20%281-y_i%28w%5ETx_i%29%20%5Cleq%200%29%20%5C%5C%20%5Cfrac%7B1%7D%7Bn%7Dw-C%20y_i%20x_i%20%26%20%5Ctext%7Belse%7D%20%5Cend%7Bcases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5" y="4149065"/>
            <a:ext cx="86772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529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7663" y="1143000"/>
            <a:ext cx="8419819" cy="5410200"/>
          </a:xfrm>
        </p:spPr>
        <p:txBody>
          <a:bodyPr/>
          <a:lstStyle/>
          <a:p>
            <a:r>
              <a:rPr lang="en-US" b="1" dirty="0" err="1" smtClean="0"/>
              <a:t>Pegasos</a:t>
            </a:r>
            <a:r>
              <a:rPr lang="en-US" b="1" dirty="0"/>
              <a:t>: Primal Estimated sub-</a:t>
            </a:r>
            <a:r>
              <a:rPr lang="en-US" b="1" dirty="0" err="1"/>
              <a:t>GrAdient</a:t>
            </a:r>
            <a:r>
              <a:rPr lang="en-US" b="1" dirty="0"/>
              <a:t> </a:t>
            </a:r>
            <a:r>
              <a:rPr lang="en-US" b="1" dirty="0" err="1"/>
              <a:t>SOlver</a:t>
            </a:r>
            <a:r>
              <a:rPr lang="en-US" b="1" dirty="0"/>
              <a:t> for </a:t>
            </a:r>
            <a:r>
              <a:rPr lang="en-US" b="1" dirty="0" smtClean="0"/>
              <a:t>SVM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Shai</a:t>
            </a:r>
            <a:r>
              <a:rPr lang="en-US" dirty="0"/>
              <a:t> </a:t>
            </a:r>
            <a:r>
              <a:rPr lang="en-US" dirty="0" err="1"/>
              <a:t>Shalev-Shwartz</a:t>
            </a:r>
            <a:r>
              <a:rPr lang="en-US" dirty="0"/>
              <a:t>, </a:t>
            </a:r>
            <a:r>
              <a:rPr lang="en-US" dirty="0" err="1"/>
              <a:t>Yoram</a:t>
            </a:r>
            <a:r>
              <a:rPr lang="en-US" dirty="0"/>
              <a:t> Singer, Nathan </a:t>
            </a:r>
            <a:r>
              <a:rPr lang="en-US" dirty="0" err="1"/>
              <a:t>Srebro</a:t>
            </a:r>
            <a:r>
              <a:rPr lang="en-US" dirty="0"/>
              <a:t>, </a:t>
            </a:r>
            <a:r>
              <a:rPr lang="en-US" dirty="0" smtClean="0"/>
              <a:t>Andrew Cotter 2011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Tradeoffs of Large Scale Learning</a:t>
            </a:r>
            <a:r>
              <a:rPr lang="en-US" dirty="0"/>
              <a:t>,  Léon </a:t>
            </a:r>
            <a:r>
              <a:rPr lang="en-US" dirty="0" err="1"/>
              <a:t>Bottou</a:t>
            </a:r>
            <a:r>
              <a:rPr lang="en-US" dirty="0"/>
              <a:t> and Olivier </a:t>
            </a:r>
            <a:r>
              <a:rPr lang="en-US" dirty="0" err="1"/>
              <a:t>Bousquet</a:t>
            </a:r>
            <a:r>
              <a:rPr lang="en-US" dirty="0"/>
              <a:t> </a:t>
            </a:r>
            <a:r>
              <a:rPr lang="en-US" dirty="0" smtClean="0"/>
              <a:t>2011</a:t>
            </a:r>
          </a:p>
          <a:p>
            <a:r>
              <a:rPr lang="en-US" b="1" dirty="0"/>
              <a:t>Stochastic Gradient Descent </a:t>
            </a:r>
            <a:r>
              <a:rPr lang="en-US" b="1" dirty="0" smtClean="0"/>
              <a:t>Tricks, </a:t>
            </a:r>
            <a:r>
              <a:rPr lang="en-US" dirty="0" smtClean="0"/>
              <a:t>Léon </a:t>
            </a:r>
            <a:r>
              <a:rPr lang="en-US" dirty="0" err="1" smtClean="0"/>
              <a:t>Bottou</a:t>
            </a:r>
            <a:r>
              <a:rPr lang="en-US" dirty="0" smtClean="0"/>
              <a:t> 2012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098576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043039"/>
            <a:ext cx="8419819" cy="5410200"/>
          </a:xfrm>
        </p:spPr>
        <p:txBody>
          <a:bodyPr/>
          <a:lstStyle/>
          <a:p>
            <a:pPr marL="0" lvl="0" indent="0"/>
            <a:r>
              <a:rPr lang="en-US" dirty="0"/>
              <a:t>Datasets that are linearly </a:t>
            </a:r>
            <a:r>
              <a:rPr lang="en-US" dirty="0" smtClean="0"/>
              <a:t>separable: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lang="en-US" dirty="0"/>
          </a:p>
        </p:txBody>
      </p:sp>
      <p:sp>
        <p:nvSpPr>
          <p:cNvPr id="4" name="מחבר ישר 3"/>
          <p:cNvSpPr/>
          <p:nvPr/>
        </p:nvSpPr>
        <p:spPr>
          <a:xfrm>
            <a:off x="1676519" y="2102571"/>
            <a:ext cx="3962161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5" name="צורה חופשית 4"/>
          <p:cNvSpPr/>
          <p:nvPr/>
        </p:nvSpPr>
        <p:spPr>
          <a:xfrm>
            <a:off x="211932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7" name="צורה חופשית 6"/>
          <p:cNvSpPr/>
          <p:nvPr/>
        </p:nvSpPr>
        <p:spPr>
          <a:xfrm>
            <a:off x="3376772" y="2269836"/>
            <a:ext cx="34272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8" name="צורה חופשית 7"/>
          <p:cNvSpPr/>
          <p:nvPr/>
        </p:nvSpPr>
        <p:spPr>
          <a:xfrm>
            <a:off x="2481120" y="205361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9" name="צורה חופשית 8"/>
          <p:cNvSpPr/>
          <p:nvPr/>
        </p:nvSpPr>
        <p:spPr>
          <a:xfrm>
            <a:off x="295740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0" name="צורה חופשית 9"/>
          <p:cNvSpPr/>
          <p:nvPr/>
        </p:nvSpPr>
        <p:spPr>
          <a:xfrm>
            <a:off x="3166919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1" name="צורה חופשית 10"/>
          <p:cNvSpPr/>
          <p:nvPr/>
        </p:nvSpPr>
        <p:spPr>
          <a:xfrm>
            <a:off x="402444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2" name="צורה חופשית 11"/>
          <p:cNvSpPr/>
          <p:nvPr/>
        </p:nvSpPr>
        <p:spPr>
          <a:xfrm>
            <a:off x="425304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3" name="צורה חופשית 12"/>
          <p:cNvSpPr/>
          <p:nvPr/>
        </p:nvSpPr>
        <p:spPr>
          <a:xfrm>
            <a:off x="389088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4" name="מחבר ישר 13"/>
          <p:cNvSpPr/>
          <p:nvPr/>
        </p:nvSpPr>
        <p:spPr>
          <a:xfrm>
            <a:off x="3544605" y="1854891"/>
            <a:ext cx="0" cy="552600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9" name="צורה חופשית 48"/>
          <p:cNvSpPr/>
          <p:nvPr/>
        </p:nvSpPr>
        <p:spPr>
          <a:xfrm>
            <a:off x="5543640" y="2026611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13650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043039"/>
            <a:ext cx="8419819" cy="5410200"/>
          </a:xfrm>
        </p:spPr>
        <p:txBody>
          <a:bodyPr/>
          <a:lstStyle/>
          <a:p>
            <a:pPr marL="0" lvl="0" indent="0"/>
            <a:r>
              <a:rPr lang="en-US" dirty="0"/>
              <a:t>Datasets that are linearly </a:t>
            </a:r>
            <a:r>
              <a:rPr lang="en-US" dirty="0" smtClean="0"/>
              <a:t>separable: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Datasets that are NOT linearly separable?</a:t>
            </a:r>
          </a:p>
          <a:p>
            <a:pPr marL="0" lvl="0" indent="0"/>
            <a:endParaRPr lang="en-US" dirty="0" smtClean="0"/>
          </a:p>
        </p:txBody>
      </p:sp>
      <p:sp>
        <p:nvSpPr>
          <p:cNvPr id="4" name="מחבר ישר 3"/>
          <p:cNvSpPr/>
          <p:nvPr/>
        </p:nvSpPr>
        <p:spPr>
          <a:xfrm>
            <a:off x="1676519" y="2102571"/>
            <a:ext cx="3962161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5" name="צורה חופשית 4"/>
          <p:cNvSpPr/>
          <p:nvPr/>
        </p:nvSpPr>
        <p:spPr>
          <a:xfrm>
            <a:off x="211932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7" name="צורה חופשית 6"/>
          <p:cNvSpPr/>
          <p:nvPr/>
        </p:nvSpPr>
        <p:spPr>
          <a:xfrm>
            <a:off x="3376772" y="2269836"/>
            <a:ext cx="34272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8" name="צורה חופשית 7"/>
          <p:cNvSpPr/>
          <p:nvPr/>
        </p:nvSpPr>
        <p:spPr>
          <a:xfrm>
            <a:off x="2481120" y="205361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9" name="צורה חופשית 8"/>
          <p:cNvSpPr/>
          <p:nvPr/>
        </p:nvSpPr>
        <p:spPr>
          <a:xfrm>
            <a:off x="295740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0" name="צורה חופשית 9"/>
          <p:cNvSpPr/>
          <p:nvPr/>
        </p:nvSpPr>
        <p:spPr>
          <a:xfrm>
            <a:off x="3166919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1" name="צורה חופשית 10"/>
          <p:cNvSpPr/>
          <p:nvPr/>
        </p:nvSpPr>
        <p:spPr>
          <a:xfrm>
            <a:off x="402444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2" name="צורה חופשית 11"/>
          <p:cNvSpPr/>
          <p:nvPr/>
        </p:nvSpPr>
        <p:spPr>
          <a:xfrm>
            <a:off x="425304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3" name="צורה חופשית 12"/>
          <p:cNvSpPr/>
          <p:nvPr/>
        </p:nvSpPr>
        <p:spPr>
          <a:xfrm>
            <a:off x="389088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4" name="מחבר ישר 13"/>
          <p:cNvSpPr/>
          <p:nvPr/>
        </p:nvSpPr>
        <p:spPr>
          <a:xfrm>
            <a:off x="3544605" y="1854891"/>
            <a:ext cx="0" cy="552600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9" name="צורה חופשית 48"/>
          <p:cNvSpPr/>
          <p:nvPr/>
        </p:nvSpPr>
        <p:spPr>
          <a:xfrm>
            <a:off x="5543640" y="2026611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</a:p>
        </p:txBody>
      </p:sp>
      <p:sp>
        <p:nvSpPr>
          <p:cNvPr id="19" name="מחבר ישר 18"/>
          <p:cNvSpPr/>
          <p:nvPr/>
        </p:nvSpPr>
        <p:spPr>
          <a:xfrm>
            <a:off x="1676519" y="3765582"/>
            <a:ext cx="3962161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0" name="צורה חופשית 19"/>
          <p:cNvSpPr/>
          <p:nvPr/>
        </p:nvSpPr>
        <p:spPr>
          <a:xfrm>
            <a:off x="211932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1" name="מחבר ישר 20"/>
          <p:cNvSpPr/>
          <p:nvPr/>
        </p:nvSpPr>
        <p:spPr>
          <a:xfrm>
            <a:off x="3486239" y="3708341"/>
            <a:ext cx="0" cy="114481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2" name="צורה חופשית 21"/>
          <p:cNvSpPr/>
          <p:nvPr/>
        </p:nvSpPr>
        <p:spPr>
          <a:xfrm>
            <a:off x="3343319" y="3765582"/>
            <a:ext cx="34272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23" name="צורה חופשית 22"/>
          <p:cNvSpPr/>
          <p:nvPr/>
        </p:nvSpPr>
        <p:spPr>
          <a:xfrm>
            <a:off x="2481120" y="371626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4" name="צורה חופשית 23"/>
          <p:cNvSpPr/>
          <p:nvPr/>
        </p:nvSpPr>
        <p:spPr>
          <a:xfrm>
            <a:off x="295740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5" name="צורה חופשית 24"/>
          <p:cNvSpPr/>
          <p:nvPr/>
        </p:nvSpPr>
        <p:spPr>
          <a:xfrm>
            <a:off x="3166919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6" name="צורה חופשית 25"/>
          <p:cNvSpPr/>
          <p:nvPr/>
        </p:nvSpPr>
        <p:spPr>
          <a:xfrm>
            <a:off x="402444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7" name="צורה חופשית 26"/>
          <p:cNvSpPr/>
          <p:nvPr/>
        </p:nvSpPr>
        <p:spPr>
          <a:xfrm>
            <a:off x="425304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8" name="צורה חופשית 27"/>
          <p:cNvSpPr/>
          <p:nvPr/>
        </p:nvSpPr>
        <p:spPr>
          <a:xfrm>
            <a:off x="389088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9" name="צורה חופשית 28"/>
          <p:cNvSpPr/>
          <p:nvPr/>
        </p:nvSpPr>
        <p:spPr>
          <a:xfrm>
            <a:off x="463392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0" name="צורה חופשית 29"/>
          <p:cNvSpPr/>
          <p:nvPr/>
        </p:nvSpPr>
        <p:spPr>
          <a:xfrm>
            <a:off x="486252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1" name="צורה חופשית 30"/>
          <p:cNvSpPr/>
          <p:nvPr/>
        </p:nvSpPr>
        <p:spPr>
          <a:xfrm>
            <a:off x="5357880" y="371626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2" name="צורה חופשית 31"/>
          <p:cNvSpPr/>
          <p:nvPr/>
        </p:nvSpPr>
        <p:spPr>
          <a:xfrm>
            <a:off x="5505480" y="3708341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096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 SVMs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043039"/>
            <a:ext cx="8419819" cy="5410200"/>
          </a:xfrm>
        </p:spPr>
        <p:txBody>
          <a:bodyPr/>
          <a:lstStyle/>
          <a:p>
            <a:pPr marL="0" lvl="0" indent="0"/>
            <a:r>
              <a:rPr lang="en-US" dirty="0"/>
              <a:t>Datasets that are linearly </a:t>
            </a:r>
            <a:r>
              <a:rPr lang="en-US" dirty="0" smtClean="0"/>
              <a:t>separable:</a:t>
            </a:r>
          </a:p>
          <a:p>
            <a:pPr marL="0" lvl="0" indent="0"/>
            <a:endParaRPr lang="en-US" dirty="0" smtClean="0"/>
          </a:p>
          <a:p>
            <a:pPr marL="0" lvl="0" indent="0"/>
            <a:endParaRPr lang="en-US" dirty="0"/>
          </a:p>
          <a:p>
            <a:pPr marL="0" lvl="0" indent="0"/>
            <a:r>
              <a:rPr lang="en-US" dirty="0" smtClean="0"/>
              <a:t>Datasets that are NOT linearly separable?</a:t>
            </a:r>
          </a:p>
          <a:p>
            <a:pPr marL="0" lvl="0" indent="0"/>
            <a:endParaRPr lang="en-US" dirty="0" smtClean="0"/>
          </a:p>
          <a:p>
            <a:pPr marL="0" lvl="0" indent="0"/>
            <a:r>
              <a:rPr lang="en-US" dirty="0" smtClean="0"/>
              <a:t>Mapping to other (here higher) dimensions: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מחבר ישר 3"/>
          <p:cNvSpPr/>
          <p:nvPr/>
        </p:nvSpPr>
        <p:spPr>
          <a:xfrm>
            <a:off x="1676519" y="2102571"/>
            <a:ext cx="3962161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5" name="צורה חופשית 4"/>
          <p:cNvSpPr/>
          <p:nvPr/>
        </p:nvSpPr>
        <p:spPr>
          <a:xfrm>
            <a:off x="211932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7" name="צורה חופשית 6"/>
          <p:cNvSpPr/>
          <p:nvPr/>
        </p:nvSpPr>
        <p:spPr>
          <a:xfrm>
            <a:off x="3376772" y="2269836"/>
            <a:ext cx="34272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dirty="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8" name="צורה חופשית 7"/>
          <p:cNvSpPr/>
          <p:nvPr/>
        </p:nvSpPr>
        <p:spPr>
          <a:xfrm>
            <a:off x="2481120" y="205361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9" name="צורה חופשית 8"/>
          <p:cNvSpPr/>
          <p:nvPr/>
        </p:nvSpPr>
        <p:spPr>
          <a:xfrm>
            <a:off x="295740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0" name="צורה חופשית 9"/>
          <p:cNvSpPr/>
          <p:nvPr/>
        </p:nvSpPr>
        <p:spPr>
          <a:xfrm>
            <a:off x="3166919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1" name="צורה חופשית 10"/>
          <p:cNvSpPr/>
          <p:nvPr/>
        </p:nvSpPr>
        <p:spPr>
          <a:xfrm>
            <a:off x="402444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2" name="צורה חופשית 11"/>
          <p:cNvSpPr/>
          <p:nvPr/>
        </p:nvSpPr>
        <p:spPr>
          <a:xfrm>
            <a:off x="425304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3" name="צורה חופשית 12"/>
          <p:cNvSpPr/>
          <p:nvPr/>
        </p:nvSpPr>
        <p:spPr>
          <a:xfrm>
            <a:off x="3890880" y="206297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4" name="מחבר ישר 13"/>
          <p:cNvSpPr/>
          <p:nvPr/>
        </p:nvSpPr>
        <p:spPr>
          <a:xfrm>
            <a:off x="3544605" y="1854891"/>
            <a:ext cx="0" cy="552600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9" name="צורה חופשית 48"/>
          <p:cNvSpPr/>
          <p:nvPr/>
        </p:nvSpPr>
        <p:spPr>
          <a:xfrm>
            <a:off x="5543640" y="2026611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</a:p>
        </p:txBody>
      </p:sp>
      <p:sp>
        <p:nvSpPr>
          <p:cNvPr id="19" name="מחבר ישר 18"/>
          <p:cNvSpPr/>
          <p:nvPr/>
        </p:nvSpPr>
        <p:spPr>
          <a:xfrm>
            <a:off x="1676519" y="3765582"/>
            <a:ext cx="3962161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0" name="צורה חופשית 19"/>
          <p:cNvSpPr/>
          <p:nvPr/>
        </p:nvSpPr>
        <p:spPr>
          <a:xfrm>
            <a:off x="211932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1" name="מחבר ישר 20"/>
          <p:cNvSpPr/>
          <p:nvPr/>
        </p:nvSpPr>
        <p:spPr>
          <a:xfrm>
            <a:off x="3486239" y="3708341"/>
            <a:ext cx="0" cy="114481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2" name="צורה חופשית 21"/>
          <p:cNvSpPr/>
          <p:nvPr/>
        </p:nvSpPr>
        <p:spPr>
          <a:xfrm>
            <a:off x="3343319" y="3765582"/>
            <a:ext cx="34272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23" name="צורה חופשית 22"/>
          <p:cNvSpPr/>
          <p:nvPr/>
        </p:nvSpPr>
        <p:spPr>
          <a:xfrm>
            <a:off x="2481120" y="371626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4" name="צורה חופשית 23"/>
          <p:cNvSpPr/>
          <p:nvPr/>
        </p:nvSpPr>
        <p:spPr>
          <a:xfrm>
            <a:off x="295740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5" name="צורה חופשית 24"/>
          <p:cNvSpPr/>
          <p:nvPr/>
        </p:nvSpPr>
        <p:spPr>
          <a:xfrm>
            <a:off x="3166919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6" name="צורה חופשית 25"/>
          <p:cNvSpPr/>
          <p:nvPr/>
        </p:nvSpPr>
        <p:spPr>
          <a:xfrm>
            <a:off x="402444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7" name="צורה חופשית 26"/>
          <p:cNvSpPr/>
          <p:nvPr/>
        </p:nvSpPr>
        <p:spPr>
          <a:xfrm>
            <a:off x="425304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8" name="צורה חופשית 27"/>
          <p:cNvSpPr/>
          <p:nvPr/>
        </p:nvSpPr>
        <p:spPr>
          <a:xfrm>
            <a:off x="389088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29" name="צורה חופשית 28"/>
          <p:cNvSpPr/>
          <p:nvPr/>
        </p:nvSpPr>
        <p:spPr>
          <a:xfrm>
            <a:off x="463392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0" name="צורה חופשית 29"/>
          <p:cNvSpPr/>
          <p:nvPr/>
        </p:nvSpPr>
        <p:spPr>
          <a:xfrm>
            <a:off x="4862520" y="372598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1" name="צורה חופשית 30"/>
          <p:cNvSpPr/>
          <p:nvPr/>
        </p:nvSpPr>
        <p:spPr>
          <a:xfrm>
            <a:off x="5357880" y="3716261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2" name="צורה חופשית 31"/>
          <p:cNvSpPr/>
          <p:nvPr/>
        </p:nvSpPr>
        <p:spPr>
          <a:xfrm>
            <a:off x="5505480" y="3708341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</a:p>
        </p:txBody>
      </p:sp>
      <p:sp>
        <p:nvSpPr>
          <p:cNvPr id="33" name="מחבר ישר 32"/>
          <p:cNvSpPr/>
          <p:nvPr/>
        </p:nvSpPr>
        <p:spPr>
          <a:xfrm>
            <a:off x="1736676" y="6347394"/>
            <a:ext cx="396216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4" name="צורה חופשית 33"/>
          <p:cNvSpPr/>
          <p:nvPr/>
        </p:nvSpPr>
        <p:spPr>
          <a:xfrm>
            <a:off x="2236716" y="5326434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5" name="מחבר ישר 34"/>
          <p:cNvSpPr/>
          <p:nvPr/>
        </p:nvSpPr>
        <p:spPr>
          <a:xfrm>
            <a:off x="3546396" y="6290154"/>
            <a:ext cx="0" cy="11448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6" name="צורה חופשית 35"/>
          <p:cNvSpPr/>
          <p:nvPr/>
        </p:nvSpPr>
        <p:spPr>
          <a:xfrm>
            <a:off x="3403476" y="6318954"/>
            <a:ext cx="34272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0</a:t>
            </a:r>
          </a:p>
        </p:txBody>
      </p:sp>
      <p:sp>
        <p:nvSpPr>
          <p:cNvPr id="37" name="צורה חופשית 36"/>
          <p:cNvSpPr/>
          <p:nvPr/>
        </p:nvSpPr>
        <p:spPr>
          <a:xfrm>
            <a:off x="2560356" y="5802714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8" name="צורה חופשית 37"/>
          <p:cNvSpPr/>
          <p:nvPr/>
        </p:nvSpPr>
        <p:spPr>
          <a:xfrm>
            <a:off x="3017556" y="6117354"/>
            <a:ext cx="88920" cy="8856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39" name="צורה חופשית 38"/>
          <p:cNvSpPr/>
          <p:nvPr/>
        </p:nvSpPr>
        <p:spPr>
          <a:xfrm>
            <a:off x="3246155" y="6212394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0" name="צורה חופשית 39"/>
          <p:cNvSpPr/>
          <p:nvPr/>
        </p:nvSpPr>
        <p:spPr>
          <a:xfrm>
            <a:off x="4084596" y="6126713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1" name="צורה חופשית 40"/>
          <p:cNvSpPr/>
          <p:nvPr/>
        </p:nvSpPr>
        <p:spPr>
          <a:xfrm>
            <a:off x="4313196" y="5990237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2" name="צורה חופשית 41"/>
          <p:cNvSpPr/>
          <p:nvPr/>
        </p:nvSpPr>
        <p:spPr>
          <a:xfrm>
            <a:off x="3894155" y="6193314"/>
            <a:ext cx="8856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3" name="צורה חופשית 42"/>
          <p:cNvSpPr/>
          <p:nvPr/>
        </p:nvSpPr>
        <p:spPr>
          <a:xfrm>
            <a:off x="4694076" y="5621994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4" name="צורה חופשית 43"/>
          <p:cNvSpPr/>
          <p:nvPr/>
        </p:nvSpPr>
        <p:spPr>
          <a:xfrm>
            <a:off x="4979916" y="5317074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5" name="צורה חופשית 44"/>
          <p:cNvSpPr/>
          <p:nvPr/>
        </p:nvSpPr>
        <p:spPr>
          <a:xfrm>
            <a:off x="5398955" y="4793274"/>
            <a:ext cx="88920" cy="88920"/>
          </a:xfrm>
          <a:custGeom>
            <a:avLst>
              <a:gd name="f0" fmla="val 6326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10800"/>
              <a:gd name="f9" fmla="val -2147483647"/>
              <a:gd name="f10" fmla="val 2147483647"/>
              <a:gd name="f11" fmla="+- 0 0 0"/>
              <a:gd name="f12" fmla="abs f4"/>
              <a:gd name="f13" fmla="abs f5"/>
              <a:gd name="f14" fmla="abs f6"/>
              <a:gd name="f15" fmla="pin 0 f0 10800"/>
              <a:gd name="f16" fmla="*/ f11 f1 1"/>
              <a:gd name="f17" fmla="?: f12 f4 1"/>
              <a:gd name="f18" fmla="?: f13 f5 1"/>
              <a:gd name="f19" fmla="?: f14 f6 1"/>
              <a:gd name="f20" fmla="+- f7 f15 0"/>
              <a:gd name="f21" fmla="*/ f15 1 2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7 f21 0"/>
              <a:gd name="f28" fmla="+- f22 0 f2"/>
              <a:gd name="f29" fmla="min f24 f23"/>
              <a:gd name="f30" fmla="*/ f25 1 f19"/>
              <a:gd name="f31" fmla="*/ f26 1 f19"/>
              <a:gd name="f32" fmla="+- f30 0 f15"/>
              <a:gd name="f33" fmla="+- f31 0 f15"/>
              <a:gd name="f34" fmla="+- f30 0 f21"/>
              <a:gd name="f35" fmla="+- f31 0 f21"/>
              <a:gd name="f36" fmla="*/ f15 f29 1"/>
              <a:gd name="f37" fmla="*/ f7 f29 1"/>
              <a:gd name="f38" fmla="*/ f27 f29 1"/>
              <a:gd name="f39" fmla="*/ f20 f29 1"/>
              <a:gd name="f40" fmla="*/ f30 f29 1"/>
              <a:gd name="f41" fmla="*/ f31 f29 1"/>
              <a:gd name="f42" fmla="*/ 10800 f29 1"/>
              <a:gd name="f43" fmla="*/ f34 f29 1"/>
              <a:gd name="f44" fmla="*/ f35 f29 1"/>
              <a:gd name="f45" fmla="*/ f32 f29 1"/>
              <a:gd name="f46" fmla="*/ f33 f29 1"/>
            </a:gdLst>
            <a:ahLst>
              <a:ahXY gdRefX="f0" minX="f7" maxX="f8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42" y="f37"/>
              </a:cxn>
              <a:cxn ang="f28">
                <a:pos x="f37" y="f42"/>
              </a:cxn>
              <a:cxn ang="f28">
                <a:pos x="f42" y="f41"/>
              </a:cxn>
              <a:cxn ang="f28">
                <a:pos x="f40" y="f42"/>
              </a:cxn>
            </a:cxnLst>
            <a:rect l="f38" t="f38" r="f43" b="f44"/>
            <a:pathLst>
              <a:path>
                <a:moveTo>
                  <a:pt x="f39" y="f37"/>
                </a:moveTo>
                <a:lnTo>
                  <a:pt x="f45" y="f37"/>
                </a:lnTo>
                <a:lnTo>
                  <a:pt x="f40" y="f39"/>
                </a:lnTo>
                <a:lnTo>
                  <a:pt x="f40" y="f46"/>
                </a:lnTo>
                <a:lnTo>
                  <a:pt x="f45" y="f41"/>
                </a:lnTo>
                <a:lnTo>
                  <a:pt x="f39" y="f41"/>
                </a:lnTo>
                <a:lnTo>
                  <a:pt x="f37" y="f46"/>
                </a:lnTo>
                <a:lnTo>
                  <a:pt x="f37" y="f39"/>
                </a:lnTo>
                <a:close/>
              </a:path>
            </a:pathLst>
          </a:custGeom>
          <a:solidFill>
            <a:srgbClr val="FF0000"/>
          </a:solidFill>
          <a:ln w="12700">
            <a:solidFill>
              <a:srgbClr val="FFFFFF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6" name="מחבר ישר 45"/>
          <p:cNvSpPr/>
          <p:nvPr/>
        </p:nvSpPr>
        <p:spPr>
          <a:xfrm flipV="1">
            <a:off x="3546396" y="4899474"/>
            <a:ext cx="0" cy="148608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47" name="צורה חופשית 46"/>
          <p:cNvSpPr/>
          <p:nvPr/>
        </p:nvSpPr>
        <p:spPr>
          <a:xfrm>
            <a:off x="3546396" y="4718754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  <a:r>
              <a:rPr lang="en-US" sz="2800" i="1" baseline="30000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2</a:t>
            </a:r>
          </a:p>
        </p:txBody>
      </p:sp>
      <p:sp>
        <p:nvSpPr>
          <p:cNvPr id="48" name="צורה חופשית 47"/>
          <p:cNvSpPr/>
          <p:nvPr/>
        </p:nvSpPr>
        <p:spPr>
          <a:xfrm>
            <a:off x="5632236" y="6251994"/>
            <a:ext cx="457200" cy="52540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2700"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algn="l" rtl="0" fontAlgn="base">
              <a:spcBef>
                <a:spcPts val="112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i="1">
                <a:solidFill>
                  <a:srgbClr val="FFFFFF"/>
                </a:solidFill>
                <a:latin typeface="Times New Roman" pitchFamily="18"/>
                <a:ea typeface="Droid Sans Fallback" pitchFamily="2"/>
                <a:cs typeface="FreeSans" pitchFamily="2"/>
              </a:rPr>
              <a:t>x</a:t>
            </a:r>
          </a:p>
        </p:txBody>
      </p:sp>
      <p:sp>
        <p:nvSpPr>
          <p:cNvPr id="50" name="מחבר ישר 49"/>
          <p:cNvSpPr/>
          <p:nvPr/>
        </p:nvSpPr>
        <p:spPr>
          <a:xfrm flipV="1">
            <a:off x="1736676" y="5282448"/>
            <a:ext cx="4352760" cy="1776271"/>
          </a:xfrm>
          <a:prstGeom prst="line">
            <a:avLst/>
          </a:prstGeom>
          <a:noFill/>
          <a:ln w="25400">
            <a:solidFill>
              <a:srgbClr val="FFFF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77466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4345402" y="1084880"/>
            <a:ext cx="7968" cy="5548394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60896" y="3772096"/>
            <a:ext cx="734258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789230" y="319233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9899" y="25811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05462" y="53952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77535" y="55205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371761" y="26700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349087" y="50739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028430" y="32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497399" y="38638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890293" y="3535861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811005" y="3551359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979193" y="4083725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625485" y="337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800693" y="3819779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136653" y="4214466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435771" y="4172625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979193" y="33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873629" y="220256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308920" y="205830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4300952" y="3147884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5135016" y="242069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6035552" y="411626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818799" y="47279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3015300" y="47664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4791039" y="3952751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http://latex.codecogs.com/png.latex?%5Cbg_black%20%5Chuge%20x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602" y="3922589"/>
            <a:ext cx="3143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codecogs.com/png.latex?%5Cbg_black%20%5Chuge%20x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070" y="1209958"/>
            <a:ext cx="323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09600"/>
          </a:xfrm>
        </p:spPr>
        <p:txBody>
          <a:bodyPr/>
          <a:lstStyle/>
          <a:p>
            <a:r>
              <a:rPr lang="en-US" dirty="0" smtClean="0"/>
              <a:t>What should be the mapping?</a:t>
            </a:r>
            <a:endParaRPr lang="he-IL" dirty="0"/>
          </a:p>
        </p:txBody>
      </p:sp>
      <p:pic>
        <p:nvPicPr>
          <p:cNvPr id="47" name="Picture 6" descr="http://latex.codecogs.com/png.latex?%5Cbg_black%20%5Chuge%20x%3D%20%5Bx_1%2Cx_2%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9" y="1402513"/>
            <a:ext cx="16478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://latex.codecogs.com/gif.latex?%5Cdpi%7B200%7D%20%5Cbg_black%20%5Ccolor%5Brgb%5D%7B0.4%2C0.6%2C%201%7D%20y%3D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1984930"/>
            <a:ext cx="1080042" cy="3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://latex.codecogs.com/gif.latex?%5Cdpi%7B200%7D%20%5Cbg_black%20%5Ccolor%5Brgb%5D%7B1%2C0%2C%200%7D%20y%3D&amp;plus;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2571589"/>
            <a:ext cx="952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87296" name="מחבר ישר 2487295"/>
          <p:cNvCxnSpPr/>
          <p:nvPr/>
        </p:nvCxnSpPr>
        <p:spPr bwMode="auto">
          <a:xfrm>
            <a:off x="4225553" y="3255766"/>
            <a:ext cx="254668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7297" name="TextBox 2487296"/>
          <p:cNvSpPr txBox="1"/>
          <p:nvPr/>
        </p:nvSpPr>
        <p:spPr>
          <a:xfrm>
            <a:off x="4557711" y="3060158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53" name="מחבר ישר 52"/>
          <p:cNvCxnSpPr/>
          <p:nvPr/>
        </p:nvCxnSpPr>
        <p:spPr bwMode="auto">
          <a:xfrm>
            <a:off x="4222973" y="2028844"/>
            <a:ext cx="254668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4555131" y="1833236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35298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 flipH="1" flipV="1">
            <a:off x="4345402" y="1100380"/>
            <a:ext cx="7968" cy="4572018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60896" y="3772096"/>
            <a:ext cx="734258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789230" y="319233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729899" y="25811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3705462" y="539521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777535" y="552057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3371761" y="267001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349087" y="50739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6028430" y="32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497399" y="3863851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890293" y="3535861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4811005" y="3551359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3979193" y="4083725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4625485" y="337358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800693" y="3819779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4136653" y="4214466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4435771" y="4172625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979193" y="33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3873629" y="220256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308920" y="205830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4300952" y="3147884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>
            <a:off x="5135016" y="242069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6035552" y="4116264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818799" y="4727929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7"/>
          <p:cNvSpPr>
            <a:spLocks noChangeArrowheads="1"/>
          </p:cNvSpPr>
          <p:nvPr/>
        </p:nvSpPr>
        <p:spPr bwMode="auto">
          <a:xfrm>
            <a:off x="3015300" y="476646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4791039" y="3952751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http://latex.codecogs.com/png.latex?%5Cbg_black%20%5Chuge%20x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602" y="3922589"/>
            <a:ext cx="3143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codecogs.com/png.latex?%5Cbg_black%20%5Chuge%20x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070" y="1209958"/>
            <a:ext cx="323850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09600"/>
          </a:xfrm>
        </p:spPr>
        <p:txBody>
          <a:bodyPr/>
          <a:lstStyle/>
          <a:p>
            <a:r>
              <a:rPr lang="en-US" dirty="0" smtClean="0"/>
              <a:t>What should be the mapping?</a:t>
            </a:r>
            <a:endParaRPr lang="he-IL" dirty="0"/>
          </a:p>
        </p:txBody>
      </p:sp>
      <p:pic>
        <p:nvPicPr>
          <p:cNvPr id="47" name="Picture 6" descr="http://latex.codecogs.com/png.latex?%5Cbg_black%20%5Chuge%20x%3D%20%5Bx_1%2Cx_2%5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9" y="1402513"/>
            <a:ext cx="16478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://latex.codecogs.com/gif.latex?%5Cdpi%7B200%7D%20%5Cbg_black%20%5Ccolor%5Brgb%5D%7B0.4%2C0.6%2C%201%7D%20y%3D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1984930"/>
            <a:ext cx="1080042" cy="3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://latex.codecogs.com/gif.latex?%5Cdpi%7B200%7D%20%5Cbg_black%20%5Ccolor%5Brgb%5D%7B1%2C0%2C%200%7D%20y%3D&amp;plus;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2571589"/>
            <a:ext cx="952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87296" name="מחבר ישר 2487295"/>
          <p:cNvCxnSpPr/>
          <p:nvPr/>
        </p:nvCxnSpPr>
        <p:spPr bwMode="auto">
          <a:xfrm>
            <a:off x="4225553" y="3255766"/>
            <a:ext cx="254668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87297" name="TextBox 2487296"/>
          <p:cNvSpPr txBox="1"/>
          <p:nvPr/>
        </p:nvSpPr>
        <p:spPr>
          <a:xfrm>
            <a:off x="4557711" y="3060158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53" name="מחבר ישר 52"/>
          <p:cNvCxnSpPr/>
          <p:nvPr/>
        </p:nvCxnSpPr>
        <p:spPr bwMode="auto">
          <a:xfrm>
            <a:off x="4222973" y="2028844"/>
            <a:ext cx="254668" cy="0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4555131" y="1833236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pic>
        <p:nvPicPr>
          <p:cNvPr id="1026" name="Picture 2" descr="http://latex.codecogs.com/png.latex?%5Cdpi%7B300%7D%20%5Cbg_black%20%5CPhi%28x_1%2Cx_2%29%3D%5Csqrt%7Bx_1%5E2&amp;plus;x_2%5E2%7D-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07" y="5819156"/>
            <a:ext cx="51530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26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960896" y="3772096"/>
            <a:ext cx="7342582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302181" y="37022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426672" y="3683398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270971" y="3670476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AutoShape 21"/>
          <p:cNvSpPr>
            <a:spLocks noChangeArrowheads="1"/>
          </p:cNvSpPr>
          <p:nvPr/>
        </p:nvSpPr>
        <p:spPr bwMode="auto">
          <a:xfrm>
            <a:off x="3465206" y="3670476"/>
            <a:ext cx="88900" cy="88900"/>
          </a:xfrm>
          <a:prstGeom prst="octagon">
            <a:avLst>
              <a:gd name="adj" fmla="val 29287"/>
            </a:avLst>
          </a:prstGeom>
          <a:solidFill>
            <a:srgbClr val="6699FF"/>
          </a:solidFill>
          <a:ln w="9525" algn="ctr">
            <a:solidFill>
              <a:srgbClr val="66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458152" y="374665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AutoShape 7"/>
          <p:cNvSpPr>
            <a:spLocks noChangeArrowheads="1"/>
          </p:cNvSpPr>
          <p:nvPr/>
        </p:nvSpPr>
        <p:spPr bwMode="auto">
          <a:xfrm>
            <a:off x="5563694" y="37022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609600"/>
          </a:xfrm>
        </p:spPr>
        <p:txBody>
          <a:bodyPr/>
          <a:lstStyle/>
          <a:p>
            <a:r>
              <a:rPr lang="en-US" dirty="0" smtClean="0"/>
              <a:t>What should be the mapping?</a:t>
            </a:r>
            <a:endParaRPr lang="he-IL" dirty="0"/>
          </a:p>
        </p:txBody>
      </p:sp>
      <p:pic>
        <p:nvPicPr>
          <p:cNvPr id="47" name="Picture 6" descr="http://latex.codecogs.com/png.latex?%5Cbg_black%20%5Chuge%20x%3D%20%5Bx_1%2Cx_2%5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859" y="1402513"/>
            <a:ext cx="16478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://latex.codecogs.com/gif.latex?%5Cdpi%7B200%7D%20%5Cbg_black%20%5Ccolor%5Brgb%5D%7B0.4%2C0.6%2C%201%7D%20y%3D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1984930"/>
            <a:ext cx="1080042" cy="3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http://latex.codecogs.com/gif.latex?%5Cdpi%7B200%7D%20%5Cbg_black%20%5Ccolor%5Brgb%5D%7B1%2C0%2C%200%7D%20y%3D&amp;plus;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2571589"/>
            <a:ext cx="9525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7297" name="TextBox 2487296"/>
          <p:cNvSpPr txBox="1"/>
          <p:nvPr/>
        </p:nvSpPr>
        <p:spPr>
          <a:xfrm>
            <a:off x="5282335" y="3856985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cxnSp>
        <p:nvCxnSpPr>
          <p:cNvPr id="53" name="מחבר ישר 52"/>
          <p:cNvCxnSpPr/>
          <p:nvPr/>
        </p:nvCxnSpPr>
        <p:spPr bwMode="auto">
          <a:xfrm>
            <a:off x="5437987" y="3629463"/>
            <a:ext cx="0" cy="2343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Box 53"/>
          <p:cNvSpPr txBox="1"/>
          <p:nvPr/>
        </p:nvSpPr>
        <p:spPr>
          <a:xfrm>
            <a:off x="3227566" y="3856985"/>
            <a:ext cx="39466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-1</a:t>
            </a:r>
            <a:endParaRPr lang="he-IL" dirty="0"/>
          </a:p>
        </p:txBody>
      </p:sp>
      <p:pic>
        <p:nvPicPr>
          <p:cNvPr id="1026" name="Picture 2" descr="http://latex.codecogs.com/png.latex?%5Cdpi%7B300%7D%20%5Cbg_black%20%5CPhi%28x_1%2Cx_2%29%3D%5Csqrt%7Bx_1%5E2&amp;plus;x_2%5E2%7D-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07" y="5819156"/>
            <a:ext cx="51530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מחבר ישר 39"/>
          <p:cNvCxnSpPr/>
          <p:nvPr/>
        </p:nvCxnSpPr>
        <p:spPr bwMode="auto">
          <a:xfrm>
            <a:off x="3436165" y="3629463"/>
            <a:ext cx="0" cy="2343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מחבר ישר 40"/>
          <p:cNvCxnSpPr/>
          <p:nvPr/>
        </p:nvCxnSpPr>
        <p:spPr bwMode="auto">
          <a:xfrm>
            <a:off x="4437076" y="3629463"/>
            <a:ext cx="0" cy="2343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4281424" y="3856985"/>
            <a:ext cx="3113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0</a:t>
            </a:r>
            <a:endParaRPr lang="he-IL" dirty="0"/>
          </a:p>
        </p:txBody>
      </p:sp>
      <p:pic>
        <p:nvPicPr>
          <p:cNvPr id="2050" name="Picture 2" descr="http://latex.codecogs.com/png.latex?%5Cdpi%7B300%7D%20%5Cbg_black%20%5CPhi%28x_1%2Cx_2%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436" y="3956518"/>
            <a:ext cx="1752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8870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1114567"/>
          </a:xfrm>
          <a:ln/>
        </p:spPr>
        <p:txBody>
          <a:bodyPr/>
          <a:lstStyle/>
          <a:p>
            <a:r>
              <a:rPr lang="en-US" dirty="0" smtClean="0"/>
              <a:t>Machine learning:</a:t>
            </a:r>
            <a:br>
              <a:rPr lang="en-US" dirty="0" smtClean="0"/>
            </a:br>
            <a:r>
              <a:rPr lang="en-US" dirty="0" smtClean="0"/>
              <a:t>Learn a Function from Examples</a:t>
            </a:r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624083"/>
            <a:ext cx="8419819" cy="5233917"/>
          </a:xfrm>
        </p:spPr>
        <p:txBody>
          <a:bodyPr/>
          <a:lstStyle/>
          <a:p>
            <a:pPr marL="0" lvl="0" indent="0"/>
            <a:r>
              <a:rPr lang="en-US" dirty="0" smtClean="0"/>
              <a:t> Function:</a:t>
            </a:r>
          </a:p>
          <a:p>
            <a:pPr marL="0" lvl="0" indent="0">
              <a:buNone/>
            </a:pPr>
            <a:r>
              <a:rPr lang="en-US" dirty="0" smtClean="0"/>
              <a:t> </a:t>
            </a:r>
          </a:p>
          <a:p>
            <a:pPr marL="0" lvl="0" indent="0"/>
            <a:r>
              <a:rPr lang="en-US" dirty="0" smtClean="0"/>
              <a:t> Examples:</a:t>
            </a:r>
          </a:p>
          <a:p>
            <a:pPr marL="400050" lvl="1" indent="0"/>
            <a:r>
              <a:rPr lang="en-US" sz="2800" dirty="0" smtClean="0"/>
              <a:t> Supervised: </a:t>
            </a:r>
          </a:p>
          <a:p>
            <a:pPr marL="400050" lvl="1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400050" lvl="1" indent="0"/>
            <a:r>
              <a:rPr lang="en-US" sz="2800" dirty="0" smtClean="0"/>
              <a:t> Unsupervised: </a:t>
            </a:r>
          </a:p>
          <a:p>
            <a:pPr marL="400050" lvl="1" indent="0"/>
            <a:endParaRPr lang="en-US" sz="2800" dirty="0"/>
          </a:p>
          <a:p>
            <a:pPr marL="400050" lvl="1" indent="0"/>
            <a:r>
              <a:rPr lang="en-US" sz="2800" dirty="0" smtClean="0"/>
              <a:t> </a:t>
            </a:r>
            <a:r>
              <a:rPr lang="en-US" sz="2800" dirty="0" err="1" smtClean="0"/>
              <a:t>Semisuprvised</a:t>
            </a:r>
            <a:r>
              <a:rPr lang="en-US" sz="2800" dirty="0" smtClean="0"/>
              <a:t>: </a:t>
            </a:r>
          </a:p>
          <a:p>
            <a:pPr marL="0" lvl="0" indent="0"/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032" name="Picture 8" descr="http://latex.codecogs.com/png.latex?%5Cdpi%7B200%7D%20%5Cbg_black%20%5Chuge%20f%28x%29%3Dy%20%5C%3B%5C%3B%5C%3B%20x%20%5Cin%20%5Cmathcal%7BX%7D%20%5C%3B%5C%3B%5C%3B%20y%20%5Cin%20%5Cmathcal%7BY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29" y="1543120"/>
            <a:ext cx="6791325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latex.codecogs.com/png.latex?%5Cdpi%7B200%7D%20%5Cbg_black%20%5Chuge%20%5C%7Bx_i%2Cy_i%5C%7D_%7Bi%3D1%7D%5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50" y="3410245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latex.codecogs.com/png.latex?%5Cdpi%7B200%7D%20%5Cbg_black%20%5Chuge%20%5C%7Bx_i%5C%7D_%7Bi%3D1%7D%5E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50" y="4638544"/>
            <a:ext cx="19621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latex.codecogs.com/png.latex?%5Cdpi%7B200%7D%20%5Cbg_black%20%5Chuge%20%5C%7Bx_i%5C%7D_%7Bi%3D1%7D%5E%7Bn_1%7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50" y="5861747"/>
            <a:ext cx="19621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latex.codecogs.com/png.latex?%5Cdpi%7B200%7D%20%5Cbg_black%20%5Chuge%20%5C%7Bx_i%2Cy_i%5C%7D_%7Bi%3D1%7D%5E%7Bn2%7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708" y="5842697"/>
            <a:ext cx="2762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מלבן 1"/>
          <p:cNvSpPr/>
          <p:nvPr/>
        </p:nvSpPr>
        <p:spPr bwMode="auto">
          <a:xfrm>
            <a:off x="286603" y="3302759"/>
            <a:ext cx="8488907" cy="968990"/>
          </a:xfrm>
          <a:prstGeom prst="rect">
            <a:avLst/>
          </a:prstGeom>
          <a:solidFill>
            <a:srgbClr val="32FF00">
              <a:alpha val="29000"/>
            </a:srgb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76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23248"/>
          </a:xfrm>
          <a:ln/>
        </p:spPr>
        <p:txBody>
          <a:bodyPr/>
          <a:lstStyle/>
          <a:p>
            <a:r>
              <a:rPr lang="en-US" dirty="0" smtClean="0"/>
              <a:t>What should be the </a:t>
            </a:r>
            <a:r>
              <a:rPr lang="en-US" dirty="0" smtClean="0"/>
              <a:t>mapping in general?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85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09600"/>
          </a:xfrm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149350"/>
            <a:ext cx="8437562" cy="5410200"/>
          </a:xfrm>
          <a:noFill/>
          <a:ln/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Lagrangian</a:t>
            </a:r>
            <a:r>
              <a:rPr lang="en-US" dirty="0" smtClean="0"/>
              <a:t> dual: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the classifier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2025700"/>
            <a:ext cx="6464300" cy="2636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" y="5857697"/>
            <a:ext cx="828548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68" y="4729595"/>
            <a:ext cx="4312920" cy="92710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 bwMode="auto">
          <a:xfrm>
            <a:off x="3493431" y="3640086"/>
            <a:ext cx="4503693" cy="102213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2" name="מלבן 11"/>
          <p:cNvSpPr/>
          <p:nvPr/>
        </p:nvSpPr>
        <p:spPr bwMode="auto">
          <a:xfrm>
            <a:off x="3645831" y="3792487"/>
            <a:ext cx="4503693" cy="86973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מלבן 12"/>
          <p:cNvSpPr/>
          <p:nvPr/>
        </p:nvSpPr>
        <p:spPr bwMode="auto">
          <a:xfrm>
            <a:off x="3155623" y="5656695"/>
            <a:ext cx="2742053" cy="102213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 bwMode="auto">
          <a:xfrm>
            <a:off x="7997123" y="4867678"/>
            <a:ext cx="568997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51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68" y="4729595"/>
            <a:ext cx="4312920" cy="927100"/>
          </a:xfrm>
          <a:prstGeom prst="rect">
            <a:avLst/>
          </a:prstGeom>
        </p:spPr>
      </p:pic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09600"/>
          </a:xfrm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149350"/>
            <a:ext cx="8437562" cy="5410200"/>
          </a:xfrm>
          <a:noFill/>
          <a:ln/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Lagrangian</a:t>
            </a:r>
            <a:r>
              <a:rPr lang="en-US" dirty="0" smtClean="0"/>
              <a:t> dual: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the classifier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2025700"/>
            <a:ext cx="6464300" cy="26365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593305" y="2117557"/>
            <a:ext cx="1029903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" y="5857697"/>
            <a:ext cx="8285480" cy="927100"/>
          </a:xfrm>
          <a:prstGeom prst="rect">
            <a:avLst/>
          </a:prstGeom>
        </p:spPr>
      </p:pic>
      <p:sp>
        <p:nvSpPr>
          <p:cNvPr id="13" name="מלבן 12"/>
          <p:cNvSpPr/>
          <p:nvPr/>
        </p:nvSpPr>
        <p:spPr bwMode="auto">
          <a:xfrm>
            <a:off x="3155623" y="5656695"/>
            <a:ext cx="2742053" cy="102213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מלבן 13"/>
          <p:cNvSpPr/>
          <p:nvPr/>
        </p:nvSpPr>
        <p:spPr bwMode="auto">
          <a:xfrm>
            <a:off x="3645831" y="3595607"/>
            <a:ext cx="4503693" cy="106661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2" name="מלבן 11"/>
          <p:cNvSpPr/>
          <p:nvPr/>
        </p:nvSpPr>
        <p:spPr bwMode="auto">
          <a:xfrm>
            <a:off x="7997123" y="4867678"/>
            <a:ext cx="568997" cy="48368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238169" y="4837010"/>
            <a:ext cx="808552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8974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268" y="4729595"/>
            <a:ext cx="4699000" cy="927100"/>
          </a:xfrm>
          <a:prstGeom prst="rect">
            <a:avLst/>
          </a:prstGeom>
        </p:spPr>
      </p:pic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09600"/>
          </a:xfrm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149350"/>
            <a:ext cx="8437562" cy="5410200"/>
          </a:xfrm>
          <a:noFill/>
          <a:ln/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Lagrangian</a:t>
            </a:r>
            <a:r>
              <a:rPr lang="en-US" dirty="0" smtClean="0"/>
              <a:t> dual: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the classifier 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2025700"/>
            <a:ext cx="6464300" cy="26365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593305" y="2117557"/>
            <a:ext cx="721895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40" y="5857697"/>
            <a:ext cx="8285480" cy="9271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7276669" y="4837010"/>
            <a:ext cx="1145436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2" name="מלבן 11"/>
          <p:cNvSpPr/>
          <p:nvPr/>
        </p:nvSpPr>
        <p:spPr bwMode="auto">
          <a:xfrm>
            <a:off x="3155623" y="5656695"/>
            <a:ext cx="2742053" cy="102213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מלבן 12"/>
          <p:cNvSpPr/>
          <p:nvPr/>
        </p:nvSpPr>
        <p:spPr bwMode="auto">
          <a:xfrm>
            <a:off x="3645831" y="3792487"/>
            <a:ext cx="4503693" cy="86973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4" name="מלבן 13"/>
          <p:cNvSpPr/>
          <p:nvPr/>
        </p:nvSpPr>
        <p:spPr bwMode="auto">
          <a:xfrm>
            <a:off x="3645831" y="3595607"/>
            <a:ext cx="4503693" cy="106661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6" name="מלבן 15"/>
          <p:cNvSpPr/>
          <p:nvPr/>
        </p:nvSpPr>
        <p:spPr bwMode="auto">
          <a:xfrm>
            <a:off x="8450904" y="4867139"/>
            <a:ext cx="499265" cy="558921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1274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0"/>
          <p:cNvSpPr>
            <a:spLocks noChangeArrowheads="1"/>
          </p:cNvSpPr>
          <p:nvPr/>
        </p:nvSpPr>
        <p:spPr bwMode="auto">
          <a:xfrm>
            <a:off x="269507" y="1867302"/>
            <a:ext cx="8672361" cy="4629752"/>
          </a:xfrm>
          <a:prstGeom prst="rect">
            <a:avLst/>
          </a:prstGeom>
          <a:solidFill>
            <a:srgbClr val="6B6B6B">
              <a:alpha val="65000"/>
            </a:srgbClr>
          </a:solidFill>
          <a:ln>
            <a:noFill/>
          </a:ln>
          <a:extLst/>
        </p:spPr>
        <p:txBody>
          <a:bodyPr/>
          <a:lstStyle/>
          <a:p>
            <a:pPr marL="342900" indent="-34290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</a:pPr>
            <a:endParaRPr lang="en-US" sz="4800" dirty="0">
              <a:solidFill>
                <a:srgbClr val="FFA500"/>
              </a:solidFill>
            </a:endParaRPr>
          </a:p>
        </p:txBody>
      </p:sp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09600"/>
          </a:xfrm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149350"/>
            <a:ext cx="8437562" cy="5410200"/>
          </a:xfrm>
          <a:noFill/>
          <a:ln/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Lagrangian</a:t>
            </a:r>
            <a:r>
              <a:rPr lang="en-US" dirty="0" smtClean="0"/>
              <a:t> dual: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2025700"/>
            <a:ext cx="6464300" cy="263652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6593305" y="2117557"/>
            <a:ext cx="721895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15" y="5392306"/>
            <a:ext cx="5093970" cy="435610"/>
          </a:xfrm>
          <a:prstGeom prst="rect">
            <a:avLst/>
          </a:prstGeom>
        </p:spPr>
      </p:pic>
      <p:sp>
        <p:nvSpPr>
          <p:cNvPr id="8" name="מלבן 7"/>
          <p:cNvSpPr/>
          <p:nvPr/>
        </p:nvSpPr>
        <p:spPr bwMode="auto">
          <a:xfrm>
            <a:off x="3645831" y="3595607"/>
            <a:ext cx="4503693" cy="1066614"/>
          </a:xfrm>
          <a:prstGeom prst="rect">
            <a:avLst/>
          </a:prstGeom>
          <a:solidFill>
            <a:srgbClr val="474747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2551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09600"/>
          </a:xfrm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 bwMode="auto">
          <a:xfrm>
            <a:off x="4293269" y="2897204"/>
            <a:ext cx="481263" cy="1087655"/>
          </a:xfrm>
          <a:prstGeom prst="upDownArrow">
            <a:avLst/>
          </a:prstGeom>
          <a:solidFill>
            <a:srgbClr val="FFC000"/>
          </a:solidFill>
          <a:ln w="25400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35" y="2025700"/>
            <a:ext cx="2106930" cy="373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95" y="4276407"/>
            <a:ext cx="419481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058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609600"/>
          </a:xfrm>
          <a:ln/>
        </p:spPr>
        <p:txBody>
          <a:bodyPr/>
          <a:lstStyle/>
          <a:p>
            <a:r>
              <a:rPr lang="en-US" dirty="0" smtClean="0"/>
              <a:t>Support Vector Machines (SVMs)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35" y="2025700"/>
            <a:ext cx="2106930" cy="373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495" y="4276407"/>
            <a:ext cx="4194810" cy="571500"/>
          </a:xfrm>
          <a:prstGeom prst="rect">
            <a:avLst/>
          </a:prstGeom>
        </p:spPr>
      </p:pic>
      <p:sp>
        <p:nvSpPr>
          <p:cNvPr id="11" name="Up-Down Arrow 10"/>
          <p:cNvSpPr/>
          <p:nvPr/>
        </p:nvSpPr>
        <p:spPr bwMode="auto">
          <a:xfrm>
            <a:off x="4293269" y="2897204"/>
            <a:ext cx="481263" cy="1087655"/>
          </a:xfrm>
          <a:prstGeom prst="upDownArrow">
            <a:avLst/>
          </a:prstGeom>
          <a:solidFill>
            <a:srgbClr val="FFC000"/>
          </a:solidFill>
          <a:ln w="25400" cap="flat" cmpd="sng" algn="ctr">
            <a:solidFill>
              <a:schemeClr val="tx1">
                <a:lumMod val="90000"/>
                <a:lumOff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71" y="5343207"/>
            <a:ext cx="5981700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53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Support Vector Machines (SVMs) </a:t>
            </a:r>
            <a:br>
              <a:rPr lang="en-US" dirty="0" smtClean="0"/>
            </a:br>
            <a:r>
              <a:rPr lang="en-US" dirty="0" smtClean="0"/>
              <a:t>Primal with </a:t>
            </a:r>
            <a:r>
              <a:rPr lang="en-US" dirty="0"/>
              <a:t>Kernels (</a:t>
            </a:r>
            <a:r>
              <a:rPr lang="en-US" dirty="0" err="1" smtClean="0"/>
              <a:t>Chapelle</a:t>
            </a:r>
            <a:r>
              <a:rPr lang="en-US" dirty="0" smtClean="0"/>
              <a:t> 06)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588168"/>
            <a:ext cx="8437562" cy="4971381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03081" y="2695075"/>
            <a:ext cx="5399774" cy="1212782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99411" y="2695075"/>
            <a:ext cx="1328285" cy="1212782"/>
          </a:xfrm>
          <a:prstGeom prst="rect">
            <a:avLst/>
          </a:prstGeom>
          <a:solidFill>
            <a:srgbClr val="00FF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99411" y="4045969"/>
            <a:ext cx="4023360" cy="1212782"/>
          </a:xfrm>
          <a:prstGeom prst="rect">
            <a:avLst/>
          </a:prstGeom>
          <a:solidFill>
            <a:srgbClr val="00FF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74294" y="5323474"/>
            <a:ext cx="6104022" cy="1212782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" y="1623192"/>
            <a:ext cx="7515225" cy="939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4" y="2814988"/>
            <a:ext cx="8129587" cy="36747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165236" y="4045969"/>
            <a:ext cx="9540241" cy="2904159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Rectangle 21"/>
          <p:cNvSpPr/>
          <p:nvPr/>
        </p:nvSpPr>
        <p:spPr bwMode="auto">
          <a:xfrm>
            <a:off x="7113000" y="2884446"/>
            <a:ext cx="570190" cy="834040"/>
          </a:xfrm>
          <a:prstGeom prst="rect">
            <a:avLst/>
          </a:prstGeom>
          <a:solidFill>
            <a:srgbClr val="5C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2" name="מלבן 11"/>
          <p:cNvSpPr/>
          <p:nvPr/>
        </p:nvSpPr>
        <p:spPr bwMode="auto">
          <a:xfrm>
            <a:off x="956605" y="3398163"/>
            <a:ext cx="281354" cy="50969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158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1028298" y="5276951"/>
            <a:ext cx="5863390" cy="1212782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Support Vector Machines (SVMs) </a:t>
            </a:r>
            <a:br>
              <a:rPr lang="en-US" dirty="0" smtClean="0"/>
            </a:br>
            <a:r>
              <a:rPr lang="en-US" dirty="0" smtClean="0"/>
              <a:t>Primal with </a:t>
            </a:r>
            <a:r>
              <a:rPr lang="en-US" dirty="0"/>
              <a:t>Kernels (</a:t>
            </a:r>
            <a:r>
              <a:rPr lang="en-US" dirty="0" err="1" smtClean="0"/>
              <a:t>Chapelle</a:t>
            </a:r>
            <a:r>
              <a:rPr lang="en-US" dirty="0" smtClean="0"/>
              <a:t> 06)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588168"/>
            <a:ext cx="8437562" cy="4971381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3003081" y="2695075"/>
            <a:ext cx="5399774" cy="1212782"/>
          </a:xfrm>
          <a:prstGeom prst="rect">
            <a:avLst/>
          </a:prstGeom>
          <a:solidFill>
            <a:srgbClr val="FF00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299411" y="2695075"/>
            <a:ext cx="1328285" cy="1212782"/>
          </a:xfrm>
          <a:prstGeom prst="rect">
            <a:avLst/>
          </a:prstGeom>
          <a:solidFill>
            <a:srgbClr val="00FF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99411" y="4045969"/>
            <a:ext cx="4023360" cy="1212782"/>
          </a:xfrm>
          <a:prstGeom prst="rect">
            <a:avLst/>
          </a:prstGeom>
          <a:solidFill>
            <a:srgbClr val="00FF00">
              <a:alpha val="36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7" y="1623192"/>
            <a:ext cx="7515225" cy="939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5" y="2814988"/>
            <a:ext cx="8129587" cy="3674745"/>
          </a:xfrm>
          <a:prstGeom prst="rect">
            <a:avLst/>
          </a:prstGeom>
        </p:spPr>
      </p:pic>
      <p:sp>
        <p:nvSpPr>
          <p:cNvPr id="12" name="מלבן 11"/>
          <p:cNvSpPr/>
          <p:nvPr/>
        </p:nvSpPr>
        <p:spPr bwMode="auto">
          <a:xfrm>
            <a:off x="956605" y="3398163"/>
            <a:ext cx="281354" cy="50969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Rectangle 21"/>
          <p:cNvSpPr/>
          <p:nvPr/>
        </p:nvSpPr>
        <p:spPr bwMode="auto">
          <a:xfrm>
            <a:off x="7113000" y="2884446"/>
            <a:ext cx="570190" cy="834040"/>
          </a:xfrm>
          <a:prstGeom prst="rect">
            <a:avLst/>
          </a:prstGeom>
          <a:solidFill>
            <a:srgbClr val="5C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02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Support Vector Machines (SVMs) </a:t>
            </a:r>
            <a:br>
              <a:rPr lang="en-US" dirty="0" smtClean="0"/>
            </a:br>
            <a:r>
              <a:rPr lang="en-US" dirty="0" smtClean="0"/>
              <a:t>Primal with </a:t>
            </a:r>
            <a:r>
              <a:rPr lang="en-US" dirty="0"/>
              <a:t>Kernels (</a:t>
            </a:r>
            <a:r>
              <a:rPr lang="en-US" dirty="0" err="1" smtClean="0"/>
              <a:t>Chapelle</a:t>
            </a:r>
            <a:r>
              <a:rPr lang="en-US" dirty="0" smtClean="0"/>
              <a:t> 06)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9" y="2814988"/>
            <a:ext cx="8129587" cy="3674745"/>
          </a:xfrm>
          <a:prstGeom prst="rect">
            <a:avLst/>
          </a:prstGeom>
        </p:spPr>
      </p:pic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588168"/>
            <a:ext cx="8437562" cy="4971381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6" y="1623192"/>
            <a:ext cx="7515225" cy="939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5216893" y="5563401"/>
            <a:ext cx="1116530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252763" y="4223885"/>
            <a:ext cx="1116530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0" name="Rectangle 21"/>
          <p:cNvSpPr/>
          <p:nvPr/>
        </p:nvSpPr>
        <p:spPr bwMode="auto">
          <a:xfrm>
            <a:off x="7113000" y="2884446"/>
            <a:ext cx="559039" cy="83404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מלבן 10"/>
          <p:cNvSpPr/>
          <p:nvPr/>
        </p:nvSpPr>
        <p:spPr bwMode="auto">
          <a:xfrm>
            <a:off x="956605" y="3398163"/>
            <a:ext cx="281354" cy="50969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239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609601"/>
          </a:xfrm>
          <a:ln/>
        </p:spPr>
        <p:txBody>
          <a:bodyPr/>
          <a:lstStyle/>
          <a:p>
            <a:r>
              <a:rPr lang="en-US" dirty="0" smtClean="0"/>
              <a:t>Example: Regression</a:t>
            </a:r>
            <a:endParaRPr lang="en-US" dirty="0"/>
          </a:p>
        </p:txBody>
      </p:sp>
      <p:pic>
        <p:nvPicPr>
          <p:cNvPr id="2050" name="Picture 2" descr="http://latex.codecogs.com/png.latex?%5Cdpi%7B200%7D%20%5Cbg_black%20%5Chuge%20%5Cmathcal%7BX%7D%3D%5Cmathbb%7BR%7D%20%5C%3B%5C%3B%5C%3B%20%5Cmathcal%7BY%7D%3D%5Cmathbb%7BR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2" y="1072995"/>
            <a:ext cx="41814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חבר ישר 10"/>
          <p:cNvSpPr/>
          <p:nvPr/>
        </p:nvSpPr>
        <p:spPr>
          <a:xfrm>
            <a:off x="2555515" y="4077433"/>
            <a:ext cx="396216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624083"/>
            <a:ext cx="8419819" cy="5233917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Examples: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054" name="Picture 6" descr="http://latex.codecogs.com/png.latex?%5Cdpi%7B200%7D%20%5Cbg_black%20%5Chuge%2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0" y="3709114"/>
            <a:ext cx="3333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latex.codecogs.com/png.latex?%5Cdpi%7B200%7D%20%5Cbg_black%20%5Chuge%20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72" y="2419962"/>
            <a:ext cx="3048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אליפסה 2"/>
          <p:cNvSpPr/>
          <p:nvPr/>
        </p:nvSpPr>
        <p:spPr bwMode="auto">
          <a:xfrm>
            <a:off x="4353675" y="39192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3" name="אליפסה 22"/>
          <p:cNvSpPr/>
          <p:nvPr/>
        </p:nvSpPr>
        <p:spPr bwMode="auto">
          <a:xfrm>
            <a:off x="4069341" y="37386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אליפסה 23"/>
          <p:cNvSpPr/>
          <p:nvPr/>
        </p:nvSpPr>
        <p:spPr bwMode="auto">
          <a:xfrm>
            <a:off x="4506075" y="4058042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5" name="אליפסה 24"/>
          <p:cNvSpPr/>
          <p:nvPr/>
        </p:nvSpPr>
        <p:spPr bwMode="auto">
          <a:xfrm>
            <a:off x="4658475" y="41694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6" name="אליפסה 25"/>
          <p:cNvSpPr/>
          <p:nvPr/>
        </p:nvSpPr>
        <p:spPr bwMode="auto">
          <a:xfrm>
            <a:off x="4810875" y="4294602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 bwMode="auto">
          <a:xfrm>
            <a:off x="4963275" y="44742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אליפסה 27"/>
          <p:cNvSpPr/>
          <p:nvPr/>
        </p:nvSpPr>
        <p:spPr bwMode="auto">
          <a:xfrm>
            <a:off x="5115675" y="46266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9" name="אליפסה 28"/>
          <p:cNvSpPr/>
          <p:nvPr/>
        </p:nvSpPr>
        <p:spPr bwMode="auto">
          <a:xfrm>
            <a:off x="3389211" y="32004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2" name="אליפסה 31"/>
          <p:cNvSpPr/>
          <p:nvPr/>
        </p:nvSpPr>
        <p:spPr bwMode="auto">
          <a:xfrm>
            <a:off x="3541611" y="33528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אליפסה 32"/>
          <p:cNvSpPr/>
          <p:nvPr/>
        </p:nvSpPr>
        <p:spPr bwMode="auto">
          <a:xfrm>
            <a:off x="3694011" y="3477994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אליפסה 33"/>
          <p:cNvSpPr/>
          <p:nvPr/>
        </p:nvSpPr>
        <p:spPr bwMode="auto">
          <a:xfrm>
            <a:off x="3846411" y="36576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36" name="Picture 10" descr="http://latex.codecogs.com/png.latex?%5Cdpi%7B200%7D%20%5Cbg_black%20%5Chuge%20%5C%7Bx_i%2Cy_i%5C%7D_%7Bi%3D1%7D%5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0" y="287279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מחבר ישר 36"/>
          <p:cNvSpPr/>
          <p:nvPr/>
        </p:nvSpPr>
        <p:spPr>
          <a:xfrm flipV="1">
            <a:off x="4353675" y="2629513"/>
            <a:ext cx="11560" cy="2966069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02848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70" y="2814988"/>
            <a:ext cx="8129587" cy="3674745"/>
          </a:xfrm>
          <a:prstGeom prst="rect">
            <a:avLst/>
          </a:prstGeom>
        </p:spPr>
      </p:pic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Support Vector Machines (SVMs) </a:t>
            </a:r>
            <a:br>
              <a:rPr lang="en-US" dirty="0" smtClean="0"/>
            </a:br>
            <a:r>
              <a:rPr lang="en-US" dirty="0" smtClean="0"/>
              <a:t>Primal with </a:t>
            </a:r>
            <a:r>
              <a:rPr lang="en-US" dirty="0"/>
              <a:t>Kernels (</a:t>
            </a:r>
            <a:r>
              <a:rPr lang="en-US" dirty="0" err="1" smtClean="0"/>
              <a:t>Chapelle</a:t>
            </a:r>
            <a:r>
              <a:rPr lang="en-US" dirty="0" smtClean="0"/>
              <a:t> 06)</a:t>
            </a:r>
            <a:endParaRPr 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588168"/>
            <a:ext cx="8437562" cy="4971381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6" y="1623192"/>
            <a:ext cx="7515225" cy="93980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5216893" y="5563401"/>
            <a:ext cx="664143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252763" y="4223885"/>
            <a:ext cx="665746" cy="712269"/>
          </a:xfrm>
          <a:prstGeom prst="ellipse">
            <a:avLst/>
          </a:pr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2" name="מלבן 11"/>
          <p:cNvSpPr/>
          <p:nvPr/>
        </p:nvSpPr>
        <p:spPr bwMode="auto">
          <a:xfrm>
            <a:off x="956605" y="3398163"/>
            <a:ext cx="281354" cy="509694"/>
          </a:xfrm>
          <a:prstGeom prst="rect">
            <a:avLst/>
          </a:prstGeom>
          <a:solidFill>
            <a:srgbClr val="0000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13" name="Rectangle 21"/>
          <p:cNvSpPr/>
          <p:nvPr/>
        </p:nvSpPr>
        <p:spPr bwMode="auto">
          <a:xfrm>
            <a:off x="7113000" y="2884446"/>
            <a:ext cx="559039" cy="834040"/>
          </a:xfrm>
          <a:prstGeom prst="rect">
            <a:avLst/>
          </a:prstGeom>
          <a:solidFill>
            <a:srgbClr val="00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858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59725"/>
          </a:xfrm>
          <a:ln/>
        </p:spPr>
        <p:txBody>
          <a:bodyPr/>
          <a:lstStyle/>
          <a:p>
            <a:r>
              <a:rPr lang="en-US" sz="3200" dirty="0" smtClean="0"/>
              <a:t>Popular Choices for Kernels</a:t>
            </a:r>
            <a:endParaRPr lang="en-US" sz="32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588168"/>
            <a:ext cx="8437562" cy="4971381"/>
          </a:xfrm>
          <a:noFill/>
          <a:ln/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89911" y="1255594"/>
            <a:ext cx="8437562" cy="5303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–"/>
              <a:defRPr sz="24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Char char="•"/>
              <a:defRPr sz="21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›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›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›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›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CC99"/>
              </a:buClr>
              <a:buSzPct val="110000"/>
              <a:buFont typeface="Arial" pitchFamily="34" charset="0"/>
              <a:buChar char="›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dirty="0" smtClean="0"/>
              <a:t>Polynomial (homogenous) kernel: 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Polynomial (</a:t>
            </a:r>
            <a:r>
              <a:rPr lang="en-US" dirty="0" err="1" smtClean="0"/>
              <a:t>inhomogenous</a:t>
            </a:r>
            <a:r>
              <a:rPr lang="en-US" dirty="0"/>
              <a:t>) kernel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Gaussian </a:t>
            </a:r>
            <a:r>
              <a:rPr lang="en-US" dirty="0" smtClean="0"/>
              <a:t>Radial Basis Function (RBF) kernel: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pPr marL="0" indent="0">
              <a:buFontTx/>
              <a:buNone/>
            </a:pPr>
            <a:endParaRPr lang="en-US" kern="0" dirty="0" smtClean="0"/>
          </a:p>
          <a:p>
            <a:endParaRPr lang="en-US" kern="0" dirty="0" smtClean="0"/>
          </a:p>
          <a:p>
            <a:endParaRPr lang="en-US" kern="0" dirty="0" smtClean="0"/>
          </a:p>
          <a:p>
            <a:pPr marL="0" indent="0">
              <a:buFontTx/>
              <a:buNone/>
            </a:pPr>
            <a:endParaRPr lang="en-US" sz="2400" kern="0" dirty="0"/>
          </a:p>
        </p:txBody>
      </p:sp>
      <p:pic>
        <p:nvPicPr>
          <p:cNvPr id="5122" name="Picture 2" descr="http://latex.codecogs.com/png.latex?%5Cdpi%7B200%7D%20%5Cbg_black%20%5Chuge%20K_%7Bij%7D%3D%20%28%7B%5Cboldsymbol%7Bx%7D_i%7D%5ET%5Cboldsymbol%7Bx%7D_j%29%5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87" y="1914669"/>
            <a:ext cx="42576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latex.codecogs.com/png.latex?%5Cdpi%7B200%7D%20%5Cbg_black%20%5Chuge%20K_%7Bij%7D%3D%20%28%7B%5Cboldsymbol%7Bx%7D_i%7D%5ET%5Cboldsymbol%7Bx%7D_j&amp;plus;c%29%5E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87" y="3907572"/>
            <a:ext cx="52959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latex.codecogs.com/png.latex?%5Cdpi%7B200%7D%20%5Cbg_black%20%5Chuge%20K_%7Bij%7D%3D%20e%5E%7B-%5Cgamma%20%7C%7C%5Cboldsymbol%7Bx%7D_i-%5Cboldsymbol%7Bx%7D_j%7C%7C%5E2_2%7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887" y="5540374"/>
            <a:ext cx="5162550" cy="10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134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453418"/>
            <a:ext cx="8647588" cy="4971381"/>
          </a:xfrm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One-vs-One</a:t>
            </a:r>
            <a:r>
              <a:rPr lang="en-US" dirty="0" smtClean="0"/>
              <a:t>: trains               classifiers, each one to classify between two classes and classify by majority</a:t>
            </a:r>
            <a:r>
              <a:rPr lang="en-US" dirty="0" smtClean="0"/>
              <a:t>.</a:t>
            </a:r>
            <a:endParaRPr lang="en-US" dirty="0" smtClean="0"/>
          </a:p>
        </p:txBody>
      </p:sp>
      <p:grpSp>
        <p:nvGrpSpPr>
          <p:cNvPr id="20" name="Group 14"/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3990725" y="2026229"/>
            <a:ext cx="1132401" cy="498158"/>
            <a:chOff x="-2" y="1"/>
            <a:chExt cx="2305" cy="1014"/>
          </a:xfrm>
        </p:grpSpPr>
        <p:sp>
          <p:nvSpPr>
            <p:cNvPr id="22" name="Freeform 15"/>
            <p:cNvSpPr>
              <a:spLocks noChangeAspect="1"/>
            </p:cNvSpPr>
            <p:nvPr/>
          </p:nvSpPr>
          <p:spPr bwMode="auto">
            <a:xfrm>
              <a:off x="34" y="36"/>
              <a:ext cx="475" cy="358"/>
            </a:xfrm>
            <a:custGeom>
              <a:avLst/>
              <a:gdLst>
                <a:gd name="T0" fmla="*/ 260 w 475"/>
                <a:gd name="T1" fmla="*/ 141 h 358"/>
                <a:gd name="T2" fmla="*/ 261 w 475"/>
                <a:gd name="T3" fmla="*/ 139 h 358"/>
                <a:gd name="T4" fmla="*/ 272 w 475"/>
                <a:gd name="T5" fmla="*/ 131 h 358"/>
                <a:gd name="T6" fmla="*/ 370 w 475"/>
                <a:gd name="T7" fmla="*/ 62 h 358"/>
                <a:gd name="T8" fmla="*/ 435 w 475"/>
                <a:gd name="T9" fmla="*/ 25 h 358"/>
                <a:gd name="T10" fmla="*/ 471 w 475"/>
                <a:gd name="T11" fmla="*/ 17 h 358"/>
                <a:gd name="T12" fmla="*/ 473 w 475"/>
                <a:gd name="T13" fmla="*/ 3 h 358"/>
                <a:gd name="T14" fmla="*/ 432 w 475"/>
                <a:gd name="T15" fmla="*/ 2 h 358"/>
                <a:gd name="T16" fmla="*/ 401 w 475"/>
                <a:gd name="T17" fmla="*/ 1 h 358"/>
                <a:gd name="T18" fmla="*/ 369 w 475"/>
                <a:gd name="T19" fmla="*/ 0 h 358"/>
                <a:gd name="T20" fmla="*/ 362 w 475"/>
                <a:gd name="T21" fmla="*/ 2 h 358"/>
                <a:gd name="T22" fmla="*/ 358 w 475"/>
                <a:gd name="T23" fmla="*/ 12 h 358"/>
                <a:gd name="T24" fmla="*/ 366 w 475"/>
                <a:gd name="T25" fmla="*/ 19 h 358"/>
                <a:gd name="T26" fmla="*/ 379 w 475"/>
                <a:gd name="T27" fmla="*/ 26 h 358"/>
                <a:gd name="T28" fmla="*/ 370 w 475"/>
                <a:gd name="T29" fmla="*/ 41 h 358"/>
                <a:gd name="T30" fmla="*/ 356 w 475"/>
                <a:gd name="T31" fmla="*/ 52 h 358"/>
                <a:gd name="T32" fmla="*/ 180 w 475"/>
                <a:gd name="T33" fmla="*/ 41 h 358"/>
                <a:gd name="T34" fmla="*/ 189 w 475"/>
                <a:gd name="T35" fmla="*/ 23 h 358"/>
                <a:gd name="T36" fmla="*/ 225 w 475"/>
                <a:gd name="T37" fmla="*/ 19 h 358"/>
                <a:gd name="T38" fmla="*/ 241 w 475"/>
                <a:gd name="T39" fmla="*/ 8 h 358"/>
                <a:gd name="T40" fmla="*/ 233 w 475"/>
                <a:gd name="T41" fmla="*/ 0 h 358"/>
                <a:gd name="T42" fmla="*/ 199 w 475"/>
                <a:gd name="T43" fmla="*/ 1 h 358"/>
                <a:gd name="T44" fmla="*/ 165 w 475"/>
                <a:gd name="T45" fmla="*/ 2 h 358"/>
                <a:gd name="T46" fmla="*/ 129 w 475"/>
                <a:gd name="T47" fmla="*/ 2 h 358"/>
                <a:gd name="T48" fmla="*/ 93 w 475"/>
                <a:gd name="T49" fmla="*/ 0 h 358"/>
                <a:gd name="T50" fmla="*/ 86 w 475"/>
                <a:gd name="T51" fmla="*/ 5 h 358"/>
                <a:gd name="T52" fmla="*/ 89 w 475"/>
                <a:gd name="T53" fmla="*/ 18 h 358"/>
                <a:gd name="T54" fmla="*/ 111 w 475"/>
                <a:gd name="T55" fmla="*/ 19 h 358"/>
                <a:gd name="T56" fmla="*/ 131 w 475"/>
                <a:gd name="T57" fmla="*/ 22 h 358"/>
                <a:gd name="T58" fmla="*/ 133 w 475"/>
                <a:gd name="T59" fmla="*/ 31 h 358"/>
                <a:gd name="T60" fmla="*/ 62 w 475"/>
                <a:gd name="T61" fmla="*/ 317 h 358"/>
                <a:gd name="T62" fmla="*/ 53 w 475"/>
                <a:gd name="T63" fmla="*/ 335 h 358"/>
                <a:gd name="T64" fmla="*/ 16 w 475"/>
                <a:gd name="T65" fmla="*/ 339 h 358"/>
                <a:gd name="T66" fmla="*/ 0 w 475"/>
                <a:gd name="T67" fmla="*/ 350 h 358"/>
                <a:gd name="T68" fmla="*/ 8 w 475"/>
                <a:gd name="T69" fmla="*/ 358 h 358"/>
                <a:gd name="T70" fmla="*/ 42 w 475"/>
                <a:gd name="T71" fmla="*/ 357 h 358"/>
                <a:gd name="T72" fmla="*/ 76 w 475"/>
                <a:gd name="T73" fmla="*/ 356 h 358"/>
                <a:gd name="T74" fmla="*/ 112 w 475"/>
                <a:gd name="T75" fmla="*/ 356 h 358"/>
                <a:gd name="T76" fmla="*/ 149 w 475"/>
                <a:gd name="T77" fmla="*/ 358 h 358"/>
                <a:gd name="T78" fmla="*/ 156 w 475"/>
                <a:gd name="T79" fmla="*/ 353 h 358"/>
                <a:gd name="T80" fmla="*/ 152 w 475"/>
                <a:gd name="T81" fmla="*/ 340 h 358"/>
                <a:gd name="T82" fmla="*/ 134 w 475"/>
                <a:gd name="T83" fmla="*/ 339 h 358"/>
                <a:gd name="T84" fmla="*/ 110 w 475"/>
                <a:gd name="T85" fmla="*/ 336 h 358"/>
                <a:gd name="T86" fmla="*/ 109 w 475"/>
                <a:gd name="T87" fmla="*/ 323 h 358"/>
                <a:gd name="T88" fmla="*/ 121 w 475"/>
                <a:gd name="T89" fmla="*/ 277 h 358"/>
                <a:gd name="T90" fmla="*/ 219 w 475"/>
                <a:gd name="T91" fmla="*/ 168 h 358"/>
                <a:gd name="T92" fmla="*/ 298 w 475"/>
                <a:gd name="T93" fmla="*/ 322 h 358"/>
                <a:gd name="T94" fmla="*/ 296 w 475"/>
                <a:gd name="T95" fmla="*/ 332 h 358"/>
                <a:gd name="T96" fmla="*/ 282 w 475"/>
                <a:gd name="T97" fmla="*/ 338 h 358"/>
                <a:gd name="T98" fmla="*/ 265 w 475"/>
                <a:gd name="T99" fmla="*/ 340 h 358"/>
                <a:gd name="T100" fmla="*/ 262 w 475"/>
                <a:gd name="T101" fmla="*/ 354 h 358"/>
                <a:gd name="T102" fmla="*/ 285 w 475"/>
                <a:gd name="T103" fmla="*/ 357 h 358"/>
                <a:gd name="T104" fmla="*/ 322 w 475"/>
                <a:gd name="T105" fmla="*/ 356 h 358"/>
                <a:gd name="T106" fmla="*/ 363 w 475"/>
                <a:gd name="T107" fmla="*/ 357 h 358"/>
                <a:gd name="T108" fmla="*/ 395 w 475"/>
                <a:gd name="T109" fmla="*/ 355 h 358"/>
                <a:gd name="T110" fmla="*/ 394 w 475"/>
                <a:gd name="T111" fmla="*/ 340 h 358"/>
                <a:gd name="T112" fmla="*/ 378 w 475"/>
                <a:gd name="T113" fmla="*/ 338 h 358"/>
                <a:gd name="T114" fmla="*/ 360 w 475"/>
                <a:gd name="T115" fmla="*/ 331 h 358"/>
                <a:gd name="T116" fmla="*/ 263 w 475"/>
                <a:gd name="T117" fmla="*/ 1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358">
                  <a:moveTo>
                    <a:pt x="263" y="147"/>
                  </a:moveTo>
                  <a:lnTo>
                    <a:pt x="260" y="141"/>
                  </a:lnTo>
                  <a:lnTo>
                    <a:pt x="260" y="140"/>
                  </a:lnTo>
                  <a:lnTo>
                    <a:pt x="261" y="139"/>
                  </a:lnTo>
                  <a:lnTo>
                    <a:pt x="265" y="136"/>
                  </a:lnTo>
                  <a:lnTo>
                    <a:pt x="272" y="131"/>
                  </a:lnTo>
                  <a:lnTo>
                    <a:pt x="325" y="94"/>
                  </a:lnTo>
                  <a:lnTo>
                    <a:pt x="370" y="62"/>
                  </a:lnTo>
                  <a:lnTo>
                    <a:pt x="406" y="39"/>
                  </a:lnTo>
                  <a:lnTo>
                    <a:pt x="435" y="25"/>
                  </a:lnTo>
                  <a:lnTo>
                    <a:pt x="463" y="19"/>
                  </a:lnTo>
                  <a:lnTo>
                    <a:pt x="471" y="17"/>
                  </a:lnTo>
                  <a:lnTo>
                    <a:pt x="475" y="8"/>
                  </a:lnTo>
                  <a:lnTo>
                    <a:pt x="473" y="3"/>
                  </a:lnTo>
                  <a:lnTo>
                    <a:pt x="468" y="1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1" y="1"/>
                  </a:lnTo>
                  <a:lnTo>
                    <a:pt x="383" y="0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362" y="2"/>
                  </a:lnTo>
                  <a:lnTo>
                    <a:pt x="359" y="5"/>
                  </a:lnTo>
                  <a:lnTo>
                    <a:pt x="358" y="12"/>
                  </a:lnTo>
                  <a:lnTo>
                    <a:pt x="359" y="15"/>
                  </a:lnTo>
                  <a:lnTo>
                    <a:pt x="366" y="19"/>
                  </a:lnTo>
                  <a:lnTo>
                    <a:pt x="375" y="21"/>
                  </a:lnTo>
                  <a:lnTo>
                    <a:pt x="379" y="26"/>
                  </a:lnTo>
                  <a:lnTo>
                    <a:pt x="376" y="34"/>
                  </a:lnTo>
                  <a:lnTo>
                    <a:pt x="370" y="41"/>
                  </a:lnTo>
                  <a:lnTo>
                    <a:pt x="362" y="47"/>
                  </a:lnTo>
                  <a:lnTo>
                    <a:pt x="356" y="52"/>
                  </a:lnTo>
                  <a:lnTo>
                    <a:pt x="138" y="206"/>
                  </a:lnTo>
                  <a:lnTo>
                    <a:pt x="180" y="41"/>
                  </a:lnTo>
                  <a:lnTo>
                    <a:pt x="183" y="30"/>
                  </a:lnTo>
                  <a:lnTo>
                    <a:pt x="189" y="23"/>
                  </a:lnTo>
                  <a:lnTo>
                    <a:pt x="202" y="20"/>
                  </a:lnTo>
                  <a:lnTo>
                    <a:pt x="225" y="19"/>
                  </a:lnTo>
                  <a:lnTo>
                    <a:pt x="237" y="18"/>
                  </a:lnTo>
                  <a:lnTo>
                    <a:pt x="241" y="8"/>
                  </a:lnTo>
                  <a:lnTo>
                    <a:pt x="239" y="2"/>
                  </a:lnTo>
                  <a:lnTo>
                    <a:pt x="233" y="0"/>
                  </a:lnTo>
                  <a:lnTo>
                    <a:pt x="218" y="0"/>
                  </a:lnTo>
                  <a:lnTo>
                    <a:pt x="199" y="1"/>
                  </a:lnTo>
                  <a:lnTo>
                    <a:pt x="179" y="2"/>
                  </a:lnTo>
                  <a:lnTo>
                    <a:pt x="165" y="2"/>
                  </a:lnTo>
                  <a:lnTo>
                    <a:pt x="146" y="2"/>
                  </a:lnTo>
                  <a:lnTo>
                    <a:pt x="129" y="2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89" y="2"/>
                  </a:lnTo>
                  <a:lnTo>
                    <a:pt x="86" y="5"/>
                  </a:lnTo>
                  <a:lnTo>
                    <a:pt x="85" y="12"/>
                  </a:lnTo>
                  <a:lnTo>
                    <a:pt x="89" y="18"/>
                  </a:lnTo>
                  <a:lnTo>
                    <a:pt x="102" y="19"/>
                  </a:lnTo>
                  <a:lnTo>
                    <a:pt x="111" y="19"/>
                  </a:lnTo>
                  <a:lnTo>
                    <a:pt x="122" y="20"/>
                  </a:lnTo>
                  <a:lnTo>
                    <a:pt x="131" y="22"/>
                  </a:lnTo>
                  <a:lnTo>
                    <a:pt x="133" y="27"/>
                  </a:lnTo>
                  <a:lnTo>
                    <a:pt x="133" y="31"/>
                  </a:lnTo>
                  <a:lnTo>
                    <a:pt x="131" y="39"/>
                  </a:lnTo>
                  <a:lnTo>
                    <a:pt x="62" y="317"/>
                  </a:lnTo>
                  <a:lnTo>
                    <a:pt x="59" y="328"/>
                  </a:lnTo>
                  <a:lnTo>
                    <a:pt x="53" y="335"/>
                  </a:lnTo>
                  <a:lnTo>
                    <a:pt x="39" y="338"/>
                  </a:lnTo>
                  <a:lnTo>
                    <a:pt x="16" y="339"/>
                  </a:lnTo>
                  <a:lnTo>
                    <a:pt x="4" y="340"/>
                  </a:lnTo>
                  <a:lnTo>
                    <a:pt x="0" y="350"/>
                  </a:lnTo>
                  <a:lnTo>
                    <a:pt x="1" y="354"/>
                  </a:lnTo>
                  <a:lnTo>
                    <a:pt x="8" y="358"/>
                  </a:lnTo>
                  <a:lnTo>
                    <a:pt x="23" y="357"/>
                  </a:lnTo>
                  <a:lnTo>
                    <a:pt x="42" y="357"/>
                  </a:lnTo>
                  <a:lnTo>
                    <a:pt x="62" y="356"/>
                  </a:lnTo>
                  <a:lnTo>
                    <a:pt x="76" y="356"/>
                  </a:lnTo>
                  <a:lnTo>
                    <a:pt x="94" y="356"/>
                  </a:lnTo>
                  <a:lnTo>
                    <a:pt x="112" y="356"/>
                  </a:lnTo>
                  <a:lnTo>
                    <a:pt x="146" y="358"/>
                  </a:lnTo>
                  <a:lnTo>
                    <a:pt x="149" y="358"/>
                  </a:lnTo>
                  <a:lnTo>
                    <a:pt x="152" y="356"/>
                  </a:lnTo>
                  <a:lnTo>
                    <a:pt x="156" y="353"/>
                  </a:lnTo>
                  <a:lnTo>
                    <a:pt x="157" y="346"/>
                  </a:lnTo>
                  <a:lnTo>
                    <a:pt x="152" y="340"/>
                  </a:lnTo>
                  <a:lnTo>
                    <a:pt x="140" y="339"/>
                  </a:lnTo>
                  <a:lnTo>
                    <a:pt x="134" y="339"/>
                  </a:lnTo>
                  <a:lnTo>
                    <a:pt x="120" y="338"/>
                  </a:lnTo>
                  <a:lnTo>
                    <a:pt x="110" y="336"/>
                  </a:lnTo>
                  <a:lnTo>
                    <a:pt x="108" y="330"/>
                  </a:lnTo>
                  <a:lnTo>
                    <a:pt x="109" y="323"/>
                  </a:lnTo>
                  <a:lnTo>
                    <a:pt x="113" y="307"/>
                  </a:lnTo>
                  <a:lnTo>
                    <a:pt x="121" y="277"/>
                  </a:lnTo>
                  <a:lnTo>
                    <a:pt x="133" y="229"/>
                  </a:lnTo>
                  <a:lnTo>
                    <a:pt x="219" y="168"/>
                  </a:lnTo>
                  <a:lnTo>
                    <a:pt x="295" y="316"/>
                  </a:lnTo>
                  <a:lnTo>
                    <a:pt x="298" y="322"/>
                  </a:lnTo>
                  <a:lnTo>
                    <a:pt x="299" y="325"/>
                  </a:lnTo>
                  <a:lnTo>
                    <a:pt x="296" y="332"/>
                  </a:lnTo>
                  <a:lnTo>
                    <a:pt x="290" y="337"/>
                  </a:lnTo>
                  <a:lnTo>
                    <a:pt x="282" y="338"/>
                  </a:lnTo>
                  <a:lnTo>
                    <a:pt x="275" y="339"/>
                  </a:lnTo>
                  <a:lnTo>
                    <a:pt x="265" y="340"/>
                  </a:lnTo>
                  <a:lnTo>
                    <a:pt x="261" y="350"/>
                  </a:lnTo>
                  <a:lnTo>
                    <a:pt x="262" y="354"/>
                  </a:lnTo>
                  <a:lnTo>
                    <a:pt x="270" y="358"/>
                  </a:lnTo>
                  <a:lnTo>
                    <a:pt x="285" y="357"/>
                  </a:lnTo>
                  <a:lnTo>
                    <a:pt x="303" y="357"/>
                  </a:lnTo>
                  <a:lnTo>
                    <a:pt x="322" y="356"/>
                  </a:lnTo>
                  <a:lnTo>
                    <a:pt x="337" y="356"/>
                  </a:lnTo>
                  <a:lnTo>
                    <a:pt x="363" y="357"/>
                  </a:lnTo>
                  <a:lnTo>
                    <a:pt x="388" y="358"/>
                  </a:lnTo>
                  <a:lnTo>
                    <a:pt x="395" y="355"/>
                  </a:lnTo>
                  <a:lnTo>
                    <a:pt x="398" y="347"/>
                  </a:lnTo>
                  <a:lnTo>
                    <a:pt x="394" y="340"/>
                  </a:lnTo>
                  <a:lnTo>
                    <a:pt x="386" y="339"/>
                  </a:lnTo>
                  <a:lnTo>
                    <a:pt x="378" y="338"/>
                  </a:lnTo>
                  <a:lnTo>
                    <a:pt x="369" y="337"/>
                  </a:lnTo>
                  <a:lnTo>
                    <a:pt x="360" y="331"/>
                  </a:lnTo>
                  <a:lnTo>
                    <a:pt x="352" y="322"/>
                  </a:lnTo>
                  <a:lnTo>
                    <a:pt x="263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16"/>
            <p:cNvSpPr>
              <a:spLocks noChangeAspect="1"/>
            </p:cNvSpPr>
            <p:nvPr/>
          </p:nvSpPr>
          <p:spPr bwMode="auto">
            <a:xfrm>
              <a:off x="596" y="1"/>
              <a:ext cx="136" cy="523"/>
            </a:xfrm>
            <a:custGeom>
              <a:avLst/>
              <a:gdLst>
                <a:gd name="T0" fmla="*/ 125 w 136"/>
                <a:gd name="T1" fmla="*/ 0 h 523"/>
                <a:gd name="T2" fmla="*/ 64 w 136"/>
                <a:gd name="T3" fmla="*/ 59 h 523"/>
                <a:gd name="T4" fmla="*/ 25 w 136"/>
                <a:gd name="T5" fmla="*/ 127 h 523"/>
                <a:gd name="T6" fmla="*/ 6 w 136"/>
                <a:gd name="T7" fmla="*/ 196 h 523"/>
                <a:gd name="T8" fmla="*/ 0 w 136"/>
                <a:gd name="T9" fmla="*/ 262 h 523"/>
                <a:gd name="T10" fmla="*/ 5 w 136"/>
                <a:gd name="T11" fmla="*/ 323 h 523"/>
                <a:gd name="T12" fmla="*/ 24 w 136"/>
                <a:gd name="T13" fmla="*/ 392 h 523"/>
                <a:gd name="T14" fmla="*/ 62 w 136"/>
                <a:gd name="T15" fmla="*/ 462 h 523"/>
                <a:gd name="T16" fmla="*/ 125 w 136"/>
                <a:gd name="T17" fmla="*/ 523 h 523"/>
                <a:gd name="T18" fmla="*/ 132 w 136"/>
                <a:gd name="T19" fmla="*/ 522 h 523"/>
                <a:gd name="T20" fmla="*/ 136 w 136"/>
                <a:gd name="T21" fmla="*/ 517 h 523"/>
                <a:gd name="T22" fmla="*/ 134 w 136"/>
                <a:gd name="T23" fmla="*/ 513 h 523"/>
                <a:gd name="T24" fmla="*/ 130 w 136"/>
                <a:gd name="T25" fmla="*/ 509 h 523"/>
                <a:gd name="T26" fmla="*/ 86 w 136"/>
                <a:gd name="T27" fmla="*/ 457 h 523"/>
                <a:gd name="T28" fmla="*/ 57 w 136"/>
                <a:gd name="T29" fmla="*/ 398 h 523"/>
                <a:gd name="T30" fmla="*/ 41 w 136"/>
                <a:gd name="T31" fmla="*/ 332 h 523"/>
                <a:gd name="T32" fmla="*/ 36 w 136"/>
                <a:gd name="T33" fmla="*/ 262 h 523"/>
                <a:gd name="T34" fmla="*/ 44 w 136"/>
                <a:gd name="T35" fmla="*/ 169 h 523"/>
                <a:gd name="T36" fmla="*/ 68 w 136"/>
                <a:gd name="T37" fmla="*/ 99 h 523"/>
                <a:gd name="T38" fmla="*/ 99 w 136"/>
                <a:gd name="T39" fmla="*/ 48 h 523"/>
                <a:gd name="T40" fmla="*/ 132 w 136"/>
                <a:gd name="T41" fmla="*/ 13 h 523"/>
                <a:gd name="T42" fmla="*/ 136 w 136"/>
                <a:gd name="T43" fmla="*/ 6 h 523"/>
                <a:gd name="T44" fmla="*/ 132 w 136"/>
                <a:gd name="T45" fmla="*/ 1 h 523"/>
                <a:gd name="T46" fmla="*/ 125 w 136"/>
                <a:gd name="T4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523">
                  <a:moveTo>
                    <a:pt x="125" y="0"/>
                  </a:moveTo>
                  <a:lnTo>
                    <a:pt x="64" y="59"/>
                  </a:lnTo>
                  <a:lnTo>
                    <a:pt x="25" y="127"/>
                  </a:lnTo>
                  <a:lnTo>
                    <a:pt x="6" y="196"/>
                  </a:lnTo>
                  <a:lnTo>
                    <a:pt x="0" y="262"/>
                  </a:lnTo>
                  <a:lnTo>
                    <a:pt x="5" y="323"/>
                  </a:lnTo>
                  <a:lnTo>
                    <a:pt x="24" y="392"/>
                  </a:lnTo>
                  <a:lnTo>
                    <a:pt x="62" y="462"/>
                  </a:lnTo>
                  <a:lnTo>
                    <a:pt x="125" y="523"/>
                  </a:lnTo>
                  <a:lnTo>
                    <a:pt x="132" y="522"/>
                  </a:lnTo>
                  <a:lnTo>
                    <a:pt x="136" y="517"/>
                  </a:lnTo>
                  <a:lnTo>
                    <a:pt x="134" y="513"/>
                  </a:lnTo>
                  <a:lnTo>
                    <a:pt x="130" y="509"/>
                  </a:lnTo>
                  <a:lnTo>
                    <a:pt x="86" y="457"/>
                  </a:lnTo>
                  <a:lnTo>
                    <a:pt x="57" y="398"/>
                  </a:lnTo>
                  <a:lnTo>
                    <a:pt x="41" y="332"/>
                  </a:lnTo>
                  <a:lnTo>
                    <a:pt x="36" y="262"/>
                  </a:lnTo>
                  <a:lnTo>
                    <a:pt x="44" y="169"/>
                  </a:lnTo>
                  <a:lnTo>
                    <a:pt x="68" y="99"/>
                  </a:lnTo>
                  <a:lnTo>
                    <a:pt x="99" y="48"/>
                  </a:lnTo>
                  <a:lnTo>
                    <a:pt x="132" y="13"/>
                  </a:lnTo>
                  <a:lnTo>
                    <a:pt x="136" y="6"/>
                  </a:lnTo>
                  <a:lnTo>
                    <a:pt x="132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17"/>
            <p:cNvSpPr>
              <a:spLocks noChangeAspect="1"/>
            </p:cNvSpPr>
            <p:nvPr/>
          </p:nvSpPr>
          <p:spPr bwMode="auto">
            <a:xfrm>
              <a:off x="805" y="36"/>
              <a:ext cx="475" cy="358"/>
            </a:xfrm>
            <a:custGeom>
              <a:avLst/>
              <a:gdLst>
                <a:gd name="T0" fmla="*/ 259 w 475"/>
                <a:gd name="T1" fmla="*/ 141 h 358"/>
                <a:gd name="T2" fmla="*/ 261 w 475"/>
                <a:gd name="T3" fmla="*/ 139 h 358"/>
                <a:gd name="T4" fmla="*/ 272 w 475"/>
                <a:gd name="T5" fmla="*/ 131 h 358"/>
                <a:gd name="T6" fmla="*/ 370 w 475"/>
                <a:gd name="T7" fmla="*/ 62 h 358"/>
                <a:gd name="T8" fmla="*/ 435 w 475"/>
                <a:gd name="T9" fmla="*/ 25 h 358"/>
                <a:gd name="T10" fmla="*/ 471 w 475"/>
                <a:gd name="T11" fmla="*/ 17 h 358"/>
                <a:gd name="T12" fmla="*/ 473 w 475"/>
                <a:gd name="T13" fmla="*/ 3 h 358"/>
                <a:gd name="T14" fmla="*/ 432 w 475"/>
                <a:gd name="T15" fmla="*/ 2 h 358"/>
                <a:gd name="T16" fmla="*/ 400 w 475"/>
                <a:gd name="T17" fmla="*/ 1 h 358"/>
                <a:gd name="T18" fmla="*/ 369 w 475"/>
                <a:gd name="T19" fmla="*/ 0 h 358"/>
                <a:gd name="T20" fmla="*/ 362 w 475"/>
                <a:gd name="T21" fmla="*/ 2 h 358"/>
                <a:gd name="T22" fmla="*/ 358 w 475"/>
                <a:gd name="T23" fmla="*/ 12 h 358"/>
                <a:gd name="T24" fmla="*/ 366 w 475"/>
                <a:gd name="T25" fmla="*/ 19 h 358"/>
                <a:gd name="T26" fmla="*/ 379 w 475"/>
                <a:gd name="T27" fmla="*/ 26 h 358"/>
                <a:gd name="T28" fmla="*/ 370 w 475"/>
                <a:gd name="T29" fmla="*/ 41 h 358"/>
                <a:gd name="T30" fmla="*/ 356 w 475"/>
                <a:gd name="T31" fmla="*/ 52 h 358"/>
                <a:gd name="T32" fmla="*/ 179 w 475"/>
                <a:gd name="T33" fmla="*/ 41 h 358"/>
                <a:gd name="T34" fmla="*/ 189 w 475"/>
                <a:gd name="T35" fmla="*/ 23 h 358"/>
                <a:gd name="T36" fmla="*/ 225 w 475"/>
                <a:gd name="T37" fmla="*/ 19 h 358"/>
                <a:gd name="T38" fmla="*/ 241 w 475"/>
                <a:gd name="T39" fmla="*/ 8 h 358"/>
                <a:gd name="T40" fmla="*/ 233 w 475"/>
                <a:gd name="T41" fmla="*/ 0 h 358"/>
                <a:gd name="T42" fmla="*/ 199 w 475"/>
                <a:gd name="T43" fmla="*/ 1 h 358"/>
                <a:gd name="T44" fmla="*/ 164 w 475"/>
                <a:gd name="T45" fmla="*/ 2 h 358"/>
                <a:gd name="T46" fmla="*/ 128 w 475"/>
                <a:gd name="T47" fmla="*/ 2 h 358"/>
                <a:gd name="T48" fmla="*/ 92 w 475"/>
                <a:gd name="T49" fmla="*/ 0 h 358"/>
                <a:gd name="T50" fmla="*/ 86 w 475"/>
                <a:gd name="T51" fmla="*/ 5 h 358"/>
                <a:gd name="T52" fmla="*/ 89 w 475"/>
                <a:gd name="T53" fmla="*/ 18 h 358"/>
                <a:gd name="T54" fmla="*/ 111 w 475"/>
                <a:gd name="T55" fmla="*/ 19 h 358"/>
                <a:gd name="T56" fmla="*/ 131 w 475"/>
                <a:gd name="T57" fmla="*/ 22 h 358"/>
                <a:gd name="T58" fmla="*/ 133 w 475"/>
                <a:gd name="T59" fmla="*/ 31 h 358"/>
                <a:gd name="T60" fmla="*/ 61 w 475"/>
                <a:gd name="T61" fmla="*/ 317 h 358"/>
                <a:gd name="T62" fmla="*/ 52 w 475"/>
                <a:gd name="T63" fmla="*/ 335 h 358"/>
                <a:gd name="T64" fmla="*/ 16 w 475"/>
                <a:gd name="T65" fmla="*/ 339 h 358"/>
                <a:gd name="T66" fmla="*/ 0 w 475"/>
                <a:gd name="T67" fmla="*/ 350 h 358"/>
                <a:gd name="T68" fmla="*/ 8 w 475"/>
                <a:gd name="T69" fmla="*/ 358 h 358"/>
                <a:gd name="T70" fmla="*/ 42 w 475"/>
                <a:gd name="T71" fmla="*/ 357 h 358"/>
                <a:gd name="T72" fmla="*/ 76 w 475"/>
                <a:gd name="T73" fmla="*/ 356 h 358"/>
                <a:gd name="T74" fmla="*/ 112 w 475"/>
                <a:gd name="T75" fmla="*/ 356 h 358"/>
                <a:gd name="T76" fmla="*/ 149 w 475"/>
                <a:gd name="T77" fmla="*/ 358 h 358"/>
                <a:gd name="T78" fmla="*/ 155 w 475"/>
                <a:gd name="T79" fmla="*/ 353 h 358"/>
                <a:gd name="T80" fmla="*/ 152 w 475"/>
                <a:gd name="T81" fmla="*/ 340 h 358"/>
                <a:gd name="T82" fmla="*/ 133 w 475"/>
                <a:gd name="T83" fmla="*/ 339 h 358"/>
                <a:gd name="T84" fmla="*/ 109 w 475"/>
                <a:gd name="T85" fmla="*/ 336 h 358"/>
                <a:gd name="T86" fmla="*/ 109 w 475"/>
                <a:gd name="T87" fmla="*/ 323 h 358"/>
                <a:gd name="T88" fmla="*/ 121 w 475"/>
                <a:gd name="T89" fmla="*/ 277 h 358"/>
                <a:gd name="T90" fmla="*/ 219 w 475"/>
                <a:gd name="T91" fmla="*/ 168 h 358"/>
                <a:gd name="T92" fmla="*/ 298 w 475"/>
                <a:gd name="T93" fmla="*/ 322 h 358"/>
                <a:gd name="T94" fmla="*/ 296 w 475"/>
                <a:gd name="T95" fmla="*/ 332 h 358"/>
                <a:gd name="T96" fmla="*/ 282 w 475"/>
                <a:gd name="T97" fmla="*/ 338 h 358"/>
                <a:gd name="T98" fmla="*/ 265 w 475"/>
                <a:gd name="T99" fmla="*/ 340 h 358"/>
                <a:gd name="T100" fmla="*/ 262 w 475"/>
                <a:gd name="T101" fmla="*/ 354 h 358"/>
                <a:gd name="T102" fmla="*/ 284 w 475"/>
                <a:gd name="T103" fmla="*/ 357 h 358"/>
                <a:gd name="T104" fmla="*/ 322 w 475"/>
                <a:gd name="T105" fmla="*/ 356 h 358"/>
                <a:gd name="T106" fmla="*/ 363 w 475"/>
                <a:gd name="T107" fmla="*/ 357 h 358"/>
                <a:gd name="T108" fmla="*/ 395 w 475"/>
                <a:gd name="T109" fmla="*/ 355 h 358"/>
                <a:gd name="T110" fmla="*/ 394 w 475"/>
                <a:gd name="T111" fmla="*/ 340 h 358"/>
                <a:gd name="T112" fmla="*/ 378 w 475"/>
                <a:gd name="T113" fmla="*/ 338 h 358"/>
                <a:gd name="T114" fmla="*/ 359 w 475"/>
                <a:gd name="T115" fmla="*/ 331 h 358"/>
                <a:gd name="T116" fmla="*/ 262 w 475"/>
                <a:gd name="T117" fmla="*/ 1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358">
                  <a:moveTo>
                    <a:pt x="262" y="147"/>
                  </a:moveTo>
                  <a:lnTo>
                    <a:pt x="259" y="141"/>
                  </a:lnTo>
                  <a:lnTo>
                    <a:pt x="260" y="140"/>
                  </a:lnTo>
                  <a:lnTo>
                    <a:pt x="261" y="139"/>
                  </a:lnTo>
                  <a:lnTo>
                    <a:pt x="265" y="136"/>
                  </a:lnTo>
                  <a:lnTo>
                    <a:pt x="272" y="131"/>
                  </a:lnTo>
                  <a:lnTo>
                    <a:pt x="324" y="94"/>
                  </a:lnTo>
                  <a:lnTo>
                    <a:pt x="370" y="62"/>
                  </a:lnTo>
                  <a:lnTo>
                    <a:pt x="406" y="39"/>
                  </a:lnTo>
                  <a:lnTo>
                    <a:pt x="435" y="25"/>
                  </a:lnTo>
                  <a:lnTo>
                    <a:pt x="463" y="19"/>
                  </a:lnTo>
                  <a:lnTo>
                    <a:pt x="471" y="17"/>
                  </a:lnTo>
                  <a:lnTo>
                    <a:pt x="475" y="8"/>
                  </a:lnTo>
                  <a:lnTo>
                    <a:pt x="473" y="3"/>
                  </a:lnTo>
                  <a:lnTo>
                    <a:pt x="468" y="1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0" y="1"/>
                  </a:lnTo>
                  <a:lnTo>
                    <a:pt x="383" y="0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362" y="2"/>
                  </a:lnTo>
                  <a:lnTo>
                    <a:pt x="359" y="5"/>
                  </a:lnTo>
                  <a:lnTo>
                    <a:pt x="358" y="12"/>
                  </a:lnTo>
                  <a:lnTo>
                    <a:pt x="359" y="15"/>
                  </a:lnTo>
                  <a:lnTo>
                    <a:pt x="366" y="19"/>
                  </a:lnTo>
                  <a:lnTo>
                    <a:pt x="375" y="21"/>
                  </a:lnTo>
                  <a:lnTo>
                    <a:pt x="379" y="26"/>
                  </a:lnTo>
                  <a:lnTo>
                    <a:pt x="376" y="34"/>
                  </a:lnTo>
                  <a:lnTo>
                    <a:pt x="370" y="41"/>
                  </a:lnTo>
                  <a:lnTo>
                    <a:pt x="362" y="47"/>
                  </a:lnTo>
                  <a:lnTo>
                    <a:pt x="356" y="52"/>
                  </a:lnTo>
                  <a:lnTo>
                    <a:pt x="138" y="206"/>
                  </a:lnTo>
                  <a:lnTo>
                    <a:pt x="179" y="41"/>
                  </a:lnTo>
                  <a:lnTo>
                    <a:pt x="183" y="30"/>
                  </a:lnTo>
                  <a:lnTo>
                    <a:pt x="189" y="23"/>
                  </a:lnTo>
                  <a:lnTo>
                    <a:pt x="202" y="20"/>
                  </a:lnTo>
                  <a:lnTo>
                    <a:pt x="225" y="19"/>
                  </a:lnTo>
                  <a:lnTo>
                    <a:pt x="236" y="18"/>
                  </a:lnTo>
                  <a:lnTo>
                    <a:pt x="241" y="8"/>
                  </a:lnTo>
                  <a:lnTo>
                    <a:pt x="239" y="2"/>
                  </a:lnTo>
                  <a:lnTo>
                    <a:pt x="233" y="0"/>
                  </a:lnTo>
                  <a:lnTo>
                    <a:pt x="218" y="0"/>
                  </a:lnTo>
                  <a:lnTo>
                    <a:pt x="199" y="1"/>
                  </a:lnTo>
                  <a:lnTo>
                    <a:pt x="179" y="2"/>
                  </a:lnTo>
                  <a:lnTo>
                    <a:pt x="164" y="2"/>
                  </a:lnTo>
                  <a:lnTo>
                    <a:pt x="146" y="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89" y="2"/>
                  </a:lnTo>
                  <a:lnTo>
                    <a:pt x="86" y="5"/>
                  </a:lnTo>
                  <a:lnTo>
                    <a:pt x="85" y="12"/>
                  </a:lnTo>
                  <a:lnTo>
                    <a:pt x="89" y="18"/>
                  </a:lnTo>
                  <a:lnTo>
                    <a:pt x="102" y="19"/>
                  </a:lnTo>
                  <a:lnTo>
                    <a:pt x="111" y="19"/>
                  </a:lnTo>
                  <a:lnTo>
                    <a:pt x="122" y="20"/>
                  </a:lnTo>
                  <a:lnTo>
                    <a:pt x="131" y="22"/>
                  </a:lnTo>
                  <a:lnTo>
                    <a:pt x="133" y="27"/>
                  </a:lnTo>
                  <a:lnTo>
                    <a:pt x="133" y="31"/>
                  </a:lnTo>
                  <a:lnTo>
                    <a:pt x="131" y="39"/>
                  </a:lnTo>
                  <a:lnTo>
                    <a:pt x="61" y="317"/>
                  </a:lnTo>
                  <a:lnTo>
                    <a:pt x="58" y="328"/>
                  </a:lnTo>
                  <a:lnTo>
                    <a:pt x="52" y="335"/>
                  </a:lnTo>
                  <a:lnTo>
                    <a:pt x="39" y="338"/>
                  </a:lnTo>
                  <a:lnTo>
                    <a:pt x="16" y="339"/>
                  </a:lnTo>
                  <a:lnTo>
                    <a:pt x="4" y="340"/>
                  </a:lnTo>
                  <a:lnTo>
                    <a:pt x="0" y="350"/>
                  </a:lnTo>
                  <a:lnTo>
                    <a:pt x="1" y="354"/>
                  </a:lnTo>
                  <a:lnTo>
                    <a:pt x="8" y="358"/>
                  </a:lnTo>
                  <a:lnTo>
                    <a:pt x="23" y="357"/>
                  </a:lnTo>
                  <a:lnTo>
                    <a:pt x="42" y="357"/>
                  </a:lnTo>
                  <a:lnTo>
                    <a:pt x="61" y="356"/>
                  </a:lnTo>
                  <a:lnTo>
                    <a:pt x="76" y="356"/>
                  </a:lnTo>
                  <a:lnTo>
                    <a:pt x="94" y="356"/>
                  </a:lnTo>
                  <a:lnTo>
                    <a:pt x="112" y="356"/>
                  </a:lnTo>
                  <a:lnTo>
                    <a:pt x="145" y="358"/>
                  </a:lnTo>
                  <a:lnTo>
                    <a:pt x="149" y="358"/>
                  </a:lnTo>
                  <a:lnTo>
                    <a:pt x="152" y="356"/>
                  </a:lnTo>
                  <a:lnTo>
                    <a:pt x="155" y="353"/>
                  </a:lnTo>
                  <a:lnTo>
                    <a:pt x="157" y="346"/>
                  </a:lnTo>
                  <a:lnTo>
                    <a:pt x="152" y="340"/>
                  </a:lnTo>
                  <a:lnTo>
                    <a:pt x="140" y="339"/>
                  </a:lnTo>
                  <a:lnTo>
                    <a:pt x="133" y="339"/>
                  </a:lnTo>
                  <a:lnTo>
                    <a:pt x="120" y="338"/>
                  </a:lnTo>
                  <a:lnTo>
                    <a:pt x="109" y="336"/>
                  </a:lnTo>
                  <a:lnTo>
                    <a:pt x="108" y="330"/>
                  </a:lnTo>
                  <a:lnTo>
                    <a:pt x="109" y="323"/>
                  </a:lnTo>
                  <a:lnTo>
                    <a:pt x="113" y="307"/>
                  </a:lnTo>
                  <a:lnTo>
                    <a:pt x="121" y="277"/>
                  </a:lnTo>
                  <a:lnTo>
                    <a:pt x="132" y="229"/>
                  </a:lnTo>
                  <a:lnTo>
                    <a:pt x="219" y="168"/>
                  </a:lnTo>
                  <a:lnTo>
                    <a:pt x="295" y="316"/>
                  </a:lnTo>
                  <a:lnTo>
                    <a:pt x="298" y="322"/>
                  </a:lnTo>
                  <a:lnTo>
                    <a:pt x="298" y="325"/>
                  </a:lnTo>
                  <a:lnTo>
                    <a:pt x="296" y="332"/>
                  </a:lnTo>
                  <a:lnTo>
                    <a:pt x="290" y="337"/>
                  </a:lnTo>
                  <a:lnTo>
                    <a:pt x="282" y="338"/>
                  </a:lnTo>
                  <a:lnTo>
                    <a:pt x="275" y="339"/>
                  </a:lnTo>
                  <a:lnTo>
                    <a:pt x="265" y="340"/>
                  </a:lnTo>
                  <a:lnTo>
                    <a:pt x="261" y="350"/>
                  </a:lnTo>
                  <a:lnTo>
                    <a:pt x="262" y="354"/>
                  </a:lnTo>
                  <a:lnTo>
                    <a:pt x="270" y="358"/>
                  </a:lnTo>
                  <a:lnTo>
                    <a:pt x="284" y="357"/>
                  </a:lnTo>
                  <a:lnTo>
                    <a:pt x="303" y="357"/>
                  </a:lnTo>
                  <a:lnTo>
                    <a:pt x="322" y="356"/>
                  </a:lnTo>
                  <a:lnTo>
                    <a:pt x="337" y="356"/>
                  </a:lnTo>
                  <a:lnTo>
                    <a:pt x="363" y="357"/>
                  </a:lnTo>
                  <a:lnTo>
                    <a:pt x="387" y="358"/>
                  </a:lnTo>
                  <a:lnTo>
                    <a:pt x="395" y="355"/>
                  </a:lnTo>
                  <a:lnTo>
                    <a:pt x="398" y="347"/>
                  </a:lnTo>
                  <a:lnTo>
                    <a:pt x="394" y="340"/>
                  </a:lnTo>
                  <a:lnTo>
                    <a:pt x="386" y="339"/>
                  </a:lnTo>
                  <a:lnTo>
                    <a:pt x="378" y="338"/>
                  </a:lnTo>
                  <a:lnTo>
                    <a:pt x="369" y="337"/>
                  </a:lnTo>
                  <a:lnTo>
                    <a:pt x="359" y="331"/>
                  </a:lnTo>
                  <a:lnTo>
                    <a:pt x="352" y="322"/>
                  </a:lnTo>
                  <a:lnTo>
                    <a:pt x="262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18"/>
            <p:cNvSpPr>
              <a:spLocks noChangeAspect="1"/>
            </p:cNvSpPr>
            <p:nvPr/>
          </p:nvSpPr>
          <p:spPr bwMode="auto">
            <a:xfrm>
              <a:off x="1363" y="250"/>
              <a:ext cx="353" cy="25"/>
            </a:xfrm>
            <a:custGeom>
              <a:avLst/>
              <a:gdLst>
                <a:gd name="T0" fmla="*/ 332 w 353"/>
                <a:gd name="T1" fmla="*/ 25 h 25"/>
                <a:gd name="T2" fmla="*/ 339 w 353"/>
                <a:gd name="T3" fmla="*/ 25 h 25"/>
                <a:gd name="T4" fmla="*/ 346 w 353"/>
                <a:gd name="T5" fmla="*/ 24 h 25"/>
                <a:gd name="T6" fmla="*/ 351 w 353"/>
                <a:gd name="T7" fmla="*/ 20 h 25"/>
                <a:gd name="T8" fmla="*/ 353 w 353"/>
                <a:gd name="T9" fmla="*/ 13 h 25"/>
                <a:gd name="T10" fmla="*/ 351 w 353"/>
                <a:gd name="T11" fmla="*/ 5 h 25"/>
                <a:gd name="T12" fmla="*/ 346 w 353"/>
                <a:gd name="T13" fmla="*/ 1 h 25"/>
                <a:gd name="T14" fmla="*/ 339 w 353"/>
                <a:gd name="T15" fmla="*/ 0 h 25"/>
                <a:gd name="T16" fmla="*/ 332 w 353"/>
                <a:gd name="T17" fmla="*/ 0 h 25"/>
                <a:gd name="T18" fmla="*/ 21 w 353"/>
                <a:gd name="T19" fmla="*/ 0 h 25"/>
                <a:gd name="T20" fmla="*/ 14 w 353"/>
                <a:gd name="T21" fmla="*/ 0 h 25"/>
                <a:gd name="T22" fmla="*/ 7 w 353"/>
                <a:gd name="T23" fmla="*/ 1 h 25"/>
                <a:gd name="T24" fmla="*/ 2 w 353"/>
                <a:gd name="T25" fmla="*/ 5 h 25"/>
                <a:gd name="T26" fmla="*/ 0 w 353"/>
                <a:gd name="T27" fmla="*/ 13 h 25"/>
                <a:gd name="T28" fmla="*/ 2 w 353"/>
                <a:gd name="T29" fmla="*/ 20 h 25"/>
                <a:gd name="T30" fmla="*/ 7 w 353"/>
                <a:gd name="T31" fmla="*/ 24 h 25"/>
                <a:gd name="T32" fmla="*/ 14 w 353"/>
                <a:gd name="T33" fmla="*/ 25 h 25"/>
                <a:gd name="T34" fmla="*/ 21 w 353"/>
                <a:gd name="T35" fmla="*/ 25 h 25"/>
                <a:gd name="T36" fmla="*/ 332 w 353"/>
                <a:gd name="T3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25">
                  <a:moveTo>
                    <a:pt x="332" y="25"/>
                  </a:moveTo>
                  <a:lnTo>
                    <a:pt x="339" y="25"/>
                  </a:lnTo>
                  <a:lnTo>
                    <a:pt x="346" y="24"/>
                  </a:lnTo>
                  <a:lnTo>
                    <a:pt x="351" y="20"/>
                  </a:lnTo>
                  <a:lnTo>
                    <a:pt x="353" y="13"/>
                  </a:lnTo>
                  <a:lnTo>
                    <a:pt x="351" y="5"/>
                  </a:lnTo>
                  <a:lnTo>
                    <a:pt x="346" y="1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7" y="24"/>
                  </a:lnTo>
                  <a:lnTo>
                    <a:pt x="14" y="25"/>
                  </a:lnTo>
                  <a:lnTo>
                    <a:pt x="21" y="25"/>
                  </a:lnTo>
                  <a:lnTo>
                    <a:pt x="332" y="2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19"/>
            <p:cNvSpPr>
              <a:spLocks noChangeAspect="1"/>
            </p:cNvSpPr>
            <p:nvPr/>
          </p:nvSpPr>
          <p:spPr bwMode="auto">
            <a:xfrm>
              <a:off x="1830" y="46"/>
              <a:ext cx="190" cy="348"/>
            </a:xfrm>
            <a:custGeom>
              <a:avLst/>
              <a:gdLst>
                <a:gd name="T0" fmla="*/ 118 w 190"/>
                <a:gd name="T1" fmla="*/ 15 h 348"/>
                <a:gd name="T2" fmla="*/ 117 w 190"/>
                <a:gd name="T3" fmla="*/ 7 h 348"/>
                <a:gd name="T4" fmla="*/ 115 w 190"/>
                <a:gd name="T5" fmla="*/ 2 h 348"/>
                <a:gd name="T6" fmla="*/ 111 w 190"/>
                <a:gd name="T7" fmla="*/ 0 h 348"/>
                <a:gd name="T8" fmla="*/ 102 w 190"/>
                <a:gd name="T9" fmla="*/ 0 h 348"/>
                <a:gd name="T10" fmla="*/ 75 w 190"/>
                <a:gd name="T11" fmla="*/ 19 h 348"/>
                <a:gd name="T12" fmla="*/ 46 w 190"/>
                <a:gd name="T13" fmla="*/ 29 h 348"/>
                <a:gd name="T14" fmla="*/ 20 w 190"/>
                <a:gd name="T15" fmla="*/ 33 h 348"/>
                <a:gd name="T16" fmla="*/ 0 w 190"/>
                <a:gd name="T17" fmla="*/ 34 h 348"/>
                <a:gd name="T18" fmla="*/ 0 w 190"/>
                <a:gd name="T19" fmla="*/ 52 h 348"/>
                <a:gd name="T20" fmla="*/ 13 w 190"/>
                <a:gd name="T21" fmla="*/ 52 h 348"/>
                <a:gd name="T22" fmla="*/ 31 w 190"/>
                <a:gd name="T23" fmla="*/ 51 h 348"/>
                <a:gd name="T24" fmla="*/ 53 w 190"/>
                <a:gd name="T25" fmla="*/ 46 h 348"/>
                <a:gd name="T26" fmla="*/ 75 w 190"/>
                <a:gd name="T27" fmla="*/ 38 h 348"/>
                <a:gd name="T28" fmla="*/ 75 w 190"/>
                <a:gd name="T29" fmla="*/ 305 h 348"/>
                <a:gd name="T30" fmla="*/ 75 w 190"/>
                <a:gd name="T31" fmla="*/ 316 h 348"/>
                <a:gd name="T32" fmla="*/ 69 w 190"/>
                <a:gd name="T33" fmla="*/ 323 h 348"/>
                <a:gd name="T34" fmla="*/ 53 w 190"/>
                <a:gd name="T35" fmla="*/ 328 h 348"/>
                <a:gd name="T36" fmla="*/ 23 w 190"/>
                <a:gd name="T37" fmla="*/ 329 h 348"/>
                <a:gd name="T38" fmla="*/ 3 w 190"/>
                <a:gd name="T39" fmla="*/ 329 h 348"/>
                <a:gd name="T40" fmla="*/ 3 w 190"/>
                <a:gd name="T41" fmla="*/ 348 h 348"/>
                <a:gd name="T42" fmla="*/ 19 w 190"/>
                <a:gd name="T43" fmla="*/ 347 h 348"/>
                <a:gd name="T44" fmla="*/ 46 w 190"/>
                <a:gd name="T45" fmla="*/ 346 h 348"/>
                <a:gd name="T46" fmla="*/ 75 w 190"/>
                <a:gd name="T47" fmla="*/ 346 h 348"/>
                <a:gd name="T48" fmla="*/ 96 w 190"/>
                <a:gd name="T49" fmla="*/ 346 h 348"/>
                <a:gd name="T50" fmla="*/ 116 w 190"/>
                <a:gd name="T51" fmla="*/ 346 h 348"/>
                <a:gd name="T52" fmla="*/ 145 w 190"/>
                <a:gd name="T53" fmla="*/ 346 h 348"/>
                <a:gd name="T54" fmla="*/ 173 w 190"/>
                <a:gd name="T55" fmla="*/ 347 h 348"/>
                <a:gd name="T56" fmla="*/ 190 w 190"/>
                <a:gd name="T57" fmla="*/ 348 h 348"/>
                <a:gd name="T58" fmla="*/ 190 w 190"/>
                <a:gd name="T59" fmla="*/ 329 h 348"/>
                <a:gd name="T60" fmla="*/ 170 w 190"/>
                <a:gd name="T61" fmla="*/ 329 h 348"/>
                <a:gd name="T62" fmla="*/ 139 w 190"/>
                <a:gd name="T63" fmla="*/ 328 h 348"/>
                <a:gd name="T64" fmla="*/ 124 w 190"/>
                <a:gd name="T65" fmla="*/ 323 h 348"/>
                <a:gd name="T66" fmla="*/ 118 w 190"/>
                <a:gd name="T67" fmla="*/ 316 h 348"/>
                <a:gd name="T68" fmla="*/ 118 w 190"/>
                <a:gd name="T69" fmla="*/ 305 h 348"/>
                <a:gd name="T70" fmla="*/ 118 w 190"/>
                <a:gd name="T71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348">
                  <a:moveTo>
                    <a:pt x="118" y="15"/>
                  </a:moveTo>
                  <a:lnTo>
                    <a:pt x="117" y="7"/>
                  </a:lnTo>
                  <a:lnTo>
                    <a:pt x="115" y="2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75" y="19"/>
                  </a:lnTo>
                  <a:lnTo>
                    <a:pt x="46" y="29"/>
                  </a:lnTo>
                  <a:lnTo>
                    <a:pt x="20" y="33"/>
                  </a:lnTo>
                  <a:lnTo>
                    <a:pt x="0" y="34"/>
                  </a:lnTo>
                  <a:lnTo>
                    <a:pt x="0" y="52"/>
                  </a:lnTo>
                  <a:lnTo>
                    <a:pt x="13" y="52"/>
                  </a:lnTo>
                  <a:lnTo>
                    <a:pt x="31" y="51"/>
                  </a:lnTo>
                  <a:lnTo>
                    <a:pt x="53" y="46"/>
                  </a:lnTo>
                  <a:lnTo>
                    <a:pt x="75" y="38"/>
                  </a:lnTo>
                  <a:lnTo>
                    <a:pt x="75" y="305"/>
                  </a:lnTo>
                  <a:lnTo>
                    <a:pt x="75" y="316"/>
                  </a:lnTo>
                  <a:lnTo>
                    <a:pt x="69" y="323"/>
                  </a:lnTo>
                  <a:lnTo>
                    <a:pt x="53" y="328"/>
                  </a:lnTo>
                  <a:lnTo>
                    <a:pt x="23" y="329"/>
                  </a:lnTo>
                  <a:lnTo>
                    <a:pt x="3" y="329"/>
                  </a:lnTo>
                  <a:lnTo>
                    <a:pt x="3" y="348"/>
                  </a:lnTo>
                  <a:lnTo>
                    <a:pt x="19" y="347"/>
                  </a:lnTo>
                  <a:lnTo>
                    <a:pt x="46" y="346"/>
                  </a:lnTo>
                  <a:lnTo>
                    <a:pt x="75" y="346"/>
                  </a:lnTo>
                  <a:lnTo>
                    <a:pt x="96" y="346"/>
                  </a:lnTo>
                  <a:lnTo>
                    <a:pt x="116" y="346"/>
                  </a:lnTo>
                  <a:lnTo>
                    <a:pt x="145" y="346"/>
                  </a:lnTo>
                  <a:lnTo>
                    <a:pt x="173" y="347"/>
                  </a:lnTo>
                  <a:lnTo>
                    <a:pt x="190" y="348"/>
                  </a:lnTo>
                  <a:lnTo>
                    <a:pt x="190" y="329"/>
                  </a:lnTo>
                  <a:lnTo>
                    <a:pt x="170" y="329"/>
                  </a:lnTo>
                  <a:lnTo>
                    <a:pt x="139" y="328"/>
                  </a:lnTo>
                  <a:lnTo>
                    <a:pt x="124" y="323"/>
                  </a:lnTo>
                  <a:lnTo>
                    <a:pt x="118" y="316"/>
                  </a:lnTo>
                  <a:lnTo>
                    <a:pt x="118" y="305"/>
                  </a:lnTo>
                  <a:lnTo>
                    <a:pt x="118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0"/>
            <p:cNvSpPr>
              <a:spLocks noChangeAspect="1"/>
            </p:cNvSpPr>
            <p:nvPr/>
          </p:nvSpPr>
          <p:spPr bwMode="auto">
            <a:xfrm>
              <a:off x="2107" y="1"/>
              <a:ext cx="135" cy="523"/>
            </a:xfrm>
            <a:custGeom>
              <a:avLst/>
              <a:gdLst>
                <a:gd name="T0" fmla="*/ 10 w 135"/>
                <a:gd name="T1" fmla="*/ 0 h 523"/>
                <a:gd name="T2" fmla="*/ 4 w 135"/>
                <a:gd name="T3" fmla="*/ 1 h 523"/>
                <a:gd name="T4" fmla="*/ 0 w 135"/>
                <a:gd name="T5" fmla="*/ 6 h 523"/>
                <a:gd name="T6" fmla="*/ 5 w 135"/>
                <a:gd name="T7" fmla="*/ 14 h 523"/>
                <a:gd name="T8" fmla="*/ 38 w 135"/>
                <a:gd name="T9" fmla="*/ 51 h 523"/>
                <a:gd name="T10" fmla="*/ 69 w 135"/>
                <a:gd name="T11" fmla="*/ 103 h 523"/>
                <a:gd name="T12" fmla="*/ 91 w 135"/>
                <a:gd name="T13" fmla="*/ 171 h 523"/>
                <a:gd name="T14" fmla="*/ 100 w 135"/>
                <a:gd name="T15" fmla="*/ 262 h 523"/>
                <a:gd name="T16" fmla="*/ 93 w 135"/>
                <a:gd name="T17" fmla="*/ 338 h 523"/>
                <a:gd name="T18" fmla="*/ 76 w 135"/>
                <a:gd name="T19" fmla="*/ 405 h 523"/>
                <a:gd name="T20" fmla="*/ 47 w 135"/>
                <a:gd name="T21" fmla="*/ 460 h 523"/>
                <a:gd name="T22" fmla="*/ 9 w 135"/>
                <a:gd name="T23" fmla="*/ 505 h 523"/>
                <a:gd name="T24" fmla="*/ 1 w 135"/>
                <a:gd name="T25" fmla="*/ 513 h 523"/>
                <a:gd name="T26" fmla="*/ 0 w 135"/>
                <a:gd name="T27" fmla="*/ 517 h 523"/>
                <a:gd name="T28" fmla="*/ 1 w 135"/>
                <a:gd name="T29" fmla="*/ 521 h 523"/>
                <a:gd name="T30" fmla="*/ 7 w 135"/>
                <a:gd name="T31" fmla="*/ 523 h 523"/>
                <a:gd name="T32" fmla="*/ 11 w 135"/>
                <a:gd name="T33" fmla="*/ 522 h 523"/>
                <a:gd name="T34" fmla="*/ 19 w 135"/>
                <a:gd name="T35" fmla="*/ 517 h 523"/>
                <a:gd name="T36" fmla="*/ 29 w 135"/>
                <a:gd name="T37" fmla="*/ 509 h 523"/>
                <a:gd name="T38" fmla="*/ 41 w 135"/>
                <a:gd name="T39" fmla="*/ 498 h 523"/>
                <a:gd name="T40" fmla="*/ 55 w 135"/>
                <a:gd name="T41" fmla="*/ 484 h 523"/>
                <a:gd name="T42" fmla="*/ 69 w 135"/>
                <a:gd name="T43" fmla="*/ 466 h 523"/>
                <a:gd name="T44" fmla="*/ 84 w 135"/>
                <a:gd name="T45" fmla="*/ 446 h 523"/>
                <a:gd name="T46" fmla="*/ 97 w 135"/>
                <a:gd name="T47" fmla="*/ 423 h 523"/>
                <a:gd name="T48" fmla="*/ 125 w 135"/>
                <a:gd name="T49" fmla="*/ 349 h 523"/>
                <a:gd name="T50" fmla="*/ 135 w 135"/>
                <a:gd name="T51" fmla="*/ 262 h 523"/>
                <a:gd name="T52" fmla="*/ 130 w 135"/>
                <a:gd name="T53" fmla="*/ 200 h 523"/>
                <a:gd name="T54" fmla="*/ 111 w 135"/>
                <a:gd name="T55" fmla="*/ 131 h 523"/>
                <a:gd name="T56" fmla="*/ 73 w 135"/>
                <a:gd name="T57" fmla="*/ 62 h 523"/>
                <a:gd name="T58" fmla="*/ 10 w 135"/>
                <a:gd name="T5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523">
                  <a:moveTo>
                    <a:pt x="10" y="0"/>
                  </a:moveTo>
                  <a:lnTo>
                    <a:pt x="4" y="1"/>
                  </a:lnTo>
                  <a:lnTo>
                    <a:pt x="0" y="6"/>
                  </a:lnTo>
                  <a:lnTo>
                    <a:pt x="5" y="14"/>
                  </a:lnTo>
                  <a:lnTo>
                    <a:pt x="38" y="51"/>
                  </a:lnTo>
                  <a:lnTo>
                    <a:pt x="69" y="103"/>
                  </a:lnTo>
                  <a:lnTo>
                    <a:pt x="91" y="171"/>
                  </a:lnTo>
                  <a:lnTo>
                    <a:pt x="100" y="262"/>
                  </a:lnTo>
                  <a:lnTo>
                    <a:pt x="93" y="338"/>
                  </a:lnTo>
                  <a:lnTo>
                    <a:pt x="76" y="405"/>
                  </a:lnTo>
                  <a:lnTo>
                    <a:pt x="47" y="460"/>
                  </a:lnTo>
                  <a:lnTo>
                    <a:pt x="9" y="505"/>
                  </a:lnTo>
                  <a:lnTo>
                    <a:pt x="1" y="513"/>
                  </a:lnTo>
                  <a:lnTo>
                    <a:pt x="0" y="517"/>
                  </a:lnTo>
                  <a:lnTo>
                    <a:pt x="1" y="521"/>
                  </a:lnTo>
                  <a:lnTo>
                    <a:pt x="7" y="523"/>
                  </a:lnTo>
                  <a:lnTo>
                    <a:pt x="11" y="522"/>
                  </a:lnTo>
                  <a:lnTo>
                    <a:pt x="19" y="517"/>
                  </a:lnTo>
                  <a:lnTo>
                    <a:pt x="29" y="509"/>
                  </a:lnTo>
                  <a:lnTo>
                    <a:pt x="41" y="498"/>
                  </a:lnTo>
                  <a:lnTo>
                    <a:pt x="55" y="484"/>
                  </a:lnTo>
                  <a:lnTo>
                    <a:pt x="69" y="466"/>
                  </a:lnTo>
                  <a:lnTo>
                    <a:pt x="84" y="446"/>
                  </a:lnTo>
                  <a:lnTo>
                    <a:pt x="97" y="423"/>
                  </a:lnTo>
                  <a:lnTo>
                    <a:pt x="125" y="349"/>
                  </a:lnTo>
                  <a:lnTo>
                    <a:pt x="135" y="262"/>
                  </a:lnTo>
                  <a:lnTo>
                    <a:pt x="130" y="200"/>
                  </a:lnTo>
                  <a:lnTo>
                    <a:pt x="111" y="131"/>
                  </a:lnTo>
                  <a:lnTo>
                    <a:pt x="73" y="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Line 21"/>
            <p:cNvSpPr>
              <a:spLocks noChangeAspect="1" noChangeShapeType="1"/>
            </p:cNvSpPr>
            <p:nvPr/>
          </p:nvSpPr>
          <p:spPr bwMode="auto">
            <a:xfrm>
              <a:off x="-2" y="570"/>
              <a:ext cx="2305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2"/>
            <p:cNvSpPr>
              <a:spLocks noChangeAspect="1"/>
            </p:cNvSpPr>
            <p:nvPr/>
          </p:nvSpPr>
          <p:spPr bwMode="auto">
            <a:xfrm>
              <a:off x="1035" y="667"/>
              <a:ext cx="231" cy="348"/>
            </a:xfrm>
            <a:custGeom>
              <a:avLst/>
              <a:gdLst>
                <a:gd name="T0" fmla="*/ 231 w 231"/>
                <a:gd name="T1" fmla="*/ 253 h 348"/>
                <a:gd name="T2" fmla="*/ 213 w 231"/>
                <a:gd name="T3" fmla="*/ 253 h 348"/>
                <a:gd name="T4" fmla="*/ 211 w 231"/>
                <a:gd name="T5" fmla="*/ 264 h 348"/>
                <a:gd name="T6" fmla="*/ 208 w 231"/>
                <a:gd name="T7" fmla="*/ 279 h 348"/>
                <a:gd name="T8" fmla="*/ 204 w 231"/>
                <a:gd name="T9" fmla="*/ 292 h 348"/>
                <a:gd name="T10" fmla="*/ 199 w 231"/>
                <a:gd name="T11" fmla="*/ 301 h 348"/>
                <a:gd name="T12" fmla="*/ 190 w 231"/>
                <a:gd name="T13" fmla="*/ 302 h 348"/>
                <a:gd name="T14" fmla="*/ 175 w 231"/>
                <a:gd name="T15" fmla="*/ 303 h 348"/>
                <a:gd name="T16" fmla="*/ 158 w 231"/>
                <a:gd name="T17" fmla="*/ 303 h 348"/>
                <a:gd name="T18" fmla="*/ 148 w 231"/>
                <a:gd name="T19" fmla="*/ 303 h 348"/>
                <a:gd name="T20" fmla="*/ 52 w 231"/>
                <a:gd name="T21" fmla="*/ 303 h 348"/>
                <a:gd name="T22" fmla="*/ 87 w 231"/>
                <a:gd name="T23" fmla="*/ 273 h 348"/>
                <a:gd name="T24" fmla="*/ 113 w 231"/>
                <a:gd name="T25" fmla="*/ 250 h 348"/>
                <a:gd name="T26" fmla="*/ 134 w 231"/>
                <a:gd name="T27" fmla="*/ 233 h 348"/>
                <a:gd name="T28" fmla="*/ 156 w 231"/>
                <a:gd name="T29" fmla="*/ 215 h 348"/>
                <a:gd name="T30" fmla="*/ 184 w 231"/>
                <a:gd name="T31" fmla="*/ 192 h 348"/>
                <a:gd name="T32" fmla="*/ 208 w 231"/>
                <a:gd name="T33" fmla="*/ 166 h 348"/>
                <a:gd name="T34" fmla="*/ 224 w 231"/>
                <a:gd name="T35" fmla="*/ 137 h 348"/>
                <a:gd name="T36" fmla="*/ 231 w 231"/>
                <a:gd name="T37" fmla="*/ 102 h 348"/>
                <a:gd name="T38" fmla="*/ 221 w 231"/>
                <a:gd name="T39" fmla="*/ 60 h 348"/>
                <a:gd name="T40" fmla="*/ 195 w 231"/>
                <a:gd name="T41" fmla="*/ 28 h 348"/>
                <a:gd name="T42" fmla="*/ 156 w 231"/>
                <a:gd name="T43" fmla="*/ 7 h 348"/>
                <a:gd name="T44" fmla="*/ 108 w 231"/>
                <a:gd name="T45" fmla="*/ 0 h 348"/>
                <a:gd name="T46" fmla="*/ 85 w 231"/>
                <a:gd name="T47" fmla="*/ 2 h 348"/>
                <a:gd name="T48" fmla="*/ 64 w 231"/>
                <a:gd name="T49" fmla="*/ 8 h 348"/>
                <a:gd name="T50" fmla="*/ 46 w 231"/>
                <a:gd name="T51" fmla="*/ 17 h 348"/>
                <a:gd name="T52" fmla="*/ 30 w 231"/>
                <a:gd name="T53" fmla="*/ 29 h 348"/>
                <a:gd name="T54" fmla="*/ 17 w 231"/>
                <a:gd name="T55" fmla="*/ 43 h 348"/>
                <a:gd name="T56" fmla="*/ 8 w 231"/>
                <a:gd name="T57" fmla="*/ 59 h 348"/>
                <a:gd name="T58" fmla="*/ 2 w 231"/>
                <a:gd name="T59" fmla="*/ 76 h 348"/>
                <a:gd name="T60" fmla="*/ 0 w 231"/>
                <a:gd name="T61" fmla="*/ 94 h 348"/>
                <a:gd name="T62" fmla="*/ 4 w 231"/>
                <a:gd name="T63" fmla="*/ 110 h 348"/>
                <a:gd name="T64" fmla="*/ 12 w 231"/>
                <a:gd name="T65" fmla="*/ 119 h 348"/>
                <a:gd name="T66" fmla="*/ 21 w 231"/>
                <a:gd name="T67" fmla="*/ 122 h 348"/>
                <a:gd name="T68" fmla="*/ 27 w 231"/>
                <a:gd name="T69" fmla="*/ 123 h 348"/>
                <a:gd name="T70" fmla="*/ 37 w 231"/>
                <a:gd name="T71" fmla="*/ 122 h 348"/>
                <a:gd name="T72" fmla="*/ 46 w 231"/>
                <a:gd name="T73" fmla="*/ 117 h 348"/>
                <a:gd name="T74" fmla="*/ 53 w 231"/>
                <a:gd name="T75" fmla="*/ 108 h 348"/>
                <a:gd name="T76" fmla="*/ 55 w 231"/>
                <a:gd name="T77" fmla="*/ 96 h 348"/>
                <a:gd name="T78" fmla="*/ 54 w 231"/>
                <a:gd name="T79" fmla="*/ 87 h 348"/>
                <a:gd name="T80" fmla="*/ 50 w 231"/>
                <a:gd name="T81" fmla="*/ 78 h 348"/>
                <a:gd name="T82" fmla="*/ 41 w 231"/>
                <a:gd name="T83" fmla="*/ 71 h 348"/>
                <a:gd name="T84" fmla="*/ 25 w 231"/>
                <a:gd name="T85" fmla="*/ 68 h 348"/>
                <a:gd name="T86" fmla="*/ 40 w 231"/>
                <a:gd name="T87" fmla="*/ 44 h 348"/>
                <a:gd name="T88" fmla="*/ 59 w 231"/>
                <a:gd name="T89" fmla="*/ 29 h 348"/>
                <a:gd name="T90" fmla="*/ 80 w 231"/>
                <a:gd name="T91" fmla="*/ 22 h 348"/>
                <a:gd name="T92" fmla="*/ 100 w 231"/>
                <a:gd name="T93" fmla="*/ 19 h 348"/>
                <a:gd name="T94" fmla="*/ 135 w 231"/>
                <a:gd name="T95" fmla="*/ 26 h 348"/>
                <a:gd name="T96" fmla="*/ 160 w 231"/>
                <a:gd name="T97" fmla="*/ 45 h 348"/>
                <a:gd name="T98" fmla="*/ 175 w 231"/>
                <a:gd name="T99" fmla="*/ 72 h 348"/>
                <a:gd name="T100" fmla="*/ 180 w 231"/>
                <a:gd name="T101" fmla="*/ 102 h 348"/>
                <a:gd name="T102" fmla="*/ 175 w 231"/>
                <a:gd name="T103" fmla="*/ 135 h 348"/>
                <a:gd name="T104" fmla="*/ 162 w 231"/>
                <a:gd name="T105" fmla="*/ 163 h 348"/>
                <a:gd name="T106" fmla="*/ 146 w 231"/>
                <a:gd name="T107" fmla="*/ 186 h 348"/>
                <a:gd name="T108" fmla="*/ 131 w 231"/>
                <a:gd name="T109" fmla="*/ 203 h 348"/>
                <a:gd name="T110" fmla="*/ 5 w 231"/>
                <a:gd name="T111" fmla="*/ 328 h 348"/>
                <a:gd name="T112" fmla="*/ 1 w 231"/>
                <a:gd name="T113" fmla="*/ 334 h 348"/>
                <a:gd name="T114" fmla="*/ 0 w 231"/>
                <a:gd name="T115" fmla="*/ 348 h 348"/>
                <a:gd name="T116" fmla="*/ 215 w 231"/>
                <a:gd name="T117" fmla="*/ 348 h 348"/>
                <a:gd name="T118" fmla="*/ 231 w 231"/>
                <a:gd name="T119" fmla="*/ 25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1" h="348">
                  <a:moveTo>
                    <a:pt x="231" y="253"/>
                  </a:moveTo>
                  <a:lnTo>
                    <a:pt x="213" y="253"/>
                  </a:lnTo>
                  <a:lnTo>
                    <a:pt x="211" y="264"/>
                  </a:lnTo>
                  <a:lnTo>
                    <a:pt x="208" y="279"/>
                  </a:lnTo>
                  <a:lnTo>
                    <a:pt x="204" y="292"/>
                  </a:lnTo>
                  <a:lnTo>
                    <a:pt x="199" y="301"/>
                  </a:lnTo>
                  <a:lnTo>
                    <a:pt x="190" y="302"/>
                  </a:lnTo>
                  <a:lnTo>
                    <a:pt x="175" y="303"/>
                  </a:lnTo>
                  <a:lnTo>
                    <a:pt x="158" y="303"/>
                  </a:lnTo>
                  <a:lnTo>
                    <a:pt x="148" y="303"/>
                  </a:lnTo>
                  <a:lnTo>
                    <a:pt x="52" y="303"/>
                  </a:lnTo>
                  <a:lnTo>
                    <a:pt x="87" y="273"/>
                  </a:lnTo>
                  <a:lnTo>
                    <a:pt x="113" y="250"/>
                  </a:lnTo>
                  <a:lnTo>
                    <a:pt x="134" y="233"/>
                  </a:lnTo>
                  <a:lnTo>
                    <a:pt x="156" y="215"/>
                  </a:lnTo>
                  <a:lnTo>
                    <a:pt x="184" y="192"/>
                  </a:lnTo>
                  <a:lnTo>
                    <a:pt x="208" y="166"/>
                  </a:lnTo>
                  <a:lnTo>
                    <a:pt x="224" y="137"/>
                  </a:lnTo>
                  <a:lnTo>
                    <a:pt x="231" y="102"/>
                  </a:lnTo>
                  <a:lnTo>
                    <a:pt x="221" y="60"/>
                  </a:lnTo>
                  <a:lnTo>
                    <a:pt x="195" y="28"/>
                  </a:lnTo>
                  <a:lnTo>
                    <a:pt x="156" y="7"/>
                  </a:lnTo>
                  <a:lnTo>
                    <a:pt x="108" y="0"/>
                  </a:lnTo>
                  <a:lnTo>
                    <a:pt x="85" y="2"/>
                  </a:lnTo>
                  <a:lnTo>
                    <a:pt x="64" y="8"/>
                  </a:lnTo>
                  <a:lnTo>
                    <a:pt x="46" y="17"/>
                  </a:lnTo>
                  <a:lnTo>
                    <a:pt x="30" y="29"/>
                  </a:lnTo>
                  <a:lnTo>
                    <a:pt x="17" y="43"/>
                  </a:lnTo>
                  <a:lnTo>
                    <a:pt x="8" y="59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4" y="110"/>
                  </a:lnTo>
                  <a:lnTo>
                    <a:pt x="12" y="119"/>
                  </a:lnTo>
                  <a:lnTo>
                    <a:pt x="21" y="122"/>
                  </a:lnTo>
                  <a:lnTo>
                    <a:pt x="27" y="123"/>
                  </a:lnTo>
                  <a:lnTo>
                    <a:pt x="37" y="122"/>
                  </a:lnTo>
                  <a:lnTo>
                    <a:pt x="46" y="117"/>
                  </a:lnTo>
                  <a:lnTo>
                    <a:pt x="53" y="108"/>
                  </a:lnTo>
                  <a:lnTo>
                    <a:pt x="55" y="96"/>
                  </a:lnTo>
                  <a:lnTo>
                    <a:pt x="54" y="87"/>
                  </a:lnTo>
                  <a:lnTo>
                    <a:pt x="50" y="78"/>
                  </a:lnTo>
                  <a:lnTo>
                    <a:pt x="41" y="71"/>
                  </a:lnTo>
                  <a:lnTo>
                    <a:pt x="25" y="68"/>
                  </a:lnTo>
                  <a:lnTo>
                    <a:pt x="40" y="44"/>
                  </a:lnTo>
                  <a:lnTo>
                    <a:pt x="59" y="29"/>
                  </a:lnTo>
                  <a:lnTo>
                    <a:pt x="80" y="22"/>
                  </a:lnTo>
                  <a:lnTo>
                    <a:pt x="100" y="19"/>
                  </a:lnTo>
                  <a:lnTo>
                    <a:pt x="135" y="26"/>
                  </a:lnTo>
                  <a:lnTo>
                    <a:pt x="160" y="45"/>
                  </a:lnTo>
                  <a:lnTo>
                    <a:pt x="175" y="72"/>
                  </a:lnTo>
                  <a:lnTo>
                    <a:pt x="180" y="102"/>
                  </a:lnTo>
                  <a:lnTo>
                    <a:pt x="175" y="135"/>
                  </a:lnTo>
                  <a:lnTo>
                    <a:pt x="162" y="163"/>
                  </a:lnTo>
                  <a:lnTo>
                    <a:pt x="146" y="186"/>
                  </a:lnTo>
                  <a:lnTo>
                    <a:pt x="131" y="203"/>
                  </a:lnTo>
                  <a:lnTo>
                    <a:pt x="5" y="328"/>
                  </a:lnTo>
                  <a:lnTo>
                    <a:pt x="1" y="334"/>
                  </a:lnTo>
                  <a:lnTo>
                    <a:pt x="0" y="348"/>
                  </a:lnTo>
                  <a:lnTo>
                    <a:pt x="215" y="348"/>
                  </a:lnTo>
                  <a:lnTo>
                    <a:pt x="231" y="2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Multiclass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7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453418"/>
            <a:ext cx="8647588" cy="4971381"/>
          </a:xfrm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One-vs-One</a:t>
            </a:r>
            <a:r>
              <a:rPr lang="en-US" dirty="0" smtClean="0"/>
              <a:t>: trains               classifiers, each one to classify between two classes and classify by majority.</a:t>
            </a:r>
          </a:p>
          <a:p>
            <a:r>
              <a:rPr lang="en-US" dirty="0" smtClean="0"/>
              <a:t>One-vs-All: train     classifiers, each one to classify between one class and all other classes and classify by majority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14" y="3805746"/>
            <a:ext cx="272669" cy="219583"/>
          </a:xfrm>
          <a:prstGeom prst="rect">
            <a:avLst/>
          </a:prstGeom>
        </p:spPr>
      </p:pic>
      <p:grpSp>
        <p:nvGrpSpPr>
          <p:cNvPr id="20" name="Group 14"/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3990725" y="2026229"/>
            <a:ext cx="1132401" cy="498158"/>
            <a:chOff x="-2" y="1"/>
            <a:chExt cx="2305" cy="1014"/>
          </a:xfrm>
        </p:grpSpPr>
        <p:sp>
          <p:nvSpPr>
            <p:cNvPr id="22" name="Freeform 15"/>
            <p:cNvSpPr>
              <a:spLocks noChangeAspect="1"/>
            </p:cNvSpPr>
            <p:nvPr/>
          </p:nvSpPr>
          <p:spPr bwMode="auto">
            <a:xfrm>
              <a:off x="34" y="36"/>
              <a:ext cx="475" cy="358"/>
            </a:xfrm>
            <a:custGeom>
              <a:avLst/>
              <a:gdLst>
                <a:gd name="T0" fmla="*/ 260 w 475"/>
                <a:gd name="T1" fmla="*/ 141 h 358"/>
                <a:gd name="T2" fmla="*/ 261 w 475"/>
                <a:gd name="T3" fmla="*/ 139 h 358"/>
                <a:gd name="T4" fmla="*/ 272 w 475"/>
                <a:gd name="T5" fmla="*/ 131 h 358"/>
                <a:gd name="T6" fmla="*/ 370 w 475"/>
                <a:gd name="T7" fmla="*/ 62 h 358"/>
                <a:gd name="T8" fmla="*/ 435 w 475"/>
                <a:gd name="T9" fmla="*/ 25 h 358"/>
                <a:gd name="T10" fmla="*/ 471 w 475"/>
                <a:gd name="T11" fmla="*/ 17 h 358"/>
                <a:gd name="T12" fmla="*/ 473 w 475"/>
                <a:gd name="T13" fmla="*/ 3 h 358"/>
                <a:gd name="T14" fmla="*/ 432 w 475"/>
                <a:gd name="T15" fmla="*/ 2 h 358"/>
                <a:gd name="T16" fmla="*/ 401 w 475"/>
                <a:gd name="T17" fmla="*/ 1 h 358"/>
                <a:gd name="T18" fmla="*/ 369 w 475"/>
                <a:gd name="T19" fmla="*/ 0 h 358"/>
                <a:gd name="T20" fmla="*/ 362 w 475"/>
                <a:gd name="T21" fmla="*/ 2 h 358"/>
                <a:gd name="T22" fmla="*/ 358 w 475"/>
                <a:gd name="T23" fmla="*/ 12 h 358"/>
                <a:gd name="T24" fmla="*/ 366 w 475"/>
                <a:gd name="T25" fmla="*/ 19 h 358"/>
                <a:gd name="T26" fmla="*/ 379 w 475"/>
                <a:gd name="T27" fmla="*/ 26 h 358"/>
                <a:gd name="T28" fmla="*/ 370 w 475"/>
                <a:gd name="T29" fmla="*/ 41 h 358"/>
                <a:gd name="T30" fmla="*/ 356 w 475"/>
                <a:gd name="T31" fmla="*/ 52 h 358"/>
                <a:gd name="T32" fmla="*/ 180 w 475"/>
                <a:gd name="T33" fmla="*/ 41 h 358"/>
                <a:gd name="T34" fmla="*/ 189 w 475"/>
                <a:gd name="T35" fmla="*/ 23 h 358"/>
                <a:gd name="T36" fmla="*/ 225 w 475"/>
                <a:gd name="T37" fmla="*/ 19 h 358"/>
                <a:gd name="T38" fmla="*/ 241 w 475"/>
                <a:gd name="T39" fmla="*/ 8 h 358"/>
                <a:gd name="T40" fmla="*/ 233 w 475"/>
                <a:gd name="T41" fmla="*/ 0 h 358"/>
                <a:gd name="T42" fmla="*/ 199 w 475"/>
                <a:gd name="T43" fmla="*/ 1 h 358"/>
                <a:gd name="T44" fmla="*/ 165 w 475"/>
                <a:gd name="T45" fmla="*/ 2 h 358"/>
                <a:gd name="T46" fmla="*/ 129 w 475"/>
                <a:gd name="T47" fmla="*/ 2 h 358"/>
                <a:gd name="T48" fmla="*/ 93 w 475"/>
                <a:gd name="T49" fmla="*/ 0 h 358"/>
                <a:gd name="T50" fmla="*/ 86 w 475"/>
                <a:gd name="T51" fmla="*/ 5 h 358"/>
                <a:gd name="T52" fmla="*/ 89 w 475"/>
                <a:gd name="T53" fmla="*/ 18 h 358"/>
                <a:gd name="T54" fmla="*/ 111 w 475"/>
                <a:gd name="T55" fmla="*/ 19 h 358"/>
                <a:gd name="T56" fmla="*/ 131 w 475"/>
                <a:gd name="T57" fmla="*/ 22 h 358"/>
                <a:gd name="T58" fmla="*/ 133 w 475"/>
                <a:gd name="T59" fmla="*/ 31 h 358"/>
                <a:gd name="T60" fmla="*/ 62 w 475"/>
                <a:gd name="T61" fmla="*/ 317 h 358"/>
                <a:gd name="T62" fmla="*/ 53 w 475"/>
                <a:gd name="T63" fmla="*/ 335 h 358"/>
                <a:gd name="T64" fmla="*/ 16 w 475"/>
                <a:gd name="T65" fmla="*/ 339 h 358"/>
                <a:gd name="T66" fmla="*/ 0 w 475"/>
                <a:gd name="T67" fmla="*/ 350 h 358"/>
                <a:gd name="T68" fmla="*/ 8 w 475"/>
                <a:gd name="T69" fmla="*/ 358 h 358"/>
                <a:gd name="T70" fmla="*/ 42 w 475"/>
                <a:gd name="T71" fmla="*/ 357 h 358"/>
                <a:gd name="T72" fmla="*/ 76 w 475"/>
                <a:gd name="T73" fmla="*/ 356 h 358"/>
                <a:gd name="T74" fmla="*/ 112 w 475"/>
                <a:gd name="T75" fmla="*/ 356 h 358"/>
                <a:gd name="T76" fmla="*/ 149 w 475"/>
                <a:gd name="T77" fmla="*/ 358 h 358"/>
                <a:gd name="T78" fmla="*/ 156 w 475"/>
                <a:gd name="T79" fmla="*/ 353 h 358"/>
                <a:gd name="T80" fmla="*/ 152 w 475"/>
                <a:gd name="T81" fmla="*/ 340 h 358"/>
                <a:gd name="T82" fmla="*/ 134 w 475"/>
                <a:gd name="T83" fmla="*/ 339 h 358"/>
                <a:gd name="T84" fmla="*/ 110 w 475"/>
                <a:gd name="T85" fmla="*/ 336 h 358"/>
                <a:gd name="T86" fmla="*/ 109 w 475"/>
                <a:gd name="T87" fmla="*/ 323 h 358"/>
                <a:gd name="T88" fmla="*/ 121 w 475"/>
                <a:gd name="T89" fmla="*/ 277 h 358"/>
                <a:gd name="T90" fmla="*/ 219 w 475"/>
                <a:gd name="T91" fmla="*/ 168 h 358"/>
                <a:gd name="T92" fmla="*/ 298 w 475"/>
                <a:gd name="T93" fmla="*/ 322 h 358"/>
                <a:gd name="T94" fmla="*/ 296 w 475"/>
                <a:gd name="T95" fmla="*/ 332 h 358"/>
                <a:gd name="T96" fmla="*/ 282 w 475"/>
                <a:gd name="T97" fmla="*/ 338 h 358"/>
                <a:gd name="T98" fmla="*/ 265 w 475"/>
                <a:gd name="T99" fmla="*/ 340 h 358"/>
                <a:gd name="T100" fmla="*/ 262 w 475"/>
                <a:gd name="T101" fmla="*/ 354 h 358"/>
                <a:gd name="T102" fmla="*/ 285 w 475"/>
                <a:gd name="T103" fmla="*/ 357 h 358"/>
                <a:gd name="T104" fmla="*/ 322 w 475"/>
                <a:gd name="T105" fmla="*/ 356 h 358"/>
                <a:gd name="T106" fmla="*/ 363 w 475"/>
                <a:gd name="T107" fmla="*/ 357 h 358"/>
                <a:gd name="T108" fmla="*/ 395 w 475"/>
                <a:gd name="T109" fmla="*/ 355 h 358"/>
                <a:gd name="T110" fmla="*/ 394 w 475"/>
                <a:gd name="T111" fmla="*/ 340 h 358"/>
                <a:gd name="T112" fmla="*/ 378 w 475"/>
                <a:gd name="T113" fmla="*/ 338 h 358"/>
                <a:gd name="T114" fmla="*/ 360 w 475"/>
                <a:gd name="T115" fmla="*/ 331 h 358"/>
                <a:gd name="T116" fmla="*/ 263 w 475"/>
                <a:gd name="T117" fmla="*/ 1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358">
                  <a:moveTo>
                    <a:pt x="263" y="147"/>
                  </a:moveTo>
                  <a:lnTo>
                    <a:pt x="260" y="141"/>
                  </a:lnTo>
                  <a:lnTo>
                    <a:pt x="260" y="140"/>
                  </a:lnTo>
                  <a:lnTo>
                    <a:pt x="261" y="139"/>
                  </a:lnTo>
                  <a:lnTo>
                    <a:pt x="265" y="136"/>
                  </a:lnTo>
                  <a:lnTo>
                    <a:pt x="272" y="131"/>
                  </a:lnTo>
                  <a:lnTo>
                    <a:pt x="325" y="94"/>
                  </a:lnTo>
                  <a:lnTo>
                    <a:pt x="370" y="62"/>
                  </a:lnTo>
                  <a:lnTo>
                    <a:pt x="406" y="39"/>
                  </a:lnTo>
                  <a:lnTo>
                    <a:pt x="435" y="25"/>
                  </a:lnTo>
                  <a:lnTo>
                    <a:pt x="463" y="19"/>
                  </a:lnTo>
                  <a:lnTo>
                    <a:pt x="471" y="17"/>
                  </a:lnTo>
                  <a:lnTo>
                    <a:pt x="475" y="8"/>
                  </a:lnTo>
                  <a:lnTo>
                    <a:pt x="473" y="3"/>
                  </a:lnTo>
                  <a:lnTo>
                    <a:pt x="468" y="1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1" y="1"/>
                  </a:lnTo>
                  <a:lnTo>
                    <a:pt x="383" y="0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362" y="2"/>
                  </a:lnTo>
                  <a:lnTo>
                    <a:pt x="359" y="5"/>
                  </a:lnTo>
                  <a:lnTo>
                    <a:pt x="358" y="12"/>
                  </a:lnTo>
                  <a:lnTo>
                    <a:pt x="359" y="15"/>
                  </a:lnTo>
                  <a:lnTo>
                    <a:pt x="366" y="19"/>
                  </a:lnTo>
                  <a:lnTo>
                    <a:pt x="375" y="21"/>
                  </a:lnTo>
                  <a:lnTo>
                    <a:pt x="379" y="26"/>
                  </a:lnTo>
                  <a:lnTo>
                    <a:pt x="376" y="34"/>
                  </a:lnTo>
                  <a:lnTo>
                    <a:pt x="370" y="41"/>
                  </a:lnTo>
                  <a:lnTo>
                    <a:pt x="362" y="47"/>
                  </a:lnTo>
                  <a:lnTo>
                    <a:pt x="356" y="52"/>
                  </a:lnTo>
                  <a:lnTo>
                    <a:pt x="138" y="206"/>
                  </a:lnTo>
                  <a:lnTo>
                    <a:pt x="180" y="41"/>
                  </a:lnTo>
                  <a:lnTo>
                    <a:pt x="183" y="30"/>
                  </a:lnTo>
                  <a:lnTo>
                    <a:pt x="189" y="23"/>
                  </a:lnTo>
                  <a:lnTo>
                    <a:pt x="202" y="20"/>
                  </a:lnTo>
                  <a:lnTo>
                    <a:pt x="225" y="19"/>
                  </a:lnTo>
                  <a:lnTo>
                    <a:pt x="237" y="18"/>
                  </a:lnTo>
                  <a:lnTo>
                    <a:pt x="241" y="8"/>
                  </a:lnTo>
                  <a:lnTo>
                    <a:pt x="239" y="2"/>
                  </a:lnTo>
                  <a:lnTo>
                    <a:pt x="233" y="0"/>
                  </a:lnTo>
                  <a:lnTo>
                    <a:pt x="218" y="0"/>
                  </a:lnTo>
                  <a:lnTo>
                    <a:pt x="199" y="1"/>
                  </a:lnTo>
                  <a:lnTo>
                    <a:pt x="179" y="2"/>
                  </a:lnTo>
                  <a:lnTo>
                    <a:pt x="165" y="2"/>
                  </a:lnTo>
                  <a:lnTo>
                    <a:pt x="146" y="2"/>
                  </a:lnTo>
                  <a:lnTo>
                    <a:pt x="129" y="2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89" y="2"/>
                  </a:lnTo>
                  <a:lnTo>
                    <a:pt x="86" y="5"/>
                  </a:lnTo>
                  <a:lnTo>
                    <a:pt x="85" y="12"/>
                  </a:lnTo>
                  <a:lnTo>
                    <a:pt x="89" y="18"/>
                  </a:lnTo>
                  <a:lnTo>
                    <a:pt x="102" y="19"/>
                  </a:lnTo>
                  <a:lnTo>
                    <a:pt x="111" y="19"/>
                  </a:lnTo>
                  <a:lnTo>
                    <a:pt x="122" y="20"/>
                  </a:lnTo>
                  <a:lnTo>
                    <a:pt x="131" y="22"/>
                  </a:lnTo>
                  <a:lnTo>
                    <a:pt x="133" y="27"/>
                  </a:lnTo>
                  <a:lnTo>
                    <a:pt x="133" y="31"/>
                  </a:lnTo>
                  <a:lnTo>
                    <a:pt x="131" y="39"/>
                  </a:lnTo>
                  <a:lnTo>
                    <a:pt x="62" y="317"/>
                  </a:lnTo>
                  <a:lnTo>
                    <a:pt x="59" y="328"/>
                  </a:lnTo>
                  <a:lnTo>
                    <a:pt x="53" y="335"/>
                  </a:lnTo>
                  <a:lnTo>
                    <a:pt x="39" y="338"/>
                  </a:lnTo>
                  <a:lnTo>
                    <a:pt x="16" y="339"/>
                  </a:lnTo>
                  <a:lnTo>
                    <a:pt x="4" y="340"/>
                  </a:lnTo>
                  <a:lnTo>
                    <a:pt x="0" y="350"/>
                  </a:lnTo>
                  <a:lnTo>
                    <a:pt x="1" y="354"/>
                  </a:lnTo>
                  <a:lnTo>
                    <a:pt x="8" y="358"/>
                  </a:lnTo>
                  <a:lnTo>
                    <a:pt x="23" y="357"/>
                  </a:lnTo>
                  <a:lnTo>
                    <a:pt x="42" y="357"/>
                  </a:lnTo>
                  <a:lnTo>
                    <a:pt x="62" y="356"/>
                  </a:lnTo>
                  <a:lnTo>
                    <a:pt x="76" y="356"/>
                  </a:lnTo>
                  <a:lnTo>
                    <a:pt x="94" y="356"/>
                  </a:lnTo>
                  <a:lnTo>
                    <a:pt x="112" y="356"/>
                  </a:lnTo>
                  <a:lnTo>
                    <a:pt x="146" y="358"/>
                  </a:lnTo>
                  <a:lnTo>
                    <a:pt x="149" y="358"/>
                  </a:lnTo>
                  <a:lnTo>
                    <a:pt x="152" y="356"/>
                  </a:lnTo>
                  <a:lnTo>
                    <a:pt x="156" y="353"/>
                  </a:lnTo>
                  <a:lnTo>
                    <a:pt x="157" y="346"/>
                  </a:lnTo>
                  <a:lnTo>
                    <a:pt x="152" y="340"/>
                  </a:lnTo>
                  <a:lnTo>
                    <a:pt x="140" y="339"/>
                  </a:lnTo>
                  <a:lnTo>
                    <a:pt x="134" y="339"/>
                  </a:lnTo>
                  <a:lnTo>
                    <a:pt x="120" y="338"/>
                  </a:lnTo>
                  <a:lnTo>
                    <a:pt x="110" y="336"/>
                  </a:lnTo>
                  <a:lnTo>
                    <a:pt x="108" y="330"/>
                  </a:lnTo>
                  <a:lnTo>
                    <a:pt x="109" y="323"/>
                  </a:lnTo>
                  <a:lnTo>
                    <a:pt x="113" y="307"/>
                  </a:lnTo>
                  <a:lnTo>
                    <a:pt x="121" y="277"/>
                  </a:lnTo>
                  <a:lnTo>
                    <a:pt x="133" y="229"/>
                  </a:lnTo>
                  <a:lnTo>
                    <a:pt x="219" y="168"/>
                  </a:lnTo>
                  <a:lnTo>
                    <a:pt x="295" y="316"/>
                  </a:lnTo>
                  <a:lnTo>
                    <a:pt x="298" y="322"/>
                  </a:lnTo>
                  <a:lnTo>
                    <a:pt x="299" y="325"/>
                  </a:lnTo>
                  <a:lnTo>
                    <a:pt x="296" y="332"/>
                  </a:lnTo>
                  <a:lnTo>
                    <a:pt x="290" y="337"/>
                  </a:lnTo>
                  <a:lnTo>
                    <a:pt x="282" y="338"/>
                  </a:lnTo>
                  <a:lnTo>
                    <a:pt x="275" y="339"/>
                  </a:lnTo>
                  <a:lnTo>
                    <a:pt x="265" y="340"/>
                  </a:lnTo>
                  <a:lnTo>
                    <a:pt x="261" y="350"/>
                  </a:lnTo>
                  <a:lnTo>
                    <a:pt x="262" y="354"/>
                  </a:lnTo>
                  <a:lnTo>
                    <a:pt x="270" y="358"/>
                  </a:lnTo>
                  <a:lnTo>
                    <a:pt x="285" y="357"/>
                  </a:lnTo>
                  <a:lnTo>
                    <a:pt x="303" y="357"/>
                  </a:lnTo>
                  <a:lnTo>
                    <a:pt x="322" y="356"/>
                  </a:lnTo>
                  <a:lnTo>
                    <a:pt x="337" y="356"/>
                  </a:lnTo>
                  <a:lnTo>
                    <a:pt x="363" y="357"/>
                  </a:lnTo>
                  <a:lnTo>
                    <a:pt x="388" y="358"/>
                  </a:lnTo>
                  <a:lnTo>
                    <a:pt x="395" y="355"/>
                  </a:lnTo>
                  <a:lnTo>
                    <a:pt x="398" y="347"/>
                  </a:lnTo>
                  <a:lnTo>
                    <a:pt x="394" y="340"/>
                  </a:lnTo>
                  <a:lnTo>
                    <a:pt x="386" y="339"/>
                  </a:lnTo>
                  <a:lnTo>
                    <a:pt x="378" y="338"/>
                  </a:lnTo>
                  <a:lnTo>
                    <a:pt x="369" y="337"/>
                  </a:lnTo>
                  <a:lnTo>
                    <a:pt x="360" y="331"/>
                  </a:lnTo>
                  <a:lnTo>
                    <a:pt x="352" y="322"/>
                  </a:lnTo>
                  <a:lnTo>
                    <a:pt x="263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16"/>
            <p:cNvSpPr>
              <a:spLocks noChangeAspect="1"/>
            </p:cNvSpPr>
            <p:nvPr/>
          </p:nvSpPr>
          <p:spPr bwMode="auto">
            <a:xfrm>
              <a:off x="596" y="1"/>
              <a:ext cx="136" cy="523"/>
            </a:xfrm>
            <a:custGeom>
              <a:avLst/>
              <a:gdLst>
                <a:gd name="T0" fmla="*/ 125 w 136"/>
                <a:gd name="T1" fmla="*/ 0 h 523"/>
                <a:gd name="T2" fmla="*/ 64 w 136"/>
                <a:gd name="T3" fmla="*/ 59 h 523"/>
                <a:gd name="T4" fmla="*/ 25 w 136"/>
                <a:gd name="T5" fmla="*/ 127 h 523"/>
                <a:gd name="T6" fmla="*/ 6 w 136"/>
                <a:gd name="T7" fmla="*/ 196 h 523"/>
                <a:gd name="T8" fmla="*/ 0 w 136"/>
                <a:gd name="T9" fmla="*/ 262 h 523"/>
                <a:gd name="T10" fmla="*/ 5 w 136"/>
                <a:gd name="T11" fmla="*/ 323 h 523"/>
                <a:gd name="T12" fmla="*/ 24 w 136"/>
                <a:gd name="T13" fmla="*/ 392 h 523"/>
                <a:gd name="T14" fmla="*/ 62 w 136"/>
                <a:gd name="T15" fmla="*/ 462 h 523"/>
                <a:gd name="T16" fmla="*/ 125 w 136"/>
                <a:gd name="T17" fmla="*/ 523 h 523"/>
                <a:gd name="T18" fmla="*/ 132 w 136"/>
                <a:gd name="T19" fmla="*/ 522 h 523"/>
                <a:gd name="T20" fmla="*/ 136 w 136"/>
                <a:gd name="T21" fmla="*/ 517 h 523"/>
                <a:gd name="T22" fmla="*/ 134 w 136"/>
                <a:gd name="T23" fmla="*/ 513 h 523"/>
                <a:gd name="T24" fmla="*/ 130 w 136"/>
                <a:gd name="T25" fmla="*/ 509 h 523"/>
                <a:gd name="T26" fmla="*/ 86 w 136"/>
                <a:gd name="T27" fmla="*/ 457 h 523"/>
                <a:gd name="T28" fmla="*/ 57 w 136"/>
                <a:gd name="T29" fmla="*/ 398 h 523"/>
                <a:gd name="T30" fmla="*/ 41 w 136"/>
                <a:gd name="T31" fmla="*/ 332 h 523"/>
                <a:gd name="T32" fmla="*/ 36 w 136"/>
                <a:gd name="T33" fmla="*/ 262 h 523"/>
                <a:gd name="T34" fmla="*/ 44 w 136"/>
                <a:gd name="T35" fmla="*/ 169 h 523"/>
                <a:gd name="T36" fmla="*/ 68 w 136"/>
                <a:gd name="T37" fmla="*/ 99 h 523"/>
                <a:gd name="T38" fmla="*/ 99 w 136"/>
                <a:gd name="T39" fmla="*/ 48 h 523"/>
                <a:gd name="T40" fmla="*/ 132 w 136"/>
                <a:gd name="T41" fmla="*/ 13 h 523"/>
                <a:gd name="T42" fmla="*/ 136 w 136"/>
                <a:gd name="T43" fmla="*/ 6 h 523"/>
                <a:gd name="T44" fmla="*/ 132 w 136"/>
                <a:gd name="T45" fmla="*/ 1 h 523"/>
                <a:gd name="T46" fmla="*/ 125 w 136"/>
                <a:gd name="T4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523">
                  <a:moveTo>
                    <a:pt x="125" y="0"/>
                  </a:moveTo>
                  <a:lnTo>
                    <a:pt x="64" y="59"/>
                  </a:lnTo>
                  <a:lnTo>
                    <a:pt x="25" y="127"/>
                  </a:lnTo>
                  <a:lnTo>
                    <a:pt x="6" y="196"/>
                  </a:lnTo>
                  <a:lnTo>
                    <a:pt x="0" y="262"/>
                  </a:lnTo>
                  <a:lnTo>
                    <a:pt x="5" y="323"/>
                  </a:lnTo>
                  <a:lnTo>
                    <a:pt x="24" y="392"/>
                  </a:lnTo>
                  <a:lnTo>
                    <a:pt x="62" y="462"/>
                  </a:lnTo>
                  <a:lnTo>
                    <a:pt x="125" y="523"/>
                  </a:lnTo>
                  <a:lnTo>
                    <a:pt x="132" y="522"/>
                  </a:lnTo>
                  <a:lnTo>
                    <a:pt x="136" y="517"/>
                  </a:lnTo>
                  <a:lnTo>
                    <a:pt x="134" y="513"/>
                  </a:lnTo>
                  <a:lnTo>
                    <a:pt x="130" y="509"/>
                  </a:lnTo>
                  <a:lnTo>
                    <a:pt x="86" y="457"/>
                  </a:lnTo>
                  <a:lnTo>
                    <a:pt x="57" y="398"/>
                  </a:lnTo>
                  <a:lnTo>
                    <a:pt x="41" y="332"/>
                  </a:lnTo>
                  <a:lnTo>
                    <a:pt x="36" y="262"/>
                  </a:lnTo>
                  <a:lnTo>
                    <a:pt x="44" y="169"/>
                  </a:lnTo>
                  <a:lnTo>
                    <a:pt x="68" y="99"/>
                  </a:lnTo>
                  <a:lnTo>
                    <a:pt x="99" y="48"/>
                  </a:lnTo>
                  <a:lnTo>
                    <a:pt x="132" y="13"/>
                  </a:lnTo>
                  <a:lnTo>
                    <a:pt x="136" y="6"/>
                  </a:lnTo>
                  <a:lnTo>
                    <a:pt x="132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17"/>
            <p:cNvSpPr>
              <a:spLocks noChangeAspect="1"/>
            </p:cNvSpPr>
            <p:nvPr/>
          </p:nvSpPr>
          <p:spPr bwMode="auto">
            <a:xfrm>
              <a:off x="805" y="36"/>
              <a:ext cx="475" cy="358"/>
            </a:xfrm>
            <a:custGeom>
              <a:avLst/>
              <a:gdLst>
                <a:gd name="T0" fmla="*/ 259 w 475"/>
                <a:gd name="T1" fmla="*/ 141 h 358"/>
                <a:gd name="T2" fmla="*/ 261 w 475"/>
                <a:gd name="T3" fmla="*/ 139 h 358"/>
                <a:gd name="T4" fmla="*/ 272 w 475"/>
                <a:gd name="T5" fmla="*/ 131 h 358"/>
                <a:gd name="T6" fmla="*/ 370 w 475"/>
                <a:gd name="T7" fmla="*/ 62 h 358"/>
                <a:gd name="T8" fmla="*/ 435 w 475"/>
                <a:gd name="T9" fmla="*/ 25 h 358"/>
                <a:gd name="T10" fmla="*/ 471 w 475"/>
                <a:gd name="T11" fmla="*/ 17 h 358"/>
                <a:gd name="T12" fmla="*/ 473 w 475"/>
                <a:gd name="T13" fmla="*/ 3 h 358"/>
                <a:gd name="T14" fmla="*/ 432 w 475"/>
                <a:gd name="T15" fmla="*/ 2 h 358"/>
                <a:gd name="T16" fmla="*/ 400 w 475"/>
                <a:gd name="T17" fmla="*/ 1 h 358"/>
                <a:gd name="T18" fmla="*/ 369 w 475"/>
                <a:gd name="T19" fmla="*/ 0 h 358"/>
                <a:gd name="T20" fmla="*/ 362 w 475"/>
                <a:gd name="T21" fmla="*/ 2 h 358"/>
                <a:gd name="T22" fmla="*/ 358 w 475"/>
                <a:gd name="T23" fmla="*/ 12 h 358"/>
                <a:gd name="T24" fmla="*/ 366 w 475"/>
                <a:gd name="T25" fmla="*/ 19 h 358"/>
                <a:gd name="T26" fmla="*/ 379 w 475"/>
                <a:gd name="T27" fmla="*/ 26 h 358"/>
                <a:gd name="T28" fmla="*/ 370 w 475"/>
                <a:gd name="T29" fmla="*/ 41 h 358"/>
                <a:gd name="T30" fmla="*/ 356 w 475"/>
                <a:gd name="T31" fmla="*/ 52 h 358"/>
                <a:gd name="T32" fmla="*/ 179 w 475"/>
                <a:gd name="T33" fmla="*/ 41 h 358"/>
                <a:gd name="T34" fmla="*/ 189 w 475"/>
                <a:gd name="T35" fmla="*/ 23 h 358"/>
                <a:gd name="T36" fmla="*/ 225 w 475"/>
                <a:gd name="T37" fmla="*/ 19 h 358"/>
                <a:gd name="T38" fmla="*/ 241 w 475"/>
                <a:gd name="T39" fmla="*/ 8 h 358"/>
                <a:gd name="T40" fmla="*/ 233 w 475"/>
                <a:gd name="T41" fmla="*/ 0 h 358"/>
                <a:gd name="T42" fmla="*/ 199 w 475"/>
                <a:gd name="T43" fmla="*/ 1 h 358"/>
                <a:gd name="T44" fmla="*/ 164 w 475"/>
                <a:gd name="T45" fmla="*/ 2 h 358"/>
                <a:gd name="T46" fmla="*/ 128 w 475"/>
                <a:gd name="T47" fmla="*/ 2 h 358"/>
                <a:gd name="T48" fmla="*/ 92 w 475"/>
                <a:gd name="T49" fmla="*/ 0 h 358"/>
                <a:gd name="T50" fmla="*/ 86 w 475"/>
                <a:gd name="T51" fmla="*/ 5 h 358"/>
                <a:gd name="T52" fmla="*/ 89 w 475"/>
                <a:gd name="T53" fmla="*/ 18 h 358"/>
                <a:gd name="T54" fmla="*/ 111 w 475"/>
                <a:gd name="T55" fmla="*/ 19 h 358"/>
                <a:gd name="T56" fmla="*/ 131 w 475"/>
                <a:gd name="T57" fmla="*/ 22 h 358"/>
                <a:gd name="T58" fmla="*/ 133 w 475"/>
                <a:gd name="T59" fmla="*/ 31 h 358"/>
                <a:gd name="T60" fmla="*/ 61 w 475"/>
                <a:gd name="T61" fmla="*/ 317 h 358"/>
                <a:gd name="T62" fmla="*/ 52 w 475"/>
                <a:gd name="T63" fmla="*/ 335 h 358"/>
                <a:gd name="T64" fmla="*/ 16 w 475"/>
                <a:gd name="T65" fmla="*/ 339 h 358"/>
                <a:gd name="T66" fmla="*/ 0 w 475"/>
                <a:gd name="T67" fmla="*/ 350 h 358"/>
                <a:gd name="T68" fmla="*/ 8 w 475"/>
                <a:gd name="T69" fmla="*/ 358 h 358"/>
                <a:gd name="T70" fmla="*/ 42 w 475"/>
                <a:gd name="T71" fmla="*/ 357 h 358"/>
                <a:gd name="T72" fmla="*/ 76 w 475"/>
                <a:gd name="T73" fmla="*/ 356 h 358"/>
                <a:gd name="T74" fmla="*/ 112 w 475"/>
                <a:gd name="T75" fmla="*/ 356 h 358"/>
                <a:gd name="T76" fmla="*/ 149 w 475"/>
                <a:gd name="T77" fmla="*/ 358 h 358"/>
                <a:gd name="T78" fmla="*/ 155 w 475"/>
                <a:gd name="T79" fmla="*/ 353 h 358"/>
                <a:gd name="T80" fmla="*/ 152 w 475"/>
                <a:gd name="T81" fmla="*/ 340 h 358"/>
                <a:gd name="T82" fmla="*/ 133 w 475"/>
                <a:gd name="T83" fmla="*/ 339 h 358"/>
                <a:gd name="T84" fmla="*/ 109 w 475"/>
                <a:gd name="T85" fmla="*/ 336 h 358"/>
                <a:gd name="T86" fmla="*/ 109 w 475"/>
                <a:gd name="T87" fmla="*/ 323 h 358"/>
                <a:gd name="T88" fmla="*/ 121 w 475"/>
                <a:gd name="T89" fmla="*/ 277 h 358"/>
                <a:gd name="T90" fmla="*/ 219 w 475"/>
                <a:gd name="T91" fmla="*/ 168 h 358"/>
                <a:gd name="T92" fmla="*/ 298 w 475"/>
                <a:gd name="T93" fmla="*/ 322 h 358"/>
                <a:gd name="T94" fmla="*/ 296 w 475"/>
                <a:gd name="T95" fmla="*/ 332 h 358"/>
                <a:gd name="T96" fmla="*/ 282 w 475"/>
                <a:gd name="T97" fmla="*/ 338 h 358"/>
                <a:gd name="T98" fmla="*/ 265 w 475"/>
                <a:gd name="T99" fmla="*/ 340 h 358"/>
                <a:gd name="T100" fmla="*/ 262 w 475"/>
                <a:gd name="T101" fmla="*/ 354 h 358"/>
                <a:gd name="T102" fmla="*/ 284 w 475"/>
                <a:gd name="T103" fmla="*/ 357 h 358"/>
                <a:gd name="T104" fmla="*/ 322 w 475"/>
                <a:gd name="T105" fmla="*/ 356 h 358"/>
                <a:gd name="T106" fmla="*/ 363 w 475"/>
                <a:gd name="T107" fmla="*/ 357 h 358"/>
                <a:gd name="T108" fmla="*/ 395 w 475"/>
                <a:gd name="T109" fmla="*/ 355 h 358"/>
                <a:gd name="T110" fmla="*/ 394 w 475"/>
                <a:gd name="T111" fmla="*/ 340 h 358"/>
                <a:gd name="T112" fmla="*/ 378 w 475"/>
                <a:gd name="T113" fmla="*/ 338 h 358"/>
                <a:gd name="T114" fmla="*/ 359 w 475"/>
                <a:gd name="T115" fmla="*/ 331 h 358"/>
                <a:gd name="T116" fmla="*/ 262 w 475"/>
                <a:gd name="T117" fmla="*/ 1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358">
                  <a:moveTo>
                    <a:pt x="262" y="147"/>
                  </a:moveTo>
                  <a:lnTo>
                    <a:pt x="259" y="141"/>
                  </a:lnTo>
                  <a:lnTo>
                    <a:pt x="260" y="140"/>
                  </a:lnTo>
                  <a:lnTo>
                    <a:pt x="261" y="139"/>
                  </a:lnTo>
                  <a:lnTo>
                    <a:pt x="265" y="136"/>
                  </a:lnTo>
                  <a:lnTo>
                    <a:pt x="272" y="131"/>
                  </a:lnTo>
                  <a:lnTo>
                    <a:pt x="324" y="94"/>
                  </a:lnTo>
                  <a:lnTo>
                    <a:pt x="370" y="62"/>
                  </a:lnTo>
                  <a:lnTo>
                    <a:pt x="406" y="39"/>
                  </a:lnTo>
                  <a:lnTo>
                    <a:pt x="435" y="25"/>
                  </a:lnTo>
                  <a:lnTo>
                    <a:pt x="463" y="19"/>
                  </a:lnTo>
                  <a:lnTo>
                    <a:pt x="471" y="17"/>
                  </a:lnTo>
                  <a:lnTo>
                    <a:pt x="475" y="8"/>
                  </a:lnTo>
                  <a:lnTo>
                    <a:pt x="473" y="3"/>
                  </a:lnTo>
                  <a:lnTo>
                    <a:pt x="468" y="1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0" y="1"/>
                  </a:lnTo>
                  <a:lnTo>
                    <a:pt x="383" y="0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362" y="2"/>
                  </a:lnTo>
                  <a:lnTo>
                    <a:pt x="359" y="5"/>
                  </a:lnTo>
                  <a:lnTo>
                    <a:pt x="358" y="12"/>
                  </a:lnTo>
                  <a:lnTo>
                    <a:pt x="359" y="15"/>
                  </a:lnTo>
                  <a:lnTo>
                    <a:pt x="366" y="19"/>
                  </a:lnTo>
                  <a:lnTo>
                    <a:pt x="375" y="21"/>
                  </a:lnTo>
                  <a:lnTo>
                    <a:pt x="379" y="26"/>
                  </a:lnTo>
                  <a:lnTo>
                    <a:pt x="376" y="34"/>
                  </a:lnTo>
                  <a:lnTo>
                    <a:pt x="370" y="41"/>
                  </a:lnTo>
                  <a:lnTo>
                    <a:pt x="362" y="47"/>
                  </a:lnTo>
                  <a:lnTo>
                    <a:pt x="356" y="52"/>
                  </a:lnTo>
                  <a:lnTo>
                    <a:pt x="138" y="206"/>
                  </a:lnTo>
                  <a:lnTo>
                    <a:pt x="179" y="41"/>
                  </a:lnTo>
                  <a:lnTo>
                    <a:pt x="183" y="30"/>
                  </a:lnTo>
                  <a:lnTo>
                    <a:pt x="189" y="23"/>
                  </a:lnTo>
                  <a:lnTo>
                    <a:pt x="202" y="20"/>
                  </a:lnTo>
                  <a:lnTo>
                    <a:pt x="225" y="19"/>
                  </a:lnTo>
                  <a:lnTo>
                    <a:pt x="236" y="18"/>
                  </a:lnTo>
                  <a:lnTo>
                    <a:pt x="241" y="8"/>
                  </a:lnTo>
                  <a:lnTo>
                    <a:pt x="239" y="2"/>
                  </a:lnTo>
                  <a:lnTo>
                    <a:pt x="233" y="0"/>
                  </a:lnTo>
                  <a:lnTo>
                    <a:pt x="218" y="0"/>
                  </a:lnTo>
                  <a:lnTo>
                    <a:pt x="199" y="1"/>
                  </a:lnTo>
                  <a:lnTo>
                    <a:pt x="179" y="2"/>
                  </a:lnTo>
                  <a:lnTo>
                    <a:pt x="164" y="2"/>
                  </a:lnTo>
                  <a:lnTo>
                    <a:pt x="146" y="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89" y="2"/>
                  </a:lnTo>
                  <a:lnTo>
                    <a:pt x="86" y="5"/>
                  </a:lnTo>
                  <a:lnTo>
                    <a:pt x="85" y="12"/>
                  </a:lnTo>
                  <a:lnTo>
                    <a:pt x="89" y="18"/>
                  </a:lnTo>
                  <a:lnTo>
                    <a:pt x="102" y="19"/>
                  </a:lnTo>
                  <a:lnTo>
                    <a:pt x="111" y="19"/>
                  </a:lnTo>
                  <a:lnTo>
                    <a:pt x="122" y="20"/>
                  </a:lnTo>
                  <a:lnTo>
                    <a:pt x="131" y="22"/>
                  </a:lnTo>
                  <a:lnTo>
                    <a:pt x="133" y="27"/>
                  </a:lnTo>
                  <a:lnTo>
                    <a:pt x="133" y="31"/>
                  </a:lnTo>
                  <a:lnTo>
                    <a:pt x="131" y="39"/>
                  </a:lnTo>
                  <a:lnTo>
                    <a:pt x="61" y="317"/>
                  </a:lnTo>
                  <a:lnTo>
                    <a:pt x="58" y="328"/>
                  </a:lnTo>
                  <a:lnTo>
                    <a:pt x="52" y="335"/>
                  </a:lnTo>
                  <a:lnTo>
                    <a:pt x="39" y="338"/>
                  </a:lnTo>
                  <a:lnTo>
                    <a:pt x="16" y="339"/>
                  </a:lnTo>
                  <a:lnTo>
                    <a:pt x="4" y="340"/>
                  </a:lnTo>
                  <a:lnTo>
                    <a:pt x="0" y="350"/>
                  </a:lnTo>
                  <a:lnTo>
                    <a:pt x="1" y="354"/>
                  </a:lnTo>
                  <a:lnTo>
                    <a:pt x="8" y="358"/>
                  </a:lnTo>
                  <a:lnTo>
                    <a:pt x="23" y="357"/>
                  </a:lnTo>
                  <a:lnTo>
                    <a:pt x="42" y="357"/>
                  </a:lnTo>
                  <a:lnTo>
                    <a:pt x="61" y="356"/>
                  </a:lnTo>
                  <a:lnTo>
                    <a:pt x="76" y="356"/>
                  </a:lnTo>
                  <a:lnTo>
                    <a:pt x="94" y="356"/>
                  </a:lnTo>
                  <a:lnTo>
                    <a:pt x="112" y="356"/>
                  </a:lnTo>
                  <a:lnTo>
                    <a:pt x="145" y="358"/>
                  </a:lnTo>
                  <a:lnTo>
                    <a:pt x="149" y="358"/>
                  </a:lnTo>
                  <a:lnTo>
                    <a:pt x="152" y="356"/>
                  </a:lnTo>
                  <a:lnTo>
                    <a:pt x="155" y="353"/>
                  </a:lnTo>
                  <a:lnTo>
                    <a:pt x="157" y="346"/>
                  </a:lnTo>
                  <a:lnTo>
                    <a:pt x="152" y="340"/>
                  </a:lnTo>
                  <a:lnTo>
                    <a:pt x="140" y="339"/>
                  </a:lnTo>
                  <a:lnTo>
                    <a:pt x="133" y="339"/>
                  </a:lnTo>
                  <a:lnTo>
                    <a:pt x="120" y="338"/>
                  </a:lnTo>
                  <a:lnTo>
                    <a:pt x="109" y="336"/>
                  </a:lnTo>
                  <a:lnTo>
                    <a:pt x="108" y="330"/>
                  </a:lnTo>
                  <a:lnTo>
                    <a:pt x="109" y="323"/>
                  </a:lnTo>
                  <a:lnTo>
                    <a:pt x="113" y="307"/>
                  </a:lnTo>
                  <a:lnTo>
                    <a:pt x="121" y="277"/>
                  </a:lnTo>
                  <a:lnTo>
                    <a:pt x="132" y="229"/>
                  </a:lnTo>
                  <a:lnTo>
                    <a:pt x="219" y="168"/>
                  </a:lnTo>
                  <a:lnTo>
                    <a:pt x="295" y="316"/>
                  </a:lnTo>
                  <a:lnTo>
                    <a:pt x="298" y="322"/>
                  </a:lnTo>
                  <a:lnTo>
                    <a:pt x="298" y="325"/>
                  </a:lnTo>
                  <a:lnTo>
                    <a:pt x="296" y="332"/>
                  </a:lnTo>
                  <a:lnTo>
                    <a:pt x="290" y="337"/>
                  </a:lnTo>
                  <a:lnTo>
                    <a:pt x="282" y="338"/>
                  </a:lnTo>
                  <a:lnTo>
                    <a:pt x="275" y="339"/>
                  </a:lnTo>
                  <a:lnTo>
                    <a:pt x="265" y="340"/>
                  </a:lnTo>
                  <a:lnTo>
                    <a:pt x="261" y="350"/>
                  </a:lnTo>
                  <a:lnTo>
                    <a:pt x="262" y="354"/>
                  </a:lnTo>
                  <a:lnTo>
                    <a:pt x="270" y="358"/>
                  </a:lnTo>
                  <a:lnTo>
                    <a:pt x="284" y="357"/>
                  </a:lnTo>
                  <a:lnTo>
                    <a:pt x="303" y="357"/>
                  </a:lnTo>
                  <a:lnTo>
                    <a:pt x="322" y="356"/>
                  </a:lnTo>
                  <a:lnTo>
                    <a:pt x="337" y="356"/>
                  </a:lnTo>
                  <a:lnTo>
                    <a:pt x="363" y="357"/>
                  </a:lnTo>
                  <a:lnTo>
                    <a:pt x="387" y="358"/>
                  </a:lnTo>
                  <a:lnTo>
                    <a:pt x="395" y="355"/>
                  </a:lnTo>
                  <a:lnTo>
                    <a:pt x="398" y="347"/>
                  </a:lnTo>
                  <a:lnTo>
                    <a:pt x="394" y="340"/>
                  </a:lnTo>
                  <a:lnTo>
                    <a:pt x="386" y="339"/>
                  </a:lnTo>
                  <a:lnTo>
                    <a:pt x="378" y="338"/>
                  </a:lnTo>
                  <a:lnTo>
                    <a:pt x="369" y="337"/>
                  </a:lnTo>
                  <a:lnTo>
                    <a:pt x="359" y="331"/>
                  </a:lnTo>
                  <a:lnTo>
                    <a:pt x="352" y="322"/>
                  </a:lnTo>
                  <a:lnTo>
                    <a:pt x="262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18"/>
            <p:cNvSpPr>
              <a:spLocks noChangeAspect="1"/>
            </p:cNvSpPr>
            <p:nvPr/>
          </p:nvSpPr>
          <p:spPr bwMode="auto">
            <a:xfrm>
              <a:off x="1363" y="250"/>
              <a:ext cx="353" cy="25"/>
            </a:xfrm>
            <a:custGeom>
              <a:avLst/>
              <a:gdLst>
                <a:gd name="T0" fmla="*/ 332 w 353"/>
                <a:gd name="T1" fmla="*/ 25 h 25"/>
                <a:gd name="T2" fmla="*/ 339 w 353"/>
                <a:gd name="T3" fmla="*/ 25 h 25"/>
                <a:gd name="T4" fmla="*/ 346 w 353"/>
                <a:gd name="T5" fmla="*/ 24 h 25"/>
                <a:gd name="T6" fmla="*/ 351 w 353"/>
                <a:gd name="T7" fmla="*/ 20 h 25"/>
                <a:gd name="T8" fmla="*/ 353 w 353"/>
                <a:gd name="T9" fmla="*/ 13 h 25"/>
                <a:gd name="T10" fmla="*/ 351 w 353"/>
                <a:gd name="T11" fmla="*/ 5 h 25"/>
                <a:gd name="T12" fmla="*/ 346 w 353"/>
                <a:gd name="T13" fmla="*/ 1 h 25"/>
                <a:gd name="T14" fmla="*/ 339 w 353"/>
                <a:gd name="T15" fmla="*/ 0 h 25"/>
                <a:gd name="T16" fmla="*/ 332 w 353"/>
                <a:gd name="T17" fmla="*/ 0 h 25"/>
                <a:gd name="T18" fmla="*/ 21 w 353"/>
                <a:gd name="T19" fmla="*/ 0 h 25"/>
                <a:gd name="T20" fmla="*/ 14 w 353"/>
                <a:gd name="T21" fmla="*/ 0 h 25"/>
                <a:gd name="T22" fmla="*/ 7 w 353"/>
                <a:gd name="T23" fmla="*/ 1 h 25"/>
                <a:gd name="T24" fmla="*/ 2 w 353"/>
                <a:gd name="T25" fmla="*/ 5 h 25"/>
                <a:gd name="T26" fmla="*/ 0 w 353"/>
                <a:gd name="T27" fmla="*/ 13 h 25"/>
                <a:gd name="T28" fmla="*/ 2 w 353"/>
                <a:gd name="T29" fmla="*/ 20 h 25"/>
                <a:gd name="T30" fmla="*/ 7 w 353"/>
                <a:gd name="T31" fmla="*/ 24 h 25"/>
                <a:gd name="T32" fmla="*/ 14 w 353"/>
                <a:gd name="T33" fmla="*/ 25 h 25"/>
                <a:gd name="T34" fmla="*/ 21 w 353"/>
                <a:gd name="T35" fmla="*/ 25 h 25"/>
                <a:gd name="T36" fmla="*/ 332 w 353"/>
                <a:gd name="T3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25">
                  <a:moveTo>
                    <a:pt x="332" y="25"/>
                  </a:moveTo>
                  <a:lnTo>
                    <a:pt x="339" y="25"/>
                  </a:lnTo>
                  <a:lnTo>
                    <a:pt x="346" y="24"/>
                  </a:lnTo>
                  <a:lnTo>
                    <a:pt x="351" y="20"/>
                  </a:lnTo>
                  <a:lnTo>
                    <a:pt x="353" y="13"/>
                  </a:lnTo>
                  <a:lnTo>
                    <a:pt x="351" y="5"/>
                  </a:lnTo>
                  <a:lnTo>
                    <a:pt x="346" y="1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7" y="24"/>
                  </a:lnTo>
                  <a:lnTo>
                    <a:pt x="14" y="25"/>
                  </a:lnTo>
                  <a:lnTo>
                    <a:pt x="21" y="25"/>
                  </a:lnTo>
                  <a:lnTo>
                    <a:pt x="332" y="2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19"/>
            <p:cNvSpPr>
              <a:spLocks noChangeAspect="1"/>
            </p:cNvSpPr>
            <p:nvPr/>
          </p:nvSpPr>
          <p:spPr bwMode="auto">
            <a:xfrm>
              <a:off x="1830" y="46"/>
              <a:ext cx="190" cy="348"/>
            </a:xfrm>
            <a:custGeom>
              <a:avLst/>
              <a:gdLst>
                <a:gd name="T0" fmla="*/ 118 w 190"/>
                <a:gd name="T1" fmla="*/ 15 h 348"/>
                <a:gd name="T2" fmla="*/ 117 w 190"/>
                <a:gd name="T3" fmla="*/ 7 h 348"/>
                <a:gd name="T4" fmla="*/ 115 w 190"/>
                <a:gd name="T5" fmla="*/ 2 h 348"/>
                <a:gd name="T6" fmla="*/ 111 w 190"/>
                <a:gd name="T7" fmla="*/ 0 h 348"/>
                <a:gd name="T8" fmla="*/ 102 w 190"/>
                <a:gd name="T9" fmla="*/ 0 h 348"/>
                <a:gd name="T10" fmla="*/ 75 w 190"/>
                <a:gd name="T11" fmla="*/ 19 h 348"/>
                <a:gd name="T12" fmla="*/ 46 w 190"/>
                <a:gd name="T13" fmla="*/ 29 h 348"/>
                <a:gd name="T14" fmla="*/ 20 w 190"/>
                <a:gd name="T15" fmla="*/ 33 h 348"/>
                <a:gd name="T16" fmla="*/ 0 w 190"/>
                <a:gd name="T17" fmla="*/ 34 h 348"/>
                <a:gd name="T18" fmla="*/ 0 w 190"/>
                <a:gd name="T19" fmla="*/ 52 h 348"/>
                <a:gd name="T20" fmla="*/ 13 w 190"/>
                <a:gd name="T21" fmla="*/ 52 h 348"/>
                <a:gd name="T22" fmla="*/ 31 w 190"/>
                <a:gd name="T23" fmla="*/ 51 h 348"/>
                <a:gd name="T24" fmla="*/ 53 w 190"/>
                <a:gd name="T25" fmla="*/ 46 h 348"/>
                <a:gd name="T26" fmla="*/ 75 w 190"/>
                <a:gd name="T27" fmla="*/ 38 h 348"/>
                <a:gd name="T28" fmla="*/ 75 w 190"/>
                <a:gd name="T29" fmla="*/ 305 h 348"/>
                <a:gd name="T30" fmla="*/ 75 w 190"/>
                <a:gd name="T31" fmla="*/ 316 h 348"/>
                <a:gd name="T32" fmla="*/ 69 w 190"/>
                <a:gd name="T33" fmla="*/ 323 h 348"/>
                <a:gd name="T34" fmla="*/ 53 w 190"/>
                <a:gd name="T35" fmla="*/ 328 h 348"/>
                <a:gd name="T36" fmla="*/ 23 w 190"/>
                <a:gd name="T37" fmla="*/ 329 h 348"/>
                <a:gd name="T38" fmla="*/ 3 w 190"/>
                <a:gd name="T39" fmla="*/ 329 h 348"/>
                <a:gd name="T40" fmla="*/ 3 w 190"/>
                <a:gd name="T41" fmla="*/ 348 h 348"/>
                <a:gd name="T42" fmla="*/ 19 w 190"/>
                <a:gd name="T43" fmla="*/ 347 h 348"/>
                <a:gd name="T44" fmla="*/ 46 w 190"/>
                <a:gd name="T45" fmla="*/ 346 h 348"/>
                <a:gd name="T46" fmla="*/ 75 w 190"/>
                <a:gd name="T47" fmla="*/ 346 h 348"/>
                <a:gd name="T48" fmla="*/ 96 w 190"/>
                <a:gd name="T49" fmla="*/ 346 h 348"/>
                <a:gd name="T50" fmla="*/ 116 w 190"/>
                <a:gd name="T51" fmla="*/ 346 h 348"/>
                <a:gd name="T52" fmla="*/ 145 w 190"/>
                <a:gd name="T53" fmla="*/ 346 h 348"/>
                <a:gd name="T54" fmla="*/ 173 w 190"/>
                <a:gd name="T55" fmla="*/ 347 h 348"/>
                <a:gd name="T56" fmla="*/ 190 w 190"/>
                <a:gd name="T57" fmla="*/ 348 h 348"/>
                <a:gd name="T58" fmla="*/ 190 w 190"/>
                <a:gd name="T59" fmla="*/ 329 h 348"/>
                <a:gd name="T60" fmla="*/ 170 w 190"/>
                <a:gd name="T61" fmla="*/ 329 h 348"/>
                <a:gd name="T62" fmla="*/ 139 w 190"/>
                <a:gd name="T63" fmla="*/ 328 h 348"/>
                <a:gd name="T64" fmla="*/ 124 w 190"/>
                <a:gd name="T65" fmla="*/ 323 h 348"/>
                <a:gd name="T66" fmla="*/ 118 w 190"/>
                <a:gd name="T67" fmla="*/ 316 h 348"/>
                <a:gd name="T68" fmla="*/ 118 w 190"/>
                <a:gd name="T69" fmla="*/ 305 h 348"/>
                <a:gd name="T70" fmla="*/ 118 w 190"/>
                <a:gd name="T71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348">
                  <a:moveTo>
                    <a:pt x="118" y="15"/>
                  </a:moveTo>
                  <a:lnTo>
                    <a:pt x="117" y="7"/>
                  </a:lnTo>
                  <a:lnTo>
                    <a:pt x="115" y="2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75" y="19"/>
                  </a:lnTo>
                  <a:lnTo>
                    <a:pt x="46" y="29"/>
                  </a:lnTo>
                  <a:lnTo>
                    <a:pt x="20" y="33"/>
                  </a:lnTo>
                  <a:lnTo>
                    <a:pt x="0" y="34"/>
                  </a:lnTo>
                  <a:lnTo>
                    <a:pt x="0" y="52"/>
                  </a:lnTo>
                  <a:lnTo>
                    <a:pt x="13" y="52"/>
                  </a:lnTo>
                  <a:lnTo>
                    <a:pt x="31" y="51"/>
                  </a:lnTo>
                  <a:lnTo>
                    <a:pt x="53" y="46"/>
                  </a:lnTo>
                  <a:lnTo>
                    <a:pt x="75" y="38"/>
                  </a:lnTo>
                  <a:lnTo>
                    <a:pt x="75" y="305"/>
                  </a:lnTo>
                  <a:lnTo>
                    <a:pt x="75" y="316"/>
                  </a:lnTo>
                  <a:lnTo>
                    <a:pt x="69" y="323"/>
                  </a:lnTo>
                  <a:lnTo>
                    <a:pt x="53" y="328"/>
                  </a:lnTo>
                  <a:lnTo>
                    <a:pt x="23" y="329"/>
                  </a:lnTo>
                  <a:lnTo>
                    <a:pt x="3" y="329"/>
                  </a:lnTo>
                  <a:lnTo>
                    <a:pt x="3" y="348"/>
                  </a:lnTo>
                  <a:lnTo>
                    <a:pt x="19" y="347"/>
                  </a:lnTo>
                  <a:lnTo>
                    <a:pt x="46" y="346"/>
                  </a:lnTo>
                  <a:lnTo>
                    <a:pt x="75" y="346"/>
                  </a:lnTo>
                  <a:lnTo>
                    <a:pt x="96" y="346"/>
                  </a:lnTo>
                  <a:lnTo>
                    <a:pt x="116" y="346"/>
                  </a:lnTo>
                  <a:lnTo>
                    <a:pt x="145" y="346"/>
                  </a:lnTo>
                  <a:lnTo>
                    <a:pt x="173" y="347"/>
                  </a:lnTo>
                  <a:lnTo>
                    <a:pt x="190" y="348"/>
                  </a:lnTo>
                  <a:lnTo>
                    <a:pt x="190" y="329"/>
                  </a:lnTo>
                  <a:lnTo>
                    <a:pt x="170" y="329"/>
                  </a:lnTo>
                  <a:lnTo>
                    <a:pt x="139" y="328"/>
                  </a:lnTo>
                  <a:lnTo>
                    <a:pt x="124" y="323"/>
                  </a:lnTo>
                  <a:lnTo>
                    <a:pt x="118" y="316"/>
                  </a:lnTo>
                  <a:lnTo>
                    <a:pt x="118" y="305"/>
                  </a:lnTo>
                  <a:lnTo>
                    <a:pt x="118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0"/>
            <p:cNvSpPr>
              <a:spLocks noChangeAspect="1"/>
            </p:cNvSpPr>
            <p:nvPr/>
          </p:nvSpPr>
          <p:spPr bwMode="auto">
            <a:xfrm>
              <a:off x="2107" y="1"/>
              <a:ext cx="135" cy="523"/>
            </a:xfrm>
            <a:custGeom>
              <a:avLst/>
              <a:gdLst>
                <a:gd name="T0" fmla="*/ 10 w 135"/>
                <a:gd name="T1" fmla="*/ 0 h 523"/>
                <a:gd name="T2" fmla="*/ 4 w 135"/>
                <a:gd name="T3" fmla="*/ 1 h 523"/>
                <a:gd name="T4" fmla="*/ 0 w 135"/>
                <a:gd name="T5" fmla="*/ 6 h 523"/>
                <a:gd name="T6" fmla="*/ 5 w 135"/>
                <a:gd name="T7" fmla="*/ 14 h 523"/>
                <a:gd name="T8" fmla="*/ 38 w 135"/>
                <a:gd name="T9" fmla="*/ 51 h 523"/>
                <a:gd name="T10" fmla="*/ 69 w 135"/>
                <a:gd name="T11" fmla="*/ 103 h 523"/>
                <a:gd name="T12" fmla="*/ 91 w 135"/>
                <a:gd name="T13" fmla="*/ 171 h 523"/>
                <a:gd name="T14" fmla="*/ 100 w 135"/>
                <a:gd name="T15" fmla="*/ 262 h 523"/>
                <a:gd name="T16" fmla="*/ 93 w 135"/>
                <a:gd name="T17" fmla="*/ 338 h 523"/>
                <a:gd name="T18" fmla="*/ 76 w 135"/>
                <a:gd name="T19" fmla="*/ 405 h 523"/>
                <a:gd name="T20" fmla="*/ 47 w 135"/>
                <a:gd name="T21" fmla="*/ 460 h 523"/>
                <a:gd name="T22" fmla="*/ 9 w 135"/>
                <a:gd name="T23" fmla="*/ 505 h 523"/>
                <a:gd name="T24" fmla="*/ 1 w 135"/>
                <a:gd name="T25" fmla="*/ 513 h 523"/>
                <a:gd name="T26" fmla="*/ 0 w 135"/>
                <a:gd name="T27" fmla="*/ 517 h 523"/>
                <a:gd name="T28" fmla="*/ 1 w 135"/>
                <a:gd name="T29" fmla="*/ 521 h 523"/>
                <a:gd name="T30" fmla="*/ 7 w 135"/>
                <a:gd name="T31" fmla="*/ 523 h 523"/>
                <a:gd name="T32" fmla="*/ 11 w 135"/>
                <a:gd name="T33" fmla="*/ 522 h 523"/>
                <a:gd name="T34" fmla="*/ 19 w 135"/>
                <a:gd name="T35" fmla="*/ 517 h 523"/>
                <a:gd name="T36" fmla="*/ 29 w 135"/>
                <a:gd name="T37" fmla="*/ 509 h 523"/>
                <a:gd name="T38" fmla="*/ 41 w 135"/>
                <a:gd name="T39" fmla="*/ 498 h 523"/>
                <a:gd name="T40" fmla="*/ 55 w 135"/>
                <a:gd name="T41" fmla="*/ 484 h 523"/>
                <a:gd name="T42" fmla="*/ 69 w 135"/>
                <a:gd name="T43" fmla="*/ 466 h 523"/>
                <a:gd name="T44" fmla="*/ 84 w 135"/>
                <a:gd name="T45" fmla="*/ 446 h 523"/>
                <a:gd name="T46" fmla="*/ 97 w 135"/>
                <a:gd name="T47" fmla="*/ 423 h 523"/>
                <a:gd name="T48" fmla="*/ 125 w 135"/>
                <a:gd name="T49" fmla="*/ 349 h 523"/>
                <a:gd name="T50" fmla="*/ 135 w 135"/>
                <a:gd name="T51" fmla="*/ 262 h 523"/>
                <a:gd name="T52" fmla="*/ 130 w 135"/>
                <a:gd name="T53" fmla="*/ 200 h 523"/>
                <a:gd name="T54" fmla="*/ 111 w 135"/>
                <a:gd name="T55" fmla="*/ 131 h 523"/>
                <a:gd name="T56" fmla="*/ 73 w 135"/>
                <a:gd name="T57" fmla="*/ 62 h 523"/>
                <a:gd name="T58" fmla="*/ 10 w 135"/>
                <a:gd name="T5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523">
                  <a:moveTo>
                    <a:pt x="10" y="0"/>
                  </a:moveTo>
                  <a:lnTo>
                    <a:pt x="4" y="1"/>
                  </a:lnTo>
                  <a:lnTo>
                    <a:pt x="0" y="6"/>
                  </a:lnTo>
                  <a:lnTo>
                    <a:pt x="5" y="14"/>
                  </a:lnTo>
                  <a:lnTo>
                    <a:pt x="38" y="51"/>
                  </a:lnTo>
                  <a:lnTo>
                    <a:pt x="69" y="103"/>
                  </a:lnTo>
                  <a:lnTo>
                    <a:pt x="91" y="171"/>
                  </a:lnTo>
                  <a:lnTo>
                    <a:pt x="100" y="262"/>
                  </a:lnTo>
                  <a:lnTo>
                    <a:pt x="93" y="338"/>
                  </a:lnTo>
                  <a:lnTo>
                    <a:pt x="76" y="405"/>
                  </a:lnTo>
                  <a:lnTo>
                    <a:pt x="47" y="460"/>
                  </a:lnTo>
                  <a:lnTo>
                    <a:pt x="9" y="505"/>
                  </a:lnTo>
                  <a:lnTo>
                    <a:pt x="1" y="513"/>
                  </a:lnTo>
                  <a:lnTo>
                    <a:pt x="0" y="517"/>
                  </a:lnTo>
                  <a:lnTo>
                    <a:pt x="1" y="521"/>
                  </a:lnTo>
                  <a:lnTo>
                    <a:pt x="7" y="523"/>
                  </a:lnTo>
                  <a:lnTo>
                    <a:pt x="11" y="522"/>
                  </a:lnTo>
                  <a:lnTo>
                    <a:pt x="19" y="517"/>
                  </a:lnTo>
                  <a:lnTo>
                    <a:pt x="29" y="509"/>
                  </a:lnTo>
                  <a:lnTo>
                    <a:pt x="41" y="498"/>
                  </a:lnTo>
                  <a:lnTo>
                    <a:pt x="55" y="484"/>
                  </a:lnTo>
                  <a:lnTo>
                    <a:pt x="69" y="466"/>
                  </a:lnTo>
                  <a:lnTo>
                    <a:pt x="84" y="446"/>
                  </a:lnTo>
                  <a:lnTo>
                    <a:pt x="97" y="423"/>
                  </a:lnTo>
                  <a:lnTo>
                    <a:pt x="125" y="349"/>
                  </a:lnTo>
                  <a:lnTo>
                    <a:pt x="135" y="262"/>
                  </a:lnTo>
                  <a:lnTo>
                    <a:pt x="130" y="200"/>
                  </a:lnTo>
                  <a:lnTo>
                    <a:pt x="111" y="131"/>
                  </a:lnTo>
                  <a:lnTo>
                    <a:pt x="73" y="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Line 21"/>
            <p:cNvSpPr>
              <a:spLocks noChangeAspect="1" noChangeShapeType="1"/>
            </p:cNvSpPr>
            <p:nvPr/>
          </p:nvSpPr>
          <p:spPr bwMode="auto">
            <a:xfrm>
              <a:off x="-2" y="570"/>
              <a:ext cx="2305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2"/>
            <p:cNvSpPr>
              <a:spLocks noChangeAspect="1"/>
            </p:cNvSpPr>
            <p:nvPr/>
          </p:nvSpPr>
          <p:spPr bwMode="auto">
            <a:xfrm>
              <a:off x="1035" y="667"/>
              <a:ext cx="231" cy="348"/>
            </a:xfrm>
            <a:custGeom>
              <a:avLst/>
              <a:gdLst>
                <a:gd name="T0" fmla="*/ 231 w 231"/>
                <a:gd name="T1" fmla="*/ 253 h 348"/>
                <a:gd name="T2" fmla="*/ 213 w 231"/>
                <a:gd name="T3" fmla="*/ 253 h 348"/>
                <a:gd name="T4" fmla="*/ 211 w 231"/>
                <a:gd name="T5" fmla="*/ 264 h 348"/>
                <a:gd name="T6" fmla="*/ 208 w 231"/>
                <a:gd name="T7" fmla="*/ 279 h 348"/>
                <a:gd name="T8" fmla="*/ 204 w 231"/>
                <a:gd name="T9" fmla="*/ 292 h 348"/>
                <a:gd name="T10" fmla="*/ 199 w 231"/>
                <a:gd name="T11" fmla="*/ 301 h 348"/>
                <a:gd name="T12" fmla="*/ 190 w 231"/>
                <a:gd name="T13" fmla="*/ 302 h 348"/>
                <a:gd name="T14" fmla="*/ 175 w 231"/>
                <a:gd name="T15" fmla="*/ 303 h 348"/>
                <a:gd name="T16" fmla="*/ 158 w 231"/>
                <a:gd name="T17" fmla="*/ 303 h 348"/>
                <a:gd name="T18" fmla="*/ 148 w 231"/>
                <a:gd name="T19" fmla="*/ 303 h 348"/>
                <a:gd name="T20" fmla="*/ 52 w 231"/>
                <a:gd name="T21" fmla="*/ 303 h 348"/>
                <a:gd name="T22" fmla="*/ 87 w 231"/>
                <a:gd name="T23" fmla="*/ 273 h 348"/>
                <a:gd name="T24" fmla="*/ 113 w 231"/>
                <a:gd name="T25" fmla="*/ 250 h 348"/>
                <a:gd name="T26" fmla="*/ 134 w 231"/>
                <a:gd name="T27" fmla="*/ 233 h 348"/>
                <a:gd name="T28" fmla="*/ 156 w 231"/>
                <a:gd name="T29" fmla="*/ 215 h 348"/>
                <a:gd name="T30" fmla="*/ 184 w 231"/>
                <a:gd name="T31" fmla="*/ 192 h 348"/>
                <a:gd name="T32" fmla="*/ 208 w 231"/>
                <a:gd name="T33" fmla="*/ 166 h 348"/>
                <a:gd name="T34" fmla="*/ 224 w 231"/>
                <a:gd name="T35" fmla="*/ 137 h 348"/>
                <a:gd name="T36" fmla="*/ 231 w 231"/>
                <a:gd name="T37" fmla="*/ 102 h 348"/>
                <a:gd name="T38" fmla="*/ 221 w 231"/>
                <a:gd name="T39" fmla="*/ 60 h 348"/>
                <a:gd name="T40" fmla="*/ 195 w 231"/>
                <a:gd name="T41" fmla="*/ 28 h 348"/>
                <a:gd name="T42" fmla="*/ 156 w 231"/>
                <a:gd name="T43" fmla="*/ 7 h 348"/>
                <a:gd name="T44" fmla="*/ 108 w 231"/>
                <a:gd name="T45" fmla="*/ 0 h 348"/>
                <a:gd name="T46" fmla="*/ 85 w 231"/>
                <a:gd name="T47" fmla="*/ 2 h 348"/>
                <a:gd name="T48" fmla="*/ 64 w 231"/>
                <a:gd name="T49" fmla="*/ 8 h 348"/>
                <a:gd name="T50" fmla="*/ 46 w 231"/>
                <a:gd name="T51" fmla="*/ 17 h 348"/>
                <a:gd name="T52" fmla="*/ 30 w 231"/>
                <a:gd name="T53" fmla="*/ 29 h 348"/>
                <a:gd name="T54" fmla="*/ 17 w 231"/>
                <a:gd name="T55" fmla="*/ 43 h 348"/>
                <a:gd name="T56" fmla="*/ 8 w 231"/>
                <a:gd name="T57" fmla="*/ 59 h 348"/>
                <a:gd name="T58" fmla="*/ 2 w 231"/>
                <a:gd name="T59" fmla="*/ 76 h 348"/>
                <a:gd name="T60" fmla="*/ 0 w 231"/>
                <a:gd name="T61" fmla="*/ 94 h 348"/>
                <a:gd name="T62" fmla="*/ 4 w 231"/>
                <a:gd name="T63" fmla="*/ 110 h 348"/>
                <a:gd name="T64" fmla="*/ 12 w 231"/>
                <a:gd name="T65" fmla="*/ 119 h 348"/>
                <a:gd name="T66" fmla="*/ 21 w 231"/>
                <a:gd name="T67" fmla="*/ 122 h 348"/>
                <a:gd name="T68" fmla="*/ 27 w 231"/>
                <a:gd name="T69" fmla="*/ 123 h 348"/>
                <a:gd name="T70" fmla="*/ 37 w 231"/>
                <a:gd name="T71" fmla="*/ 122 h 348"/>
                <a:gd name="T72" fmla="*/ 46 w 231"/>
                <a:gd name="T73" fmla="*/ 117 h 348"/>
                <a:gd name="T74" fmla="*/ 53 w 231"/>
                <a:gd name="T75" fmla="*/ 108 h 348"/>
                <a:gd name="T76" fmla="*/ 55 w 231"/>
                <a:gd name="T77" fmla="*/ 96 h 348"/>
                <a:gd name="T78" fmla="*/ 54 w 231"/>
                <a:gd name="T79" fmla="*/ 87 h 348"/>
                <a:gd name="T80" fmla="*/ 50 w 231"/>
                <a:gd name="T81" fmla="*/ 78 h 348"/>
                <a:gd name="T82" fmla="*/ 41 w 231"/>
                <a:gd name="T83" fmla="*/ 71 h 348"/>
                <a:gd name="T84" fmla="*/ 25 w 231"/>
                <a:gd name="T85" fmla="*/ 68 h 348"/>
                <a:gd name="T86" fmla="*/ 40 w 231"/>
                <a:gd name="T87" fmla="*/ 44 h 348"/>
                <a:gd name="T88" fmla="*/ 59 w 231"/>
                <a:gd name="T89" fmla="*/ 29 h 348"/>
                <a:gd name="T90" fmla="*/ 80 w 231"/>
                <a:gd name="T91" fmla="*/ 22 h 348"/>
                <a:gd name="T92" fmla="*/ 100 w 231"/>
                <a:gd name="T93" fmla="*/ 19 h 348"/>
                <a:gd name="T94" fmla="*/ 135 w 231"/>
                <a:gd name="T95" fmla="*/ 26 h 348"/>
                <a:gd name="T96" fmla="*/ 160 w 231"/>
                <a:gd name="T97" fmla="*/ 45 h 348"/>
                <a:gd name="T98" fmla="*/ 175 w 231"/>
                <a:gd name="T99" fmla="*/ 72 h 348"/>
                <a:gd name="T100" fmla="*/ 180 w 231"/>
                <a:gd name="T101" fmla="*/ 102 h 348"/>
                <a:gd name="T102" fmla="*/ 175 w 231"/>
                <a:gd name="T103" fmla="*/ 135 h 348"/>
                <a:gd name="T104" fmla="*/ 162 w 231"/>
                <a:gd name="T105" fmla="*/ 163 h 348"/>
                <a:gd name="T106" fmla="*/ 146 w 231"/>
                <a:gd name="T107" fmla="*/ 186 h 348"/>
                <a:gd name="T108" fmla="*/ 131 w 231"/>
                <a:gd name="T109" fmla="*/ 203 h 348"/>
                <a:gd name="T110" fmla="*/ 5 w 231"/>
                <a:gd name="T111" fmla="*/ 328 h 348"/>
                <a:gd name="T112" fmla="*/ 1 w 231"/>
                <a:gd name="T113" fmla="*/ 334 h 348"/>
                <a:gd name="T114" fmla="*/ 0 w 231"/>
                <a:gd name="T115" fmla="*/ 348 h 348"/>
                <a:gd name="T116" fmla="*/ 215 w 231"/>
                <a:gd name="T117" fmla="*/ 348 h 348"/>
                <a:gd name="T118" fmla="*/ 231 w 231"/>
                <a:gd name="T119" fmla="*/ 25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1" h="348">
                  <a:moveTo>
                    <a:pt x="231" y="253"/>
                  </a:moveTo>
                  <a:lnTo>
                    <a:pt x="213" y="253"/>
                  </a:lnTo>
                  <a:lnTo>
                    <a:pt x="211" y="264"/>
                  </a:lnTo>
                  <a:lnTo>
                    <a:pt x="208" y="279"/>
                  </a:lnTo>
                  <a:lnTo>
                    <a:pt x="204" y="292"/>
                  </a:lnTo>
                  <a:lnTo>
                    <a:pt x="199" y="301"/>
                  </a:lnTo>
                  <a:lnTo>
                    <a:pt x="190" y="302"/>
                  </a:lnTo>
                  <a:lnTo>
                    <a:pt x="175" y="303"/>
                  </a:lnTo>
                  <a:lnTo>
                    <a:pt x="158" y="303"/>
                  </a:lnTo>
                  <a:lnTo>
                    <a:pt x="148" y="303"/>
                  </a:lnTo>
                  <a:lnTo>
                    <a:pt x="52" y="303"/>
                  </a:lnTo>
                  <a:lnTo>
                    <a:pt x="87" y="273"/>
                  </a:lnTo>
                  <a:lnTo>
                    <a:pt x="113" y="250"/>
                  </a:lnTo>
                  <a:lnTo>
                    <a:pt x="134" y="233"/>
                  </a:lnTo>
                  <a:lnTo>
                    <a:pt x="156" y="215"/>
                  </a:lnTo>
                  <a:lnTo>
                    <a:pt x="184" y="192"/>
                  </a:lnTo>
                  <a:lnTo>
                    <a:pt x="208" y="166"/>
                  </a:lnTo>
                  <a:lnTo>
                    <a:pt x="224" y="137"/>
                  </a:lnTo>
                  <a:lnTo>
                    <a:pt x="231" y="102"/>
                  </a:lnTo>
                  <a:lnTo>
                    <a:pt x="221" y="60"/>
                  </a:lnTo>
                  <a:lnTo>
                    <a:pt x="195" y="28"/>
                  </a:lnTo>
                  <a:lnTo>
                    <a:pt x="156" y="7"/>
                  </a:lnTo>
                  <a:lnTo>
                    <a:pt x="108" y="0"/>
                  </a:lnTo>
                  <a:lnTo>
                    <a:pt x="85" y="2"/>
                  </a:lnTo>
                  <a:lnTo>
                    <a:pt x="64" y="8"/>
                  </a:lnTo>
                  <a:lnTo>
                    <a:pt x="46" y="17"/>
                  </a:lnTo>
                  <a:lnTo>
                    <a:pt x="30" y="29"/>
                  </a:lnTo>
                  <a:lnTo>
                    <a:pt x="17" y="43"/>
                  </a:lnTo>
                  <a:lnTo>
                    <a:pt x="8" y="59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4" y="110"/>
                  </a:lnTo>
                  <a:lnTo>
                    <a:pt x="12" y="119"/>
                  </a:lnTo>
                  <a:lnTo>
                    <a:pt x="21" y="122"/>
                  </a:lnTo>
                  <a:lnTo>
                    <a:pt x="27" y="123"/>
                  </a:lnTo>
                  <a:lnTo>
                    <a:pt x="37" y="122"/>
                  </a:lnTo>
                  <a:lnTo>
                    <a:pt x="46" y="117"/>
                  </a:lnTo>
                  <a:lnTo>
                    <a:pt x="53" y="108"/>
                  </a:lnTo>
                  <a:lnTo>
                    <a:pt x="55" y="96"/>
                  </a:lnTo>
                  <a:lnTo>
                    <a:pt x="54" y="87"/>
                  </a:lnTo>
                  <a:lnTo>
                    <a:pt x="50" y="78"/>
                  </a:lnTo>
                  <a:lnTo>
                    <a:pt x="41" y="71"/>
                  </a:lnTo>
                  <a:lnTo>
                    <a:pt x="25" y="68"/>
                  </a:lnTo>
                  <a:lnTo>
                    <a:pt x="40" y="44"/>
                  </a:lnTo>
                  <a:lnTo>
                    <a:pt x="59" y="29"/>
                  </a:lnTo>
                  <a:lnTo>
                    <a:pt x="80" y="22"/>
                  </a:lnTo>
                  <a:lnTo>
                    <a:pt x="100" y="19"/>
                  </a:lnTo>
                  <a:lnTo>
                    <a:pt x="135" y="26"/>
                  </a:lnTo>
                  <a:lnTo>
                    <a:pt x="160" y="45"/>
                  </a:lnTo>
                  <a:lnTo>
                    <a:pt x="175" y="72"/>
                  </a:lnTo>
                  <a:lnTo>
                    <a:pt x="180" y="102"/>
                  </a:lnTo>
                  <a:lnTo>
                    <a:pt x="175" y="135"/>
                  </a:lnTo>
                  <a:lnTo>
                    <a:pt x="162" y="163"/>
                  </a:lnTo>
                  <a:lnTo>
                    <a:pt x="146" y="186"/>
                  </a:lnTo>
                  <a:lnTo>
                    <a:pt x="131" y="203"/>
                  </a:lnTo>
                  <a:lnTo>
                    <a:pt x="5" y="328"/>
                  </a:lnTo>
                  <a:lnTo>
                    <a:pt x="1" y="334"/>
                  </a:lnTo>
                  <a:lnTo>
                    <a:pt x="0" y="348"/>
                  </a:lnTo>
                  <a:lnTo>
                    <a:pt x="215" y="348"/>
                  </a:lnTo>
                  <a:lnTo>
                    <a:pt x="231" y="2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Multiclass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47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89911" y="1453418"/>
            <a:ext cx="8647588" cy="4971381"/>
          </a:xfrm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One-vs-One</a:t>
            </a:r>
            <a:r>
              <a:rPr lang="en-US" dirty="0" smtClean="0"/>
              <a:t>: trains               classifiers, each one to classify between two classes and classify by majority.</a:t>
            </a:r>
          </a:p>
          <a:p>
            <a:r>
              <a:rPr lang="en-US" dirty="0" smtClean="0"/>
              <a:t>One-</a:t>
            </a:r>
            <a:r>
              <a:rPr lang="en-US" dirty="0" err="1" smtClean="0"/>
              <a:t>vs</a:t>
            </a:r>
            <a:r>
              <a:rPr lang="en-US" dirty="0" smtClean="0"/>
              <a:t>-All: train     classifiers, each one to classify between one class and all other classes and classify by majority.</a:t>
            </a:r>
          </a:p>
          <a:p>
            <a:r>
              <a:rPr lang="en-US" dirty="0" smtClean="0"/>
              <a:t>Multiclass (Crammer and Singer): train    one-</a:t>
            </a:r>
            <a:r>
              <a:rPr lang="en-US" dirty="0" err="1" smtClean="0"/>
              <a:t>vs</a:t>
            </a:r>
            <a:r>
              <a:rPr lang="en-US" dirty="0" smtClean="0"/>
              <a:t>-all classifiers jointly.  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14" y="3805746"/>
            <a:ext cx="272669" cy="219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88" y="5365605"/>
            <a:ext cx="272669" cy="219583"/>
          </a:xfrm>
          <a:prstGeom prst="rect">
            <a:avLst/>
          </a:prstGeom>
        </p:spPr>
      </p:pic>
      <p:grpSp>
        <p:nvGrpSpPr>
          <p:cNvPr id="20" name="Group 14"/>
          <p:cNvGrpSpPr>
            <a:grpSpLocks noChangeAspect="1"/>
          </p:cNvGrpSpPr>
          <p:nvPr>
            <p:custDataLst>
              <p:tags r:id="rId3"/>
            </p:custDataLst>
          </p:nvPr>
        </p:nvGrpSpPr>
        <p:grpSpPr bwMode="auto">
          <a:xfrm>
            <a:off x="3990725" y="2026229"/>
            <a:ext cx="1132401" cy="498158"/>
            <a:chOff x="-2" y="1"/>
            <a:chExt cx="2305" cy="1014"/>
          </a:xfrm>
        </p:grpSpPr>
        <p:sp>
          <p:nvSpPr>
            <p:cNvPr id="22" name="Freeform 15"/>
            <p:cNvSpPr>
              <a:spLocks noChangeAspect="1"/>
            </p:cNvSpPr>
            <p:nvPr/>
          </p:nvSpPr>
          <p:spPr bwMode="auto">
            <a:xfrm>
              <a:off x="34" y="36"/>
              <a:ext cx="475" cy="358"/>
            </a:xfrm>
            <a:custGeom>
              <a:avLst/>
              <a:gdLst>
                <a:gd name="T0" fmla="*/ 260 w 475"/>
                <a:gd name="T1" fmla="*/ 141 h 358"/>
                <a:gd name="T2" fmla="*/ 261 w 475"/>
                <a:gd name="T3" fmla="*/ 139 h 358"/>
                <a:gd name="T4" fmla="*/ 272 w 475"/>
                <a:gd name="T5" fmla="*/ 131 h 358"/>
                <a:gd name="T6" fmla="*/ 370 w 475"/>
                <a:gd name="T7" fmla="*/ 62 h 358"/>
                <a:gd name="T8" fmla="*/ 435 w 475"/>
                <a:gd name="T9" fmla="*/ 25 h 358"/>
                <a:gd name="T10" fmla="*/ 471 w 475"/>
                <a:gd name="T11" fmla="*/ 17 h 358"/>
                <a:gd name="T12" fmla="*/ 473 w 475"/>
                <a:gd name="T13" fmla="*/ 3 h 358"/>
                <a:gd name="T14" fmla="*/ 432 w 475"/>
                <a:gd name="T15" fmla="*/ 2 h 358"/>
                <a:gd name="T16" fmla="*/ 401 w 475"/>
                <a:gd name="T17" fmla="*/ 1 h 358"/>
                <a:gd name="T18" fmla="*/ 369 w 475"/>
                <a:gd name="T19" fmla="*/ 0 h 358"/>
                <a:gd name="T20" fmla="*/ 362 w 475"/>
                <a:gd name="T21" fmla="*/ 2 h 358"/>
                <a:gd name="T22" fmla="*/ 358 w 475"/>
                <a:gd name="T23" fmla="*/ 12 h 358"/>
                <a:gd name="T24" fmla="*/ 366 w 475"/>
                <a:gd name="T25" fmla="*/ 19 h 358"/>
                <a:gd name="T26" fmla="*/ 379 w 475"/>
                <a:gd name="T27" fmla="*/ 26 h 358"/>
                <a:gd name="T28" fmla="*/ 370 w 475"/>
                <a:gd name="T29" fmla="*/ 41 h 358"/>
                <a:gd name="T30" fmla="*/ 356 w 475"/>
                <a:gd name="T31" fmla="*/ 52 h 358"/>
                <a:gd name="T32" fmla="*/ 180 w 475"/>
                <a:gd name="T33" fmla="*/ 41 h 358"/>
                <a:gd name="T34" fmla="*/ 189 w 475"/>
                <a:gd name="T35" fmla="*/ 23 h 358"/>
                <a:gd name="T36" fmla="*/ 225 w 475"/>
                <a:gd name="T37" fmla="*/ 19 h 358"/>
                <a:gd name="T38" fmla="*/ 241 w 475"/>
                <a:gd name="T39" fmla="*/ 8 h 358"/>
                <a:gd name="T40" fmla="*/ 233 w 475"/>
                <a:gd name="T41" fmla="*/ 0 h 358"/>
                <a:gd name="T42" fmla="*/ 199 w 475"/>
                <a:gd name="T43" fmla="*/ 1 h 358"/>
                <a:gd name="T44" fmla="*/ 165 w 475"/>
                <a:gd name="T45" fmla="*/ 2 h 358"/>
                <a:gd name="T46" fmla="*/ 129 w 475"/>
                <a:gd name="T47" fmla="*/ 2 h 358"/>
                <a:gd name="T48" fmla="*/ 93 w 475"/>
                <a:gd name="T49" fmla="*/ 0 h 358"/>
                <a:gd name="T50" fmla="*/ 86 w 475"/>
                <a:gd name="T51" fmla="*/ 5 h 358"/>
                <a:gd name="T52" fmla="*/ 89 w 475"/>
                <a:gd name="T53" fmla="*/ 18 h 358"/>
                <a:gd name="T54" fmla="*/ 111 w 475"/>
                <a:gd name="T55" fmla="*/ 19 h 358"/>
                <a:gd name="T56" fmla="*/ 131 w 475"/>
                <a:gd name="T57" fmla="*/ 22 h 358"/>
                <a:gd name="T58" fmla="*/ 133 w 475"/>
                <a:gd name="T59" fmla="*/ 31 h 358"/>
                <a:gd name="T60" fmla="*/ 62 w 475"/>
                <a:gd name="T61" fmla="*/ 317 h 358"/>
                <a:gd name="T62" fmla="*/ 53 w 475"/>
                <a:gd name="T63" fmla="*/ 335 h 358"/>
                <a:gd name="T64" fmla="*/ 16 w 475"/>
                <a:gd name="T65" fmla="*/ 339 h 358"/>
                <a:gd name="T66" fmla="*/ 0 w 475"/>
                <a:gd name="T67" fmla="*/ 350 h 358"/>
                <a:gd name="T68" fmla="*/ 8 w 475"/>
                <a:gd name="T69" fmla="*/ 358 h 358"/>
                <a:gd name="T70" fmla="*/ 42 w 475"/>
                <a:gd name="T71" fmla="*/ 357 h 358"/>
                <a:gd name="T72" fmla="*/ 76 w 475"/>
                <a:gd name="T73" fmla="*/ 356 h 358"/>
                <a:gd name="T74" fmla="*/ 112 w 475"/>
                <a:gd name="T75" fmla="*/ 356 h 358"/>
                <a:gd name="T76" fmla="*/ 149 w 475"/>
                <a:gd name="T77" fmla="*/ 358 h 358"/>
                <a:gd name="T78" fmla="*/ 156 w 475"/>
                <a:gd name="T79" fmla="*/ 353 h 358"/>
                <a:gd name="T80" fmla="*/ 152 w 475"/>
                <a:gd name="T81" fmla="*/ 340 h 358"/>
                <a:gd name="T82" fmla="*/ 134 w 475"/>
                <a:gd name="T83" fmla="*/ 339 h 358"/>
                <a:gd name="T84" fmla="*/ 110 w 475"/>
                <a:gd name="T85" fmla="*/ 336 h 358"/>
                <a:gd name="T86" fmla="*/ 109 w 475"/>
                <a:gd name="T87" fmla="*/ 323 h 358"/>
                <a:gd name="T88" fmla="*/ 121 w 475"/>
                <a:gd name="T89" fmla="*/ 277 h 358"/>
                <a:gd name="T90" fmla="*/ 219 w 475"/>
                <a:gd name="T91" fmla="*/ 168 h 358"/>
                <a:gd name="T92" fmla="*/ 298 w 475"/>
                <a:gd name="T93" fmla="*/ 322 h 358"/>
                <a:gd name="T94" fmla="*/ 296 w 475"/>
                <a:gd name="T95" fmla="*/ 332 h 358"/>
                <a:gd name="T96" fmla="*/ 282 w 475"/>
                <a:gd name="T97" fmla="*/ 338 h 358"/>
                <a:gd name="T98" fmla="*/ 265 w 475"/>
                <a:gd name="T99" fmla="*/ 340 h 358"/>
                <a:gd name="T100" fmla="*/ 262 w 475"/>
                <a:gd name="T101" fmla="*/ 354 h 358"/>
                <a:gd name="T102" fmla="*/ 285 w 475"/>
                <a:gd name="T103" fmla="*/ 357 h 358"/>
                <a:gd name="T104" fmla="*/ 322 w 475"/>
                <a:gd name="T105" fmla="*/ 356 h 358"/>
                <a:gd name="T106" fmla="*/ 363 w 475"/>
                <a:gd name="T107" fmla="*/ 357 h 358"/>
                <a:gd name="T108" fmla="*/ 395 w 475"/>
                <a:gd name="T109" fmla="*/ 355 h 358"/>
                <a:gd name="T110" fmla="*/ 394 w 475"/>
                <a:gd name="T111" fmla="*/ 340 h 358"/>
                <a:gd name="T112" fmla="*/ 378 w 475"/>
                <a:gd name="T113" fmla="*/ 338 h 358"/>
                <a:gd name="T114" fmla="*/ 360 w 475"/>
                <a:gd name="T115" fmla="*/ 331 h 358"/>
                <a:gd name="T116" fmla="*/ 263 w 475"/>
                <a:gd name="T117" fmla="*/ 1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358">
                  <a:moveTo>
                    <a:pt x="263" y="147"/>
                  </a:moveTo>
                  <a:lnTo>
                    <a:pt x="260" y="141"/>
                  </a:lnTo>
                  <a:lnTo>
                    <a:pt x="260" y="140"/>
                  </a:lnTo>
                  <a:lnTo>
                    <a:pt x="261" y="139"/>
                  </a:lnTo>
                  <a:lnTo>
                    <a:pt x="265" y="136"/>
                  </a:lnTo>
                  <a:lnTo>
                    <a:pt x="272" y="131"/>
                  </a:lnTo>
                  <a:lnTo>
                    <a:pt x="325" y="94"/>
                  </a:lnTo>
                  <a:lnTo>
                    <a:pt x="370" y="62"/>
                  </a:lnTo>
                  <a:lnTo>
                    <a:pt x="406" y="39"/>
                  </a:lnTo>
                  <a:lnTo>
                    <a:pt x="435" y="25"/>
                  </a:lnTo>
                  <a:lnTo>
                    <a:pt x="463" y="19"/>
                  </a:lnTo>
                  <a:lnTo>
                    <a:pt x="471" y="17"/>
                  </a:lnTo>
                  <a:lnTo>
                    <a:pt x="475" y="8"/>
                  </a:lnTo>
                  <a:lnTo>
                    <a:pt x="473" y="3"/>
                  </a:lnTo>
                  <a:lnTo>
                    <a:pt x="468" y="1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1" y="1"/>
                  </a:lnTo>
                  <a:lnTo>
                    <a:pt x="383" y="0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362" y="2"/>
                  </a:lnTo>
                  <a:lnTo>
                    <a:pt x="359" y="5"/>
                  </a:lnTo>
                  <a:lnTo>
                    <a:pt x="358" y="12"/>
                  </a:lnTo>
                  <a:lnTo>
                    <a:pt x="359" y="15"/>
                  </a:lnTo>
                  <a:lnTo>
                    <a:pt x="366" y="19"/>
                  </a:lnTo>
                  <a:lnTo>
                    <a:pt x="375" y="21"/>
                  </a:lnTo>
                  <a:lnTo>
                    <a:pt x="379" y="26"/>
                  </a:lnTo>
                  <a:lnTo>
                    <a:pt x="376" y="34"/>
                  </a:lnTo>
                  <a:lnTo>
                    <a:pt x="370" y="41"/>
                  </a:lnTo>
                  <a:lnTo>
                    <a:pt x="362" y="47"/>
                  </a:lnTo>
                  <a:lnTo>
                    <a:pt x="356" y="52"/>
                  </a:lnTo>
                  <a:lnTo>
                    <a:pt x="138" y="206"/>
                  </a:lnTo>
                  <a:lnTo>
                    <a:pt x="180" y="41"/>
                  </a:lnTo>
                  <a:lnTo>
                    <a:pt x="183" y="30"/>
                  </a:lnTo>
                  <a:lnTo>
                    <a:pt x="189" y="23"/>
                  </a:lnTo>
                  <a:lnTo>
                    <a:pt x="202" y="20"/>
                  </a:lnTo>
                  <a:lnTo>
                    <a:pt x="225" y="19"/>
                  </a:lnTo>
                  <a:lnTo>
                    <a:pt x="237" y="18"/>
                  </a:lnTo>
                  <a:lnTo>
                    <a:pt x="241" y="8"/>
                  </a:lnTo>
                  <a:lnTo>
                    <a:pt x="239" y="2"/>
                  </a:lnTo>
                  <a:lnTo>
                    <a:pt x="233" y="0"/>
                  </a:lnTo>
                  <a:lnTo>
                    <a:pt x="218" y="0"/>
                  </a:lnTo>
                  <a:lnTo>
                    <a:pt x="199" y="1"/>
                  </a:lnTo>
                  <a:lnTo>
                    <a:pt x="179" y="2"/>
                  </a:lnTo>
                  <a:lnTo>
                    <a:pt x="165" y="2"/>
                  </a:lnTo>
                  <a:lnTo>
                    <a:pt x="146" y="2"/>
                  </a:lnTo>
                  <a:lnTo>
                    <a:pt x="129" y="2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89" y="2"/>
                  </a:lnTo>
                  <a:lnTo>
                    <a:pt x="86" y="5"/>
                  </a:lnTo>
                  <a:lnTo>
                    <a:pt x="85" y="12"/>
                  </a:lnTo>
                  <a:lnTo>
                    <a:pt x="89" y="18"/>
                  </a:lnTo>
                  <a:lnTo>
                    <a:pt x="102" y="19"/>
                  </a:lnTo>
                  <a:lnTo>
                    <a:pt x="111" y="19"/>
                  </a:lnTo>
                  <a:lnTo>
                    <a:pt x="122" y="20"/>
                  </a:lnTo>
                  <a:lnTo>
                    <a:pt x="131" y="22"/>
                  </a:lnTo>
                  <a:lnTo>
                    <a:pt x="133" y="27"/>
                  </a:lnTo>
                  <a:lnTo>
                    <a:pt x="133" y="31"/>
                  </a:lnTo>
                  <a:lnTo>
                    <a:pt x="131" y="39"/>
                  </a:lnTo>
                  <a:lnTo>
                    <a:pt x="62" y="317"/>
                  </a:lnTo>
                  <a:lnTo>
                    <a:pt x="59" y="328"/>
                  </a:lnTo>
                  <a:lnTo>
                    <a:pt x="53" y="335"/>
                  </a:lnTo>
                  <a:lnTo>
                    <a:pt x="39" y="338"/>
                  </a:lnTo>
                  <a:lnTo>
                    <a:pt x="16" y="339"/>
                  </a:lnTo>
                  <a:lnTo>
                    <a:pt x="4" y="340"/>
                  </a:lnTo>
                  <a:lnTo>
                    <a:pt x="0" y="350"/>
                  </a:lnTo>
                  <a:lnTo>
                    <a:pt x="1" y="354"/>
                  </a:lnTo>
                  <a:lnTo>
                    <a:pt x="8" y="358"/>
                  </a:lnTo>
                  <a:lnTo>
                    <a:pt x="23" y="357"/>
                  </a:lnTo>
                  <a:lnTo>
                    <a:pt x="42" y="357"/>
                  </a:lnTo>
                  <a:lnTo>
                    <a:pt x="62" y="356"/>
                  </a:lnTo>
                  <a:lnTo>
                    <a:pt x="76" y="356"/>
                  </a:lnTo>
                  <a:lnTo>
                    <a:pt x="94" y="356"/>
                  </a:lnTo>
                  <a:lnTo>
                    <a:pt x="112" y="356"/>
                  </a:lnTo>
                  <a:lnTo>
                    <a:pt x="146" y="358"/>
                  </a:lnTo>
                  <a:lnTo>
                    <a:pt x="149" y="358"/>
                  </a:lnTo>
                  <a:lnTo>
                    <a:pt x="152" y="356"/>
                  </a:lnTo>
                  <a:lnTo>
                    <a:pt x="156" y="353"/>
                  </a:lnTo>
                  <a:lnTo>
                    <a:pt x="157" y="346"/>
                  </a:lnTo>
                  <a:lnTo>
                    <a:pt x="152" y="340"/>
                  </a:lnTo>
                  <a:lnTo>
                    <a:pt x="140" y="339"/>
                  </a:lnTo>
                  <a:lnTo>
                    <a:pt x="134" y="339"/>
                  </a:lnTo>
                  <a:lnTo>
                    <a:pt x="120" y="338"/>
                  </a:lnTo>
                  <a:lnTo>
                    <a:pt x="110" y="336"/>
                  </a:lnTo>
                  <a:lnTo>
                    <a:pt x="108" y="330"/>
                  </a:lnTo>
                  <a:lnTo>
                    <a:pt x="109" y="323"/>
                  </a:lnTo>
                  <a:lnTo>
                    <a:pt x="113" y="307"/>
                  </a:lnTo>
                  <a:lnTo>
                    <a:pt x="121" y="277"/>
                  </a:lnTo>
                  <a:lnTo>
                    <a:pt x="133" y="229"/>
                  </a:lnTo>
                  <a:lnTo>
                    <a:pt x="219" y="168"/>
                  </a:lnTo>
                  <a:lnTo>
                    <a:pt x="295" y="316"/>
                  </a:lnTo>
                  <a:lnTo>
                    <a:pt x="298" y="322"/>
                  </a:lnTo>
                  <a:lnTo>
                    <a:pt x="299" y="325"/>
                  </a:lnTo>
                  <a:lnTo>
                    <a:pt x="296" y="332"/>
                  </a:lnTo>
                  <a:lnTo>
                    <a:pt x="290" y="337"/>
                  </a:lnTo>
                  <a:lnTo>
                    <a:pt x="282" y="338"/>
                  </a:lnTo>
                  <a:lnTo>
                    <a:pt x="275" y="339"/>
                  </a:lnTo>
                  <a:lnTo>
                    <a:pt x="265" y="340"/>
                  </a:lnTo>
                  <a:lnTo>
                    <a:pt x="261" y="350"/>
                  </a:lnTo>
                  <a:lnTo>
                    <a:pt x="262" y="354"/>
                  </a:lnTo>
                  <a:lnTo>
                    <a:pt x="270" y="358"/>
                  </a:lnTo>
                  <a:lnTo>
                    <a:pt x="285" y="357"/>
                  </a:lnTo>
                  <a:lnTo>
                    <a:pt x="303" y="357"/>
                  </a:lnTo>
                  <a:lnTo>
                    <a:pt x="322" y="356"/>
                  </a:lnTo>
                  <a:lnTo>
                    <a:pt x="337" y="356"/>
                  </a:lnTo>
                  <a:lnTo>
                    <a:pt x="363" y="357"/>
                  </a:lnTo>
                  <a:lnTo>
                    <a:pt x="388" y="358"/>
                  </a:lnTo>
                  <a:lnTo>
                    <a:pt x="395" y="355"/>
                  </a:lnTo>
                  <a:lnTo>
                    <a:pt x="398" y="347"/>
                  </a:lnTo>
                  <a:lnTo>
                    <a:pt x="394" y="340"/>
                  </a:lnTo>
                  <a:lnTo>
                    <a:pt x="386" y="339"/>
                  </a:lnTo>
                  <a:lnTo>
                    <a:pt x="378" y="338"/>
                  </a:lnTo>
                  <a:lnTo>
                    <a:pt x="369" y="337"/>
                  </a:lnTo>
                  <a:lnTo>
                    <a:pt x="360" y="331"/>
                  </a:lnTo>
                  <a:lnTo>
                    <a:pt x="352" y="322"/>
                  </a:lnTo>
                  <a:lnTo>
                    <a:pt x="263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3" name="Freeform 16"/>
            <p:cNvSpPr>
              <a:spLocks noChangeAspect="1"/>
            </p:cNvSpPr>
            <p:nvPr/>
          </p:nvSpPr>
          <p:spPr bwMode="auto">
            <a:xfrm>
              <a:off x="596" y="1"/>
              <a:ext cx="136" cy="523"/>
            </a:xfrm>
            <a:custGeom>
              <a:avLst/>
              <a:gdLst>
                <a:gd name="T0" fmla="*/ 125 w 136"/>
                <a:gd name="T1" fmla="*/ 0 h 523"/>
                <a:gd name="T2" fmla="*/ 64 w 136"/>
                <a:gd name="T3" fmla="*/ 59 h 523"/>
                <a:gd name="T4" fmla="*/ 25 w 136"/>
                <a:gd name="T5" fmla="*/ 127 h 523"/>
                <a:gd name="T6" fmla="*/ 6 w 136"/>
                <a:gd name="T7" fmla="*/ 196 h 523"/>
                <a:gd name="T8" fmla="*/ 0 w 136"/>
                <a:gd name="T9" fmla="*/ 262 h 523"/>
                <a:gd name="T10" fmla="*/ 5 w 136"/>
                <a:gd name="T11" fmla="*/ 323 h 523"/>
                <a:gd name="T12" fmla="*/ 24 w 136"/>
                <a:gd name="T13" fmla="*/ 392 h 523"/>
                <a:gd name="T14" fmla="*/ 62 w 136"/>
                <a:gd name="T15" fmla="*/ 462 h 523"/>
                <a:gd name="T16" fmla="*/ 125 w 136"/>
                <a:gd name="T17" fmla="*/ 523 h 523"/>
                <a:gd name="T18" fmla="*/ 132 w 136"/>
                <a:gd name="T19" fmla="*/ 522 h 523"/>
                <a:gd name="T20" fmla="*/ 136 w 136"/>
                <a:gd name="T21" fmla="*/ 517 h 523"/>
                <a:gd name="T22" fmla="*/ 134 w 136"/>
                <a:gd name="T23" fmla="*/ 513 h 523"/>
                <a:gd name="T24" fmla="*/ 130 w 136"/>
                <a:gd name="T25" fmla="*/ 509 h 523"/>
                <a:gd name="T26" fmla="*/ 86 w 136"/>
                <a:gd name="T27" fmla="*/ 457 h 523"/>
                <a:gd name="T28" fmla="*/ 57 w 136"/>
                <a:gd name="T29" fmla="*/ 398 h 523"/>
                <a:gd name="T30" fmla="*/ 41 w 136"/>
                <a:gd name="T31" fmla="*/ 332 h 523"/>
                <a:gd name="T32" fmla="*/ 36 w 136"/>
                <a:gd name="T33" fmla="*/ 262 h 523"/>
                <a:gd name="T34" fmla="*/ 44 w 136"/>
                <a:gd name="T35" fmla="*/ 169 h 523"/>
                <a:gd name="T36" fmla="*/ 68 w 136"/>
                <a:gd name="T37" fmla="*/ 99 h 523"/>
                <a:gd name="T38" fmla="*/ 99 w 136"/>
                <a:gd name="T39" fmla="*/ 48 h 523"/>
                <a:gd name="T40" fmla="*/ 132 w 136"/>
                <a:gd name="T41" fmla="*/ 13 h 523"/>
                <a:gd name="T42" fmla="*/ 136 w 136"/>
                <a:gd name="T43" fmla="*/ 6 h 523"/>
                <a:gd name="T44" fmla="*/ 132 w 136"/>
                <a:gd name="T45" fmla="*/ 1 h 523"/>
                <a:gd name="T46" fmla="*/ 125 w 136"/>
                <a:gd name="T47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6" h="523">
                  <a:moveTo>
                    <a:pt x="125" y="0"/>
                  </a:moveTo>
                  <a:lnTo>
                    <a:pt x="64" y="59"/>
                  </a:lnTo>
                  <a:lnTo>
                    <a:pt x="25" y="127"/>
                  </a:lnTo>
                  <a:lnTo>
                    <a:pt x="6" y="196"/>
                  </a:lnTo>
                  <a:lnTo>
                    <a:pt x="0" y="262"/>
                  </a:lnTo>
                  <a:lnTo>
                    <a:pt x="5" y="323"/>
                  </a:lnTo>
                  <a:lnTo>
                    <a:pt x="24" y="392"/>
                  </a:lnTo>
                  <a:lnTo>
                    <a:pt x="62" y="462"/>
                  </a:lnTo>
                  <a:lnTo>
                    <a:pt x="125" y="523"/>
                  </a:lnTo>
                  <a:lnTo>
                    <a:pt x="132" y="522"/>
                  </a:lnTo>
                  <a:lnTo>
                    <a:pt x="136" y="517"/>
                  </a:lnTo>
                  <a:lnTo>
                    <a:pt x="134" y="513"/>
                  </a:lnTo>
                  <a:lnTo>
                    <a:pt x="130" y="509"/>
                  </a:lnTo>
                  <a:lnTo>
                    <a:pt x="86" y="457"/>
                  </a:lnTo>
                  <a:lnTo>
                    <a:pt x="57" y="398"/>
                  </a:lnTo>
                  <a:lnTo>
                    <a:pt x="41" y="332"/>
                  </a:lnTo>
                  <a:lnTo>
                    <a:pt x="36" y="262"/>
                  </a:lnTo>
                  <a:lnTo>
                    <a:pt x="44" y="169"/>
                  </a:lnTo>
                  <a:lnTo>
                    <a:pt x="68" y="99"/>
                  </a:lnTo>
                  <a:lnTo>
                    <a:pt x="99" y="48"/>
                  </a:lnTo>
                  <a:lnTo>
                    <a:pt x="132" y="13"/>
                  </a:lnTo>
                  <a:lnTo>
                    <a:pt x="136" y="6"/>
                  </a:lnTo>
                  <a:lnTo>
                    <a:pt x="132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4" name="Freeform 17"/>
            <p:cNvSpPr>
              <a:spLocks noChangeAspect="1"/>
            </p:cNvSpPr>
            <p:nvPr/>
          </p:nvSpPr>
          <p:spPr bwMode="auto">
            <a:xfrm>
              <a:off x="805" y="36"/>
              <a:ext cx="475" cy="358"/>
            </a:xfrm>
            <a:custGeom>
              <a:avLst/>
              <a:gdLst>
                <a:gd name="T0" fmla="*/ 259 w 475"/>
                <a:gd name="T1" fmla="*/ 141 h 358"/>
                <a:gd name="T2" fmla="*/ 261 w 475"/>
                <a:gd name="T3" fmla="*/ 139 h 358"/>
                <a:gd name="T4" fmla="*/ 272 w 475"/>
                <a:gd name="T5" fmla="*/ 131 h 358"/>
                <a:gd name="T6" fmla="*/ 370 w 475"/>
                <a:gd name="T7" fmla="*/ 62 h 358"/>
                <a:gd name="T8" fmla="*/ 435 w 475"/>
                <a:gd name="T9" fmla="*/ 25 h 358"/>
                <a:gd name="T10" fmla="*/ 471 w 475"/>
                <a:gd name="T11" fmla="*/ 17 h 358"/>
                <a:gd name="T12" fmla="*/ 473 w 475"/>
                <a:gd name="T13" fmla="*/ 3 h 358"/>
                <a:gd name="T14" fmla="*/ 432 w 475"/>
                <a:gd name="T15" fmla="*/ 2 h 358"/>
                <a:gd name="T16" fmla="*/ 400 w 475"/>
                <a:gd name="T17" fmla="*/ 1 h 358"/>
                <a:gd name="T18" fmla="*/ 369 w 475"/>
                <a:gd name="T19" fmla="*/ 0 h 358"/>
                <a:gd name="T20" fmla="*/ 362 w 475"/>
                <a:gd name="T21" fmla="*/ 2 h 358"/>
                <a:gd name="T22" fmla="*/ 358 w 475"/>
                <a:gd name="T23" fmla="*/ 12 h 358"/>
                <a:gd name="T24" fmla="*/ 366 w 475"/>
                <a:gd name="T25" fmla="*/ 19 h 358"/>
                <a:gd name="T26" fmla="*/ 379 w 475"/>
                <a:gd name="T27" fmla="*/ 26 h 358"/>
                <a:gd name="T28" fmla="*/ 370 w 475"/>
                <a:gd name="T29" fmla="*/ 41 h 358"/>
                <a:gd name="T30" fmla="*/ 356 w 475"/>
                <a:gd name="T31" fmla="*/ 52 h 358"/>
                <a:gd name="T32" fmla="*/ 179 w 475"/>
                <a:gd name="T33" fmla="*/ 41 h 358"/>
                <a:gd name="T34" fmla="*/ 189 w 475"/>
                <a:gd name="T35" fmla="*/ 23 h 358"/>
                <a:gd name="T36" fmla="*/ 225 w 475"/>
                <a:gd name="T37" fmla="*/ 19 h 358"/>
                <a:gd name="T38" fmla="*/ 241 w 475"/>
                <a:gd name="T39" fmla="*/ 8 h 358"/>
                <a:gd name="T40" fmla="*/ 233 w 475"/>
                <a:gd name="T41" fmla="*/ 0 h 358"/>
                <a:gd name="T42" fmla="*/ 199 w 475"/>
                <a:gd name="T43" fmla="*/ 1 h 358"/>
                <a:gd name="T44" fmla="*/ 164 w 475"/>
                <a:gd name="T45" fmla="*/ 2 h 358"/>
                <a:gd name="T46" fmla="*/ 128 w 475"/>
                <a:gd name="T47" fmla="*/ 2 h 358"/>
                <a:gd name="T48" fmla="*/ 92 w 475"/>
                <a:gd name="T49" fmla="*/ 0 h 358"/>
                <a:gd name="T50" fmla="*/ 86 w 475"/>
                <a:gd name="T51" fmla="*/ 5 h 358"/>
                <a:gd name="T52" fmla="*/ 89 w 475"/>
                <a:gd name="T53" fmla="*/ 18 h 358"/>
                <a:gd name="T54" fmla="*/ 111 w 475"/>
                <a:gd name="T55" fmla="*/ 19 h 358"/>
                <a:gd name="T56" fmla="*/ 131 w 475"/>
                <a:gd name="T57" fmla="*/ 22 h 358"/>
                <a:gd name="T58" fmla="*/ 133 w 475"/>
                <a:gd name="T59" fmla="*/ 31 h 358"/>
                <a:gd name="T60" fmla="*/ 61 w 475"/>
                <a:gd name="T61" fmla="*/ 317 h 358"/>
                <a:gd name="T62" fmla="*/ 52 w 475"/>
                <a:gd name="T63" fmla="*/ 335 h 358"/>
                <a:gd name="T64" fmla="*/ 16 w 475"/>
                <a:gd name="T65" fmla="*/ 339 h 358"/>
                <a:gd name="T66" fmla="*/ 0 w 475"/>
                <a:gd name="T67" fmla="*/ 350 h 358"/>
                <a:gd name="T68" fmla="*/ 8 w 475"/>
                <a:gd name="T69" fmla="*/ 358 h 358"/>
                <a:gd name="T70" fmla="*/ 42 w 475"/>
                <a:gd name="T71" fmla="*/ 357 h 358"/>
                <a:gd name="T72" fmla="*/ 76 w 475"/>
                <a:gd name="T73" fmla="*/ 356 h 358"/>
                <a:gd name="T74" fmla="*/ 112 w 475"/>
                <a:gd name="T75" fmla="*/ 356 h 358"/>
                <a:gd name="T76" fmla="*/ 149 w 475"/>
                <a:gd name="T77" fmla="*/ 358 h 358"/>
                <a:gd name="T78" fmla="*/ 155 w 475"/>
                <a:gd name="T79" fmla="*/ 353 h 358"/>
                <a:gd name="T80" fmla="*/ 152 w 475"/>
                <a:gd name="T81" fmla="*/ 340 h 358"/>
                <a:gd name="T82" fmla="*/ 133 w 475"/>
                <a:gd name="T83" fmla="*/ 339 h 358"/>
                <a:gd name="T84" fmla="*/ 109 w 475"/>
                <a:gd name="T85" fmla="*/ 336 h 358"/>
                <a:gd name="T86" fmla="*/ 109 w 475"/>
                <a:gd name="T87" fmla="*/ 323 h 358"/>
                <a:gd name="T88" fmla="*/ 121 w 475"/>
                <a:gd name="T89" fmla="*/ 277 h 358"/>
                <a:gd name="T90" fmla="*/ 219 w 475"/>
                <a:gd name="T91" fmla="*/ 168 h 358"/>
                <a:gd name="T92" fmla="*/ 298 w 475"/>
                <a:gd name="T93" fmla="*/ 322 h 358"/>
                <a:gd name="T94" fmla="*/ 296 w 475"/>
                <a:gd name="T95" fmla="*/ 332 h 358"/>
                <a:gd name="T96" fmla="*/ 282 w 475"/>
                <a:gd name="T97" fmla="*/ 338 h 358"/>
                <a:gd name="T98" fmla="*/ 265 w 475"/>
                <a:gd name="T99" fmla="*/ 340 h 358"/>
                <a:gd name="T100" fmla="*/ 262 w 475"/>
                <a:gd name="T101" fmla="*/ 354 h 358"/>
                <a:gd name="T102" fmla="*/ 284 w 475"/>
                <a:gd name="T103" fmla="*/ 357 h 358"/>
                <a:gd name="T104" fmla="*/ 322 w 475"/>
                <a:gd name="T105" fmla="*/ 356 h 358"/>
                <a:gd name="T106" fmla="*/ 363 w 475"/>
                <a:gd name="T107" fmla="*/ 357 h 358"/>
                <a:gd name="T108" fmla="*/ 395 w 475"/>
                <a:gd name="T109" fmla="*/ 355 h 358"/>
                <a:gd name="T110" fmla="*/ 394 w 475"/>
                <a:gd name="T111" fmla="*/ 340 h 358"/>
                <a:gd name="T112" fmla="*/ 378 w 475"/>
                <a:gd name="T113" fmla="*/ 338 h 358"/>
                <a:gd name="T114" fmla="*/ 359 w 475"/>
                <a:gd name="T115" fmla="*/ 331 h 358"/>
                <a:gd name="T116" fmla="*/ 262 w 475"/>
                <a:gd name="T117" fmla="*/ 1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5" h="358">
                  <a:moveTo>
                    <a:pt x="262" y="147"/>
                  </a:moveTo>
                  <a:lnTo>
                    <a:pt x="259" y="141"/>
                  </a:lnTo>
                  <a:lnTo>
                    <a:pt x="260" y="140"/>
                  </a:lnTo>
                  <a:lnTo>
                    <a:pt x="261" y="139"/>
                  </a:lnTo>
                  <a:lnTo>
                    <a:pt x="265" y="136"/>
                  </a:lnTo>
                  <a:lnTo>
                    <a:pt x="272" y="131"/>
                  </a:lnTo>
                  <a:lnTo>
                    <a:pt x="324" y="94"/>
                  </a:lnTo>
                  <a:lnTo>
                    <a:pt x="370" y="62"/>
                  </a:lnTo>
                  <a:lnTo>
                    <a:pt x="406" y="39"/>
                  </a:lnTo>
                  <a:lnTo>
                    <a:pt x="435" y="25"/>
                  </a:lnTo>
                  <a:lnTo>
                    <a:pt x="463" y="19"/>
                  </a:lnTo>
                  <a:lnTo>
                    <a:pt x="471" y="17"/>
                  </a:lnTo>
                  <a:lnTo>
                    <a:pt x="475" y="8"/>
                  </a:lnTo>
                  <a:lnTo>
                    <a:pt x="473" y="3"/>
                  </a:lnTo>
                  <a:lnTo>
                    <a:pt x="468" y="1"/>
                  </a:lnTo>
                  <a:lnTo>
                    <a:pt x="432" y="2"/>
                  </a:lnTo>
                  <a:lnTo>
                    <a:pt x="418" y="2"/>
                  </a:lnTo>
                  <a:lnTo>
                    <a:pt x="400" y="1"/>
                  </a:lnTo>
                  <a:lnTo>
                    <a:pt x="383" y="0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362" y="2"/>
                  </a:lnTo>
                  <a:lnTo>
                    <a:pt x="359" y="5"/>
                  </a:lnTo>
                  <a:lnTo>
                    <a:pt x="358" y="12"/>
                  </a:lnTo>
                  <a:lnTo>
                    <a:pt x="359" y="15"/>
                  </a:lnTo>
                  <a:lnTo>
                    <a:pt x="366" y="19"/>
                  </a:lnTo>
                  <a:lnTo>
                    <a:pt x="375" y="21"/>
                  </a:lnTo>
                  <a:lnTo>
                    <a:pt x="379" y="26"/>
                  </a:lnTo>
                  <a:lnTo>
                    <a:pt x="376" y="34"/>
                  </a:lnTo>
                  <a:lnTo>
                    <a:pt x="370" y="41"/>
                  </a:lnTo>
                  <a:lnTo>
                    <a:pt x="362" y="47"/>
                  </a:lnTo>
                  <a:lnTo>
                    <a:pt x="356" y="52"/>
                  </a:lnTo>
                  <a:lnTo>
                    <a:pt x="138" y="206"/>
                  </a:lnTo>
                  <a:lnTo>
                    <a:pt x="179" y="41"/>
                  </a:lnTo>
                  <a:lnTo>
                    <a:pt x="183" y="30"/>
                  </a:lnTo>
                  <a:lnTo>
                    <a:pt x="189" y="23"/>
                  </a:lnTo>
                  <a:lnTo>
                    <a:pt x="202" y="20"/>
                  </a:lnTo>
                  <a:lnTo>
                    <a:pt x="225" y="19"/>
                  </a:lnTo>
                  <a:lnTo>
                    <a:pt x="236" y="18"/>
                  </a:lnTo>
                  <a:lnTo>
                    <a:pt x="241" y="8"/>
                  </a:lnTo>
                  <a:lnTo>
                    <a:pt x="239" y="2"/>
                  </a:lnTo>
                  <a:lnTo>
                    <a:pt x="233" y="0"/>
                  </a:lnTo>
                  <a:lnTo>
                    <a:pt x="218" y="0"/>
                  </a:lnTo>
                  <a:lnTo>
                    <a:pt x="199" y="1"/>
                  </a:lnTo>
                  <a:lnTo>
                    <a:pt x="179" y="2"/>
                  </a:lnTo>
                  <a:lnTo>
                    <a:pt x="164" y="2"/>
                  </a:lnTo>
                  <a:lnTo>
                    <a:pt x="146" y="2"/>
                  </a:lnTo>
                  <a:lnTo>
                    <a:pt x="128" y="2"/>
                  </a:lnTo>
                  <a:lnTo>
                    <a:pt x="96" y="0"/>
                  </a:lnTo>
                  <a:lnTo>
                    <a:pt x="92" y="0"/>
                  </a:lnTo>
                  <a:lnTo>
                    <a:pt x="89" y="2"/>
                  </a:lnTo>
                  <a:lnTo>
                    <a:pt x="86" y="5"/>
                  </a:lnTo>
                  <a:lnTo>
                    <a:pt x="85" y="12"/>
                  </a:lnTo>
                  <a:lnTo>
                    <a:pt x="89" y="18"/>
                  </a:lnTo>
                  <a:lnTo>
                    <a:pt x="102" y="19"/>
                  </a:lnTo>
                  <a:lnTo>
                    <a:pt x="111" y="19"/>
                  </a:lnTo>
                  <a:lnTo>
                    <a:pt x="122" y="20"/>
                  </a:lnTo>
                  <a:lnTo>
                    <a:pt x="131" y="22"/>
                  </a:lnTo>
                  <a:lnTo>
                    <a:pt x="133" y="27"/>
                  </a:lnTo>
                  <a:lnTo>
                    <a:pt x="133" y="31"/>
                  </a:lnTo>
                  <a:lnTo>
                    <a:pt x="131" y="39"/>
                  </a:lnTo>
                  <a:lnTo>
                    <a:pt x="61" y="317"/>
                  </a:lnTo>
                  <a:lnTo>
                    <a:pt x="58" y="328"/>
                  </a:lnTo>
                  <a:lnTo>
                    <a:pt x="52" y="335"/>
                  </a:lnTo>
                  <a:lnTo>
                    <a:pt x="39" y="338"/>
                  </a:lnTo>
                  <a:lnTo>
                    <a:pt x="16" y="339"/>
                  </a:lnTo>
                  <a:lnTo>
                    <a:pt x="4" y="340"/>
                  </a:lnTo>
                  <a:lnTo>
                    <a:pt x="0" y="350"/>
                  </a:lnTo>
                  <a:lnTo>
                    <a:pt x="1" y="354"/>
                  </a:lnTo>
                  <a:lnTo>
                    <a:pt x="8" y="358"/>
                  </a:lnTo>
                  <a:lnTo>
                    <a:pt x="23" y="357"/>
                  </a:lnTo>
                  <a:lnTo>
                    <a:pt x="42" y="357"/>
                  </a:lnTo>
                  <a:lnTo>
                    <a:pt x="61" y="356"/>
                  </a:lnTo>
                  <a:lnTo>
                    <a:pt x="76" y="356"/>
                  </a:lnTo>
                  <a:lnTo>
                    <a:pt x="94" y="356"/>
                  </a:lnTo>
                  <a:lnTo>
                    <a:pt x="112" y="356"/>
                  </a:lnTo>
                  <a:lnTo>
                    <a:pt x="145" y="358"/>
                  </a:lnTo>
                  <a:lnTo>
                    <a:pt x="149" y="358"/>
                  </a:lnTo>
                  <a:lnTo>
                    <a:pt x="152" y="356"/>
                  </a:lnTo>
                  <a:lnTo>
                    <a:pt x="155" y="353"/>
                  </a:lnTo>
                  <a:lnTo>
                    <a:pt x="157" y="346"/>
                  </a:lnTo>
                  <a:lnTo>
                    <a:pt x="152" y="340"/>
                  </a:lnTo>
                  <a:lnTo>
                    <a:pt x="140" y="339"/>
                  </a:lnTo>
                  <a:lnTo>
                    <a:pt x="133" y="339"/>
                  </a:lnTo>
                  <a:lnTo>
                    <a:pt x="120" y="338"/>
                  </a:lnTo>
                  <a:lnTo>
                    <a:pt x="109" y="336"/>
                  </a:lnTo>
                  <a:lnTo>
                    <a:pt x="108" y="330"/>
                  </a:lnTo>
                  <a:lnTo>
                    <a:pt x="109" y="323"/>
                  </a:lnTo>
                  <a:lnTo>
                    <a:pt x="113" y="307"/>
                  </a:lnTo>
                  <a:lnTo>
                    <a:pt x="121" y="277"/>
                  </a:lnTo>
                  <a:lnTo>
                    <a:pt x="132" y="229"/>
                  </a:lnTo>
                  <a:lnTo>
                    <a:pt x="219" y="168"/>
                  </a:lnTo>
                  <a:lnTo>
                    <a:pt x="295" y="316"/>
                  </a:lnTo>
                  <a:lnTo>
                    <a:pt x="298" y="322"/>
                  </a:lnTo>
                  <a:lnTo>
                    <a:pt x="298" y="325"/>
                  </a:lnTo>
                  <a:lnTo>
                    <a:pt x="296" y="332"/>
                  </a:lnTo>
                  <a:lnTo>
                    <a:pt x="290" y="337"/>
                  </a:lnTo>
                  <a:lnTo>
                    <a:pt x="282" y="338"/>
                  </a:lnTo>
                  <a:lnTo>
                    <a:pt x="275" y="339"/>
                  </a:lnTo>
                  <a:lnTo>
                    <a:pt x="265" y="340"/>
                  </a:lnTo>
                  <a:lnTo>
                    <a:pt x="261" y="350"/>
                  </a:lnTo>
                  <a:lnTo>
                    <a:pt x="262" y="354"/>
                  </a:lnTo>
                  <a:lnTo>
                    <a:pt x="270" y="358"/>
                  </a:lnTo>
                  <a:lnTo>
                    <a:pt x="284" y="357"/>
                  </a:lnTo>
                  <a:lnTo>
                    <a:pt x="303" y="357"/>
                  </a:lnTo>
                  <a:lnTo>
                    <a:pt x="322" y="356"/>
                  </a:lnTo>
                  <a:lnTo>
                    <a:pt x="337" y="356"/>
                  </a:lnTo>
                  <a:lnTo>
                    <a:pt x="363" y="357"/>
                  </a:lnTo>
                  <a:lnTo>
                    <a:pt x="387" y="358"/>
                  </a:lnTo>
                  <a:lnTo>
                    <a:pt x="395" y="355"/>
                  </a:lnTo>
                  <a:lnTo>
                    <a:pt x="398" y="347"/>
                  </a:lnTo>
                  <a:lnTo>
                    <a:pt x="394" y="340"/>
                  </a:lnTo>
                  <a:lnTo>
                    <a:pt x="386" y="339"/>
                  </a:lnTo>
                  <a:lnTo>
                    <a:pt x="378" y="338"/>
                  </a:lnTo>
                  <a:lnTo>
                    <a:pt x="369" y="337"/>
                  </a:lnTo>
                  <a:lnTo>
                    <a:pt x="359" y="331"/>
                  </a:lnTo>
                  <a:lnTo>
                    <a:pt x="352" y="322"/>
                  </a:lnTo>
                  <a:lnTo>
                    <a:pt x="262" y="14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5" name="Freeform 18"/>
            <p:cNvSpPr>
              <a:spLocks noChangeAspect="1"/>
            </p:cNvSpPr>
            <p:nvPr/>
          </p:nvSpPr>
          <p:spPr bwMode="auto">
            <a:xfrm>
              <a:off x="1363" y="250"/>
              <a:ext cx="353" cy="25"/>
            </a:xfrm>
            <a:custGeom>
              <a:avLst/>
              <a:gdLst>
                <a:gd name="T0" fmla="*/ 332 w 353"/>
                <a:gd name="T1" fmla="*/ 25 h 25"/>
                <a:gd name="T2" fmla="*/ 339 w 353"/>
                <a:gd name="T3" fmla="*/ 25 h 25"/>
                <a:gd name="T4" fmla="*/ 346 w 353"/>
                <a:gd name="T5" fmla="*/ 24 h 25"/>
                <a:gd name="T6" fmla="*/ 351 w 353"/>
                <a:gd name="T7" fmla="*/ 20 h 25"/>
                <a:gd name="T8" fmla="*/ 353 w 353"/>
                <a:gd name="T9" fmla="*/ 13 h 25"/>
                <a:gd name="T10" fmla="*/ 351 w 353"/>
                <a:gd name="T11" fmla="*/ 5 h 25"/>
                <a:gd name="T12" fmla="*/ 346 w 353"/>
                <a:gd name="T13" fmla="*/ 1 h 25"/>
                <a:gd name="T14" fmla="*/ 339 w 353"/>
                <a:gd name="T15" fmla="*/ 0 h 25"/>
                <a:gd name="T16" fmla="*/ 332 w 353"/>
                <a:gd name="T17" fmla="*/ 0 h 25"/>
                <a:gd name="T18" fmla="*/ 21 w 353"/>
                <a:gd name="T19" fmla="*/ 0 h 25"/>
                <a:gd name="T20" fmla="*/ 14 w 353"/>
                <a:gd name="T21" fmla="*/ 0 h 25"/>
                <a:gd name="T22" fmla="*/ 7 w 353"/>
                <a:gd name="T23" fmla="*/ 1 h 25"/>
                <a:gd name="T24" fmla="*/ 2 w 353"/>
                <a:gd name="T25" fmla="*/ 5 h 25"/>
                <a:gd name="T26" fmla="*/ 0 w 353"/>
                <a:gd name="T27" fmla="*/ 13 h 25"/>
                <a:gd name="T28" fmla="*/ 2 w 353"/>
                <a:gd name="T29" fmla="*/ 20 h 25"/>
                <a:gd name="T30" fmla="*/ 7 w 353"/>
                <a:gd name="T31" fmla="*/ 24 h 25"/>
                <a:gd name="T32" fmla="*/ 14 w 353"/>
                <a:gd name="T33" fmla="*/ 25 h 25"/>
                <a:gd name="T34" fmla="*/ 21 w 353"/>
                <a:gd name="T35" fmla="*/ 25 h 25"/>
                <a:gd name="T36" fmla="*/ 332 w 353"/>
                <a:gd name="T3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25">
                  <a:moveTo>
                    <a:pt x="332" y="25"/>
                  </a:moveTo>
                  <a:lnTo>
                    <a:pt x="339" y="25"/>
                  </a:lnTo>
                  <a:lnTo>
                    <a:pt x="346" y="24"/>
                  </a:lnTo>
                  <a:lnTo>
                    <a:pt x="351" y="20"/>
                  </a:lnTo>
                  <a:lnTo>
                    <a:pt x="353" y="13"/>
                  </a:lnTo>
                  <a:lnTo>
                    <a:pt x="351" y="5"/>
                  </a:lnTo>
                  <a:lnTo>
                    <a:pt x="346" y="1"/>
                  </a:lnTo>
                  <a:lnTo>
                    <a:pt x="339" y="0"/>
                  </a:lnTo>
                  <a:lnTo>
                    <a:pt x="332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7" y="1"/>
                  </a:lnTo>
                  <a:lnTo>
                    <a:pt x="2" y="5"/>
                  </a:lnTo>
                  <a:lnTo>
                    <a:pt x="0" y="13"/>
                  </a:lnTo>
                  <a:lnTo>
                    <a:pt x="2" y="20"/>
                  </a:lnTo>
                  <a:lnTo>
                    <a:pt x="7" y="24"/>
                  </a:lnTo>
                  <a:lnTo>
                    <a:pt x="14" y="25"/>
                  </a:lnTo>
                  <a:lnTo>
                    <a:pt x="21" y="25"/>
                  </a:lnTo>
                  <a:lnTo>
                    <a:pt x="332" y="2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6" name="Freeform 19"/>
            <p:cNvSpPr>
              <a:spLocks noChangeAspect="1"/>
            </p:cNvSpPr>
            <p:nvPr/>
          </p:nvSpPr>
          <p:spPr bwMode="auto">
            <a:xfrm>
              <a:off x="1830" y="46"/>
              <a:ext cx="190" cy="348"/>
            </a:xfrm>
            <a:custGeom>
              <a:avLst/>
              <a:gdLst>
                <a:gd name="T0" fmla="*/ 118 w 190"/>
                <a:gd name="T1" fmla="*/ 15 h 348"/>
                <a:gd name="T2" fmla="*/ 117 w 190"/>
                <a:gd name="T3" fmla="*/ 7 h 348"/>
                <a:gd name="T4" fmla="*/ 115 w 190"/>
                <a:gd name="T5" fmla="*/ 2 h 348"/>
                <a:gd name="T6" fmla="*/ 111 w 190"/>
                <a:gd name="T7" fmla="*/ 0 h 348"/>
                <a:gd name="T8" fmla="*/ 102 w 190"/>
                <a:gd name="T9" fmla="*/ 0 h 348"/>
                <a:gd name="T10" fmla="*/ 75 w 190"/>
                <a:gd name="T11" fmla="*/ 19 h 348"/>
                <a:gd name="T12" fmla="*/ 46 w 190"/>
                <a:gd name="T13" fmla="*/ 29 h 348"/>
                <a:gd name="T14" fmla="*/ 20 w 190"/>
                <a:gd name="T15" fmla="*/ 33 h 348"/>
                <a:gd name="T16" fmla="*/ 0 w 190"/>
                <a:gd name="T17" fmla="*/ 34 h 348"/>
                <a:gd name="T18" fmla="*/ 0 w 190"/>
                <a:gd name="T19" fmla="*/ 52 h 348"/>
                <a:gd name="T20" fmla="*/ 13 w 190"/>
                <a:gd name="T21" fmla="*/ 52 h 348"/>
                <a:gd name="T22" fmla="*/ 31 w 190"/>
                <a:gd name="T23" fmla="*/ 51 h 348"/>
                <a:gd name="T24" fmla="*/ 53 w 190"/>
                <a:gd name="T25" fmla="*/ 46 h 348"/>
                <a:gd name="T26" fmla="*/ 75 w 190"/>
                <a:gd name="T27" fmla="*/ 38 h 348"/>
                <a:gd name="T28" fmla="*/ 75 w 190"/>
                <a:gd name="T29" fmla="*/ 305 h 348"/>
                <a:gd name="T30" fmla="*/ 75 w 190"/>
                <a:gd name="T31" fmla="*/ 316 h 348"/>
                <a:gd name="T32" fmla="*/ 69 w 190"/>
                <a:gd name="T33" fmla="*/ 323 h 348"/>
                <a:gd name="T34" fmla="*/ 53 w 190"/>
                <a:gd name="T35" fmla="*/ 328 h 348"/>
                <a:gd name="T36" fmla="*/ 23 w 190"/>
                <a:gd name="T37" fmla="*/ 329 h 348"/>
                <a:gd name="T38" fmla="*/ 3 w 190"/>
                <a:gd name="T39" fmla="*/ 329 h 348"/>
                <a:gd name="T40" fmla="*/ 3 w 190"/>
                <a:gd name="T41" fmla="*/ 348 h 348"/>
                <a:gd name="T42" fmla="*/ 19 w 190"/>
                <a:gd name="T43" fmla="*/ 347 h 348"/>
                <a:gd name="T44" fmla="*/ 46 w 190"/>
                <a:gd name="T45" fmla="*/ 346 h 348"/>
                <a:gd name="T46" fmla="*/ 75 w 190"/>
                <a:gd name="T47" fmla="*/ 346 h 348"/>
                <a:gd name="T48" fmla="*/ 96 w 190"/>
                <a:gd name="T49" fmla="*/ 346 h 348"/>
                <a:gd name="T50" fmla="*/ 116 w 190"/>
                <a:gd name="T51" fmla="*/ 346 h 348"/>
                <a:gd name="T52" fmla="*/ 145 w 190"/>
                <a:gd name="T53" fmla="*/ 346 h 348"/>
                <a:gd name="T54" fmla="*/ 173 w 190"/>
                <a:gd name="T55" fmla="*/ 347 h 348"/>
                <a:gd name="T56" fmla="*/ 190 w 190"/>
                <a:gd name="T57" fmla="*/ 348 h 348"/>
                <a:gd name="T58" fmla="*/ 190 w 190"/>
                <a:gd name="T59" fmla="*/ 329 h 348"/>
                <a:gd name="T60" fmla="*/ 170 w 190"/>
                <a:gd name="T61" fmla="*/ 329 h 348"/>
                <a:gd name="T62" fmla="*/ 139 w 190"/>
                <a:gd name="T63" fmla="*/ 328 h 348"/>
                <a:gd name="T64" fmla="*/ 124 w 190"/>
                <a:gd name="T65" fmla="*/ 323 h 348"/>
                <a:gd name="T66" fmla="*/ 118 w 190"/>
                <a:gd name="T67" fmla="*/ 316 h 348"/>
                <a:gd name="T68" fmla="*/ 118 w 190"/>
                <a:gd name="T69" fmla="*/ 305 h 348"/>
                <a:gd name="T70" fmla="*/ 118 w 190"/>
                <a:gd name="T71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0" h="348">
                  <a:moveTo>
                    <a:pt x="118" y="15"/>
                  </a:moveTo>
                  <a:lnTo>
                    <a:pt x="117" y="7"/>
                  </a:lnTo>
                  <a:lnTo>
                    <a:pt x="115" y="2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75" y="19"/>
                  </a:lnTo>
                  <a:lnTo>
                    <a:pt x="46" y="29"/>
                  </a:lnTo>
                  <a:lnTo>
                    <a:pt x="20" y="33"/>
                  </a:lnTo>
                  <a:lnTo>
                    <a:pt x="0" y="34"/>
                  </a:lnTo>
                  <a:lnTo>
                    <a:pt x="0" y="52"/>
                  </a:lnTo>
                  <a:lnTo>
                    <a:pt x="13" y="52"/>
                  </a:lnTo>
                  <a:lnTo>
                    <a:pt x="31" y="51"/>
                  </a:lnTo>
                  <a:lnTo>
                    <a:pt x="53" y="46"/>
                  </a:lnTo>
                  <a:lnTo>
                    <a:pt x="75" y="38"/>
                  </a:lnTo>
                  <a:lnTo>
                    <a:pt x="75" y="305"/>
                  </a:lnTo>
                  <a:lnTo>
                    <a:pt x="75" y="316"/>
                  </a:lnTo>
                  <a:lnTo>
                    <a:pt x="69" y="323"/>
                  </a:lnTo>
                  <a:lnTo>
                    <a:pt x="53" y="328"/>
                  </a:lnTo>
                  <a:lnTo>
                    <a:pt x="23" y="329"/>
                  </a:lnTo>
                  <a:lnTo>
                    <a:pt x="3" y="329"/>
                  </a:lnTo>
                  <a:lnTo>
                    <a:pt x="3" y="348"/>
                  </a:lnTo>
                  <a:lnTo>
                    <a:pt x="19" y="347"/>
                  </a:lnTo>
                  <a:lnTo>
                    <a:pt x="46" y="346"/>
                  </a:lnTo>
                  <a:lnTo>
                    <a:pt x="75" y="346"/>
                  </a:lnTo>
                  <a:lnTo>
                    <a:pt x="96" y="346"/>
                  </a:lnTo>
                  <a:lnTo>
                    <a:pt x="116" y="346"/>
                  </a:lnTo>
                  <a:lnTo>
                    <a:pt x="145" y="346"/>
                  </a:lnTo>
                  <a:lnTo>
                    <a:pt x="173" y="347"/>
                  </a:lnTo>
                  <a:lnTo>
                    <a:pt x="190" y="348"/>
                  </a:lnTo>
                  <a:lnTo>
                    <a:pt x="190" y="329"/>
                  </a:lnTo>
                  <a:lnTo>
                    <a:pt x="170" y="329"/>
                  </a:lnTo>
                  <a:lnTo>
                    <a:pt x="139" y="328"/>
                  </a:lnTo>
                  <a:lnTo>
                    <a:pt x="124" y="323"/>
                  </a:lnTo>
                  <a:lnTo>
                    <a:pt x="118" y="316"/>
                  </a:lnTo>
                  <a:lnTo>
                    <a:pt x="118" y="305"/>
                  </a:lnTo>
                  <a:lnTo>
                    <a:pt x="118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7" name="Freeform 20"/>
            <p:cNvSpPr>
              <a:spLocks noChangeAspect="1"/>
            </p:cNvSpPr>
            <p:nvPr/>
          </p:nvSpPr>
          <p:spPr bwMode="auto">
            <a:xfrm>
              <a:off x="2107" y="1"/>
              <a:ext cx="135" cy="523"/>
            </a:xfrm>
            <a:custGeom>
              <a:avLst/>
              <a:gdLst>
                <a:gd name="T0" fmla="*/ 10 w 135"/>
                <a:gd name="T1" fmla="*/ 0 h 523"/>
                <a:gd name="T2" fmla="*/ 4 w 135"/>
                <a:gd name="T3" fmla="*/ 1 h 523"/>
                <a:gd name="T4" fmla="*/ 0 w 135"/>
                <a:gd name="T5" fmla="*/ 6 h 523"/>
                <a:gd name="T6" fmla="*/ 5 w 135"/>
                <a:gd name="T7" fmla="*/ 14 h 523"/>
                <a:gd name="T8" fmla="*/ 38 w 135"/>
                <a:gd name="T9" fmla="*/ 51 h 523"/>
                <a:gd name="T10" fmla="*/ 69 w 135"/>
                <a:gd name="T11" fmla="*/ 103 h 523"/>
                <a:gd name="T12" fmla="*/ 91 w 135"/>
                <a:gd name="T13" fmla="*/ 171 h 523"/>
                <a:gd name="T14" fmla="*/ 100 w 135"/>
                <a:gd name="T15" fmla="*/ 262 h 523"/>
                <a:gd name="T16" fmla="*/ 93 w 135"/>
                <a:gd name="T17" fmla="*/ 338 h 523"/>
                <a:gd name="T18" fmla="*/ 76 w 135"/>
                <a:gd name="T19" fmla="*/ 405 h 523"/>
                <a:gd name="T20" fmla="*/ 47 w 135"/>
                <a:gd name="T21" fmla="*/ 460 h 523"/>
                <a:gd name="T22" fmla="*/ 9 w 135"/>
                <a:gd name="T23" fmla="*/ 505 h 523"/>
                <a:gd name="T24" fmla="*/ 1 w 135"/>
                <a:gd name="T25" fmla="*/ 513 h 523"/>
                <a:gd name="T26" fmla="*/ 0 w 135"/>
                <a:gd name="T27" fmla="*/ 517 h 523"/>
                <a:gd name="T28" fmla="*/ 1 w 135"/>
                <a:gd name="T29" fmla="*/ 521 h 523"/>
                <a:gd name="T30" fmla="*/ 7 w 135"/>
                <a:gd name="T31" fmla="*/ 523 h 523"/>
                <a:gd name="T32" fmla="*/ 11 w 135"/>
                <a:gd name="T33" fmla="*/ 522 h 523"/>
                <a:gd name="T34" fmla="*/ 19 w 135"/>
                <a:gd name="T35" fmla="*/ 517 h 523"/>
                <a:gd name="T36" fmla="*/ 29 w 135"/>
                <a:gd name="T37" fmla="*/ 509 h 523"/>
                <a:gd name="T38" fmla="*/ 41 w 135"/>
                <a:gd name="T39" fmla="*/ 498 h 523"/>
                <a:gd name="T40" fmla="*/ 55 w 135"/>
                <a:gd name="T41" fmla="*/ 484 h 523"/>
                <a:gd name="T42" fmla="*/ 69 w 135"/>
                <a:gd name="T43" fmla="*/ 466 h 523"/>
                <a:gd name="T44" fmla="*/ 84 w 135"/>
                <a:gd name="T45" fmla="*/ 446 h 523"/>
                <a:gd name="T46" fmla="*/ 97 w 135"/>
                <a:gd name="T47" fmla="*/ 423 h 523"/>
                <a:gd name="T48" fmla="*/ 125 w 135"/>
                <a:gd name="T49" fmla="*/ 349 h 523"/>
                <a:gd name="T50" fmla="*/ 135 w 135"/>
                <a:gd name="T51" fmla="*/ 262 h 523"/>
                <a:gd name="T52" fmla="*/ 130 w 135"/>
                <a:gd name="T53" fmla="*/ 200 h 523"/>
                <a:gd name="T54" fmla="*/ 111 w 135"/>
                <a:gd name="T55" fmla="*/ 131 h 523"/>
                <a:gd name="T56" fmla="*/ 73 w 135"/>
                <a:gd name="T57" fmla="*/ 62 h 523"/>
                <a:gd name="T58" fmla="*/ 10 w 135"/>
                <a:gd name="T5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5" h="523">
                  <a:moveTo>
                    <a:pt x="10" y="0"/>
                  </a:moveTo>
                  <a:lnTo>
                    <a:pt x="4" y="1"/>
                  </a:lnTo>
                  <a:lnTo>
                    <a:pt x="0" y="6"/>
                  </a:lnTo>
                  <a:lnTo>
                    <a:pt x="5" y="14"/>
                  </a:lnTo>
                  <a:lnTo>
                    <a:pt x="38" y="51"/>
                  </a:lnTo>
                  <a:lnTo>
                    <a:pt x="69" y="103"/>
                  </a:lnTo>
                  <a:lnTo>
                    <a:pt x="91" y="171"/>
                  </a:lnTo>
                  <a:lnTo>
                    <a:pt x="100" y="262"/>
                  </a:lnTo>
                  <a:lnTo>
                    <a:pt x="93" y="338"/>
                  </a:lnTo>
                  <a:lnTo>
                    <a:pt x="76" y="405"/>
                  </a:lnTo>
                  <a:lnTo>
                    <a:pt x="47" y="460"/>
                  </a:lnTo>
                  <a:lnTo>
                    <a:pt x="9" y="505"/>
                  </a:lnTo>
                  <a:lnTo>
                    <a:pt x="1" y="513"/>
                  </a:lnTo>
                  <a:lnTo>
                    <a:pt x="0" y="517"/>
                  </a:lnTo>
                  <a:lnTo>
                    <a:pt x="1" y="521"/>
                  </a:lnTo>
                  <a:lnTo>
                    <a:pt x="7" y="523"/>
                  </a:lnTo>
                  <a:lnTo>
                    <a:pt x="11" y="522"/>
                  </a:lnTo>
                  <a:lnTo>
                    <a:pt x="19" y="517"/>
                  </a:lnTo>
                  <a:lnTo>
                    <a:pt x="29" y="509"/>
                  </a:lnTo>
                  <a:lnTo>
                    <a:pt x="41" y="498"/>
                  </a:lnTo>
                  <a:lnTo>
                    <a:pt x="55" y="484"/>
                  </a:lnTo>
                  <a:lnTo>
                    <a:pt x="69" y="466"/>
                  </a:lnTo>
                  <a:lnTo>
                    <a:pt x="84" y="446"/>
                  </a:lnTo>
                  <a:lnTo>
                    <a:pt x="97" y="423"/>
                  </a:lnTo>
                  <a:lnTo>
                    <a:pt x="125" y="349"/>
                  </a:lnTo>
                  <a:lnTo>
                    <a:pt x="135" y="262"/>
                  </a:lnTo>
                  <a:lnTo>
                    <a:pt x="130" y="200"/>
                  </a:lnTo>
                  <a:lnTo>
                    <a:pt x="111" y="131"/>
                  </a:lnTo>
                  <a:lnTo>
                    <a:pt x="73" y="62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8" name="Line 21"/>
            <p:cNvSpPr>
              <a:spLocks noChangeAspect="1" noChangeShapeType="1"/>
            </p:cNvSpPr>
            <p:nvPr/>
          </p:nvSpPr>
          <p:spPr bwMode="auto">
            <a:xfrm>
              <a:off x="-2" y="570"/>
              <a:ext cx="2305" cy="0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  <p:sp>
          <p:nvSpPr>
            <p:cNvPr id="29" name="Freeform 22"/>
            <p:cNvSpPr>
              <a:spLocks noChangeAspect="1"/>
            </p:cNvSpPr>
            <p:nvPr/>
          </p:nvSpPr>
          <p:spPr bwMode="auto">
            <a:xfrm>
              <a:off x="1035" y="667"/>
              <a:ext cx="231" cy="348"/>
            </a:xfrm>
            <a:custGeom>
              <a:avLst/>
              <a:gdLst>
                <a:gd name="T0" fmla="*/ 231 w 231"/>
                <a:gd name="T1" fmla="*/ 253 h 348"/>
                <a:gd name="T2" fmla="*/ 213 w 231"/>
                <a:gd name="T3" fmla="*/ 253 h 348"/>
                <a:gd name="T4" fmla="*/ 211 w 231"/>
                <a:gd name="T5" fmla="*/ 264 h 348"/>
                <a:gd name="T6" fmla="*/ 208 w 231"/>
                <a:gd name="T7" fmla="*/ 279 h 348"/>
                <a:gd name="T8" fmla="*/ 204 w 231"/>
                <a:gd name="T9" fmla="*/ 292 h 348"/>
                <a:gd name="T10" fmla="*/ 199 w 231"/>
                <a:gd name="T11" fmla="*/ 301 h 348"/>
                <a:gd name="T12" fmla="*/ 190 w 231"/>
                <a:gd name="T13" fmla="*/ 302 h 348"/>
                <a:gd name="T14" fmla="*/ 175 w 231"/>
                <a:gd name="T15" fmla="*/ 303 h 348"/>
                <a:gd name="T16" fmla="*/ 158 w 231"/>
                <a:gd name="T17" fmla="*/ 303 h 348"/>
                <a:gd name="T18" fmla="*/ 148 w 231"/>
                <a:gd name="T19" fmla="*/ 303 h 348"/>
                <a:gd name="T20" fmla="*/ 52 w 231"/>
                <a:gd name="T21" fmla="*/ 303 h 348"/>
                <a:gd name="T22" fmla="*/ 87 w 231"/>
                <a:gd name="T23" fmla="*/ 273 h 348"/>
                <a:gd name="T24" fmla="*/ 113 w 231"/>
                <a:gd name="T25" fmla="*/ 250 h 348"/>
                <a:gd name="T26" fmla="*/ 134 w 231"/>
                <a:gd name="T27" fmla="*/ 233 h 348"/>
                <a:gd name="T28" fmla="*/ 156 w 231"/>
                <a:gd name="T29" fmla="*/ 215 h 348"/>
                <a:gd name="T30" fmla="*/ 184 w 231"/>
                <a:gd name="T31" fmla="*/ 192 h 348"/>
                <a:gd name="T32" fmla="*/ 208 w 231"/>
                <a:gd name="T33" fmla="*/ 166 h 348"/>
                <a:gd name="T34" fmla="*/ 224 w 231"/>
                <a:gd name="T35" fmla="*/ 137 h 348"/>
                <a:gd name="T36" fmla="*/ 231 w 231"/>
                <a:gd name="T37" fmla="*/ 102 h 348"/>
                <a:gd name="T38" fmla="*/ 221 w 231"/>
                <a:gd name="T39" fmla="*/ 60 h 348"/>
                <a:gd name="T40" fmla="*/ 195 w 231"/>
                <a:gd name="T41" fmla="*/ 28 h 348"/>
                <a:gd name="T42" fmla="*/ 156 w 231"/>
                <a:gd name="T43" fmla="*/ 7 h 348"/>
                <a:gd name="T44" fmla="*/ 108 w 231"/>
                <a:gd name="T45" fmla="*/ 0 h 348"/>
                <a:gd name="T46" fmla="*/ 85 w 231"/>
                <a:gd name="T47" fmla="*/ 2 h 348"/>
                <a:gd name="T48" fmla="*/ 64 w 231"/>
                <a:gd name="T49" fmla="*/ 8 h 348"/>
                <a:gd name="T50" fmla="*/ 46 w 231"/>
                <a:gd name="T51" fmla="*/ 17 h 348"/>
                <a:gd name="T52" fmla="*/ 30 w 231"/>
                <a:gd name="T53" fmla="*/ 29 h 348"/>
                <a:gd name="T54" fmla="*/ 17 w 231"/>
                <a:gd name="T55" fmla="*/ 43 h 348"/>
                <a:gd name="T56" fmla="*/ 8 w 231"/>
                <a:gd name="T57" fmla="*/ 59 h 348"/>
                <a:gd name="T58" fmla="*/ 2 w 231"/>
                <a:gd name="T59" fmla="*/ 76 h 348"/>
                <a:gd name="T60" fmla="*/ 0 w 231"/>
                <a:gd name="T61" fmla="*/ 94 h 348"/>
                <a:gd name="T62" fmla="*/ 4 w 231"/>
                <a:gd name="T63" fmla="*/ 110 h 348"/>
                <a:gd name="T64" fmla="*/ 12 w 231"/>
                <a:gd name="T65" fmla="*/ 119 h 348"/>
                <a:gd name="T66" fmla="*/ 21 w 231"/>
                <a:gd name="T67" fmla="*/ 122 h 348"/>
                <a:gd name="T68" fmla="*/ 27 w 231"/>
                <a:gd name="T69" fmla="*/ 123 h 348"/>
                <a:gd name="T70" fmla="*/ 37 w 231"/>
                <a:gd name="T71" fmla="*/ 122 h 348"/>
                <a:gd name="T72" fmla="*/ 46 w 231"/>
                <a:gd name="T73" fmla="*/ 117 h 348"/>
                <a:gd name="T74" fmla="*/ 53 w 231"/>
                <a:gd name="T75" fmla="*/ 108 h 348"/>
                <a:gd name="T76" fmla="*/ 55 w 231"/>
                <a:gd name="T77" fmla="*/ 96 h 348"/>
                <a:gd name="T78" fmla="*/ 54 w 231"/>
                <a:gd name="T79" fmla="*/ 87 h 348"/>
                <a:gd name="T80" fmla="*/ 50 w 231"/>
                <a:gd name="T81" fmla="*/ 78 h 348"/>
                <a:gd name="T82" fmla="*/ 41 w 231"/>
                <a:gd name="T83" fmla="*/ 71 h 348"/>
                <a:gd name="T84" fmla="*/ 25 w 231"/>
                <a:gd name="T85" fmla="*/ 68 h 348"/>
                <a:gd name="T86" fmla="*/ 40 w 231"/>
                <a:gd name="T87" fmla="*/ 44 h 348"/>
                <a:gd name="T88" fmla="*/ 59 w 231"/>
                <a:gd name="T89" fmla="*/ 29 h 348"/>
                <a:gd name="T90" fmla="*/ 80 w 231"/>
                <a:gd name="T91" fmla="*/ 22 h 348"/>
                <a:gd name="T92" fmla="*/ 100 w 231"/>
                <a:gd name="T93" fmla="*/ 19 h 348"/>
                <a:gd name="T94" fmla="*/ 135 w 231"/>
                <a:gd name="T95" fmla="*/ 26 h 348"/>
                <a:gd name="T96" fmla="*/ 160 w 231"/>
                <a:gd name="T97" fmla="*/ 45 h 348"/>
                <a:gd name="T98" fmla="*/ 175 w 231"/>
                <a:gd name="T99" fmla="*/ 72 h 348"/>
                <a:gd name="T100" fmla="*/ 180 w 231"/>
                <a:gd name="T101" fmla="*/ 102 h 348"/>
                <a:gd name="T102" fmla="*/ 175 w 231"/>
                <a:gd name="T103" fmla="*/ 135 h 348"/>
                <a:gd name="T104" fmla="*/ 162 w 231"/>
                <a:gd name="T105" fmla="*/ 163 h 348"/>
                <a:gd name="T106" fmla="*/ 146 w 231"/>
                <a:gd name="T107" fmla="*/ 186 h 348"/>
                <a:gd name="T108" fmla="*/ 131 w 231"/>
                <a:gd name="T109" fmla="*/ 203 h 348"/>
                <a:gd name="T110" fmla="*/ 5 w 231"/>
                <a:gd name="T111" fmla="*/ 328 h 348"/>
                <a:gd name="T112" fmla="*/ 1 w 231"/>
                <a:gd name="T113" fmla="*/ 334 h 348"/>
                <a:gd name="T114" fmla="*/ 0 w 231"/>
                <a:gd name="T115" fmla="*/ 348 h 348"/>
                <a:gd name="T116" fmla="*/ 215 w 231"/>
                <a:gd name="T117" fmla="*/ 348 h 348"/>
                <a:gd name="T118" fmla="*/ 231 w 231"/>
                <a:gd name="T119" fmla="*/ 253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31" h="348">
                  <a:moveTo>
                    <a:pt x="231" y="253"/>
                  </a:moveTo>
                  <a:lnTo>
                    <a:pt x="213" y="253"/>
                  </a:lnTo>
                  <a:lnTo>
                    <a:pt x="211" y="264"/>
                  </a:lnTo>
                  <a:lnTo>
                    <a:pt x="208" y="279"/>
                  </a:lnTo>
                  <a:lnTo>
                    <a:pt x="204" y="292"/>
                  </a:lnTo>
                  <a:lnTo>
                    <a:pt x="199" y="301"/>
                  </a:lnTo>
                  <a:lnTo>
                    <a:pt x="190" y="302"/>
                  </a:lnTo>
                  <a:lnTo>
                    <a:pt x="175" y="303"/>
                  </a:lnTo>
                  <a:lnTo>
                    <a:pt x="158" y="303"/>
                  </a:lnTo>
                  <a:lnTo>
                    <a:pt x="148" y="303"/>
                  </a:lnTo>
                  <a:lnTo>
                    <a:pt x="52" y="303"/>
                  </a:lnTo>
                  <a:lnTo>
                    <a:pt x="87" y="273"/>
                  </a:lnTo>
                  <a:lnTo>
                    <a:pt x="113" y="250"/>
                  </a:lnTo>
                  <a:lnTo>
                    <a:pt x="134" y="233"/>
                  </a:lnTo>
                  <a:lnTo>
                    <a:pt x="156" y="215"/>
                  </a:lnTo>
                  <a:lnTo>
                    <a:pt x="184" y="192"/>
                  </a:lnTo>
                  <a:lnTo>
                    <a:pt x="208" y="166"/>
                  </a:lnTo>
                  <a:lnTo>
                    <a:pt x="224" y="137"/>
                  </a:lnTo>
                  <a:lnTo>
                    <a:pt x="231" y="102"/>
                  </a:lnTo>
                  <a:lnTo>
                    <a:pt x="221" y="60"/>
                  </a:lnTo>
                  <a:lnTo>
                    <a:pt x="195" y="28"/>
                  </a:lnTo>
                  <a:lnTo>
                    <a:pt x="156" y="7"/>
                  </a:lnTo>
                  <a:lnTo>
                    <a:pt x="108" y="0"/>
                  </a:lnTo>
                  <a:lnTo>
                    <a:pt x="85" y="2"/>
                  </a:lnTo>
                  <a:lnTo>
                    <a:pt x="64" y="8"/>
                  </a:lnTo>
                  <a:lnTo>
                    <a:pt x="46" y="17"/>
                  </a:lnTo>
                  <a:lnTo>
                    <a:pt x="30" y="29"/>
                  </a:lnTo>
                  <a:lnTo>
                    <a:pt x="17" y="43"/>
                  </a:lnTo>
                  <a:lnTo>
                    <a:pt x="8" y="59"/>
                  </a:lnTo>
                  <a:lnTo>
                    <a:pt x="2" y="76"/>
                  </a:lnTo>
                  <a:lnTo>
                    <a:pt x="0" y="94"/>
                  </a:lnTo>
                  <a:lnTo>
                    <a:pt x="4" y="110"/>
                  </a:lnTo>
                  <a:lnTo>
                    <a:pt x="12" y="119"/>
                  </a:lnTo>
                  <a:lnTo>
                    <a:pt x="21" y="122"/>
                  </a:lnTo>
                  <a:lnTo>
                    <a:pt x="27" y="123"/>
                  </a:lnTo>
                  <a:lnTo>
                    <a:pt x="37" y="122"/>
                  </a:lnTo>
                  <a:lnTo>
                    <a:pt x="46" y="117"/>
                  </a:lnTo>
                  <a:lnTo>
                    <a:pt x="53" y="108"/>
                  </a:lnTo>
                  <a:lnTo>
                    <a:pt x="55" y="96"/>
                  </a:lnTo>
                  <a:lnTo>
                    <a:pt x="54" y="87"/>
                  </a:lnTo>
                  <a:lnTo>
                    <a:pt x="50" y="78"/>
                  </a:lnTo>
                  <a:lnTo>
                    <a:pt x="41" y="71"/>
                  </a:lnTo>
                  <a:lnTo>
                    <a:pt x="25" y="68"/>
                  </a:lnTo>
                  <a:lnTo>
                    <a:pt x="40" y="44"/>
                  </a:lnTo>
                  <a:lnTo>
                    <a:pt x="59" y="29"/>
                  </a:lnTo>
                  <a:lnTo>
                    <a:pt x="80" y="22"/>
                  </a:lnTo>
                  <a:lnTo>
                    <a:pt x="100" y="19"/>
                  </a:lnTo>
                  <a:lnTo>
                    <a:pt x="135" y="26"/>
                  </a:lnTo>
                  <a:lnTo>
                    <a:pt x="160" y="45"/>
                  </a:lnTo>
                  <a:lnTo>
                    <a:pt x="175" y="72"/>
                  </a:lnTo>
                  <a:lnTo>
                    <a:pt x="180" y="102"/>
                  </a:lnTo>
                  <a:lnTo>
                    <a:pt x="175" y="135"/>
                  </a:lnTo>
                  <a:lnTo>
                    <a:pt x="162" y="163"/>
                  </a:lnTo>
                  <a:lnTo>
                    <a:pt x="146" y="186"/>
                  </a:lnTo>
                  <a:lnTo>
                    <a:pt x="131" y="203"/>
                  </a:lnTo>
                  <a:lnTo>
                    <a:pt x="5" y="328"/>
                  </a:lnTo>
                  <a:lnTo>
                    <a:pt x="1" y="334"/>
                  </a:lnTo>
                  <a:lnTo>
                    <a:pt x="0" y="348"/>
                  </a:lnTo>
                  <a:lnTo>
                    <a:pt x="215" y="348"/>
                  </a:lnTo>
                  <a:lnTo>
                    <a:pt x="231" y="25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FFFFFF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he-IL"/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Multiclass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82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/>
              <a:t>Multiclass (Crammer and Singer): train    one-vs-all classifiers jointly.  </a:t>
            </a:r>
          </a:p>
        </p:txBody>
      </p:sp>
      <p:pic>
        <p:nvPicPr>
          <p:cNvPr id="7176" name="Picture 8" descr="http://latex.codecogs.com/png.latex?%5Cdpi%7B300%7D%20%5Cbg_black%20%5Clarge%20%5Csum_%7Bk%3D1%7D%5E%7BK%7D%5Cfrac%7B1%7D%7B2%7D%7C%7Cw%5Ek%7C%7C%5E2_2%20&amp;plus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" y="1820182"/>
            <a:ext cx="31623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latex.codecogs.com/png.latex?%5Cdpi%7B300%7D%20%5Cbg_black%20%5Clarge%20C%20%5Csum_%7Bi%3D1%7D%5En%20%5Cmax%28%281-%20%5Ccolor%5Brgb%5D%7B0%2C1%2C0%7Dw%5E%7By_i%7Dx_i%5Ccolor%5Brgb%5D%7B1%2C1%2C1%7D&amp;plus;%20%5Ccolor%5Brgb%5D%7B1%2C0%2C0%7D%5Cmax_%7Bk%20%5Cneq%20y_i%7Dw%5E%7Bk%7Dx_i%29%5Ccolor%5Brgb%5D%7B1%2C1%2C1%7D%20%2C0%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" y="3956504"/>
            <a:ext cx="8953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050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/>
              <a:t>Multiclass (Crammer and Singer): train    one-vs-all classifiers jointly.  </a:t>
            </a:r>
          </a:p>
        </p:txBody>
      </p:sp>
      <p:pic>
        <p:nvPicPr>
          <p:cNvPr id="7176" name="Picture 8" descr="http://latex.codecogs.com/png.latex?%5Cdpi%7B300%7D%20%5Cbg_black%20%5Clarge%20%5Csum_%7Bk%3D1%7D%5E%7BK%7D%5Cfrac%7B1%7D%7B2%7D%7C%7Cw%5Ek%7C%7C%5E2_2%20&amp;plus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" y="1820182"/>
            <a:ext cx="31623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latex.codecogs.com/png.latex?%5Cdpi%7B300%7D%20%5Cbg_black%20%5Clarge%20C%20%5Csum_%7Bi%3D1%7D%5En%20%5Cmax%28%281-%20%5Ccolor%5Brgb%5D%7B0%2C1%2C0%7Dw%5E%7By_i%7Dx_i%5Ccolor%5Brgb%5D%7B1%2C1%2C1%7D&amp;plus;%20%5Ccolor%5Brgb%5D%7B1%2C0%2C0%7D%5Cmax_%7Bk%20%5Cneq%20y_i%7Dw%5E%7Bk%7Dx_i%29%5Ccolor%5Brgb%5D%7B1%2C1%2C1%7D%20%2C0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" y="3956504"/>
            <a:ext cx="8953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93527" y="4319207"/>
            <a:ext cx="463082" cy="149889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86057" y="5451292"/>
            <a:ext cx="479079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000" dirty="0" smtClean="0">
                <a:solidFill>
                  <a:srgbClr val="32FF00"/>
                </a:solidFill>
              </a:rPr>
              <a:t>Right class response</a:t>
            </a:r>
            <a:endParaRPr lang="he-IL" sz="4000" dirty="0">
              <a:solidFill>
                <a:srgbClr val="32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573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/>
              <a:t>Multiclass (Crammer and Singer): train    one-vs-all classifiers jointly.  </a:t>
            </a:r>
          </a:p>
        </p:txBody>
      </p:sp>
      <p:pic>
        <p:nvPicPr>
          <p:cNvPr id="7176" name="Picture 8" descr="http://latex.codecogs.com/png.latex?%5Cdpi%7B300%7D%20%5Cbg_black%20%5Clarge%20%5Csum_%7Bk%3D1%7D%5E%7BK%7D%5Cfrac%7B1%7D%7B2%7D%7C%7Cw%5Ek%7C%7C%5E2_2%20&amp;plus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" y="1820182"/>
            <a:ext cx="316230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http://latex.codecogs.com/png.latex?%5Cdpi%7B300%7D%20%5Cbg_black%20%5Clarge%20C%20%5Csum_%7Bi%3D1%7D%5En%20%5Cmax%28%281-%20%5Ccolor%5Brgb%5D%7B0%2C1%2C0%7Dw%5E%7By_i%7Dx_i%5Ccolor%5Brgb%5D%7B1%2C1%2C1%7D&amp;plus;%20%5Ccolor%5Brgb%5D%7B1%2C0%2C0%7D%5Cmax_%7Bk%20%5Cneq%20y_i%7Dw%5E%7Bk%7Dx_i%29%5Ccolor%5Brgb%5D%7B1%2C1%2C1%7D%20%2C0%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8" y="3956504"/>
            <a:ext cx="89535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6492" y="4106895"/>
            <a:ext cx="463082" cy="263275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83495" y="5833893"/>
            <a:ext cx="8683146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Wrong class that got the largest response</a:t>
            </a:r>
            <a:endParaRPr lang="he-I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2442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 smtClean="0"/>
              <a:t>Complex labels </a:t>
            </a:r>
            <a:r>
              <a:rPr lang="en-US" dirty="0"/>
              <a:t>– Structured Prediction</a:t>
            </a:r>
          </a:p>
        </p:txBody>
      </p:sp>
    </p:spTree>
    <p:extLst>
      <p:ext uri="{BB962C8B-B14F-4D97-AF65-F5344CB8AC3E}">
        <p14:creationId xmlns:p14="http://schemas.microsoft.com/office/powerpoint/2010/main" val="2287180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1725707"/>
          </a:xfrm>
          <a:ln/>
        </p:spPr>
        <p:txBody>
          <a:bodyPr/>
          <a:lstStyle/>
          <a:p>
            <a:r>
              <a:rPr lang="en-US" dirty="0" smtClean="0"/>
              <a:t>How to choose C or </a:t>
            </a:r>
            <a:br>
              <a:rPr lang="en-US" dirty="0" smtClean="0"/>
            </a:br>
            <a:r>
              <a:rPr lang="en-US" dirty="0" smtClean="0"/>
              <a:t>sigma for Gaussian kernel </a:t>
            </a:r>
            <a:br>
              <a:rPr lang="en-US" dirty="0" smtClean="0"/>
            </a:br>
            <a:r>
              <a:rPr lang="en-US" dirty="0" smtClean="0"/>
              <a:t>or …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308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609601"/>
          </a:xfrm>
          <a:ln/>
        </p:spPr>
        <p:txBody>
          <a:bodyPr/>
          <a:lstStyle/>
          <a:p>
            <a:r>
              <a:rPr lang="en-US" dirty="0" smtClean="0"/>
              <a:t>Example: Regression</a:t>
            </a:r>
            <a:endParaRPr lang="en-US" dirty="0"/>
          </a:p>
        </p:txBody>
      </p:sp>
      <p:pic>
        <p:nvPicPr>
          <p:cNvPr id="2050" name="Picture 2" descr="http://latex.codecogs.com/png.latex?%5Cdpi%7B200%7D%20%5Cbg_black%20%5Chuge%20%5Cmathcal%7BX%7D%3D%5Cmathbb%7BR%7D%20%5C%3B%5C%3B%5C%3B%20%5Cmathcal%7BY%7D%3D%5Cmathbb%7BR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2" y="1072995"/>
            <a:ext cx="41814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חבר ישר 10"/>
          <p:cNvSpPr/>
          <p:nvPr/>
        </p:nvSpPr>
        <p:spPr>
          <a:xfrm>
            <a:off x="2555515" y="4077433"/>
            <a:ext cx="396216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5" name="מחבר ישר 14"/>
          <p:cNvSpPr/>
          <p:nvPr/>
        </p:nvSpPr>
        <p:spPr>
          <a:xfrm flipV="1">
            <a:off x="4353675" y="2629513"/>
            <a:ext cx="11560" cy="2966069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624083"/>
            <a:ext cx="8419819" cy="5233917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Examples: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Function: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054" name="Picture 6" descr="http://latex.codecogs.com/png.latex?%5Cdpi%7B200%7D%20%5Cbg_black%20%5Chuge%20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0" y="3709114"/>
            <a:ext cx="3333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latex.codecogs.com/png.latex?%5Cdpi%7B200%7D%20%5Cbg_black%20%5Chuge%20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72" y="2419962"/>
            <a:ext cx="3048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אליפסה 2"/>
          <p:cNvSpPr/>
          <p:nvPr/>
        </p:nvSpPr>
        <p:spPr bwMode="auto">
          <a:xfrm>
            <a:off x="4353675" y="39192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3" name="אליפסה 22"/>
          <p:cNvSpPr/>
          <p:nvPr/>
        </p:nvSpPr>
        <p:spPr bwMode="auto">
          <a:xfrm>
            <a:off x="4069341" y="37386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אליפסה 23"/>
          <p:cNvSpPr/>
          <p:nvPr/>
        </p:nvSpPr>
        <p:spPr bwMode="auto">
          <a:xfrm>
            <a:off x="4506075" y="4058042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5" name="אליפסה 24"/>
          <p:cNvSpPr/>
          <p:nvPr/>
        </p:nvSpPr>
        <p:spPr bwMode="auto">
          <a:xfrm>
            <a:off x="4658475" y="41694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6" name="אליפסה 25"/>
          <p:cNvSpPr/>
          <p:nvPr/>
        </p:nvSpPr>
        <p:spPr bwMode="auto">
          <a:xfrm>
            <a:off x="4810875" y="4294602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 bwMode="auto">
          <a:xfrm>
            <a:off x="4963275" y="44742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אליפסה 27"/>
          <p:cNvSpPr/>
          <p:nvPr/>
        </p:nvSpPr>
        <p:spPr bwMode="auto">
          <a:xfrm>
            <a:off x="5115675" y="46266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9" name="אליפסה 28"/>
          <p:cNvSpPr/>
          <p:nvPr/>
        </p:nvSpPr>
        <p:spPr bwMode="auto">
          <a:xfrm>
            <a:off x="3389211" y="32004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2" name="אליפסה 31"/>
          <p:cNvSpPr/>
          <p:nvPr/>
        </p:nvSpPr>
        <p:spPr bwMode="auto">
          <a:xfrm>
            <a:off x="3541611" y="33528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אליפסה 32"/>
          <p:cNvSpPr/>
          <p:nvPr/>
        </p:nvSpPr>
        <p:spPr bwMode="auto">
          <a:xfrm>
            <a:off x="3694011" y="3477994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אליפסה 33"/>
          <p:cNvSpPr/>
          <p:nvPr/>
        </p:nvSpPr>
        <p:spPr bwMode="auto">
          <a:xfrm>
            <a:off x="3846411" y="36576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36" name="Picture 10" descr="http://latex.codecogs.com/png.latex?%5Cdpi%7B200%7D%20%5Cbg_black%20%5Chuge%20%5C%7Bx_i%2Cy_i%5C%7D_%7Bi%3D1%7D%5E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0" y="287279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latex.codecogs.com/png.latex?%5Cdpi%7B200%7D%20%5Cbg_black%20%5Chuge%20f%28x%29%3Dwx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1" y="5451569"/>
            <a:ext cx="2838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5299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1120589"/>
          </a:xfrm>
          <a:ln/>
        </p:spPr>
        <p:txBody>
          <a:bodyPr/>
          <a:lstStyle/>
          <a:p>
            <a:r>
              <a:rPr lang="en-US" dirty="0" smtClean="0"/>
              <a:t>How to evaluate performance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2588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081238"/>
          </a:xfrm>
          <a:ln/>
        </p:spPr>
        <p:txBody>
          <a:bodyPr/>
          <a:lstStyle/>
          <a:p>
            <a:r>
              <a:rPr lang="en-US" dirty="0"/>
              <a:t>Neural Nets </a:t>
            </a:r>
            <a:r>
              <a:rPr lang="en-US" dirty="0" smtClean="0"/>
              <a:t>= Deep Learning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138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latex.codecogs.com/png.latex?%5Cdpi%7B300%7D%20%5Cbg_black%20%5Chuge%20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06" y="5565869"/>
            <a:ext cx="6477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609601"/>
          </a:xfrm>
          <a:ln/>
        </p:spPr>
        <p:txBody>
          <a:bodyPr/>
          <a:lstStyle/>
          <a:p>
            <a:r>
              <a:rPr lang="en-US" dirty="0" smtClean="0"/>
              <a:t>Exa</a:t>
            </a:r>
            <a:r>
              <a:rPr lang="en-US" dirty="0" smtClean="0"/>
              <a:t>mple: Regression</a:t>
            </a:r>
            <a:endParaRPr lang="en-US" dirty="0"/>
          </a:p>
        </p:txBody>
      </p:sp>
      <p:pic>
        <p:nvPicPr>
          <p:cNvPr id="2050" name="Picture 2" descr="http://latex.codecogs.com/png.latex?%5Cdpi%7B200%7D%20%5Cbg_black%20%5Chuge%20%5Cmathcal%7BX%7D%3D%5Cmathbb%7BR%7D%20%5C%3B%5C%3B%5C%3B%20%5Cmathcal%7BY%7D%3D%5Cmathbb%7BR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22" y="1072995"/>
            <a:ext cx="418147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מחבר ישר 10"/>
          <p:cNvSpPr/>
          <p:nvPr/>
        </p:nvSpPr>
        <p:spPr>
          <a:xfrm>
            <a:off x="2555515" y="4077433"/>
            <a:ext cx="396216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5" name="מחבר ישר 14"/>
          <p:cNvSpPr/>
          <p:nvPr/>
        </p:nvSpPr>
        <p:spPr>
          <a:xfrm flipV="1">
            <a:off x="4353675" y="2629512"/>
            <a:ext cx="11560" cy="2488397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1"/>
          <a:lstStyle/>
          <a:p>
            <a:pPr algn="l" rtl="0" fontAlgn="base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800">
              <a:solidFill>
                <a:srgbClr val="FFFFFF"/>
              </a:solidFill>
              <a:latin typeface="Arial" pitchFamily="34"/>
              <a:ea typeface="Droid Sans Fallback" pitchFamily="2"/>
              <a:cs typeface="FreeSans" pitchFamily="2"/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624083"/>
            <a:ext cx="8419819" cy="5233917"/>
          </a:xfrm>
        </p:spPr>
        <p:txBody>
          <a:bodyPr/>
          <a:lstStyle/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Examples: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Function: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054" name="Picture 6" descr="http://latex.codecogs.com/png.latex?%5Cdpi%7B200%7D%20%5Cbg_black%20%5Chuge%20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00" y="3709114"/>
            <a:ext cx="333375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latex.codecogs.com/png.latex?%5Cdpi%7B200%7D%20%5Cbg_black%20%5Chuge%20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172" y="2419962"/>
            <a:ext cx="304800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אליפסה 2"/>
          <p:cNvSpPr/>
          <p:nvPr/>
        </p:nvSpPr>
        <p:spPr bwMode="auto">
          <a:xfrm>
            <a:off x="4353675" y="39192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3" name="אליפסה 22"/>
          <p:cNvSpPr/>
          <p:nvPr/>
        </p:nvSpPr>
        <p:spPr bwMode="auto">
          <a:xfrm>
            <a:off x="4069341" y="37386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4" name="אליפסה 23"/>
          <p:cNvSpPr/>
          <p:nvPr/>
        </p:nvSpPr>
        <p:spPr bwMode="auto">
          <a:xfrm>
            <a:off x="4506075" y="4058042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5" name="אליפסה 24"/>
          <p:cNvSpPr/>
          <p:nvPr/>
        </p:nvSpPr>
        <p:spPr bwMode="auto">
          <a:xfrm>
            <a:off x="4658475" y="41694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6" name="אליפסה 25"/>
          <p:cNvSpPr/>
          <p:nvPr/>
        </p:nvSpPr>
        <p:spPr bwMode="auto">
          <a:xfrm>
            <a:off x="4810875" y="4294602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7" name="אליפסה 26"/>
          <p:cNvSpPr/>
          <p:nvPr/>
        </p:nvSpPr>
        <p:spPr bwMode="auto">
          <a:xfrm>
            <a:off x="4963275" y="44742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8" name="אליפסה 27"/>
          <p:cNvSpPr/>
          <p:nvPr/>
        </p:nvSpPr>
        <p:spPr bwMode="auto">
          <a:xfrm>
            <a:off x="5115675" y="4626698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9" name="אליפסה 28"/>
          <p:cNvSpPr/>
          <p:nvPr/>
        </p:nvSpPr>
        <p:spPr bwMode="auto">
          <a:xfrm>
            <a:off x="3389211" y="32004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2" name="אליפסה 31"/>
          <p:cNvSpPr/>
          <p:nvPr/>
        </p:nvSpPr>
        <p:spPr bwMode="auto">
          <a:xfrm>
            <a:off x="3541611" y="33528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3" name="אליפסה 32"/>
          <p:cNvSpPr/>
          <p:nvPr/>
        </p:nvSpPr>
        <p:spPr bwMode="auto">
          <a:xfrm>
            <a:off x="3694011" y="3477994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34" name="אליפסה 33"/>
          <p:cNvSpPr/>
          <p:nvPr/>
        </p:nvSpPr>
        <p:spPr bwMode="auto">
          <a:xfrm>
            <a:off x="3846411" y="3657690"/>
            <a:ext cx="109182" cy="120436"/>
          </a:xfrm>
          <a:prstGeom prst="ellipse">
            <a:avLst/>
          </a:prstGeom>
          <a:solidFill>
            <a:srgbClr val="32FF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pic>
        <p:nvPicPr>
          <p:cNvPr id="36" name="Picture 10" descr="http://latex.codecogs.com/png.latex?%5Cdpi%7B200%7D%20%5Cbg_black%20%5Chuge%20%5C%7Bx_i%2Cy_i%5C%7D_%7Bi%3D1%7D%5E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40" y="2872790"/>
            <a:ext cx="27622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latex.codecogs.com/png.latex?%5Cdpi%7B200%7D%20%5Cbg_black%20%5Chuge%20f%28x%29%3Dwx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1" y="5451569"/>
            <a:ext cx="2838450" cy="6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מלבן 21"/>
          <p:cNvSpPr/>
          <p:nvPr/>
        </p:nvSpPr>
        <p:spPr bwMode="auto">
          <a:xfrm>
            <a:off x="163812" y="5305212"/>
            <a:ext cx="8488907" cy="968990"/>
          </a:xfrm>
          <a:prstGeom prst="rect">
            <a:avLst/>
          </a:prstGeom>
          <a:solidFill>
            <a:srgbClr val="32FF00">
              <a:alpha val="29000"/>
            </a:srgbClr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4950" y="5374208"/>
            <a:ext cx="4397359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How to find    ?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2925770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609601"/>
          </a:xfrm>
          <a:ln/>
        </p:spPr>
        <p:txBody>
          <a:bodyPr/>
          <a:lstStyle/>
          <a:p>
            <a:r>
              <a:rPr lang="en-US" dirty="0" smtClean="0"/>
              <a:t>Loss Functions</a:t>
            </a:r>
            <a:endParaRPr lang="en-US" dirty="0"/>
          </a:p>
        </p:txBody>
      </p:sp>
      <p:pic>
        <p:nvPicPr>
          <p:cNvPr id="6148" name="Picture 4" descr="http://latex.codecogs.com/png.latex?%5Cdpi%7B150%7D%20%5Cbg_black%20%5Chuge%20%5Ctext%7Bloss%7D%28w%2C%5C%7Bx_i%2Cy_i%5C%7D_%7Bi%3D1%7D%5En%29%3D%5Csum_%7Bi%3D1%7D%5En%28y_i-wx_i%29%5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9" y="1846973"/>
            <a:ext cx="73152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078172"/>
            <a:ext cx="8419819" cy="523391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Least Squares: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Least absolute deviations</a:t>
            </a:r>
          </a:p>
        </p:txBody>
      </p:sp>
      <p:pic>
        <p:nvPicPr>
          <p:cNvPr id="6150" name="Picture 6" descr="http://latex.codecogs.com/png.latex?%5Cdpi%7B150%7D%20%5Cbg_black%20%5Chuge%20%5Ctext%7Bloss%7D%28w%2C%5C%7Bx_i%2Cy_i%5C%7D_%7Bi%3D1%7D%5En%29%3D%5Csum_%7Bi%3D1%7D%5En%7Cy_i-wx_i%7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589" y="4276275"/>
            <a:ext cx="7153275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406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609601"/>
          </a:xfrm>
          <a:ln/>
        </p:spPr>
        <p:txBody>
          <a:bodyPr/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half" idx="1"/>
          </p:nvPr>
        </p:nvSpPr>
        <p:spPr>
          <a:xfrm>
            <a:off x="236810" y="1078172"/>
            <a:ext cx="8419819" cy="5233917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How to choose the model function?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How to choose the loss function?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How to minimize the loss function?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611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799"/>
            <a:ext cx="8458200" cy="609601"/>
          </a:xfrm>
          <a:ln/>
        </p:spPr>
        <p:txBody>
          <a:bodyPr/>
          <a:lstStyle/>
          <a:p>
            <a:r>
              <a:rPr lang="en-US" dirty="0" smtClean="0"/>
              <a:t>Example: Binary Classification</a:t>
            </a:r>
            <a:endParaRPr lang="en-US" dirty="0"/>
          </a:p>
        </p:txBody>
      </p:sp>
      <p:pic>
        <p:nvPicPr>
          <p:cNvPr id="1026" name="Picture 2" descr="http://latex.codecogs.com/png.latex?%5Cdpi%7B150%7D%20%5Cbg_black%20%5Chuge%20%5Cmathcal%7BX%7D%3D%5Cmathbb%7BR%7D%5Ed%20%5C%3B%5C%3B%5C%3B%20%5Cmathcal%7BY%7D%3D%5C%7B-1%2C1%5C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13" y="1409107"/>
            <a:ext cx="4524375" cy="6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54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  <p:tag name="FIRSTOFIRPELE@E6B4MHQFUVWXY596" val="3014"/>
  <p:tag name="PREAMBLE" val="\documentclass{article}&#10;\pagestyle{empty}&#10;\usepackage{xspace,amssymb,amsfonts,amsmath}&#10;\usepackage{color}&#10;\usepackage{TeX4PPT}&#10;\newcommand{\emdl}{EMD-$L_1$}&#10;\newcommand{\myemd}{$\text{EMD}_{\text{\tiny{TMOD}}}$}&#10;\newcommand{\siftdist}{$\text{SIFT}_{\text{\tiny{DIST}}}$}&#10;\newcommand{\coldist}{$\text{COL}_{\text{\tiny{DIST}}}$}&#10;\newcommand{\myemdl}{Thresholded Modulo Earth Mover's Distance}&#10;\newcommand{\newemdname}{\widehat{EMD}}&#10;\newcommand{\distfamily}{Quadratic-Chi}&#10;\newcommand{\dd}{QC}&#10;\newcommand{\dda}{QCN}&#10;\newcommand{\ddaname}{Quadratic-Chi-Normalized}&#10;\newcommand{\ddb}{QCS}&#10;\newcommand{\ddbname}{Quadratic-Chi-Squared}&#10;\newcommand{\df}{$\text{QF}$}&#10;\newcommand{\crossbindist}{\mathcal{D}}&#10;\newcommand{\dsca}{$\text{\dda}^{1-\frac{\text{dsc}_{T=2}}{2}}$}&#10;\newcommand{\dscb}{$\text{\dda}^{I}$}&#10;\newcommand{\dscc}{$\text{\ddb}^{1-\frac{\text{dsc}_{T=2}}{2}}$}&#10;\newcommand{\dscd}{$\text{\ddb}^{I}$}&#10;\newcommand{\dsce}{$\chi^2$}&#10;\newcommand{\dscf}{$QF^{1-\frac{\text{dsc}_{T=2}}{2}}$}&#10;\newcommand{\dscg}{$L_2$}&#10;\newcommand{\dsch}{$\newemdname{}^{\text{dsc}_{T=2}}_{1}$}&#10;\newcommand{\dsci}{$L_1$}&#10;\newcommand{\dscj}{\siftdist}&#10;\newcommand{\dsck}{\emdl}&#10;\newcommand{\dscl}{Diffusion}&#10;\newcommand{\dscm}{Bhattacharyya}&#10;\newcommand{\dscn}{KL}&#10;\newcommand{\dsco}{JS}&#10;&#10;%\newcommand{\emdmod}{{EMD\small{MOD}}}&#10;%\newcommand{\emdmod}{$\text{EMD}_{\text{mod}}$}&#10;\newcommand{\mikeemd}{$\text{EMD}_{\text{\tiny{MOD}}}$}&#10;\newcommand{\Dmod}{D_{MOD}}&#10;\newcommand{\Dtmod}{D_{TDMO}}&#10;\newcommand{\metricpropertiesdist}{\mathcal{D}}&#10;\color[rgb]{1,1,1}&#10;&#10;"/>
  <p:tag name="MAGPC" val="500"/>
  <p:tag name="FONTSIZE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in_{ \boldsymbol{w},b } \; &#10;\frac{1}{2}||\boldsymbol{w}||_2^2 &#10;+ C \sum_{i=1}^n \max &#10;\left( &#10;1-y_i (\boldsymbol{w}^T \boldsymbol{x_i} +b),0&#10;\right)&#10;\\&#10;\end{align*}&#10;\end{document}"/>
  <p:tag name="IGUANATEXSIZE" val="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color[rgb]{0,1,0}&#10;&gt; 0 &amp; \color[rgb]{0,1,0}&#10; \Leftrightarrow \text{right} \\&#10;\color[rgb]{1,0,0}&#10;&lt; 0 &amp; \color[rgb]{1,0,0} \Leftrightarrow \text{mistake}&#10;\end{align*}&#10;\end{document}"/>
  <p:tag name="IGUANATEXSIZE" val="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in_{ \boldsymbol{w},b } \; &#10;\frac{1}{2}||\boldsymbol{w}||_2^2 &#10;+ C \sum_{i=1}^n \max &#10;\left( &#10;1-y_i (\boldsymbol{w}^T \boldsymbol{x_i} +b),0&#10;\right)&#10;\\&#10;\end{align*}&#10;\end{document}"/>
  <p:tag name="IGUANATEXSIZE" val="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color[rgb]{0,1,0}&#10;&gt; 0 &amp; \color[rgb]{0,1,0}&#10; \Leftrightarrow \text{right} \\&#10;\color[rgb]{1,0,0}&#10;&lt; 0 &amp; \color[rgb]{1,0,0} \Leftrightarrow \text{mistake}&#10;\end{align*}&#10;\end{document}"/>
  <p:tag name="IGUANATEXSIZE" val="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color[rgb]{0,0.69,0.94}&#10;0 \\&#10;\color[rgb]{0,0.69,0.94}&#10;1&#10;\end{align*}&#10;\end{document}"/>
  <p:tag name="IGUANATEXSIZE" val="5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0,0.69,0.94}&#10;&#10;loss&#10;\end{document}"/>
  <p:tag name="IGUANATEXSIZE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y_i(w^T \mathbf{x_i}+b)$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0.4,0.6,1}&#10;&#10;$&#10;\boxed{\boldsymbol{w}^T \boldsymbol{x} + b &lt; 0}&#10;$&#10;&#10;&#10;\end{document}"/>
  <p:tag name="IGUANATEXSIZE" val="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os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color[rgb]{0,1,0}&#10;&gt; 0 &amp; \color[rgb]{0,1,0}&#10; \Leftrightarrow \text{right} \\&#10;\color[rgb]{1,0,0}&#10;&lt; 0 &amp; \color[rgb]{1,0,0} \Leftrightarrow \text{mistake}&#10;\end{align*}&#10;\end{document}"/>
  <p:tag name="IGUANATEXSIZE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color[rgb]{0,0.69,0.94}&#10;0 \\&#10;\color[rgb]{0,0.69,0.94}&#10;1&#10;\end{align*}&#10;\end{document}"/>
  <p:tag name="IGUANATEXSIZE" val="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0,0.69,0.94}&#10;&#10;loss&#10;\end{document}"/>
  <p:tag name="IGUANATEXSIZE" val="5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in_{ \boldsymbol{w},b } \; &#10;\frac{1}{2}||\boldsymbol{w}||_2^2 &#10;+ C \sum_{i=1}^n &#10;\color[rgb]{1,1,0}&#10;\max &#10;\left( &#10;1-y_i (\boldsymbol{w}^T \boldsymbol{x_i} +b),0&#10;\right)&#10;\\&#10;\end{align*}&#10;\end{document}"/>
  <p:tag name="IGUANATEXSIZE" val="5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0}&#10;&#10;hinge loss&#10;\end{document}"/>
  <p:tag name="IGUANATEXSIZE" val="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y_i(w^T \mathbf{x_i}+b)$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os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ax_{ \boldsymbol{\alpha} }&#10;\sum_{i=1}^n \alpha_i&#10;-\frac{1}{2} \sum_{i=1}^n &#10;&amp;\sum_{j=1}^n \alpha_i \alpha_j y_i y_j &#10;\boldsymbol{x_i}^T \boldsymbol{x_j} &#10;\\&#10;\text{s.t: }&#10;\forall \; 1\leq i \leq n \;\;\; 0 \leq \alpha_i &amp; \leq C \\&#10;\sum_{i=1}^n \alpha_i y_i &amp;= 0 &#10;\;\;\;\ \text{(}b \text{ constraint} \text{)} &#10;\end{align*}&#10;&#10;\end{document}"/>
  <p:tag name="IGUANATEXSIZE" val="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%\usepackage{bm}&#10;\pagestyle{empty}&#10;\begin{document}&#10;\color[rgb]{1,0,0}&#10;&#10;$&#10;\boxed{\boldsymbol{w}^T \boldsymbol{x} + b &gt; 0}&#10;$&#10;&#10;&#10;\end{document}"/>
  <p:tag name="IGUANATEXSIZE" val="4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boldsymbol{w}= \sum_{i=1}^n \alpha_i y_i \boldsymbol{x_i}&#10;\;\;\;\;\;\;\;\;\;\;&#10;b=y_i-\boldsymbol{w}^T \boldsymbol{x_i} &#10;\;\;\; \forall \; i, \; \alpha_i &gt; 0, \; \xi_i=0 &#10;\end{align*}&#10;\end{document}"/>
  <p:tag name="IGUANATEXSIZE" val="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f(\boldsymbol{x})=&#10;\text{sign}( &#10;\sum_{i=1}^n \alpha_i y_i \boldsymbol{x_i^T} \boldsymbol{x} + b)&#10;\end{align*}&#10;\end{document}"/>
  <p:tag name="IGUANATEXSIZE" val="4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f(\boldsymbol{x})=&#10;\text{sign}( &#10;\sum_{i=1}^n \alpha_i y_i \boldsymbol{x_i^T} \boldsymbol{x} + b)&#10;\end{align*}&#10;\end{document}"/>
  <p:tag name="IGUANATEXSIZE" val="4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ax_{ \boldsymbol{\alpha} }&#10;\sum_{i=1}^n \alpha_i&#10;-\frac{1}{2} \sum_{i=1}^n &#10;&amp;\sum_{j=1}^n \alpha_i \alpha_j y_i y_j &#10;\boldsymbol{x_i}^T \boldsymbol{x_j} &#10;\\&#10;\text{s.t: }&#10;\forall \; 1\leq i \leq n \;\;\; 0 \leq \alpha_i &amp; \leq C \\&#10;\sum_{i=1}^n \alpha_i y_i &amp;= 0 &#10;\;\;\;\ \text{(}b \text{ constraint} \text{)} &#10;\end{align*}&#10;&#10;\end{document}"/>
  <p:tag name="IGUANATEXSIZE" val="4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boldsymbol{w}= \sum_{i=1}^n \alpha_i y_i \boldsymbol{x_i}&#10;\;\;\;\;\;\;\;\;\;\;&#10;b=y_i-\boldsymbol{w}^T \boldsymbol{x_i} &#10;\;\;\; \forall \; i, \; \alpha_i &gt; 0, \; \xi_i=0 &#10;\end{align*}&#10;\end{document}"/>
  <p:tag name="IGUANATEXSIZE" val="4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f(\boldsymbol{x})=&#10;\text{sign}( &#10;\sum_{i=1}^n \alpha_i y_i &#10;\color[rgb]{0,1,0}&#10;K_{(&#10;\boldsymbol{x_i}, \boldsymbol{x})}&#10;\color[rgb]{1,1,1}&#10;+ b)&#10;\end{align*}&#10;\end{document}"/>
  <p:tag name="IGUANATEXSIZE" val="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ax_{ \boldsymbol{\alpha} }&#10;\sum_{i=1}^n \alpha_i&#10;-\frac{1}{2} \sum_{i=1}^n &#10;&amp;\sum_{j=1}^n \alpha_i \alpha_j y_i y_j &#10;\color[rgb]{0,1,0}&#10;K_{ij}&#10;\\&#10;\text{s.t: }&#10;\forall \; 1\leq i \leq n \;\;\; 0 \leq \alpha_i &amp; \leq C \\&#10;\sum_{i=1}^n \alpha_i y_i &amp;= 0 &#10;\;\;\;\ \text{(}b \text{ constraint} \text{)} &#10;\end{align*}&#10;&#10;\end{document}"/>
  <p:tag name="IGUANATEXSIZE" val="4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boldsymbol{w}= \sum_{i=1}^n \alpha_i y_i \boldsymbol{x_i}&#10;\;\;\;\;\;\;\;\;\;\;&#10;b=y_i-\boldsymbol{w}^T \boldsymbol{x_i} &#10;\;\;\; \forall \; i, \; \alpha_i &gt; 0, \; \xi_i=0 &#10;\end{align*}&#10;\end{document}"/>
  <p:tag name="IGUANATEXSIZE" val="4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ax_{ \boldsymbol{\alpha} }&#10;\sum_{i=1}^n \alpha_i&#10;-\frac{1}{2} \sum_{i=1}^n &#10;&amp;\sum_{j=1}^n \alpha_i \alpha_j y_i y_j &#10;\color[rgb]{0,1,0}&#10;K_{ij}&#10;\\&#10;\text{s.t: }&#10;\forall \; 1\leq i \leq n \;\;\; 0 \leq \alpha_i &amp; \leq C \\&#10;\sum_{i=1}^n \alpha_i y_i &amp;= 0 &#10;\;\;\;\ \text{(}b \text{ constraint} \text{)} &#10;\end{align*}&#10;&#10;\end{document}"/>
  <p:tag name="IGUANATEXSIZE" val="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0.75,0}&#10;&#10;&#10;Convex if \color[rgb]{0,1,0} $K$ \color[rgb]{1,0.75,0} is PSD&#10;&#10;\end{document}"/>
  <p:tag name="IGUANATEXSIZE" val="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0.75,0}&#10;&#10;$&#10;\boxed{\boldsymbol{w}^T \boldsymbol{x} + b = 0}&#10;$&#10;&#10;&#10;\end{document}"/>
  <p:tag name="IGUANATEXSIZE" val="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color[rgb]{0,1,0}&#10;$K$ \color[rgb]{1,1,1}&#10; is PSD&#10;&#10;\end{document}"/>
  <p:tag name="IGUANATEXSIZE" val="6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0,1,0}&#10;$K_{ij}= \color[rgb]{1,1,1}&#10;\phi(\boldsymbol{x_i})^T \phi(\boldsymbol{x_j})$ &#10;&#10;\end{document}"/>
  <p:tag name="IGUANATEXSIZE" val="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color[rgb]{0,1,0}&#10;$K$ \color[rgb]{1,1,1}&#10; is PSD&#10;&#10;\end{document}"/>
  <p:tag name="IGUANATEXSIZE" val="6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0,1,0}&#10;$K_{ij}= \color[rgb]{1,1,1}&#10;\phi(\boldsymbol{x_i})^T \phi(\boldsymbol{x_j})$ &#10;&#10;\end{document}"/>
  <p:tag name="IGUANATEXSIZE" val="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fonts}&#10;\usepackage{color}&#10;\pagestyle{empty}&#10;\begin{document}&#10;\color[rgb]{1,1,1}&#10;&#10;\begin{align*}&#10;\phi(\boldsymbol{x}) \in \mathbb{R}^d \;\;\; d=\infty \text{ possible}     &#10;\end{align*}&#10;&#10;\end{document}"/>
  <p:tag name="IGUANATEXSIZE" val="6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&#10;Reminder: we got that $&#10;\color[rgb]{0,0.5,1}&#10;\boldsymbol{w}&#10;\color[rgb]{1,1,1}&#10;= &#10;\color[rgb]{1,0,1}&#10;\sum_{i=1}^n \alpha_i y_i \boldsymbol{x_i}$&#10;&#10;\color[rgb]{1,1,1}&#10;Plugging it into the primal formulation:&#10;&#10;&#10;&#10;\end{document}"/>
  <p:tag name="IGUANATEXSIZE" val="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&amp;\min_{\wv,b } \; &#10;\frac{1}{2}||\wv||_2^2 &#10;+ C \sum_{i=1}^n \max &#10;\left( &#10;1-y_i (&#10;\wv&#10;\color[rgb]{0,0.5,1}&#10;^T &#10;\color[rgb]{1,1,1}&#10;\boldsymbol{x_i} +b),0&#10;\right)=&#10;\\&#10;&amp;\min_{\boldsymbol{\alpha}}  &#10;\frac{1}{2} &#10;\color[rgb]{1,0,1}&#10;\sum_{i=1}^{n} \sum_{j=1}^{n} &#10;\alpha_i y_i \alpha_j y_j  &#10;\boldsymbol{x_i}^T \boldsymbol{x_j} &#10;\color[rgb]{1,1,1}&#10;+ \\&#10;&amp; \;\;\;\;\; C \sum_{i=1}^{n} \max(1 - y_i &#10;\color[rgb]{1,0,1}&#10;\sum_{j=1}^{n} \alpha_j y_j \boldsymbol{x_j}^T &#10;\color[rgb]{1,1,1}&#10;\boldsymbol{x_i}, 0) &#10;\end{align*}&#10;\end{document}"/>
  <p:tag name="IGUANATEXSIZE" val="4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&#10;Reminder: we got that $&#10;\color[rgb]{0,0.5,1}&#10;\boldsymbol{w}&#10;\color[rgb]{1,1,1}&#10;= &#10;\color[rgb]{1,0,1}&#10;\sum_{i=1}^n \alpha_i y_i \boldsymbol{x_i}$&#10;&#10;\color[rgb]{1,1,1}&#10;Plugging it into the primal formulation:&#10;&#10;&#10;&#10;\end{document}"/>
  <p:tag name="IGUANATEXSIZE" val="5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&amp;\min_{\wv,b } \; &#10;\frac{1}{2}||\wv||_2^2 &#10;+ C \sum_{i=1}^n \max &#10;\left( &#10;1-y_i (&#10;\wv&#10;\color[rgb]{0,0.5,1}&#10;^T &#10;\color[rgb]{1,1,1}&#10;\boldsymbol{x_i} +b),0&#10;\right)=&#10;\\&#10;&amp;\min_{&#10;\color[rgb]{1,0,1}&#10;\boldsymbol{\alpha}&#10;\color[rgb]{1,1,1}&#10;}  &#10;\frac{1}{2} &#10;\color[rgb]{1,0,1}&#10;\sum_{i=1}^{n} \sum_{j=1}^{n} &#10;\alpha_i y_i \alpha_j y_j  &#10;\boldsymbol{x_i}^T \boldsymbol{x_j} &#10;\color[rgb]{1,1,1}&#10;+ \\&#10;&amp; \;\;\;\;\; C \sum_{i=1}^{n} \max(1 - y_i &#10;\color[rgb]{1,0,1}&#10;\sum_{j=1}^{n} \alpha_j y_j \boldsymbol{x_j}^T &#10;\color[rgb]{1,1,1}&#10;\boldsymbol{x_i}, 0) &#10;\end{align*}&#10;\end{document}"/>
  <p:tag name="IGUANATEXSIZE" val="4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&amp;\min_{ \boldsymbol{w},b } \; &#10;\frac{1}{2}||\boldsymbol{w}||_2^2 &#10;+ C \sum_{i=1}^n \max &#10;\left( &#10;1-y_i (\boldsymbol{w}^T \boldsymbol{x_i} +b),0&#10;\right)=&#10;\\&#10;&amp;\min_{\boldsymbol{\alpha}}  &#10;\frac{1}{2} \sum_{i=1}^{n} \sum_{j=1}^{n} &#10;\alpha_i y_i \alpha_j y_j  &#10;\boldsymbol{x_i}^T \boldsymbol{x_j} + \\&#10;&amp; \;\;\;\;\; C \sum_{i=1}^{n} \max(1 - y_i \sum_{j=1}^{n} \alpha_j y_j \boldsymbol{x_j}^T \boldsymbol{x_i}, 0) &#10;\end{align*}&#10;\end{document}"/>
  <p:tag name="IGUANATEXSIZE" val="4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in_{ \boldsymbol{w},b } \; &#10;\frac{1}{2}||\boldsymbol{w}||_2^2 &#10;+ C \sum_{i=1}^n \max &#10;\left( &#10;1-y_i (\boldsymbol{w}^T \boldsymbol{x_i} +b),0&#10;\right)&#10;\\&#10;\end{align*}&#10;\end{document}"/>
  <p:tag name="IGUANATEXSIZE" val="5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&#10;Reminder: we got that $&#10;\boldsymbol{w}= \sum_{i=1}^n \alpha_i y_i \boldsymbol{x_i}$&#10;&#10;Plugging it into the primal formulation:&#10;&#10;&#10;&#10;\end{document}"/>
  <p:tag name="IGUANATEXSIZE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&amp;\min_{ \boldsymbol{w},b } \; &#10;\frac{1}{2}||\boldsymbol{w}||_2^2 &#10;+ C \sum_{i=1}^n \max &#10;\left( &#10;1-y_i (\boldsymbol{w}^T \boldsymbol{x_i} +b),0&#10;\right)=&#10;\\&#10;&amp;\min_{\boldsymbol{\alpha}}  &#10;\frac{1}{2} \sum_{i=1}^{n} \sum_{j=1}^{n} &#10;\alpha_i y_i \alpha_j y_j  &#10;K_{ij} + \\&#10;&amp; \;\;\;\;\; C \sum_{i=1}^{n} \max(1 - y_i \sum_{j=1}^{n} \alpha_j y_j &#10;K_{ij}, 0) &#10;\end{align*}&#10;\end{document}"/>
  <p:tag name="IGUANATEXSIZE" val="4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&#10;Reminder: we got that $&#10;\boldsymbol{w}= \sum_{i=1}^n \alpha_i y_i \boldsymbol{x_i}$&#10;&#10;Plugging it into the primal formulation:&#10;&#10;&#10;&#10;\end{document}"/>
  <p:tag name="IGUANATEXSIZE" val="5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frac{K(K-1)}{2}$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av}{\boldsymbol{\alpha}}&#10;\newcommand{\yv}{\boldsymbol{y}}&#10;\newcommand{\bv}{\boldsymbol{\beta}}&#10;\begin{document}&#10;\color[rgb]{1,1,1}&#10;&#10;$K$&#10;&#10;\end{document}&#10;&#10;"/>
  <p:tag name="IGUANATEXSIZE" val="3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frac{K(K-1)}{2}$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av}{\boldsymbol{\alpha}}&#10;\newcommand{\yv}{\boldsymbol{y}}&#10;\newcommand{\bv}{\boldsymbol{\beta}}&#10;\begin{document}&#10;\color[rgb]{1,1,1}&#10;&#10;$K$&#10;&#10;\end{document}&#10;&#10;"/>
  <p:tag name="IGUANATEXSIZE" val="3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av}{\boldsymbol{\alpha}}&#10;\newcommand{\yv}{\boldsymbol{y}}&#10;\newcommand{\bv}{\boldsymbol{\beta}}&#10;\begin{document}&#10;\color[rgb]{1,1,1}&#10;&#10;$K$&#10;&#10;\end{document}&#10;&#10;"/>
  <p:tag name="IGUANATEXSIZE" val="3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$\frac{K(K-1)}{2}$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RC" val="loss($\mathbf{w},b,\{\mathbf{x_i},y_i \}_{i=1}^n)=$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in_{ \boldsymbol{w},b } \; &#10;\frac{1}{2}||\boldsymbol{w}||_2^2 &#10;+ C \sum_{i=1}^n \max &#10;\left( &#10;1-y_i (\boldsymbol{w}^T \boldsymbol{x_i} +b),0&#10;\right)&#10;\\&#10;\end{align*}&#10;\end{document}"/>
  <p:tag name="IGUANATEXSIZE" val="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\color[rgb]{1,1,1}&#10;&#10;\begin{align*}&#10;\min_{ \boldsymbol{w},b } \; &#10;\frac{1}{2}||\boldsymbol{w}||_2^2 &#10;+ C \sum_{i=1}^n \max &#10;\left( &#10;1-y_i (\boldsymbol{w}^T \boldsymbol{x_i} +b),0&#10;\right)&#10;\\&#10;\end{align*}&#10;\end{document}"/>
  <p:tag name="IGUANATEXSIZE" val="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newcommand{\wv}{  \color[rgb]{0,0.5,1} \boldsymbol{w} \color[rgb]{1,1,1}}&#10;\begin{document}&#10;\color[rgb]{1,1,1}&#10;&#10;\begin{align*}&#10;\} &#10;\end{align*}&#10;\end{document}"/>
  <p:tag name="IGUANATEXSIZE" val="45"/>
</p:tagLst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4731"/>
      </a:dk1>
      <a:lt1>
        <a:srgbClr val="FFFFFF"/>
      </a:lt1>
      <a:dk2>
        <a:srgbClr val="004731"/>
      </a:dk2>
      <a:lt2>
        <a:srgbClr val="BFB678"/>
      </a:lt2>
      <a:accent1>
        <a:srgbClr val="7BC5A2"/>
      </a:accent1>
      <a:accent2>
        <a:srgbClr val="F17C0E"/>
      </a:accent2>
      <a:accent3>
        <a:srgbClr val="FFFFFF"/>
      </a:accent3>
      <a:accent4>
        <a:srgbClr val="003B28"/>
      </a:accent4>
      <a:accent5>
        <a:srgbClr val="BFDFCE"/>
      </a:accent5>
      <a:accent6>
        <a:srgbClr val="DA700C"/>
      </a:accent6>
      <a:hlink>
        <a:srgbClr val="D7E300"/>
      </a:hlink>
      <a:folHlink>
        <a:srgbClr val="7BC5A2"/>
      </a:folHlink>
    </a:clrScheme>
    <a:fontScheme name="1_Custom Design">
      <a:majorFont>
        <a:latin typeface="Tahoma"/>
        <a:ea typeface=""/>
        <a:cs typeface="Arial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  <a:cs typeface="Arial" pitchFamily="34" charset="0"/>
          </a:defRPr>
        </a:defPPr>
      </a:lstStyle>
    </a:lnDef>
  </a:objectDefaults>
  <a:extraClrSchemeLst>
    <a:extraClrScheme>
      <a:clrScheme name="1_Custom Design 1">
        <a:dk1>
          <a:srgbClr val="004731"/>
        </a:dk1>
        <a:lt1>
          <a:srgbClr val="FFFFFF"/>
        </a:lt1>
        <a:dk2>
          <a:srgbClr val="004731"/>
        </a:dk2>
        <a:lt2>
          <a:srgbClr val="BFB678"/>
        </a:lt2>
        <a:accent1>
          <a:srgbClr val="7BC5A2"/>
        </a:accent1>
        <a:accent2>
          <a:srgbClr val="F17C0E"/>
        </a:accent2>
        <a:accent3>
          <a:srgbClr val="FFFFFF"/>
        </a:accent3>
        <a:accent4>
          <a:srgbClr val="003B28"/>
        </a:accent4>
        <a:accent5>
          <a:srgbClr val="BFDFCE"/>
        </a:accent5>
        <a:accent6>
          <a:srgbClr val="DA700C"/>
        </a:accent6>
        <a:hlink>
          <a:srgbClr val="D7E300"/>
        </a:hlink>
        <a:folHlink>
          <a:srgbClr val="7BC5A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69844</TotalTime>
  <Words>1178</Words>
  <Application>Microsoft Office PowerPoint</Application>
  <PresentationFormat>‫הצגה על המסך (4:3)</PresentationFormat>
  <Paragraphs>324</Paragraphs>
  <Slides>51</Slides>
  <Notes>47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51</vt:i4>
      </vt:variant>
    </vt:vector>
  </HeadingPairs>
  <TitlesOfParts>
    <vt:vector size="52" baseType="lpstr">
      <vt:lpstr>1_Custom Design</vt:lpstr>
      <vt:lpstr>Learning by Loss Minimization</vt:lpstr>
      <vt:lpstr>Machine learning: Learn a Function from Examples</vt:lpstr>
      <vt:lpstr>Machine learning: Learn a Function from Examples</vt:lpstr>
      <vt:lpstr>Example: Regression</vt:lpstr>
      <vt:lpstr>Example: Regression</vt:lpstr>
      <vt:lpstr>Example: Regression</vt:lpstr>
      <vt:lpstr>Loss Functions</vt:lpstr>
      <vt:lpstr>Open Questions</vt:lpstr>
      <vt:lpstr>Example: Binary Classification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Other losses ?</vt:lpstr>
      <vt:lpstr>Can minimize using  Stochastic subGradient Decent (SGD)</vt:lpstr>
      <vt:lpstr>Can minimize using  Stochastic subGradient Decent (SGD)</vt:lpstr>
      <vt:lpstr>Can minimize using  Stochastic subGradient Decent (SGD)</vt:lpstr>
      <vt:lpstr>Can minimize using  Stochastic subGradient Decent (SGD)</vt:lpstr>
      <vt:lpstr>Can minimize using  Stochastic subGradient Decent (SGD)</vt:lpstr>
      <vt:lpstr>Papers</vt:lpstr>
      <vt:lpstr>Non-Linear SVMs</vt:lpstr>
      <vt:lpstr>Non-Linear SVMs</vt:lpstr>
      <vt:lpstr>Non-Linear SVMs</vt:lpstr>
      <vt:lpstr>What should be the mapping?</vt:lpstr>
      <vt:lpstr>What should be the mapping?</vt:lpstr>
      <vt:lpstr>What should be the mapping?</vt:lpstr>
      <vt:lpstr>What should be the mapping in general?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</vt:lpstr>
      <vt:lpstr>Support Vector Machines (SVMs)  Primal with Kernels (Chapelle 06)</vt:lpstr>
      <vt:lpstr>Support Vector Machines (SVMs)  Primal with Kernels (Chapelle 06)</vt:lpstr>
      <vt:lpstr>Support Vector Machines (SVMs)  Primal with Kernels (Chapelle 06)</vt:lpstr>
      <vt:lpstr>Support Vector Machines (SVMs)  Primal with Kernels (Chapelle 06)</vt:lpstr>
      <vt:lpstr>Popular Choices for Kernels</vt:lpstr>
      <vt:lpstr>Multiclass ?</vt:lpstr>
      <vt:lpstr>Multiclass ?</vt:lpstr>
      <vt:lpstr>Multiclass ?</vt:lpstr>
      <vt:lpstr>Multiclass (Crammer and Singer): train    one-vs-all classifiers jointly.  </vt:lpstr>
      <vt:lpstr>Multiclass (Crammer and Singer): train    one-vs-all classifiers jointly.  </vt:lpstr>
      <vt:lpstr>Multiclass (Crammer and Singer): train    one-vs-all classifiers jointly.  </vt:lpstr>
      <vt:lpstr>Complex labels – Structured Prediction</vt:lpstr>
      <vt:lpstr>How to choose C or  sigma for Gaussian kernel  or … ?</vt:lpstr>
      <vt:lpstr>How to evaluate performance ?</vt:lpstr>
      <vt:lpstr>Neural Nets = Deep Learning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Functions</dc:title>
  <dc:creator>Ofir Pele</dc:creator>
  <cp:lastModifiedBy>mtnuser</cp:lastModifiedBy>
  <cp:revision>1500</cp:revision>
  <dcterms:created xsi:type="dcterms:W3CDTF">2004-11-09T04:28:23Z</dcterms:created>
  <dcterms:modified xsi:type="dcterms:W3CDTF">2015-02-23T09:22:26Z</dcterms:modified>
</cp:coreProperties>
</file>