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7" r:id="rId3"/>
    <p:sldId id="264" r:id="rId4"/>
    <p:sldId id="258" r:id="rId5"/>
    <p:sldId id="263" r:id="rId6"/>
    <p:sldId id="260" r:id="rId7"/>
    <p:sldId id="25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B4C1C1-967A-41E8-A8F8-1E18D86FD559}">
  <a:tblStyle styleId="{D7B4C1C1-967A-41E8-A8F8-1E18D86FD5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68669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c78160b79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c78160b79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c78160b79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c78160b79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283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cd91756d1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cd91756d1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c78160b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c78160b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cd91756d1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cd91756d1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c78160b79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c78160b79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720150" y="4178325"/>
            <a:ext cx="7703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8F5DC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923950"/>
            <a:ext cx="9144003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8775" y="3064400"/>
            <a:ext cx="7706400" cy="10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5200"/>
              <a:buNone/>
              <a:defRPr sz="48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5200"/>
              <a:buNone/>
              <a:defRPr sz="5200">
                <a:solidFill>
                  <a:srgbClr val="F8F5D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5200"/>
              <a:buNone/>
              <a:defRPr sz="5200">
                <a:solidFill>
                  <a:srgbClr val="F8F5D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5200"/>
              <a:buNone/>
              <a:defRPr sz="5200">
                <a:solidFill>
                  <a:srgbClr val="F8F5D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5200"/>
              <a:buNone/>
              <a:defRPr sz="5200">
                <a:solidFill>
                  <a:srgbClr val="F8F5D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5200"/>
              <a:buNone/>
              <a:defRPr sz="5200">
                <a:solidFill>
                  <a:srgbClr val="F8F5D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5200"/>
              <a:buNone/>
              <a:defRPr sz="5200">
                <a:solidFill>
                  <a:srgbClr val="F8F5D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5200"/>
              <a:buNone/>
              <a:defRPr sz="5200">
                <a:solidFill>
                  <a:srgbClr val="F8F5D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5200"/>
              <a:buNone/>
              <a:defRPr sz="5200">
                <a:solidFill>
                  <a:srgbClr val="F8F5D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91950"/>
            <a:ext cx="9144003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97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3600"/>
              <a:buNone/>
              <a:defRPr>
                <a:solidFill>
                  <a:srgbClr val="F8F5D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3600"/>
              <a:buNone/>
              <a:defRPr>
                <a:solidFill>
                  <a:srgbClr val="F8F5DC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3600"/>
              <a:buNone/>
              <a:defRPr>
                <a:solidFill>
                  <a:srgbClr val="F8F5DC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3600"/>
              <a:buNone/>
              <a:defRPr>
                <a:solidFill>
                  <a:srgbClr val="F8F5DC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3600"/>
              <a:buNone/>
              <a:defRPr>
                <a:solidFill>
                  <a:srgbClr val="F8F5DC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3600"/>
              <a:buNone/>
              <a:defRPr>
                <a:solidFill>
                  <a:srgbClr val="F8F5DC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3600"/>
              <a:buNone/>
              <a:defRPr>
                <a:solidFill>
                  <a:srgbClr val="F8F5DC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3600"/>
              <a:buNone/>
              <a:defRPr>
                <a:solidFill>
                  <a:srgbClr val="F8F5DC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3600"/>
              <a:buNone/>
              <a:defRPr>
                <a:solidFill>
                  <a:srgbClr val="F8F5DC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588975"/>
            <a:ext cx="7704000" cy="29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200"/>
              <a:buChar char="●"/>
              <a:defRPr sz="1200">
                <a:solidFill>
                  <a:srgbClr val="F8F5DC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>
                <a:solidFill>
                  <a:srgbClr val="F8F5DC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>
                <a:solidFill>
                  <a:srgbClr val="F8F5DC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>
                <a:solidFill>
                  <a:srgbClr val="F8F5DC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>
                <a:solidFill>
                  <a:srgbClr val="F8F5DC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>
                <a:solidFill>
                  <a:srgbClr val="F8F5DC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>
                <a:solidFill>
                  <a:srgbClr val="F8F5DC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>
                <a:solidFill>
                  <a:srgbClr val="F8F5DC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>
                <a:solidFill>
                  <a:srgbClr val="F8F5D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91950"/>
            <a:ext cx="9144003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497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3600"/>
              <a:buNone/>
              <a:defRPr>
                <a:solidFill>
                  <a:srgbClr val="F8F5D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3600"/>
              <a:buNone/>
              <a:defRPr>
                <a:solidFill>
                  <a:srgbClr val="F8F5DC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3600"/>
              <a:buNone/>
              <a:defRPr>
                <a:solidFill>
                  <a:srgbClr val="F8F5DC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3600"/>
              <a:buNone/>
              <a:defRPr>
                <a:solidFill>
                  <a:srgbClr val="F8F5DC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3600"/>
              <a:buNone/>
              <a:defRPr>
                <a:solidFill>
                  <a:srgbClr val="F8F5DC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3600"/>
              <a:buNone/>
              <a:defRPr>
                <a:solidFill>
                  <a:srgbClr val="F8F5DC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3600"/>
              <a:buNone/>
              <a:defRPr>
                <a:solidFill>
                  <a:srgbClr val="F8F5DC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3600"/>
              <a:buNone/>
              <a:defRPr>
                <a:solidFill>
                  <a:srgbClr val="F8F5DC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3600"/>
              <a:buNone/>
              <a:defRPr>
                <a:solidFill>
                  <a:srgbClr val="F8F5DC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795213" y="3728600"/>
            <a:ext cx="2269200" cy="8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5079588" y="3728600"/>
            <a:ext cx="2269200" cy="8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795225" y="3253050"/>
            <a:ext cx="2269200" cy="526500"/>
          </a:xfrm>
          <a:prstGeom prst="rect">
            <a:avLst/>
          </a:prstGeom>
          <a:solidFill>
            <a:srgbClr val="291C3B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5079600" y="3253050"/>
            <a:ext cx="2269200" cy="526500"/>
          </a:xfrm>
          <a:prstGeom prst="rect">
            <a:avLst/>
          </a:prstGeom>
          <a:solidFill>
            <a:srgbClr val="291C3B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1146300" y="12913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8000">
                <a:solidFill>
                  <a:srgbClr val="F8F5D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1146300" y="2984700"/>
            <a:ext cx="3738000" cy="9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rgbClr val="F8F5DC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42" name="Google Shape;4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62225" y="1233175"/>
            <a:ext cx="11468452" cy="16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91950"/>
            <a:ext cx="9144003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720000" y="497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3600"/>
              <a:buNone/>
              <a:defRPr>
                <a:solidFill>
                  <a:srgbClr val="F8F5D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3600"/>
              <a:buNone/>
              <a:defRPr>
                <a:solidFill>
                  <a:srgbClr val="F8F5D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3600"/>
              <a:buNone/>
              <a:defRPr>
                <a:solidFill>
                  <a:srgbClr val="F8F5D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3600"/>
              <a:buNone/>
              <a:defRPr>
                <a:solidFill>
                  <a:srgbClr val="F8F5D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3600"/>
              <a:buNone/>
              <a:defRPr>
                <a:solidFill>
                  <a:srgbClr val="F8F5D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3600"/>
              <a:buNone/>
              <a:defRPr>
                <a:solidFill>
                  <a:srgbClr val="F8F5D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3600"/>
              <a:buNone/>
              <a:defRPr>
                <a:solidFill>
                  <a:srgbClr val="F8F5D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3600"/>
              <a:buNone/>
              <a:defRPr>
                <a:solidFill>
                  <a:srgbClr val="F8F5D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3600"/>
              <a:buNone/>
              <a:defRPr>
                <a:solidFill>
                  <a:srgbClr val="F8F5DC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750025" y="2363425"/>
            <a:ext cx="2574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2"/>
          </p:nvPr>
        </p:nvSpPr>
        <p:spPr>
          <a:xfrm>
            <a:off x="1750025" y="1869650"/>
            <a:ext cx="2574000" cy="526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3" hasCustomPrompt="1"/>
          </p:nvPr>
        </p:nvSpPr>
        <p:spPr>
          <a:xfrm>
            <a:off x="596025" y="1976800"/>
            <a:ext cx="1201200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4"/>
          </p:nvPr>
        </p:nvSpPr>
        <p:spPr>
          <a:xfrm>
            <a:off x="5850000" y="2363425"/>
            <a:ext cx="2574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5850000" y="1869650"/>
            <a:ext cx="2574000" cy="526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6" hasCustomPrompt="1"/>
          </p:nvPr>
        </p:nvSpPr>
        <p:spPr>
          <a:xfrm>
            <a:off x="4695925" y="1976800"/>
            <a:ext cx="1201200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1750025" y="3897600"/>
            <a:ext cx="2574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8"/>
          </p:nvPr>
        </p:nvSpPr>
        <p:spPr>
          <a:xfrm>
            <a:off x="1750025" y="3403825"/>
            <a:ext cx="2574000" cy="526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9" hasCustomPrompt="1"/>
          </p:nvPr>
        </p:nvSpPr>
        <p:spPr>
          <a:xfrm>
            <a:off x="596025" y="3510975"/>
            <a:ext cx="1201200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3"/>
          </p:nvPr>
        </p:nvSpPr>
        <p:spPr>
          <a:xfrm>
            <a:off x="5850000" y="3897600"/>
            <a:ext cx="2574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1600"/>
              <a:buNone/>
              <a:defRPr>
                <a:solidFill>
                  <a:srgbClr val="F8F5DC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4"/>
          </p:nvPr>
        </p:nvSpPr>
        <p:spPr>
          <a:xfrm>
            <a:off x="5850000" y="3403825"/>
            <a:ext cx="2574000" cy="526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8F5DC"/>
              </a:buClr>
              <a:buSzPts val="2400"/>
              <a:buFont typeface="Oswald Regular"/>
              <a:buNone/>
              <a:defRPr sz="2400">
                <a:solidFill>
                  <a:srgbClr val="F8F5DC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5" hasCustomPrompt="1"/>
          </p:nvPr>
        </p:nvSpPr>
        <p:spPr>
          <a:xfrm>
            <a:off x="4695925" y="3510975"/>
            <a:ext cx="1201200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1836" y="3037863"/>
            <a:ext cx="6600325" cy="9281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1123450" y="1328188"/>
            <a:ext cx="6802800" cy="15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2"/>
          </p:nvPr>
        </p:nvSpPr>
        <p:spPr>
          <a:xfrm>
            <a:off x="1123450" y="3188600"/>
            <a:ext cx="68028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swald Regular"/>
              <a:buNone/>
              <a:defRPr sz="3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40000"/>
            <a:ext cx="9144003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  <a:defRPr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  <a:defRPr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■"/>
              <a:defRPr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  <a:defRPr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  <a:defRPr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■"/>
              <a:defRPr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  <a:defRPr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  <a:defRPr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■"/>
              <a:defRPr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20000" y="4977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Regular"/>
              <a:buNone/>
              <a:defRPr sz="36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Regular"/>
              <a:buNone/>
              <a:defRPr sz="36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Regular"/>
              <a:buNone/>
              <a:defRPr sz="36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Regular"/>
              <a:buNone/>
              <a:defRPr sz="36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Regular"/>
              <a:buNone/>
              <a:defRPr sz="36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Regular"/>
              <a:buNone/>
              <a:defRPr sz="36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Regular"/>
              <a:buNone/>
              <a:defRPr sz="36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Regular"/>
              <a:buNone/>
              <a:defRPr sz="36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Regular"/>
              <a:buNone/>
              <a:defRPr sz="36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8" r:id="rId5"/>
    <p:sldLayoutId id="2147483659" r:id="rId6"/>
    <p:sldLayoutId id="2147483660" r:id="rId7"/>
    <p:sldLayoutId id="2147483673" r:id="rId8"/>
    <p:sldLayoutId id="214748367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rO1cEhJDrIKsACr7jcnbpa/DSMovie?node-id=16%3A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hyperlink" Target="https://6286d4f2334bfc4fc40a3d59--dainty-entremet-a754d0.netlify.app/" TargetMode="External"/><Relationship Id="rId4" Type="http://schemas.openxmlformats.org/officeDocument/2006/relationships/hyperlink" Target="https://github.com/VitorHenri/PI_3Semest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ctrTitle"/>
          </p:nvPr>
        </p:nvSpPr>
        <p:spPr>
          <a:xfrm>
            <a:off x="1204197" y="3123099"/>
            <a:ext cx="7706400" cy="10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Apresentação Dsmovies</a:t>
            </a:r>
            <a:endParaRPr dirty="0">
              <a:solidFill>
                <a:srgbClr val="49D8EC"/>
              </a:solidFill>
            </a:endParaRPr>
          </a:p>
        </p:txBody>
      </p:sp>
      <p:sp>
        <p:nvSpPr>
          <p:cNvPr id="179" name="Google Shape;179;p31"/>
          <p:cNvSpPr txBox="1">
            <a:spLocks noGrp="1"/>
          </p:cNvSpPr>
          <p:nvPr>
            <p:ph type="subTitle" idx="1"/>
          </p:nvPr>
        </p:nvSpPr>
        <p:spPr>
          <a:xfrm>
            <a:off x="720150" y="4178325"/>
            <a:ext cx="7703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Projeto integrador 3°DSM</a:t>
            </a:r>
            <a:endParaRPr dirty="0"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1575" y="2293950"/>
            <a:ext cx="4016902" cy="266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720000" y="497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>
              <a:solidFill>
                <a:srgbClr val="49D8EC"/>
              </a:solidFill>
            </a:endParaRPr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708711" y="1532531"/>
            <a:ext cx="7704000" cy="29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dirty="0"/>
              <a:t>Tema: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dirty="0"/>
              <a:t>        Consumo de API’s públicas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pt-BR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dirty="0"/>
              <a:t>Sobre  a API: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dirty="0"/>
              <a:t>       A API a ser usada foi desenvolvida pelo próprio grupo, os objetivos são produzir até o final do projeto uma API que retorne filmes previamente cadastrados em banco e exiba para o usuário em uma página web seu catálogo e entregue a funcionalidade de avaliar o mesmo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pt-BR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dirty="0"/>
              <a:t>Visão do produto: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dirty="0"/>
              <a:t>       Aplicação Web para exibição de uma coleção de filmes possibilitando ao usuário o acesso ao catálogo para a crítica/avaliação dos mesmos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pt-BR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dirty="0"/>
              <a:t>Requisitos preliminares:</a:t>
            </a:r>
          </a:p>
          <a:p>
            <a:pPr marL="152400" lvl="0" indent="0">
              <a:buNone/>
            </a:pPr>
            <a:r>
              <a:rPr lang="pt-BR" dirty="0"/>
              <a:t>   Estabelecer relevância da aplicação visto proposta abordada</a:t>
            </a:r>
          </a:p>
          <a:p>
            <a:pPr marL="152400" lvl="0" indent="0">
              <a:buNone/>
            </a:pPr>
            <a:r>
              <a:rPr lang="pt-BR" dirty="0"/>
              <a:t>   Escolher ferramentas/tecnologias a serem usadas</a:t>
            </a:r>
          </a:p>
          <a:p>
            <a:pPr marL="152400" lvl="0" indent="0">
              <a:buNone/>
            </a:pPr>
            <a:r>
              <a:rPr lang="pt-BR" dirty="0"/>
              <a:t>   Propor ambiente de produção e comunicação com o time</a:t>
            </a:r>
          </a:p>
          <a:p>
            <a:pPr marL="152400" lvl="0" indent="0">
              <a:buNone/>
            </a:pPr>
            <a:r>
              <a:rPr lang="pt-BR" dirty="0"/>
              <a:t>   Ditar processos e atividades a serem produzidas de acordo com a abstração do mesmo em um Backlog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pt-BR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720000" y="497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Público </a:t>
            </a:r>
            <a:endParaRPr dirty="0">
              <a:solidFill>
                <a:srgbClr val="49D8EC"/>
              </a:solidFill>
            </a:endParaRPr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708711" y="1532531"/>
            <a:ext cx="7704000" cy="29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endParaRPr lang="pt-BR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dirty="0"/>
              <a:t>A todo e qualquer usuário que aprecie filmes e seriados de tv, que esteja buscando um conteúdo inédito para assistir e deseje contar com avaliações de outros telespectadores, ou mesmo deixar sua avaliação diante de </a:t>
            </a:r>
            <a:r>
              <a:rPr lang="pt-BR"/>
              <a:t>uma obra assistida </a:t>
            </a:r>
            <a:r>
              <a:rPr lang="pt-BR" dirty="0"/>
              <a:t>por ele, seja positivo </a:t>
            </a:r>
            <a:r>
              <a:rPr lang="pt-BR"/>
              <a:t>ou não</a:t>
            </a:r>
            <a:endParaRPr lang="pt-BR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pt-BR" dirty="0"/>
          </a:p>
        </p:txBody>
      </p:sp>
      <p:pic>
        <p:nvPicPr>
          <p:cNvPr id="1026" name="Picture 2" descr="Sessão gratuita exibe filmes no Cinema da UFBA – Agenda Arte e Cultura">
            <a:extLst>
              <a:ext uri="{FF2B5EF4-FFF2-40B4-BE49-F238E27FC236}">
                <a16:creationId xmlns:a16="http://schemas.microsoft.com/office/drawing/2014/main" id="{8C8A5A22-5AB6-A409-7075-B53229437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92" y="2519505"/>
            <a:ext cx="3739638" cy="235911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08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xfrm>
            <a:off x="720000" y="497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Tecnologias </a:t>
            </a:r>
            <a:r>
              <a:rPr lang="en" dirty="0">
                <a:solidFill>
                  <a:schemeClr val="accent6"/>
                </a:solidFill>
              </a:rPr>
              <a:t>usadas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92" name="Google Shape;192;p33"/>
          <p:cNvSpPr txBox="1">
            <a:spLocks noGrp="1"/>
          </p:cNvSpPr>
          <p:nvPr>
            <p:ph type="subTitle" idx="1"/>
          </p:nvPr>
        </p:nvSpPr>
        <p:spPr>
          <a:xfrm>
            <a:off x="1750025" y="2363425"/>
            <a:ext cx="2574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Backend</a:t>
            </a:r>
            <a:endParaRPr dirty="0"/>
          </a:p>
        </p:txBody>
      </p:sp>
      <p:sp>
        <p:nvSpPr>
          <p:cNvPr id="193" name="Google Shape;193;p33"/>
          <p:cNvSpPr txBox="1">
            <a:spLocks noGrp="1"/>
          </p:cNvSpPr>
          <p:nvPr>
            <p:ph type="subTitle" idx="2"/>
          </p:nvPr>
        </p:nvSpPr>
        <p:spPr>
          <a:xfrm>
            <a:off x="1750025" y="1869650"/>
            <a:ext cx="25740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Java</a:t>
            </a:r>
          </a:p>
        </p:txBody>
      </p:sp>
      <p:sp>
        <p:nvSpPr>
          <p:cNvPr id="194" name="Google Shape;194;p33"/>
          <p:cNvSpPr txBox="1">
            <a:spLocks noGrp="1"/>
          </p:cNvSpPr>
          <p:nvPr>
            <p:ph type="title" idx="3"/>
          </p:nvPr>
        </p:nvSpPr>
        <p:spPr>
          <a:xfrm>
            <a:off x="596025" y="1976800"/>
            <a:ext cx="1201200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subTitle" idx="4"/>
          </p:nvPr>
        </p:nvSpPr>
        <p:spPr>
          <a:xfrm>
            <a:off x="5850000" y="2363425"/>
            <a:ext cx="2574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Backend</a:t>
            </a:r>
            <a:endParaRPr dirty="0"/>
          </a:p>
        </p:txBody>
      </p:sp>
      <p:sp>
        <p:nvSpPr>
          <p:cNvPr id="196" name="Google Shape;196;p33"/>
          <p:cNvSpPr txBox="1">
            <a:spLocks noGrp="1"/>
          </p:cNvSpPr>
          <p:nvPr>
            <p:ph type="subTitle" idx="5"/>
          </p:nvPr>
        </p:nvSpPr>
        <p:spPr>
          <a:xfrm>
            <a:off x="5850000" y="1869650"/>
            <a:ext cx="25740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Spring</a:t>
            </a:r>
          </a:p>
        </p:txBody>
      </p:sp>
      <p:sp>
        <p:nvSpPr>
          <p:cNvPr id="197" name="Google Shape;197;p33"/>
          <p:cNvSpPr txBox="1">
            <a:spLocks noGrp="1"/>
          </p:cNvSpPr>
          <p:nvPr>
            <p:ph type="title" idx="6"/>
          </p:nvPr>
        </p:nvSpPr>
        <p:spPr>
          <a:xfrm>
            <a:off x="4695925" y="1976800"/>
            <a:ext cx="1201200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subTitle" idx="7"/>
          </p:nvPr>
        </p:nvSpPr>
        <p:spPr>
          <a:xfrm>
            <a:off x="1750025" y="3897600"/>
            <a:ext cx="2574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Frontend</a:t>
            </a:r>
            <a:endParaRPr dirty="0"/>
          </a:p>
        </p:txBody>
      </p:sp>
      <p:sp>
        <p:nvSpPr>
          <p:cNvPr id="199" name="Google Shape;199;p33"/>
          <p:cNvSpPr txBox="1">
            <a:spLocks noGrp="1"/>
          </p:cNvSpPr>
          <p:nvPr>
            <p:ph type="subTitle" idx="8"/>
          </p:nvPr>
        </p:nvSpPr>
        <p:spPr>
          <a:xfrm>
            <a:off x="1750025" y="3403825"/>
            <a:ext cx="25740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Js</a:t>
            </a:r>
            <a:endParaRPr lang="pt-BR" dirty="0"/>
          </a:p>
        </p:txBody>
      </p:sp>
      <p:sp>
        <p:nvSpPr>
          <p:cNvPr id="200" name="Google Shape;200;p33"/>
          <p:cNvSpPr txBox="1">
            <a:spLocks noGrp="1"/>
          </p:cNvSpPr>
          <p:nvPr>
            <p:ph type="title" idx="9"/>
          </p:nvPr>
        </p:nvSpPr>
        <p:spPr>
          <a:xfrm>
            <a:off x="596025" y="3510975"/>
            <a:ext cx="1201200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subTitle" idx="13"/>
          </p:nvPr>
        </p:nvSpPr>
        <p:spPr>
          <a:xfrm>
            <a:off x="5850000" y="3897600"/>
            <a:ext cx="2574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Banco de dados </a:t>
            </a:r>
            <a:endParaRPr dirty="0"/>
          </a:p>
        </p:txBody>
      </p:sp>
      <p:sp>
        <p:nvSpPr>
          <p:cNvPr id="202" name="Google Shape;202;p33"/>
          <p:cNvSpPr txBox="1">
            <a:spLocks noGrp="1"/>
          </p:cNvSpPr>
          <p:nvPr>
            <p:ph type="subTitle" idx="14"/>
          </p:nvPr>
        </p:nvSpPr>
        <p:spPr>
          <a:xfrm>
            <a:off x="5850000" y="3403825"/>
            <a:ext cx="25740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 err="1"/>
              <a:t>Postgresql</a:t>
            </a:r>
            <a:endParaRPr lang="pt-BR" dirty="0"/>
          </a:p>
        </p:txBody>
      </p:sp>
      <p:sp>
        <p:nvSpPr>
          <p:cNvPr id="203" name="Google Shape;203;p33"/>
          <p:cNvSpPr txBox="1">
            <a:spLocks noGrp="1"/>
          </p:cNvSpPr>
          <p:nvPr>
            <p:ph type="title" idx="15"/>
          </p:nvPr>
        </p:nvSpPr>
        <p:spPr>
          <a:xfrm>
            <a:off x="4695925" y="3510975"/>
            <a:ext cx="1201200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945" y="421575"/>
            <a:ext cx="1573858" cy="14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subTitle" idx="1"/>
          </p:nvPr>
        </p:nvSpPr>
        <p:spPr>
          <a:xfrm>
            <a:off x="2642622" y="2856670"/>
            <a:ext cx="6253022" cy="8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pt-BR" dirty="0"/>
              <a:t>Retorna todos os filmes da base de dados. </a:t>
            </a:r>
          </a:p>
          <a:p>
            <a:pPr marL="0" lvl="0" indent="0">
              <a:spcAft>
                <a:spcPts val="1200"/>
              </a:spcAft>
            </a:pPr>
            <a:r>
              <a:rPr lang="pt-BR" dirty="0"/>
              <a:t>Exemplo: https://projectfatec-dsmovie.herokuapp.com/movies</a:t>
            </a:r>
            <a:endParaRPr dirty="0"/>
          </a:p>
        </p:txBody>
      </p:sp>
      <p:sp>
        <p:nvSpPr>
          <p:cNvPr id="243" name="Google Shape;243;p38"/>
          <p:cNvSpPr txBox="1">
            <a:spLocks noGrp="1"/>
          </p:cNvSpPr>
          <p:nvPr>
            <p:ph type="subTitle" idx="2"/>
          </p:nvPr>
        </p:nvSpPr>
        <p:spPr>
          <a:xfrm>
            <a:off x="2867378" y="3857622"/>
            <a:ext cx="5904088" cy="8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pt-BR" dirty="0"/>
              <a:t>Onde o ID pode ser um número de 1 a 30 para retornar um JSON com os dados de um único filme de acordo com seu ID. Exemplo: https://projectfatec-dsmovie.herokuapp.com/movies/1</a:t>
            </a:r>
            <a:endParaRPr dirty="0"/>
          </a:p>
        </p:txBody>
      </p:sp>
      <p:sp>
        <p:nvSpPr>
          <p:cNvPr id="244" name="Google Shape;244;p38"/>
          <p:cNvSpPr txBox="1">
            <a:spLocks noGrp="1"/>
          </p:cNvSpPr>
          <p:nvPr>
            <p:ph type="subTitle" idx="3"/>
          </p:nvPr>
        </p:nvSpPr>
        <p:spPr>
          <a:xfrm>
            <a:off x="542579" y="4062665"/>
            <a:ext cx="22692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/</a:t>
            </a:r>
            <a:r>
              <a:rPr lang="pt-BR" dirty="0" err="1"/>
              <a:t>Movies</a:t>
            </a:r>
            <a:r>
              <a:rPr lang="pt-BR" dirty="0"/>
              <a:t>/Id</a:t>
            </a:r>
            <a:endParaRPr dirty="0"/>
          </a:p>
        </p:txBody>
      </p:sp>
      <p:sp>
        <p:nvSpPr>
          <p:cNvPr id="245" name="Google Shape;245;p38"/>
          <p:cNvSpPr txBox="1">
            <a:spLocks noGrp="1"/>
          </p:cNvSpPr>
          <p:nvPr>
            <p:ph type="subTitle" idx="4"/>
          </p:nvPr>
        </p:nvSpPr>
        <p:spPr>
          <a:xfrm>
            <a:off x="495691" y="3075237"/>
            <a:ext cx="22692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/</a:t>
            </a:r>
            <a:r>
              <a:rPr lang="pt-BR" dirty="0" err="1"/>
              <a:t>Movies</a:t>
            </a:r>
            <a:endParaRPr dirty="0"/>
          </a:p>
        </p:txBody>
      </p:sp>
      <p:sp>
        <p:nvSpPr>
          <p:cNvPr id="257" name="Google Shape;257;p38"/>
          <p:cNvSpPr txBox="1">
            <a:spLocks noGrp="1"/>
          </p:cNvSpPr>
          <p:nvPr>
            <p:ph type="title"/>
          </p:nvPr>
        </p:nvSpPr>
        <p:spPr>
          <a:xfrm>
            <a:off x="720000" y="497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Sobre a API</a:t>
            </a:r>
            <a:endParaRPr dirty="0">
              <a:solidFill>
                <a:srgbClr val="49D8EC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57607" y="1594562"/>
            <a:ext cx="8513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  <a:latin typeface="Ubuntu"/>
              </a:rPr>
              <a:t>API desenvolvida usando </a:t>
            </a:r>
            <a:r>
              <a:rPr lang="pt-BR" dirty="0" err="1">
                <a:solidFill>
                  <a:schemeClr val="accent6"/>
                </a:solidFill>
                <a:latin typeface="Ubuntu"/>
              </a:rPr>
              <a:t>Spring+Java</a:t>
            </a:r>
            <a:r>
              <a:rPr lang="pt-BR" dirty="0">
                <a:solidFill>
                  <a:schemeClr val="accent6"/>
                </a:solidFill>
                <a:latin typeface="Ubuntu"/>
              </a:rPr>
              <a:t>, onde ela retorna um JSON dos filmes cadastrados em nossa base de dados usando o SGBD </a:t>
            </a:r>
            <a:r>
              <a:rPr lang="pt-BR" dirty="0" err="1">
                <a:solidFill>
                  <a:schemeClr val="accent6"/>
                </a:solidFill>
                <a:latin typeface="Ubuntu"/>
              </a:rPr>
              <a:t>PostgreSql</a:t>
            </a:r>
            <a:endParaRPr lang="pt-BR" dirty="0">
              <a:solidFill>
                <a:schemeClr val="accent6"/>
              </a:solidFill>
              <a:latin typeface="Ubuntu"/>
            </a:endParaRPr>
          </a:p>
          <a:p>
            <a:endParaRPr lang="pt-BR" dirty="0">
              <a:solidFill>
                <a:schemeClr val="accent6"/>
              </a:solidFill>
              <a:latin typeface="Ubuntu"/>
            </a:endParaRPr>
          </a:p>
          <a:p>
            <a:r>
              <a:rPr lang="pt-BR" dirty="0">
                <a:solidFill>
                  <a:schemeClr val="accent6"/>
                </a:solidFill>
                <a:latin typeface="Ubuntu"/>
              </a:rPr>
              <a:t>Foram Criados dois </a:t>
            </a:r>
            <a:r>
              <a:rPr lang="pt-BR" dirty="0" err="1">
                <a:solidFill>
                  <a:schemeClr val="accent6"/>
                </a:solidFill>
                <a:latin typeface="Ubuntu"/>
              </a:rPr>
              <a:t>EndPoints</a:t>
            </a:r>
            <a:r>
              <a:rPr lang="pt-BR" dirty="0">
                <a:solidFill>
                  <a:schemeClr val="accent6"/>
                </a:solidFill>
                <a:latin typeface="Ubuntu"/>
              </a:rPr>
              <a:t> para requisições: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subTitle" idx="2"/>
          </p:nvPr>
        </p:nvSpPr>
        <p:spPr>
          <a:xfrm>
            <a:off x="1123450" y="3188600"/>
            <a:ext cx="68028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Testando o projeto</a:t>
            </a:r>
            <a:endParaRPr dirty="0"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8473" y="2511950"/>
            <a:ext cx="1166099" cy="168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9998" y="2511950"/>
            <a:ext cx="1166099" cy="16827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/>
          <p:cNvSpPr txBox="1"/>
          <p:nvPr/>
        </p:nvSpPr>
        <p:spPr>
          <a:xfrm>
            <a:off x="1761067" y="696068"/>
            <a:ext cx="55767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dirty="0">
                <a:solidFill>
                  <a:schemeClr val="accent6"/>
                </a:solidFill>
                <a:latin typeface="Ubuntu"/>
              </a:rPr>
              <a:t>Certifique-se de ter instalado o Node.js</a:t>
            </a:r>
          </a:p>
          <a:p>
            <a:pPr marL="285750" indent="-285750">
              <a:buFont typeface="Wingdings" pitchFamily="2" charset="2"/>
              <a:buChar char="ü"/>
            </a:pPr>
            <a:endParaRPr lang="pt-BR" dirty="0">
              <a:solidFill>
                <a:schemeClr val="accent6"/>
              </a:solidFill>
              <a:latin typeface="Ubuntu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pt-BR" dirty="0">
                <a:solidFill>
                  <a:schemeClr val="accent6"/>
                </a:solidFill>
                <a:latin typeface="Ubuntu"/>
              </a:rPr>
              <a:t>Execute o comando: </a:t>
            </a:r>
            <a:r>
              <a:rPr lang="pt-BR" dirty="0" err="1">
                <a:solidFill>
                  <a:schemeClr val="accent6"/>
                </a:solidFill>
                <a:latin typeface="Ubuntu"/>
              </a:rPr>
              <a:t>npm</a:t>
            </a:r>
            <a:r>
              <a:rPr lang="pt-BR" dirty="0">
                <a:solidFill>
                  <a:schemeClr val="accent6"/>
                </a:solidFill>
                <a:latin typeface="Ubuntu"/>
              </a:rPr>
              <a:t> </a:t>
            </a:r>
            <a:r>
              <a:rPr lang="pt-BR" dirty="0" err="1">
                <a:solidFill>
                  <a:schemeClr val="accent6"/>
                </a:solidFill>
                <a:latin typeface="Ubuntu"/>
              </a:rPr>
              <a:t>install</a:t>
            </a:r>
            <a:r>
              <a:rPr lang="pt-BR" dirty="0">
                <a:solidFill>
                  <a:schemeClr val="accent6"/>
                </a:solidFill>
                <a:latin typeface="Ubuntu"/>
              </a:rPr>
              <a:t> --global </a:t>
            </a:r>
            <a:r>
              <a:rPr lang="pt-BR" dirty="0" err="1">
                <a:solidFill>
                  <a:schemeClr val="accent6"/>
                </a:solidFill>
                <a:latin typeface="Ubuntu"/>
              </a:rPr>
              <a:t>yarn</a:t>
            </a:r>
            <a:endParaRPr lang="pt-BR" dirty="0">
              <a:solidFill>
                <a:schemeClr val="accent6"/>
              </a:solidFill>
              <a:latin typeface="Ubuntu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pt-BR" dirty="0">
              <a:solidFill>
                <a:schemeClr val="accent6"/>
              </a:solidFill>
              <a:latin typeface="Ubuntu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pt-BR" dirty="0">
                <a:solidFill>
                  <a:schemeClr val="accent6"/>
                </a:solidFill>
                <a:latin typeface="Ubuntu"/>
              </a:rPr>
              <a:t>Clone o projeto e entre na pasta '</a:t>
            </a:r>
            <a:r>
              <a:rPr lang="pt-BR" dirty="0" err="1">
                <a:solidFill>
                  <a:schemeClr val="accent6"/>
                </a:solidFill>
                <a:latin typeface="Ubuntu"/>
              </a:rPr>
              <a:t>FrontEnd</a:t>
            </a:r>
            <a:r>
              <a:rPr lang="pt-BR" dirty="0">
                <a:solidFill>
                  <a:schemeClr val="accent6"/>
                </a:solidFill>
                <a:latin typeface="Ubuntu"/>
              </a:rPr>
              <a:t>‘</a:t>
            </a:r>
          </a:p>
          <a:p>
            <a:pPr marL="285750" indent="-285750">
              <a:buFont typeface="Wingdings" pitchFamily="2" charset="2"/>
              <a:buChar char="ü"/>
            </a:pPr>
            <a:endParaRPr lang="pt-BR" dirty="0">
              <a:solidFill>
                <a:schemeClr val="accent6"/>
              </a:solidFill>
              <a:latin typeface="Ubuntu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pt-BR" dirty="0">
                <a:solidFill>
                  <a:schemeClr val="accent6"/>
                </a:solidFill>
                <a:latin typeface="Ubuntu"/>
              </a:rPr>
              <a:t>Na pasta '</a:t>
            </a:r>
            <a:r>
              <a:rPr lang="pt-BR" dirty="0" err="1">
                <a:solidFill>
                  <a:schemeClr val="accent6"/>
                </a:solidFill>
                <a:latin typeface="Ubuntu"/>
              </a:rPr>
              <a:t>FrontEnd</a:t>
            </a:r>
            <a:r>
              <a:rPr lang="pt-BR" dirty="0">
                <a:solidFill>
                  <a:schemeClr val="accent6"/>
                </a:solidFill>
                <a:latin typeface="Ubuntu"/>
              </a:rPr>
              <a:t>' no terminal execute '</a:t>
            </a:r>
            <a:r>
              <a:rPr lang="pt-BR" dirty="0" err="1">
                <a:solidFill>
                  <a:schemeClr val="accent6"/>
                </a:solidFill>
                <a:latin typeface="Ubuntu"/>
              </a:rPr>
              <a:t>yarn</a:t>
            </a:r>
            <a:r>
              <a:rPr lang="pt-BR" dirty="0">
                <a:solidFill>
                  <a:schemeClr val="accent6"/>
                </a:solidFill>
                <a:latin typeface="Ubuntu"/>
              </a:rPr>
              <a:t> build' e logo em seguida '</a:t>
            </a:r>
            <a:r>
              <a:rPr lang="pt-BR" dirty="0" err="1">
                <a:solidFill>
                  <a:schemeClr val="accent6"/>
                </a:solidFill>
                <a:latin typeface="Ubuntu"/>
              </a:rPr>
              <a:t>yarn</a:t>
            </a:r>
            <a:r>
              <a:rPr lang="pt-BR" dirty="0">
                <a:solidFill>
                  <a:schemeClr val="accent6"/>
                </a:solidFill>
                <a:latin typeface="Ubuntu"/>
              </a:rPr>
              <a:t> start'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762478" y="1625600"/>
            <a:ext cx="4045200" cy="8206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Prototipação</a:t>
            </a:r>
            <a:endParaRPr sz="4800" dirty="0"/>
          </a:p>
        </p:txBody>
      </p:sp>
      <p:sp>
        <p:nvSpPr>
          <p:cNvPr id="210" name="Google Shape;210;p34"/>
          <p:cNvSpPr txBox="1">
            <a:spLocks noGrp="1"/>
          </p:cNvSpPr>
          <p:nvPr>
            <p:ph type="subTitle" idx="1"/>
          </p:nvPr>
        </p:nvSpPr>
        <p:spPr>
          <a:xfrm>
            <a:off x="379562" y="2734534"/>
            <a:ext cx="4547870" cy="1564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pt-BR" dirty="0" err="1"/>
              <a:t>Figma</a:t>
            </a:r>
            <a:endParaRPr lang="pt-BR" dirty="0"/>
          </a:p>
          <a:p>
            <a:pPr marL="0" lvl="0" indent="0">
              <a:buSzPts val="1100"/>
            </a:pPr>
            <a:r>
              <a:rPr lang="pt-BR" dirty="0">
                <a:hlinkClick r:id="rId3"/>
              </a:rPr>
              <a:t>https://www.figma.com/file/rO1cEhJDrIKsACr7jcnbpa/DSMovie?node-id=16%3A2</a:t>
            </a:r>
            <a:endParaRPr lang="pt-BR" dirty="0"/>
          </a:p>
          <a:p>
            <a:pPr marL="0" lvl="0" indent="0">
              <a:buSzPts val="1100"/>
            </a:pPr>
            <a:r>
              <a:rPr lang="pt-BR" dirty="0"/>
              <a:t>GitHub</a:t>
            </a:r>
          </a:p>
          <a:p>
            <a:pPr marL="0" lvl="0" indent="0">
              <a:buSzPts val="1100"/>
            </a:pPr>
            <a:r>
              <a:rPr lang="pt-BR" dirty="0">
                <a:hlinkClick r:id="rId4"/>
              </a:rPr>
              <a:t>https://github.com/VitorHenri/PI_3Semestre</a:t>
            </a:r>
            <a:endParaRPr lang="pt-BR" dirty="0"/>
          </a:p>
          <a:p>
            <a:pPr marL="0" lvl="0" indent="0">
              <a:buSzPts val="1100"/>
            </a:pPr>
            <a:r>
              <a:rPr lang="pt-BR" dirty="0"/>
              <a:t>Site</a:t>
            </a:r>
          </a:p>
          <a:p>
            <a:pPr marL="0" lvl="0" indent="0">
              <a:buSzPts val="1100"/>
            </a:pPr>
            <a:r>
              <a:rPr lang="pt-BR" dirty="0">
                <a:hlinkClick r:id="rId5"/>
              </a:rPr>
              <a:t>https://6286d4f2334bfc4fc40a3d59--dainty-entremet-a754d0.netlify.app/</a:t>
            </a:r>
            <a:endParaRPr dirty="0"/>
          </a:p>
        </p:txBody>
      </p:sp>
      <p:pic>
        <p:nvPicPr>
          <p:cNvPr id="1026" name="Picture 2" descr="C:\Users\Jp\Desktop\Captura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881" y="373945"/>
            <a:ext cx="3159618" cy="41754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reaking The Fourth Wall by Slidesgo">
  <a:themeElements>
    <a:clrScheme name="Simple Light">
      <a:dk1>
        <a:srgbClr val="F8F5DC"/>
      </a:dk1>
      <a:lt1>
        <a:srgbClr val="9B102D"/>
      </a:lt1>
      <a:dk2>
        <a:srgbClr val="291C3B"/>
      </a:dk2>
      <a:lt2>
        <a:srgbClr val="49D8E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9D8E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397</Words>
  <Application>Microsoft Office PowerPoint</Application>
  <PresentationFormat>Apresentação na tela (16:9)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Oswald Regular</vt:lpstr>
      <vt:lpstr>Roboto Condensed Light</vt:lpstr>
      <vt:lpstr>Ubuntu</vt:lpstr>
      <vt:lpstr>Wingdings</vt:lpstr>
      <vt:lpstr>Breaking The Fourth Wall by Slidesgo</vt:lpstr>
      <vt:lpstr>Apresentação Dsmovies</vt:lpstr>
      <vt:lpstr>Introdução</vt:lpstr>
      <vt:lpstr>Público </vt:lpstr>
      <vt:lpstr>Tecnologias usadas</vt:lpstr>
      <vt:lpstr>Sobre a API</vt:lpstr>
      <vt:lpstr>Apresentação do PowerPoint</vt:lpstr>
      <vt:lpstr>Prototipação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Dsmovies</dc:title>
  <dc:creator>lab05</dc:creator>
  <cp:lastModifiedBy>VITOR HENRIQUE DOS SANTOS</cp:lastModifiedBy>
  <cp:revision>12</cp:revision>
  <dcterms:modified xsi:type="dcterms:W3CDTF">2022-06-25T01:26:28Z</dcterms:modified>
</cp:coreProperties>
</file>