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A0B78-2BFB-2A4D-82F2-5EFBC360C774}" v="22" dt="2020-02-25T01:59:01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708" autoAdjust="0"/>
    <p:restoredTop sz="94549"/>
  </p:normalViewPr>
  <p:slideViewPr>
    <p:cSldViewPr snapToGrid="0">
      <p:cViewPr varScale="1">
        <p:scale>
          <a:sx n="91" d="100"/>
          <a:sy n="91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D78A0B78-2BFB-2A4D-82F2-5EFBC360C774}"/>
    <pc:docChg chg="modSld">
      <pc:chgData name="Ariel Avshalom" userId="ad20b999a1aae67d" providerId="LiveId" clId="{D78A0B78-2BFB-2A4D-82F2-5EFBC360C774}" dt="2020-02-25T01:59:01.727" v="25" actId="20577"/>
      <pc:docMkLst>
        <pc:docMk/>
      </pc:docMkLst>
      <pc:sldChg chg="modSp">
        <pc:chgData name="Ariel Avshalom" userId="ad20b999a1aae67d" providerId="LiveId" clId="{D78A0B78-2BFB-2A4D-82F2-5EFBC360C774}" dt="2020-02-25T01:59:01.727" v="25" actId="20577"/>
        <pc:sldMkLst>
          <pc:docMk/>
          <pc:sldMk cId="53246076" sldId="260"/>
        </pc:sldMkLst>
        <pc:spChg chg="mod">
          <ac:chgData name="Ariel Avshalom" userId="ad20b999a1aae67d" providerId="LiveId" clId="{D78A0B78-2BFB-2A4D-82F2-5EFBC360C774}" dt="2020-02-25T01:59:01.727" v="25" actId="20577"/>
          <ac:spMkLst>
            <pc:docMk/>
            <pc:sldMk cId="53246076" sldId="260"/>
            <ac:spMk id="3" creationId="{844798AC-200A-B24A-AB77-BB6FE40F34F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4D5FB-1BCA-49DB-BAB2-746499BF48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96CE65-205E-476D-984A-1BC38CABA67C}">
      <dgm:prSet/>
      <dgm:spPr/>
      <dgm:t>
        <a:bodyPr/>
        <a:lstStyle/>
        <a:p>
          <a:r>
            <a:rPr lang="en-US"/>
            <a:t>Logical Equivalence: Two compound propositions P and Q are logically equivalent if they share the same truth table</a:t>
          </a:r>
        </a:p>
      </dgm:t>
    </dgm:pt>
    <dgm:pt modelId="{B7C821FB-C8B5-47AA-A6BB-D470A5E7D56B}" type="parTrans" cxnId="{E24DC029-A553-4A31-8266-85261B9A4FE1}">
      <dgm:prSet/>
      <dgm:spPr/>
      <dgm:t>
        <a:bodyPr/>
        <a:lstStyle/>
        <a:p>
          <a:endParaRPr lang="en-US"/>
        </a:p>
      </dgm:t>
    </dgm:pt>
    <dgm:pt modelId="{80898B6C-C033-4EEE-A1DE-5BBFF78D41AB}" type="sibTrans" cxnId="{E24DC029-A553-4A31-8266-85261B9A4FE1}">
      <dgm:prSet/>
      <dgm:spPr/>
      <dgm:t>
        <a:bodyPr/>
        <a:lstStyle/>
        <a:p>
          <a:endParaRPr lang="en-US"/>
        </a:p>
      </dgm:t>
    </dgm:pt>
    <dgm:pt modelId="{DC608134-FBED-4A94-8185-1DB947187FC6}">
      <dgm:prSet/>
      <dgm:spPr/>
      <dgm:t>
        <a:bodyPr/>
        <a:lstStyle/>
        <a:p>
          <a:r>
            <a:rPr lang="en-US"/>
            <a:t>Logical Implications: Given P and Q, P logically implies Q when Q has truth value true whenever P has truth value true</a:t>
          </a:r>
        </a:p>
      </dgm:t>
    </dgm:pt>
    <dgm:pt modelId="{3E37C975-0F82-4D23-B4C0-57FFB2BFA274}" type="parTrans" cxnId="{4EDBAB57-B38B-431F-A92F-A74150E0846C}">
      <dgm:prSet/>
      <dgm:spPr/>
      <dgm:t>
        <a:bodyPr/>
        <a:lstStyle/>
        <a:p>
          <a:endParaRPr lang="en-US"/>
        </a:p>
      </dgm:t>
    </dgm:pt>
    <dgm:pt modelId="{2D86A7B8-BDF6-4A73-B58B-145D168627C1}" type="sibTrans" cxnId="{4EDBAB57-B38B-431F-A92F-A74150E0846C}">
      <dgm:prSet/>
      <dgm:spPr/>
      <dgm:t>
        <a:bodyPr/>
        <a:lstStyle/>
        <a:p>
          <a:endParaRPr lang="en-US"/>
        </a:p>
      </dgm:t>
    </dgm:pt>
    <dgm:pt modelId="{5A2441B2-0989-4F9C-8B61-F2DFE00615E5}">
      <dgm:prSet/>
      <dgm:spPr/>
      <dgm:t>
        <a:bodyPr/>
        <a:lstStyle/>
        <a:p>
          <a:r>
            <a:rPr lang="en-US"/>
            <a:t>Rules of Inference: infer a logical statement from given information</a:t>
          </a:r>
        </a:p>
      </dgm:t>
    </dgm:pt>
    <dgm:pt modelId="{B567FECE-EBE7-4454-BC92-C9078D4C2C71}" type="parTrans" cxnId="{81FF2F21-5D46-4A1D-A765-25A4DD82B8C0}">
      <dgm:prSet/>
      <dgm:spPr/>
      <dgm:t>
        <a:bodyPr/>
        <a:lstStyle/>
        <a:p>
          <a:endParaRPr lang="en-US"/>
        </a:p>
      </dgm:t>
    </dgm:pt>
    <dgm:pt modelId="{2D80AFD5-0825-41D8-80F0-05B4AAFA1C31}" type="sibTrans" cxnId="{81FF2F21-5D46-4A1D-A765-25A4DD82B8C0}">
      <dgm:prSet/>
      <dgm:spPr/>
      <dgm:t>
        <a:bodyPr/>
        <a:lstStyle/>
        <a:p>
          <a:endParaRPr lang="en-US"/>
        </a:p>
      </dgm:t>
    </dgm:pt>
    <dgm:pt modelId="{291581A5-980B-47F3-9359-43A6B74A9AB7}">
      <dgm:prSet/>
      <dgm:spPr/>
      <dgm:t>
        <a:bodyPr/>
        <a:lstStyle/>
        <a:p>
          <a:r>
            <a:rPr lang="en-US"/>
            <a:t>I will release a file with some of the basic rules online.</a:t>
          </a:r>
        </a:p>
      </dgm:t>
    </dgm:pt>
    <dgm:pt modelId="{F0E44741-4E60-4FD9-9FD3-DAD4B1CA1D35}" type="parTrans" cxnId="{F7B901D4-D623-4CF0-BE85-88B72C6307F7}">
      <dgm:prSet/>
      <dgm:spPr/>
      <dgm:t>
        <a:bodyPr/>
        <a:lstStyle/>
        <a:p>
          <a:endParaRPr lang="en-US"/>
        </a:p>
      </dgm:t>
    </dgm:pt>
    <dgm:pt modelId="{37FA88AA-62EC-4B51-882B-09DEFEADB6B9}" type="sibTrans" cxnId="{F7B901D4-D623-4CF0-BE85-88B72C6307F7}">
      <dgm:prSet/>
      <dgm:spPr/>
      <dgm:t>
        <a:bodyPr/>
        <a:lstStyle/>
        <a:p>
          <a:endParaRPr lang="en-US"/>
        </a:p>
      </dgm:t>
    </dgm:pt>
    <dgm:pt modelId="{BF355CCB-6349-462F-9AC1-E96766E8E7CC}" type="pres">
      <dgm:prSet presAssocID="{B614D5FB-1BCA-49DB-BAB2-746499BF486F}" presName="root" presStyleCnt="0">
        <dgm:presLayoutVars>
          <dgm:dir/>
          <dgm:resizeHandles val="exact"/>
        </dgm:presLayoutVars>
      </dgm:prSet>
      <dgm:spPr/>
    </dgm:pt>
    <dgm:pt modelId="{63A3A436-B51C-4A5C-90CC-6A6B9EA12AD0}" type="pres">
      <dgm:prSet presAssocID="{1596CE65-205E-476D-984A-1BC38CABA67C}" presName="compNode" presStyleCnt="0"/>
      <dgm:spPr/>
    </dgm:pt>
    <dgm:pt modelId="{BD1EA325-42B9-4558-8461-A5D993FA864F}" type="pres">
      <dgm:prSet presAssocID="{1596CE65-205E-476D-984A-1BC38CABA67C}" presName="bgRect" presStyleLbl="bgShp" presStyleIdx="0" presStyleCnt="4"/>
      <dgm:spPr/>
    </dgm:pt>
    <dgm:pt modelId="{3A26CD65-A763-4A99-9D37-64E743F0B51B}" type="pres">
      <dgm:prSet presAssocID="{1596CE65-205E-476D-984A-1BC38CABA6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1B2952C-099C-48D1-990E-9C63371DA559}" type="pres">
      <dgm:prSet presAssocID="{1596CE65-205E-476D-984A-1BC38CABA67C}" presName="spaceRect" presStyleCnt="0"/>
      <dgm:spPr/>
    </dgm:pt>
    <dgm:pt modelId="{E9410C9A-1EF3-493D-B37C-05455C77C1E0}" type="pres">
      <dgm:prSet presAssocID="{1596CE65-205E-476D-984A-1BC38CABA67C}" presName="parTx" presStyleLbl="revTx" presStyleIdx="0" presStyleCnt="4">
        <dgm:presLayoutVars>
          <dgm:chMax val="0"/>
          <dgm:chPref val="0"/>
        </dgm:presLayoutVars>
      </dgm:prSet>
      <dgm:spPr/>
    </dgm:pt>
    <dgm:pt modelId="{A7D00E92-4DC0-47CB-9D41-CA1961368C2E}" type="pres">
      <dgm:prSet presAssocID="{80898B6C-C033-4EEE-A1DE-5BBFF78D41AB}" presName="sibTrans" presStyleCnt="0"/>
      <dgm:spPr/>
    </dgm:pt>
    <dgm:pt modelId="{506D648E-747D-43A2-9F62-EDA2B4BB4FBB}" type="pres">
      <dgm:prSet presAssocID="{DC608134-FBED-4A94-8185-1DB947187FC6}" presName="compNode" presStyleCnt="0"/>
      <dgm:spPr/>
    </dgm:pt>
    <dgm:pt modelId="{6D6B629D-65B0-4B43-81F5-C976CF877732}" type="pres">
      <dgm:prSet presAssocID="{DC608134-FBED-4A94-8185-1DB947187FC6}" presName="bgRect" presStyleLbl="bgShp" presStyleIdx="1" presStyleCnt="4"/>
      <dgm:spPr/>
    </dgm:pt>
    <dgm:pt modelId="{BDC7330C-AF88-47AD-8825-9B4624629DBE}" type="pres">
      <dgm:prSet presAssocID="{DC608134-FBED-4A94-8185-1DB947187F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A586001-5721-4ED2-849B-EB09A3789ACE}" type="pres">
      <dgm:prSet presAssocID="{DC608134-FBED-4A94-8185-1DB947187FC6}" presName="spaceRect" presStyleCnt="0"/>
      <dgm:spPr/>
    </dgm:pt>
    <dgm:pt modelId="{29815370-A896-4E24-9014-1F02A5D51CAA}" type="pres">
      <dgm:prSet presAssocID="{DC608134-FBED-4A94-8185-1DB947187FC6}" presName="parTx" presStyleLbl="revTx" presStyleIdx="1" presStyleCnt="4">
        <dgm:presLayoutVars>
          <dgm:chMax val="0"/>
          <dgm:chPref val="0"/>
        </dgm:presLayoutVars>
      </dgm:prSet>
      <dgm:spPr/>
    </dgm:pt>
    <dgm:pt modelId="{E8F8985D-E57C-4800-A759-8C9456B2DB60}" type="pres">
      <dgm:prSet presAssocID="{2D86A7B8-BDF6-4A73-B58B-145D168627C1}" presName="sibTrans" presStyleCnt="0"/>
      <dgm:spPr/>
    </dgm:pt>
    <dgm:pt modelId="{BBC351BA-3926-41A1-A483-B3160F760A43}" type="pres">
      <dgm:prSet presAssocID="{5A2441B2-0989-4F9C-8B61-F2DFE00615E5}" presName="compNode" presStyleCnt="0"/>
      <dgm:spPr/>
    </dgm:pt>
    <dgm:pt modelId="{48E3E661-2213-46E1-9CC5-5ECB04A15F9C}" type="pres">
      <dgm:prSet presAssocID="{5A2441B2-0989-4F9C-8B61-F2DFE00615E5}" presName="bgRect" presStyleLbl="bgShp" presStyleIdx="2" presStyleCnt="4"/>
      <dgm:spPr/>
    </dgm:pt>
    <dgm:pt modelId="{C8874FC5-EAC9-49B0-AA5D-2B270D5844A3}" type="pres">
      <dgm:prSet presAssocID="{5A2441B2-0989-4F9C-8B61-F2DFE00615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5AC05B59-2714-4C16-8890-C6A679A508D7}" type="pres">
      <dgm:prSet presAssocID="{5A2441B2-0989-4F9C-8B61-F2DFE00615E5}" presName="spaceRect" presStyleCnt="0"/>
      <dgm:spPr/>
    </dgm:pt>
    <dgm:pt modelId="{AA48B36D-F51E-4A37-AAB5-D54AF9C5A62F}" type="pres">
      <dgm:prSet presAssocID="{5A2441B2-0989-4F9C-8B61-F2DFE00615E5}" presName="parTx" presStyleLbl="revTx" presStyleIdx="2" presStyleCnt="4">
        <dgm:presLayoutVars>
          <dgm:chMax val="0"/>
          <dgm:chPref val="0"/>
        </dgm:presLayoutVars>
      </dgm:prSet>
      <dgm:spPr/>
    </dgm:pt>
    <dgm:pt modelId="{A80C5DC7-B2F4-49E3-84D7-BCC39EE32E87}" type="pres">
      <dgm:prSet presAssocID="{2D80AFD5-0825-41D8-80F0-05B4AAFA1C31}" presName="sibTrans" presStyleCnt="0"/>
      <dgm:spPr/>
    </dgm:pt>
    <dgm:pt modelId="{3DC52AE1-0E8E-4761-8301-857EDF8B61E2}" type="pres">
      <dgm:prSet presAssocID="{291581A5-980B-47F3-9359-43A6B74A9AB7}" presName="compNode" presStyleCnt="0"/>
      <dgm:spPr/>
    </dgm:pt>
    <dgm:pt modelId="{05F0DB6D-24AA-48A4-8F7C-D0065E47B6A7}" type="pres">
      <dgm:prSet presAssocID="{291581A5-980B-47F3-9359-43A6B74A9AB7}" presName="bgRect" presStyleLbl="bgShp" presStyleIdx="3" presStyleCnt="4"/>
      <dgm:spPr/>
    </dgm:pt>
    <dgm:pt modelId="{3BD1E1F6-D29F-4244-8156-BE54AB4E8B39}" type="pres">
      <dgm:prSet presAssocID="{291581A5-980B-47F3-9359-43A6B74A9A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9735B5E-E443-45C6-A7F8-8E56A0135040}" type="pres">
      <dgm:prSet presAssocID="{291581A5-980B-47F3-9359-43A6B74A9AB7}" presName="spaceRect" presStyleCnt="0"/>
      <dgm:spPr/>
    </dgm:pt>
    <dgm:pt modelId="{568F1DF0-BFE0-463B-B550-94CE55A53CC5}" type="pres">
      <dgm:prSet presAssocID="{291581A5-980B-47F3-9359-43A6B74A9A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3AB490A-684E-49AE-B18D-585F5748469D}" type="presOf" srcId="{DC608134-FBED-4A94-8185-1DB947187FC6}" destId="{29815370-A896-4E24-9014-1F02A5D51CAA}" srcOrd="0" destOrd="0" presId="urn:microsoft.com/office/officeart/2018/2/layout/IconVerticalSolidList"/>
    <dgm:cxn modelId="{81FF2F21-5D46-4A1D-A765-25A4DD82B8C0}" srcId="{B614D5FB-1BCA-49DB-BAB2-746499BF486F}" destId="{5A2441B2-0989-4F9C-8B61-F2DFE00615E5}" srcOrd="2" destOrd="0" parTransId="{B567FECE-EBE7-4454-BC92-C9078D4C2C71}" sibTransId="{2D80AFD5-0825-41D8-80F0-05B4AAFA1C31}"/>
    <dgm:cxn modelId="{E24DC029-A553-4A31-8266-85261B9A4FE1}" srcId="{B614D5FB-1BCA-49DB-BAB2-746499BF486F}" destId="{1596CE65-205E-476D-984A-1BC38CABA67C}" srcOrd="0" destOrd="0" parTransId="{B7C821FB-C8B5-47AA-A6BB-D470A5E7D56B}" sibTransId="{80898B6C-C033-4EEE-A1DE-5BBFF78D41AB}"/>
    <dgm:cxn modelId="{1DC00553-5118-481B-BD76-DA59FB3FB6FB}" type="presOf" srcId="{1596CE65-205E-476D-984A-1BC38CABA67C}" destId="{E9410C9A-1EF3-493D-B37C-05455C77C1E0}" srcOrd="0" destOrd="0" presId="urn:microsoft.com/office/officeart/2018/2/layout/IconVerticalSolidList"/>
    <dgm:cxn modelId="{4EDBAB57-B38B-431F-A92F-A74150E0846C}" srcId="{B614D5FB-1BCA-49DB-BAB2-746499BF486F}" destId="{DC608134-FBED-4A94-8185-1DB947187FC6}" srcOrd="1" destOrd="0" parTransId="{3E37C975-0F82-4D23-B4C0-57FFB2BFA274}" sibTransId="{2D86A7B8-BDF6-4A73-B58B-145D168627C1}"/>
    <dgm:cxn modelId="{F6D3FB65-F318-4449-8539-92165DB7D80B}" type="presOf" srcId="{5A2441B2-0989-4F9C-8B61-F2DFE00615E5}" destId="{AA48B36D-F51E-4A37-AAB5-D54AF9C5A62F}" srcOrd="0" destOrd="0" presId="urn:microsoft.com/office/officeart/2018/2/layout/IconVerticalSolidList"/>
    <dgm:cxn modelId="{A09E8A95-F3EE-4930-AB4C-0922E5F4F7DD}" type="presOf" srcId="{291581A5-980B-47F3-9359-43A6B74A9AB7}" destId="{568F1DF0-BFE0-463B-B550-94CE55A53CC5}" srcOrd="0" destOrd="0" presId="urn:microsoft.com/office/officeart/2018/2/layout/IconVerticalSolidList"/>
    <dgm:cxn modelId="{341FDAA9-83AC-44ED-979C-46F1D0CC41FD}" type="presOf" srcId="{B614D5FB-1BCA-49DB-BAB2-746499BF486F}" destId="{BF355CCB-6349-462F-9AC1-E96766E8E7CC}" srcOrd="0" destOrd="0" presId="urn:microsoft.com/office/officeart/2018/2/layout/IconVerticalSolidList"/>
    <dgm:cxn modelId="{F7B901D4-D623-4CF0-BE85-88B72C6307F7}" srcId="{B614D5FB-1BCA-49DB-BAB2-746499BF486F}" destId="{291581A5-980B-47F3-9359-43A6B74A9AB7}" srcOrd="3" destOrd="0" parTransId="{F0E44741-4E60-4FD9-9FD3-DAD4B1CA1D35}" sibTransId="{37FA88AA-62EC-4B51-882B-09DEFEADB6B9}"/>
    <dgm:cxn modelId="{51E44A12-D32C-4146-912C-E83B1C4E5F76}" type="presParOf" srcId="{BF355CCB-6349-462F-9AC1-E96766E8E7CC}" destId="{63A3A436-B51C-4A5C-90CC-6A6B9EA12AD0}" srcOrd="0" destOrd="0" presId="urn:microsoft.com/office/officeart/2018/2/layout/IconVerticalSolidList"/>
    <dgm:cxn modelId="{68415E53-58C1-4E7F-B351-CA2C52972C81}" type="presParOf" srcId="{63A3A436-B51C-4A5C-90CC-6A6B9EA12AD0}" destId="{BD1EA325-42B9-4558-8461-A5D993FA864F}" srcOrd="0" destOrd="0" presId="urn:microsoft.com/office/officeart/2018/2/layout/IconVerticalSolidList"/>
    <dgm:cxn modelId="{722FE5A7-3D4A-4124-B0C0-09F960C52F1B}" type="presParOf" srcId="{63A3A436-B51C-4A5C-90CC-6A6B9EA12AD0}" destId="{3A26CD65-A763-4A99-9D37-64E743F0B51B}" srcOrd="1" destOrd="0" presId="urn:microsoft.com/office/officeart/2018/2/layout/IconVerticalSolidList"/>
    <dgm:cxn modelId="{D07AE79B-4703-4C5C-9A1C-1186D4A7625A}" type="presParOf" srcId="{63A3A436-B51C-4A5C-90CC-6A6B9EA12AD0}" destId="{41B2952C-099C-48D1-990E-9C63371DA559}" srcOrd="2" destOrd="0" presId="urn:microsoft.com/office/officeart/2018/2/layout/IconVerticalSolidList"/>
    <dgm:cxn modelId="{4513FCAD-09BE-4A94-B21A-C64AA07296D8}" type="presParOf" srcId="{63A3A436-B51C-4A5C-90CC-6A6B9EA12AD0}" destId="{E9410C9A-1EF3-493D-B37C-05455C77C1E0}" srcOrd="3" destOrd="0" presId="urn:microsoft.com/office/officeart/2018/2/layout/IconVerticalSolidList"/>
    <dgm:cxn modelId="{B50BD82A-56DB-4934-893B-F9569CC3094F}" type="presParOf" srcId="{BF355CCB-6349-462F-9AC1-E96766E8E7CC}" destId="{A7D00E92-4DC0-47CB-9D41-CA1961368C2E}" srcOrd="1" destOrd="0" presId="urn:microsoft.com/office/officeart/2018/2/layout/IconVerticalSolidList"/>
    <dgm:cxn modelId="{39FEAFFB-367F-4910-BAD3-251C5AC4CF58}" type="presParOf" srcId="{BF355CCB-6349-462F-9AC1-E96766E8E7CC}" destId="{506D648E-747D-43A2-9F62-EDA2B4BB4FBB}" srcOrd="2" destOrd="0" presId="urn:microsoft.com/office/officeart/2018/2/layout/IconVerticalSolidList"/>
    <dgm:cxn modelId="{127C566E-2B70-438A-BAD2-43B899BC145C}" type="presParOf" srcId="{506D648E-747D-43A2-9F62-EDA2B4BB4FBB}" destId="{6D6B629D-65B0-4B43-81F5-C976CF877732}" srcOrd="0" destOrd="0" presId="urn:microsoft.com/office/officeart/2018/2/layout/IconVerticalSolidList"/>
    <dgm:cxn modelId="{C5456257-239E-4293-BF52-C2C245D50044}" type="presParOf" srcId="{506D648E-747D-43A2-9F62-EDA2B4BB4FBB}" destId="{BDC7330C-AF88-47AD-8825-9B4624629DBE}" srcOrd="1" destOrd="0" presId="urn:microsoft.com/office/officeart/2018/2/layout/IconVerticalSolidList"/>
    <dgm:cxn modelId="{FA51F63D-25DD-45F3-934E-B2F284FCEA84}" type="presParOf" srcId="{506D648E-747D-43A2-9F62-EDA2B4BB4FBB}" destId="{2A586001-5721-4ED2-849B-EB09A3789ACE}" srcOrd="2" destOrd="0" presId="urn:microsoft.com/office/officeart/2018/2/layout/IconVerticalSolidList"/>
    <dgm:cxn modelId="{928C667C-D54E-40F2-998C-3985C5CDCD23}" type="presParOf" srcId="{506D648E-747D-43A2-9F62-EDA2B4BB4FBB}" destId="{29815370-A896-4E24-9014-1F02A5D51CAA}" srcOrd="3" destOrd="0" presId="urn:microsoft.com/office/officeart/2018/2/layout/IconVerticalSolidList"/>
    <dgm:cxn modelId="{FD1D6666-D5F5-477A-8ADD-6A53BE256838}" type="presParOf" srcId="{BF355CCB-6349-462F-9AC1-E96766E8E7CC}" destId="{E8F8985D-E57C-4800-A759-8C9456B2DB60}" srcOrd="3" destOrd="0" presId="urn:microsoft.com/office/officeart/2018/2/layout/IconVerticalSolidList"/>
    <dgm:cxn modelId="{5A9847D4-6BD6-4927-A71F-FDA78014E929}" type="presParOf" srcId="{BF355CCB-6349-462F-9AC1-E96766E8E7CC}" destId="{BBC351BA-3926-41A1-A483-B3160F760A43}" srcOrd="4" destOrd="0" presId="urn:microsoft.com/office/officeart/2018/2/layout/IconVerticalSolidList"/>
    <dgm:cxn modelId="{E7D63AF0-8224-467C-88D8-D56C06CBE1C9}" type="presParOf" srcId="{BBC351BA-3926-41A1-A483-B3160F760A43}" destId="{48E3E661-2213-46E1-9CC5-5ECB04A15F9C}" srcOrd="0" destOrd="0" presId="urn:microsoft.com/office/officeart/2018/2/layout/IconVerticalSolidList"/>
    <dgm:cxn modelId="{465170AF-0EC7-4677-BF03-2D41706D413F}" type="presParOf" srcId="{BBC351BA-3926-41A1-A483-B3160F760A43}" destId="{C8874FC5-EAC9-49B0-AA5D-2B270D5844A3}" srcOrd="1" destOrd="0" presId="urn:microsoft.com/office/officeart/2018/2/layout/IconVerticalSolidList"/>
    <dgm:cxn modelId="{76273B29-871A-4875-9D5C-FEE9E6F49E64}" type="presParOf" srcId="{BBC351BA-3926-41A1-A483-B3160F760A43}" destId="{5AC05B59-2714-4C16-8890-C6A679A508D7}" srcOrd="2" destOrd="0" presId="urn:microsoft.com/office/officeart/2018/2/layout/IconVerticalSolidList"/>
    <dgm:cxn modelId="{FCABF817-D0A5-44F2-901B-3D0A1613B9D2}" type="presParOf" srcId="{BBC351BA-3926-41A1-A483-B3160F760A43}" destId="{AA48B36D-F51E-4A37-AAB5-D54AF9C5A62F}" srcOrd="3" destOrd="0" presId="urn:microsoft.com/office/officeart/2018/2/layout/IconVerticalSolidList"/>
    <dgm:cxn modelId="{700DC8FC-8097-4A25-AF10-96D318A116E6}" type="presParOf" srcId="{BF355CCB-6349-462F-9AC1-E96766E8E7CC}" destId="{A80C5DC7-B2F4-49E3-84D7-BCC39EE32E87}" srcOrd="5" destOrd="0" presId="urn:microsoft.com/office/officeart/2018/2/layout/IconVerticalSolidList"/>
    <dgm:cxn modelId="{48A757C6-FCEC-4271-94F8-3CBF83FF99C7}" type="presParOf" srcId="{BF355CCB-6349-462F-9AC1-E96766E8E7CC}" destId="{3DC52AE1-0E8E-4761-8301-857EDF8B61E2}" srcOrd="6" destOrd="0" presId="urn:microsoft.com/office/officeart/2018/2/layout/IconVerticalSolidList"/>
    <dgm:cxn modelId="{6D5F592D-BFE2-4C92-8816-9B370B3DA613}" type="presParOf" srcId="{3DC52AE1-0E8E-4761-8301-857EDF8B61E2}" destId="{05F0DB6D-24AA-48A4-8F7C-D0065E47B6A7}" srcOrd="0" destOrd="0" presId="urn:microsoft.com/office/officeart/2018/2/layout/IconVerticalSolidList"/>
    <dgm:cxn modelId="{162BD99B-675E-4A77-BA8C-2CCE549CAA39}" type="presParOf" srcId="{3DC52AE1-0E8E-4761-8301-857EDF8B61E2}" destId="{3BD1E1F6-D29F-4244-8156-BE54AB4E8B39}" srcOrd="1" destOrd="0" presId="urn:microsoft.com/office/officeart/2018/2/layout/IconVerticalSolidList"/>
    <dgm:cxn modelId="{0D6E13A2-02EF-4AB1-ABDB-91A63392DD66}" type="presParOf" srcId="{3DC52AE1-0E8E-4761-8301-857EDF8B61E2}" destId="{09735B5E-E443-45C6-A7F8-8E56A0135040}" srcOrd="2" destOrd="0" presId="urn:microsoft.com/office/officeart/2018/2/layout/IconVerticalSolidList"/>
    <dgm:cxn modelId="{93A03AD1-1469-40E6-844E-31B8118212D7}" type="presParOf" srcId="{3DC52AE1-0E8E-4761-8301-857EDF8B61E2}" destId="{568F1DF0-BFE0-463B-B550-94CE55A53C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EA325-42B9-4558-8461-A5D993FA864F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6CD65-A763-4A99-9D37-64E743F0B51B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10C9A-1EF3-493D-B37C-05455C77C1E0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Logical Equivalence: Two compound propositions P and Q are logically equivalent if they share the same truth table</a:t>
          </a:r>
        </a:p>
      </dsp:txBody>
      <dsp:txXfrm>
        <a:off x="1144111" y="1954"/>
        <a:ext cx="5868258" cy="990573"/>
      </dsp:txXfrm>
    </dsp:sp>
    <dsp:sp modelId="{6D6B629D-65B0-4B43-81F5-C976CF877732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7330C-AF88-47AD-8825-9B4624629DBE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15370-A896-4E24-9014-1F02A5D51CAA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Logical Implications: Given P and Q, P logically implies Q when Q has truth value true whenever P has truth value true</a:t>
          </a:r>
        </a:p>
      </dsp:txBody>
      <dsp:txXfrm>
        <a:off x="1144111" y="1240170"/>
        <a:ext cx="5868258" cy="990573"/>
      </dsp:txXfrm>
    </dsp:sp>
    <dsp:sp modelId="{48E3E661-2213-46E1-9CC5-5ECB04A15F9C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74FC5-EAC9-49B0-AA5D-2B270D5844A3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8B36D-F51E-4A37-AAB5-D54AF9C5A62F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Rules of Inference: infer a logical statement from given information</a:t>
          </a:r>
        </a:p>
      </dsp:txBody>
      <dsp:txXfrm>
        <a:off x="1144111" y="2478387"/>
        <a:ext cx="5868258" cy="990573"/>
      </dsp:txXfrm>
    </dsp:sp>
    <dsp:sp modelId="{05F0DB6D-24AA-48A4-8F7C-D0065E47B6A7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1E1F6-D29F-4244-8156-BE54AB4E8B39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F1DF0-BFE0-463B-B550-94CE55A53CC5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 will release a file with some of the basic rules online.</a:t>
          </a:r>
        </a:p>
      </dsp:txBody>
      <dsp:txXfrm>
        <a:off x="1144111" y="3716603"/>
        <a:ext cx="5868258" cy="99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2722E-37BC-4444-9144-38235A7D2F51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1C90F-A4A0-8F45-834B-69F8522E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out those variables x in P(x) and Q(x)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1C90F-A4A0-8F45-834B-69F8522EAD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5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8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0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2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4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2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1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8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6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055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eople.vcu.edu/~rhammack/Discrete/Alph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BGbwQDhce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A sunset over a road&#10;&#10;Description automatically generated">
            <a:extLst>
              <a:ext uri="{FF2B5EF4-FFF2-40B4-BE49-F238E27FC236}">
                <a16:creationId xmlns:a16="http://schemas.microsoft.com/office/drawing/2014/main" id="{E040865F-C011-45DA-A414-01C5EBAC1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1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46F1F-20D2-4697-8B58-E4C0BDC9E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B3C06-7426-4147-938F-E3DCEDC4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By Ariel Avshalom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Lecture 3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CISC 2210</a:t>
            </a:r>
          </a:p>
        </p:txBody>
      </p:sp>
    </p:spTree>
    <p:extLst>
      <p:ext uri="{BB962C8B-B14F-4D97-AF65-F5344CB8AC3E}">
        <p14:creationId xmlns:p14="http://schemas.microsoft.com/office/powerpoint/2010/main" val="25554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4DA24-D696-1A48-817E-FD0BDED5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Example of negating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66340-4EE8-1244-A73F-A194A69DE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2629" y="1073231"/>
                <a:ext cx="6541841" cy="4711539"/>
              </a:xfrm>
            </p:spPr>
            <p:txBody>
              <a:bodyPr>
                <a:normAutofit/>
              </a:bodyPr>
              <a:lstStyle/>
              <a:p>
                <a:r>
                  <a:rPr lang="en-US">
                    <a:solidFill>
                      <a:srgbClr val="FFFFFF"/>
                    </a:solidFill>
                  </a:rPr>
                  <a:t>R: The numbers x and y are both odd (R: is the statement)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FFFF"/>
                    </a:solidFill>
                  </a:rPr>
                  <a:t>This statement means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rgbClr val="FFFFFF"/>
                    </a:solidFill>
                  </a:rPr>
                  <a:t>so its negation is 	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¬ ((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>
                    <a:solidFill>
                      <a:srgbClr val="FFFFFF"/>
                    </a:solidFill>
                  </a:rPr>
                  <a:t> =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FFFF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¬ (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 ∨ ¬ (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>
                    <a:solidFill>
                      <a:srgbClr val="FFFFFF"/>
                    </a:solidFill>
                  </a:rPr>
                  <a:t>=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FFFF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 ∨ (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rgbClr val="FFFFFF"/>
                    </a:solidFill>
                  </a:rPr>
                  <a:t>Therefore the negation of R can be expressed in the following ways: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FFFF"/>
                    </a:solidFill>
                  </a:rPr>
                  <a:t>¬ R : The number x is even or the number y is even.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FFFF"/>
                    </a:solidFill>
                  </a:rPr>
                  <a:t>¬ R : At least one of x and y is even.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66340-4EE8-1244-A73F-A194A69DE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2629" y="1073231"/>
                <a:ext cx="6541841" cy="4711539"/>
              </a:xfr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63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5E31-F1EA-B045-9B90-67F24623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Again, the logic of ¬ is not equivalent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81533-77D8-5B4C-A5ED-69E92A8684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340864"/>
                <a:ext cx="10679642" cy="36344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negating the following statement</a:t>
                </a:r>
              </a:p>
              <a:p>
                <a:r>
                  <a:rPr lang="en-US" dirty="0"/>
                  <a:t>R : The square of every real number is non-negative</a:t>
                </a:r>
              </a:p>
              <a:p>
                <a:r>
                  <a:rPr lang="en-US" dirty="0"/>
                  <a:t>Symbolically, R can be expressed as ∀x ∈ R, x 2 ≥ 0, and thus its negation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¬ 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 0) =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¬ (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≥ 0) =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∃ x ∈ R, x 2 &lt; 0 </a:t>
                </a:r>
              </a:p>
              <a:p>
                <a:pPr marL="0" indent="0">
                  <a:buNone/>
                </a:pPr>
                <a:r>
                  <a:rPr lang="en-US" dirty="0"/>
                  <a:t>In words, this is ∼ R : There exists a real number whose square is negative. Observe that R is true and ∼ R is false. 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81533-77D8-5B4C-A5ED-69E92A8684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340864"/>
                <a:ext cx="10679642" cy="3634486"/>
              </a:xfrm>
              <a:blipFill>
                <a:blip r:embed="rId2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0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57A52-0F14-2940-9444-A6855475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Logical equivalence implications and inferences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D9B226-16DF-467A-8EEB-5982E3AF4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00649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31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92E7D-45FA-4B7C-BFDD-A58E9EF0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we’ll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F8E4-2850-4126-964C-199C2C06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Chapter 7 of the book: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https://www.people.vcu.edu/~rhammack/Discrete/Alpha.pdf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Shapes">
            <a:extLst>
              <a:ext uri="{FF2B5EF4-FFF2-40B4-BE49-F238E27FC236}">
                <a16:creationId xmlns:a16="http://schemas.microsoft.com/office/drawing/2014/main" id="{B9B37B59-A066-42D4-BA67-4E1E8C4B7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830" y="936141"/>
            <a:ext cx="496830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4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9815C-D8E5-2F42-B8D0-5C403861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Quantified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C2D76-DF69-644C-A99D-0CFAE3958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1870" y="723900"/>
                <a:ext cx="7183597" cy="315236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/>
                      <m:t>∃</m:t>
                    </m:r>
                  </m:oMath>
                </a14:m>
                <a:r>
                  <a:rPr lang="en-US" dirty="0"/>
                  <a:t> - There exists </a:t>
                </a:r>
                <a:r>
                  <a:rPr lang="en-US" b="1" dirty="0"/>
                  <a:t>at least </a:t>
                </a:r>
                <a:r>
                  <a:rPr lang="en-US" dirty="0"/>
                  <a:t>one </a:t>
                </a:r>
              </a:p>
              <a:p>
                <a:pPr lvl="1"/>
                <a:r>
                  <a:rPr lang="en-US" b="1" dirty="0"/>
                  <a:t>Example: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∃</m:t>
                    </m:r>
                    <m:r>
                      <m:rPr>
                        <m:nor/>
                      </m:rPr>
                      <a:rPr lang="en-US" b="0" i="0" smtClean="0"/>
                      <m:t>x</m:t>
                    </m:r>
                    <m:r>
                      <m:rPr>
                        <m:nor/>
                      </m:rPr>
                      <a:rPr lang="en-US"/>
                      <m:t>∈</m:t>
                    </m:r>
                    <m:r>
                      <m:rPr>
                        <m:nor/>
                      </m:rPr>
                      <a:rPr lang="en-US" b="0" i="0" smtClean="0"/>
                      <m:t>S</m:t>
                    </m:r>
                  </m:oMath>
                </a14:m>
                <a:r>
                  <a:rPr lang="en-US" dirty="0"/>
                  <a:t> such that x is a multiple of 3 </a:t>
                </a:r>
              </a:p>
              <a:p>
                <a:pPr lvl="1"/>
                <a:r>
                  <a:rPr lang="en-US" b="1" dirty="0"/>
                  <a:t>In English:</a:t>
                </a:r>
                <a:r>
                  <a:rPr lang="en-US" dirty="0"/>
                  <a:t> There exists an element x in S such that x is a multiple of 3 </a:t>
                </a:r>
                <a:r>
                  <a:rPr lang="en-US" dirty="0" err="1"/>
                  <a:t>ℝ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∀</m:t>
                    </m:r>
                  </m:oMath>
                </a14:m>
                <a:r>
                  <a:rPr lang="en-US" dirty="0"/>
                  <a:t> - For </a:t>
                </a:r>
                <a:r>
                  <a:rPr lang="en-US" b="1" dirty="0"/>
                  <a:t>any</a:t>
                </a:r>
                <a:r>
                  <a:rPr lang="en-US" dirty="0"/>
                  <a:t> value</a:t>
                </a:r>
              </a:p>
              <a:p>
                <a:pPr lvl="1"/>
                <a:r>
                  <a:rPr lang="en-US" b="1" dirty="0"/>
                  <a:t>Example: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∀</m:t>
                    </m:r>
                  </m:oMath>
                </a14:m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∈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</m:oMath>
                </a14:m>
                <a:r>
                  <a:rPr lang="en-US" dirty="0" err="1"/>
                  <a:t>ℕ</a:t>
                </a:r>
                <a:r>
                  <a:rPr lang="en-US" dirty="0"/>
                  <a:t>, 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∈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/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In English:</a:t>
                </a:r>
                <a:r>
                  <a:rPr lang="en-US" dirty="0"/>
                  <a:t> For any element x of the natural numbers, x is also an element of the reals..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C2D76-DF69-644C-A99D-0CFAE3958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870" y="723900"/>
                <a:ext cx="7183597" cy="3152362"/>
              </a:xfrm>
              <a:blipFill>
                <a:blip r:embed="rId2"/>
                <a:stretch>
                  <a:fillRect l="-176" r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BD92E1F-825B-1E4B-AF3E-B4375DBC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870" y="4484750"/>
            <a:ext cx="7183597" cy="152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7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512F7-A0DA-674B-B484-09A03CF3C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Examples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728B-6F89-6042-B33D-5E8D405A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Translate into set builders notation (symbolic logic):</a:t>
            </a:r>
          </a:p>
          <a:p>
            <a:pPr lvl="1"/>
            <a:r>
              <a:rPr lang="en-US" sz="2000" dirty="0"/>
              <a:t>For any integer x in the set of 3n+1, x is not a multiple of 3, n is an integer (HINT: define a set that includes all multiples of 3)</a:t>
            </a:r>
          </a:p>
          <a:p>
            <a:pPr lvl="1"/>
            <a:r>
              <a:rPr lang="en-US" sz="2000" dirty="0"/>
              <a:t>Given any rational number </a:t>
            </a:r>
            <a:r>
              <a:rPr lang="en-US" sz="2000" dirty="0" err="1"/>
              <a:t>a,b</a:t>
            </a:r>
            <a:r>
              <a:rPr lang="en-US" sz="2000" dirty="0"/>
              <a:t> it follows that ab is rational</a:t>
            </a:r>
          </a:p>
        </p:txBody>
      </p:sp>
    </p:spTree>
    <p:extLst>
      <p:ext uri="{BB962C8B-B14F-4D97-AF65-F5344CB8AC3E}">
        <p14:creationId xmlns:p14="http://schemas.microsoft.com/office/powerpoint/2010/main" val="1038178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D0D3A-63C6-1749-A296-8626D449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Two quantifiers in one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798AC-200A-B24A-AB77-BB6FE40F3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2629" y="1073231"/>
                <a:ext cx="6541841" cy="471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FFFF"/>
                    </a:solidFill>
                  </a:rPr>
                  <a:t>Translate the following into English: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∀x ∈ </a:t>
                </a:r>
                <a:r>
                  <a:rPr lang="en-US" dirty="0" err="1"/>
                  <a:t>ℝ</a:t>
                </a:r>
                <a:r>
                  <a:rPr lang="en-US" dirty="0">
                    <a:solidFill>
                      <a:srgbClr val="FFFFFF"/>
                    </a:solidFill>
                  </a:rPr>
                  <a:t>, ∃ y ∈ </a:t>
                </a:r>
                <a:r>
                  <a:rPr lang="en-US" dirty="0" err="1"/>
                  <a:t>ℝ</a:t>
                </a:r>
                <a:r>
                  <a:rPr lang="en-US" dirty="0">
                    <a:solidFill>
                      <a:srgbClr val="FFFFFF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= x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FFFF"/>
                    </a:solidFill>
                  </a:rPr>
                  <a:t>VS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∃ y ∈ </a:t>
                </a:r>
                <a:r>
                  <a:rPr lang="en-US" dirty="0" err="1"/>
                  <a:t>ℝ</a:t>
                </a:r>
                <a:r>
                  <a:rPr lang="en-US" dirty="0">
                    <a:solidFill>
                      <a:srgbClr val="FFFFFF"/>
                    </a:solidFill>
                  </a:rPr>
                  <a:t>, ∀x ∈ </a:t>
                </a:r>
                <a:r>
                  <a:rPr lang="en-US" dirty="0" err="1"/>
                  <a:t>ℝ</a:t>
                </a:r>
                <a:r>
                  <a:rPr lang="en-US" dirty="0">
                    <a:solidFill>
                      <a:srgbClr val="FFFFFF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= x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FFFF"/>
                    </a:solidFill>
                  </a:rPr>
                  <a:t>Which of the above is true?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798AC-200A-B24A-AB77-BB6FE40F3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2629" y="1073231"/>
                <a:ext cx="6541841" cy="4711539"/>
              </a:xfr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46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75B3E-CF79-DD41-96A6-1B31451A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Open sentences vs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40B8-7D1B-DC4B-A888-009593D39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Statements state a mathematical proposition for any case</a:t>
            </a:r>
          </a:p>
          <a:p>
            <a:r>
              <a:rPr lang="en-US" dirty="0"/>
              <a:t>Open sentences depend on the value of an unknown or variable:</a:t>
            </a:r>
          </a:p>
          <a:p>
            <a:pPr marL="0" indent="0">
              <a:buNone/>
            </a:pPr>
            <a:r>
              <a:rPr lang="en-US" dirty="0"/>
              <a:t>Open sentence:</a:t>
            </a:r>
          </a:p>
          <a:p>
            <a:pPr marL="0" indent="0">
              <a:buNone/>
            </a:pPr>
            <a:r>
              <a:rPr lang="en-US" dirty="0"/>
              <a:t>(x is even) ⇒ (x is a multiple of 6).</a:t>
            </a:r>
          </a:p>
          <a:p>
            <a:pPr marL="0" indent="0">
              <a:buNone/>
            </a:pPr>
            <a:r>
              <a:rPr lang="en-US" dirty="0"/>
              <a:t>	(Not always true therefore an open statement)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(x is a multiple of 6) ⇒ (x is even).</a:t>
            </a:r>
          </a:p>
          <a:p>
            <a:pPr marL="0" indent="0">
              <a:buNone/>
            </a:pPr>
            <a:r>
              <a:rPr lang="en-US" dirty="0"/>
              <a:t>∀x ∈ Z, (x is a multiple of 6) ⇒ (x is even).</a:t>
            </a:r>
          </a:p>
          <a:p>
            <a:pPr marL="0" indent="0">
              <a:buNone/>
            </a:pPr>
            <a:r>
              <a:rPr lang="en-US" dirty="0"/>
              <a:t>∀x ∈ Z, (x is even) ⇒ (x is a multiple of 6)</a:t>
            </a:r>
          </a:p>
          <a:p>
            <a:pPr marL="0" indent="0">
              <a:buNone/>
            </a:pPr>
            <a:r>
              <a:rPr lang="en-US" dirty="0"/>
              <a:t>	(Not a true statement, but the quantifier makes it a statement)</a:t>
            </a:r>
          </a:p>
        </p:txBody>
      </p:sp>
    </p:spTree>
    <p:extLst>
      <p:ext uri="{BB962C8B-B14F-4D97-AF65-F5344CB8AC3E}">
        <p14:creationId xmlns:p14="http://schemas.microsoft.com/office/powerpoint/2010/main" val="308236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F82B6-A3B9-3D48-A125-DEC38B8E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dirty="0"/>
              <a:t>Statements from open sentences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691C43-B876-8445-BF0B-43130D00EE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1870" y="800930"/>
                <a:ext cx="7183597" cy="22563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two open sentences P(x) and Q(x), an expression of form P(x) ⇒ Q(x) is understood to be the statement ∀x ∈ S, P(x) ⇒ Q(x) for some set S</a:t>
                </a:r>
              </a:p>
              <a:p>
                <a:pPr lvl="1"/>
                <a:r>
                  <a:rPr lang="en-US" dirty="0"/>
                  <a:t>Example: if x is a multiple of 6, then x is even</a:t>
                </a:r>
              </a:p>
              <a:p>
                <a:pPr lvl="1"/>
                <a:r>
                  <a:rPr lang="en-US" dirty="0"/>
                  <a:t>∀x ∈ {n%6 = 0 : 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∈</m:t>
                    </m:r>
                    <m:r>
                      <m:rPr>
                        <m:nor/>
                      </m:rPr>
                      <a:rPr lang="en-US"/>
                      <m:t> </m:t>
                    </m:r>
                  </m:oMath>
                </a14:m>
                <a:r>
                  <a:rPr lang="en-US" dirty="0" err="1"/>
                  <a:t>ℕ</a:t>
                </a:r>
                <a:r>
                  <a:rPr lang="en-US" dirty="0"/>
                  <a:t>} ⇒ x%2 = 0 –The % means modulo or mod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691C43-B876-8445-BF0B-43130D00E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870" y="800930"/>
                <a:ext cx="7183597" cy="2256390"/>
              </a:xfrm>
              <a:blipFill>
                <a:blip r:embed="rId3"/>
                <a:stretch>
                  <a:fillRect l="-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48CA8C0-4971-8A41-976B-B5F686BC9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98" y="3344835"/>
            <a:ext cx="11297469" cy="28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5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F2EF9-FDD3-064B-87ED-018B64AB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dirty="0"/>
              <a:t>De Morgan’s laws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EF04-76D2-0340-96EC-5F2C1E312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dirty="0"/>
              <a:t>The ¬ operator negates a statement</a:t>
            </a:r>
          </a:p>
          <a:p>
            <a:r>
              <a:rPr lang="en-US" dirty="0"/>
              <a:t>One of the well known examples of this is De Morgan’s Laws</a:t>
            </a:r>
          </a:p>
          <a:p>
            <a:r>
              <a:rPr lang="en-US" dirty="0"/>
              <a:t>The ¬ operator reverses the logic in it. We can prove it with truth tables</a:t>
            </a:r>
          </a:p>
          <a:p>
            <a:r>
              <a:rPr lang="en-US" dirty="0"/>
              <a:t>We will also later prove it mathematically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2BC92-ADDA-9240-81AB-F5AF4C25F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72" y="3261798"/>
            <a:ext cx="9053720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5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FC4DD-366F-3744-B145-BAE13EED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Explaining de morgan’s laws</a:t>
            </a:r>
          </a:p>
        </p:txBody>
      </p:sp>
      <p:pic>
        <p:nvPicPr>
          <p:cNvPr id="4" name="Online Media 3" descr="De Morgan's Laws (in a probability context)">
            <a:hlinkClick r:id="" action="ppaction://media"/>
            <a:extLst>
              <a:ext uri="{FF2B5EF4-FFF2-40B4-BE49-F238E27FC236}">
                <a16:creationId xmlns:a16="http://schemas.microsoft.com/office/drawing/2014/main" id="{68AFA059-5B8F-FF46-B9C2-138C9EB1F3E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92231" y="1498934"/>
            <a:ext cx="6831503" cy="384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83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E08F25"/>
      </a:accent1>
      <a:accent2>
        <a:srgbClr val="D53417"/>
      </a:accent2>
      <a:accent3>
        <a:srgbClr val="E7295C"/>
      </a:accent3>
      <a:accent4>
        <a:srgbClr val="D51799"/>
      </a:accent4>
      <a:accent5>
        <a:srgbClr val="D429E7"/>
      </a:accent5>
      <a:accent6>
        <a:srgbClr val="7F2BD9"/>
      </a:accent6>
      <a:hlink>
        <a:srgbClr val="467BC1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808</Words>
  <Application>Microsoft Macintosh PowerPoint</Application>
  <PresentationFormat>Widescreen</PresentationFormat>
  <Paragraphs>68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Tw Cen MT</vt:lpstr>
      <vt:lpstr>Wingdings 2</vt:lpstr>
      <vt:lpstr>DividendVTI</vt:lpstr>
      <vt:lpstr>Logic</vt:lpstr>
      <vt:lpstr>What we’ll cover</vt:lpstr>
      <vt:lpstr>Quantified Statements</vt:lpstr>
      <vt:lpstr>Examples</vt:lpstr>
      <vt:lpstr>Two quantifiers in one statement</vt:lpstr>
      <vt:lpstr>Open sentences vs statements</vt:lpstr>
      <vt:lpstr>Statements from open sentences</vt:lpstr>
      <vt:lpstr>De Morgan’s laws</vt:lpstr>
      <vt:lpstr>Explaining de morgan’s laws</vt:lpstr>
      <vt:lpstr>Example of negating logic</vt:lpstr>
      <vt:lpstr>Again, the logic of ¬ is not equivalent</vt:lpstr>
      <vt:lpstr>Logical equivalence implications and inferences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</dc:title>
  <dc:creator>Ariel Avshalom</dc:creator>
  <cp:lastModifiedBy>Ariel Avshalom</cp:lastModifiedBy>
  <cp:revision>4</cp:revision>
  <dcterms:created xsi:type="dcterms:W3CDTF">2020-02-24T19:08:06Z</dcterms:created>
  <dcterms:modified xsi:type="dcterms:W3CDTF">2020-02-25T02:02:13Z</dcterms:modified>
</cp:coreProperties>
</file>